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Promedio de estudiantes admitidos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Significativa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D3-4622-8E30-00724F579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Admitido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80</c:v>
                </c:pt>
                <c:pt idx="1">
                  <c:v>64</c:v>
                </c:pt>
                <c:pt idx="2">
                  <c:v>70</c:v>
                </c:pt>
                <c:pt idx="3">
                  <c:v>99</c:v>
                </c:pt>
                <c:pt idx="4">
                  <c:v>55</c:v>
                </c:pt>
                <c:pt idx="5">
                  <c:v>46</c:v>
                </c:pt>
                <c:pt idx="6">
                  <c:v>7</c:v>
                </c:pt>
                <c:pt idx="7">
                  <c:v>47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D3-4622-8E30-00724F579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Admitido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53</c:v>
                </c:pt>
                <c:pt idx="1">
                  <c:v>59</c:v>
                </c:pt>
                <c:pt idx="2">
                  <c:v>53</c:v>
                </c:pt>
                <c:pt idx="3">
                  <c:v>49</c:v>
                </c:pt>
                <c:pt idx="4">
                  <c:v>58</c:v>
                </c:pt>
                <c:pt idx="5">
                  <c:v>69</c:v>
                </c:pt>
                <c:pt idx="6">
                  <c:v>120</c:v>
                </c:pt>
                <c:pt idx="7">
                  <c:v>68</c:v>
                </c:pt>
                <c:pt idx="8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D3-4622-8E30-00724F5795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Estudiantes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133</c:v>
                </c:pt>
                <c:pt idx="1">
                  <c:v>124</c:v>
                </c:pt>
                <c:pt idx="2">
                  <c:v>123</c:v>
                </c:pt>
                <c:pt idx="3">
                  <c:v>148</c:v>
                </c:pt>
                <c:pt idx="4">
                  <c:v>113</c:v>
                </c:pt>
                <c:pt idx="5">
                  <c:v>115</c:v>
                </c:pt>
                <c:pt idx="6">
                  <c:v>127</c:v>
                </c:pt>
                <c:pt idx="7">
                  <c:v>115</c:v>
                </c:pt>
                <c:pt idx="8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D3-4622-8E30-00724F5795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113108816"/>
        <c:axId val="188792960"/>
      </c:barChart>
      <c:catAx>
        <c:axId val="11310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92960"/>
        <c:crosses val="autoZero"/>
        <c:auto val="1"/>
        <c:lblAlgn val="ctr"/>
        <c:lblOffset val="100"/>
        <c:noMultiLvlLbl val="0"/>
      </c:catAx>
      <c:valAx>
        <c:axId val="1887929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0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1800" b="1" i="0" u="none" strike="noStrike" cap="all" baseline="0">
                <a:effectLst/>
              </a:rPr>
              <a:t>especialidad con mayor cantidad de admitidos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Significativa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Accounting</c:v>
                </c:pt>
                <c:pt idx="1">
                  <c:v>Banca y Finanzas</c:v>
                </c:pt>
                <c:pt idx="2">
                  <c:v>Contabilidad</c:v>
                </c:pt>
                <c:pt idx="3">
                  <c:v>Contabilidad Costos</c:v>
                </c:pt>
                <c:pt idx="4">
                  <c:v>Contabilidad y Auditoría</c:v>
                </c:pt>
                <c:pt idx="5">
                  <c:v>Contabilidad y Finanzas</c:v>
                </c:pt>
                <c:pt idx="6">
                  <c:v>Dibujo Técnico</c:v>
                </c:pt>
                <c:pt idx="7">
                  <c:v>Diseño y Confección de la Moda</c:v>
                </c:pt>
                <c:pt idx="8">
                  <c:v>Ejecutivo para Centros de Servicios</c:v>
                </c:pt>
                <c:pt idx="9">
                  <c:v>Informática en Desarrollo de Software</c:v>
                </c:pt>
                <c:pt idx="10">
                  <c:v>Informática en Redes de Computadoras</c:v>
                </c:pt>
                <c:pt idx="11">
                  <c:v>Informática en Soporte Técnico</c:v>
                </c:pt>
                <c:pt idx="12">
                  <c:v>Mecánica General</c:v>
                </c:pt>
                <c:pt idx="13">
                  <c:v>Secretariado Ejecutivo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6-4B4D-9FD3-6E8DD1942D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Admitido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Accounting</c:v>
                </c:pt>
                <c:pt idx="1">
                  <c:v>Banca y Finanzas</c:v>
                </c:pt>
                <c:pt idx="2">
                  <c:v>Contabilidad</c:v>
                </c:pt>
                <c:pt idx="3">
                  <c:v>Contabilidad Costos</c:v>
                </c:pt>
                <c:pt idx="4">
                  <c:v>Contabilidad y Auditoría</c:v>
                </c:pt>
                <c:pt idx="5">
                  <c:v>Contabilidad y Finanzas</c:v>
                </c:pt>
                <c:pt idx="6">
                  <c:v>Dibujo Técnico</c:v>
                </c:pt>
                <c:pt idx="7">
                  <c:v>Diseño y Confección de la Moda</c:v>
                </c:pt>
                <c:pt idx="8">
                  <c:v>Ejecutivo para Centros de Servicios</c:v>
                </c:pt>
                <c:pt idx="9">
                  <c:v>Informática en Desarrollo de Software</c:v>
                </c:pt>
                <c:pt idx="10">
                  <c:v>Informática en Redes de Computadoras</c:v>
                </c:pt>
                <c:pt idx="11">
                  <c:v>Informática en Soporte Técnico</c:v>
                </c:pt>
                <c:pt idx="12">
                  <c:v>Mecánica General</c:v>
                </c:pt>
                <c:pt idx="13">
                  <c:v>Secretariado Ejecutivo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14</c:v>
                </c:pt>
                <c:pt idx="1">
                  <c:v>5</c:v>
                </c:pt>
                <c:pt idx="2">
                  <c:v>62</c:v>
                </c:pt>
                <c:pt idx="4">
                  <c:v>31</c:v>
                </c:pt>
                <c:pt idx="5">
                  <c:v>88</c:v>
                </c:pt>
                <c:pt idx="6">
                  <c:v>23</c:v>
                </c:pt>
                <c:pt idx="7">
                  <c:v>3</c:v>
                </c:pt>
                <c:pt idx="8">
                  <c:v>43</c:v>
                </c:pt>
                <c:pt idx="9">
                  <c:v>6</c:v>
                </c:pt>
                <c:pt idx="10">
                  <c:v>41</c:v>
                </c:pt>
                <c:pt idx="11">
                  <c:v>41</c:v>
                </c:pt>
                <c:pt idx="12">
                  <c:v>17</c:v>
                </c:pt>
                <c:pt idx="13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A6-4B4D-9FD3-6E8DD1942D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Admitido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Accounting</c:v>
                </c:pt>
                <c:pt idx="1">
                  <c:v>Banca y Finanzas</c:v>
                </c:pt>
                <c:pt idx="2">
                  <c:v>Contabilidad</c:v>
                </c:pt>
                <c:pt idx="3">
                  <c:v>Contabilidad Costos</c:v>
                </c:pt>
                <c:pt idx="4">
                  <c:v>Contabilidad y Auditoría</c:v>
                </c:pt>
                <c:pt idx="5">
                  <c:v>Contabilidad y Finanzas</c:v>
                </c:pt>
                <c:pt idx="6">
                  <c:v>Dibujo Técnico</c:v>
                </c:pt>
                <c:pt idx="7">
                  <c:v>Diseño y Confección de la Moda</c:v>
                </c:pt>
                <c:pt idx="8">
                  <c:v>Ejecutivo para Centros de Servicios</c:v>
                </c:pt>
                <c:pt idx="9">
                  <c:v>Informática en Desarrollo de Software</c:v>
                </c:pt>
                <c:pt idx="10">
                  <c:v>Informática en Redes de Computadoras</c:v>
                </c:pt>
                <c:pt idx="11">
                  <c:v>Informática en Soporte Técnico</c:v>
                </c:pt>
                <c:pt idx="12">
                  <c:v>Mecánica General</c:v>
                </c:pt>
                <c:pt idx="13">
                  <c:v>Secretariado Ejecutivo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23</c:v>
                </c:pt>
                <c:pt idx="1">
                  <c:v>10</c:v>
                </c:pt>
                <c:pt idx="2">
                  <c:v>38</c:v>
                </c:pt>
                <c:pt idx="3">
                  <c:v>1</c:v>
                </c:pt>
                <c:pt idx="4">
                  <c:v>25</c:v>
                </c:pt>
                <c:pt idx="5">
                  <c:v>96</c:v>
                </c:pt>
                <c:pt idx="6">
                  <c:v>34</c:v>
                </c:pt>
                <c:pt idx="7">
                  <c:v>11</c:v>
                </c:pt>
                <c:pt idx="8">
                  <c:v>85</c:v>
                </c:pt>
                <c:pt idx="9">
                  <c:v>21</c:v>
                </c:pt>
                <c:pt idx="10">
                  <c:v>138</c:v>
                </c:pt>
                <c:pt idx="11">
                  <c:v>63</c:v>
                </c:pt>
                <c:pt idx="12">
                  <c:v>16</c:v>
                </c:pt>
                <c:pt idx="1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A6-4B4D-9FD3-6E8DD1942D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80231792"/>
        <c:axId val="369454240"/>
      </c:barChart>
      <c:catAx>
        <c:axId val="18023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454240"/>
        <c:crosses val="autoZero"/>
        <c:auto val="1"/>
        <c:lblAlgn val="ctr"/>
        <c:lblOffset val="100"/>
        <c:noMultiLvlLbl val="0"/>
      </c:catAx>
      <c:valAx>
        <c:axId val="3694542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3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s-ES" sz="5400" b="1" dirty="0"/>
              <a:t>Proyecto del Curso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1852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Andrew Porter Solís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Jerlany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Ramírez Pérez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Carlos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Josué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Robles Rojas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524-63D5-4A4B-B498-640368E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s-ES" sz="3600"/>
              <a:t>¿Cuál ha sido el colegio de procedencia de los estudiantes admitidos que ha aportado más estudiantes?</a:t>
            </a:r>
            <a:endParaRPr lang="en-US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11B9E6-258D-4600-BCC6-C70B2ACDF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82496"/>
              </p:ext>
            </p:extLst>
          </p:nvPr>
        </p:nvGraphicFramePr>
        <p:xfrm>
          <a:off x="2040490" y="2678032"/>
          <a:ext cx="8171980" cy="17864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248892">
                  <a:extLst>
                    <a:ext uri="{9D8B030D-6E8A-4147-A177-3AD203B41FA5}">
                      <a16:colId xmlns:a16="http://schemas.microsoft.com/office/drawing/2014/main" val="2077547884"/>
                    </a:ext>
                  </a:extLst>
                </a:gridCol>
                <a:gridCol w="1079680">
                  <a:extLst>
                    <a:ext uri="{9D8B030D-6E8A-4147-A177-3AD203B41FA5}">
                      <a16:colId xmlns:a16="http://schemas.microsoft.com/office/drawing/2014/main" val="2591677081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765790121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3032885265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700514632"/>
                    </a:ext>
                  </a:extLst>
                </a:gridCol>
              </a:tblGrid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Colegios de </a:t>
                      </a:r>
                      <a:r>
                        <a:rPr lang="en-US" sz="1100" u="none" strike="noStrike" dirty="0" err="1">
                          <a:effectLst/>
                        </a:rPr>
                        <a:t>Procedencia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Significativa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Admitido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Admitido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err="1">
                          <a:effectLst/>
                        </a:rPr>
                        <a:t>Estudiantes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070208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Unidad </a:t>
                      </a:r>
                      <a:r>
                        <a:rPr lang="en-US" sz="1100" u="none" strike="noStrike" dirty="0" err="1">
                          <a:effectLst/>
                        </a:rPr>
                        <a:t>Pedagógica</a:t>
                      </a:r>
                      <a:r>
                        <a:rPr lang="en-US" sz="1100" u="none" strike="noStrike" dirty="0">
                          <a:effectLst/>
                        </a:rPr>
                        <a:t> San Diego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688795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Colegio Alejandro Quesada Ramírez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333534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Colegio Ing. Alejandro Quesada Ramírez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33319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Liceo Nuevo de San Diego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8222587"/>
                  </a:ext>
                </a:extLst>
              </a:tr>
              <a:tr h="297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Liceo de San Diego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00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5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B0A6-F8DB-4877-ABCB-D24B7B27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¿Cuál ha sido la especialidad con mayor demanda entre los años 2011 al 2019?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BCE1D-6D01-427A-BD85-9E02F9560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930102"/>
              </p:ext>
            </p:extLst>
          </p:nvPr>
        </p:nvGraphicFramePr>
        <p:xfrm>
          <a:off x="2520697" y="1991639"/>
          <a:ext cx="7150606" cy="404591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77978">
                  <a:extLst>
                    <a:ext uri="{9D8B030D-6E8A-4147-A177-3AD203B41FA5}">
                      <a16:colId xmlns:a16="http://schemas.microsoft.com/office/drawing/2014/main" val="1793994836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3679835384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2788814951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3006154306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1922660041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1267702499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3079907716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2551723835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3193739077"/>
                    </a:ext>
                  </a:extLst>
                </a:gridCol>
                <a:gridCol w="455771">
                  <a:extLst>
                    <a:ext uri="{9D8B030D-6E8A-4147-A177-3AD203B41FA5}">
                      <a16:colId xmlns:a16="http://schemas.microsoft.com/office/drawing/2014/main" val="642786023"/>
                    </a:ext>
                  </a:extLst>
                </a:gridCol>
                <a:gridCol w="470689">
                  <a:extLst>
                    <a:ext uri="{9D8B030D-6E8A-4147-A177-3AD203B41FA5}">
                      <a16:colId xmlns:a16="http://schemas.microsoft.com/office/drawing/2014/main" val="85225026"/>
                    </a:ext>
                  </a:extLst>
                </a:gridCol>
              </a:tblGrid>
              <a:tr h="39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Especialidades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6302822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Secretariado Ejecutivo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6244449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Contabilidad y Finanzas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184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9220067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Informática en Redes de Computadoras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7174445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Ejecutivo para Centros de Servicios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8836888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Informática en Soporte Técnico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0941010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Contabilidad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9967516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Dibujo Técnico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8140537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Contabilidad y Auditoría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8069004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Accounting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9596944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Mecánica General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7148174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Informática en Desarrollo de Software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7783971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Banca y Finanzas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6602901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Diseño y Confección de la Moda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0467521"/>
                  </a:ext>
                </a:extLst>
              </a:tr>
              <a:tr h="2212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Contabilidad Costos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9973698"/>
                  </a:ext>
                </a:extLst>
              </a:tr>
              <a:tr h="3900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1135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831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9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643F-F9A9-4757-84E7-C2167EFA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Concluciones</a:t>
            </a:r>
            <a:r>
              <a:rPr lang="en-US" dirty="0"/>
              <a:t> y </a:t>
            </a:r>
            <a:r>
              <a:rPr lang="en-US" dirty="0" err="1"/>
              <a:t>Limitaciones</a:t>
            </a:r>
            <a:endParaRPr lang="en-US" dirty="0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55A1A0A-F142-433D-852B-E96982EB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2286000"/>
            <a:ext cx="3429000" cy="3429000"/>
          </a:xfrm>
          <a:prstGeom prst="rect">
            <a:avLst/>
          </a:prstGeom>
        </p:spPr>
      </p:pic>
      <p:pic>
        <p:nvPicPr>
          <p:cNvPr id="10" name="Picture 9" descr="A picture containing indoor, sitting, woman, white&#10;&#10;Description automatically generated">
            <a:extLst>
              <a:ext uri="{FF2B5EF4-FFF2-40B4-BE49-F238E27FC236}">
                <a16:creationId xmlns:a16="http://schemas.microsoft.com/office/drawing/2014/main" id="{51B09B93-DC77-45EE-8EAB-77F0E2818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20" y="25717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5B7A-CA02-45B3-BEFD-3B6D354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Colegio Técnico </a:t>
            </a:r>
            <a:r>
              <a:rPr lang="en-US" sz="3600" dirty="0" err="1"/>
              <a:t>Profesional</a:t>
            </a:r>
            <a:r>
              <a:rPr lang="en-US" sz="3600" dirty="0"/>
              <a:t> Mario </a:t>
            </a:r>
            <a:r>
              <a:rPr lang="en-US" sz="3600" dirty="0" err="1"/>
              <a:t>Quirós</a:t>
            </a:r>
            <a:r>
              <a:rPr lang="en-US" sz="3600" dirty="0"/>
              <a:t> </a:t>
            </a:r>
            <a:r>
              <a:rPr lang="en-US" sz="3600" dirty="0" err="1"/>
              <a:t>Sasso</a:t>
            </a:r>
            <a:r>
              <a:rPr lang="en-US" sz="3600" dirty="0"/>
              <a:t> (C.T.P. Mario </a:t>
            </a:r>
            <a:r>
              <a:rPr lang="en-US" sz="3600" dirty="0" err="1"/>
              <a:t>Quirós</a:t>
            </a:r>
            <a:r>
              <a:rPr lang="en-US" sz="3600" dirty="0"/>
              <a:t> </a:t>
            </a:r>
            <a:r>
              <a:rPr lang="en-US" sz="3600" dirty="0" err="1"/>
              <a:t>Sasso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A443E5BB-51EC-4114-A9B6-3204661A7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2357437"/>
            <a:ext cx="2133600" cy="21431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C39A8-5805-4A3E-AD0A-51C841A6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357437"/>
            <a:ext cx="4580616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1494-8DBC-45EC-A551-6C6707F6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5ED3-23C6-48D5-AA6B-725EFCC8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¿Cuál ha sido el promedio de estudiantes admitidos entre los años 2011 al 2019?</a:t>
            </a:r>
          </a:p>
          <a:p>
            <a:r>
              <a:rPr lang="es-ES" sz="2400" dirty="0"/>
              <a:t>¿Cuál ha sido la especialidad con mayor cantidad de admitidos?</a:t>
            </a:r>
          </a:p>
          <a:p>
            <a:r>
              <a:rPr lang="es-ES" sz="2400" dirty="0"/>
              <a:t>¿Cuál ha sido el colegio de procedencia de los estudiantes admitidos que ha aportado más estudiantes?</a:t>
            </a:r>
          </a:p>
          <a:p>
            <a:r>
              <a:rPr lang="es-ES" sz="2400" dirty="0"/>
              <a:t>¿Cuál ha sido la especialidad con mayor demanda entre los años 2011 al 2019?</a:t>
            </a:r>
          </a:p>
        </p:txBody>
      </p:sp>
    </p:spTree>
    <p:extLst>
      <p:ext uri="{BB962C8B-B14F-4D97-AF65-F5344CB8AC3E}">
        <p14:creationId xmlns:p14="http://schemas.microsoft.com/office/powerpoint/2010/main" val="11211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7D-3A49-46F3-BB07-C053F9E8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del Staging Area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7EB85-D31F-4EC5-9D07-053BC67F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567" y="1973925"/>
            <a:ext cx="5645113" cy="3146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33D4C-B818-41E2-BF7F-8ED5442BEC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2407" y="2143124"/>
            <a:ext cx="3389593" cy="38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E73E-7E89-4C9C-8411-9D4784BE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del </a:t>
            </a:r>
            <a:r>
              <a:rPr lang="es-ES" b="1" dirty="0" err="1"/>
              <a:t>DataMart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85A98-0F1F-49DA-9558-40EDD78454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0491"/>
            <a:ext cx="3215640" cy="4025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B5E3C-2CE2-4DCA-8E4E-7C22A8372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8760" y="2144830"/>
            <a:ext cx="5943600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297-AD64-4A24-AFCB-1F434858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del </a:t>
            </a:r>
            <a:r>
              <a:rPr lang="es-ES" b="1" dirty="0" err="1"/>
              <a:t>DataMart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B38C4-A3A9-493C-B8A2-A68D2269D7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9374"/>
            <a:ext cx="4023360" cy="3859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30511-A463-40CD-AA73-A7675279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15" y="2239818"/>
            <a:ext cx="519185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B28-3809-4CDD-8CEB-A6671FB1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Visualización de las respuestas a las preguntas planteadas.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2DADF-F501-4C81-A478-12494DF0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488882"/>
            <a:ext cx="6572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523-1937-4C29-835F-53A59F72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¿Cuál ha sido el promedio de estudiantes admitidos entre los años 2011 al 2019?</a:t>
            </a:r>
            <a:endParaRPr lang="en-US" sz="3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2B5A307-B0C6-402F-A632-1C3644F5AC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2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EF22-8B5A-497C-A18C-1DCAA227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ha sido la especialidad con mayor cantidad de admitidos?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F6B3B4-2A67-4F7F-A2EC-D21AE70E5F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1551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400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Proyecto del Curso</vt:lpstr>
      <vt:lpstr>Colegio Técnico Profesional Mario Quirós Sasso (C.T.P. Mario Quirós Sasso)</vt:lpstr>
      <vt:lpstr>Propuesta</vt:lpstr>
      <vt:lpstr>Diseño del Staging Area</vt:lpstr>
      <vt:lpstr>Diseño del DataMart</vt:lpstr>
      <vt:lpstr>Diseño del DataMart</vt:lpstr>
      <vt:lpstr>Visualización de las respuestas a las preguntas planteadas.</vt:lpstr>
      <vt:lpstr>¿Cuál ha sido el promedio de estudiantes admitidos entre los años 2011 al 2019?</vt:lpstr>
      <vt:lpstr>¿Cuál ha sido la especialidad con mayor cantidad de admitidos?</vt:lpstr>
      <vt:lpstr>¿Cuál ha sido el colegio de procedencia de los estudiantes admitidos que ha aportado más estudiantes?</vt:lpstr>
      <vt:lpstr>¿Cuál ha sido la especialidad con mayor demanda entre los años 2011 al 2019?</vt:lpstr>
      <vt:lpstr>Concluciones y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2019-11-27T18:07:33Z</dcterms:created>
  <dcterms:modified xsi:type="dcterms:W3CDTF">2019-11-27T18:35:39Z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2019-11-08T21:52:34.2033100Z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650bdd29-1679-4654-880e-89255cc4a6d5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