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9" r:id="rId2"/>
    <p:sldId id="258" r:id="rId3"/>
    <p:sldId id="257" r:id="rId4"/>
    <p:sldId id="261" r:id="rId5"/>
    <p:sldId id="263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D4FF"/>
    <a:srgbClr val="CCEC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30" autoAdjust="0"/>
    <p:restoredTop sz="94660"/>
  </p:normalViewPr>
  <p:slideViewPr>
    <p:cSldViewPr snapToGrid="0">
      <p:cViewPr varScale="1">
        <p:scale>
          <a:sx n="45" d="100"/>
          <a:sy n="45" d="100"/>
        </p:scale>
        <p:origin x="60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9620480-9ECF-4CB7-BC8C-4F650195E8B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BD63108-F89B-4135-AC60-66DFCBF5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73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0480-9ECF-4CB7-BC8C-4F650195E8B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3108-F89B-4135-AC60-66DFCBF5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4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0480-9ECF-4CB7-BC8C-4F650195E8B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3108-F89B-4135-AC60-66DFCBF5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09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0480-9ECF-4CB7-BC8C-4F650195E8B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3108-F89B-4135-AC60-66DFCBF52B8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5399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0480-9ECF-4CB7-BC8C-4F650195E8B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3108-F89B-4135-AC60-66DFCBF5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70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0480-9ECF-4CB7-BC8C-4F650195E8B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3108-F89B-4135-AC60-66DFCBF5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81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0480-9ECF-4CB7-BC8C-4F650195E8B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3108-F89B-4135-AC60-66DFCBF5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17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0480-9ECF-4CB7-BC8C-4F650195E8B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3108-F89B-4135-AC60-66DFCBF5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41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0480-9ECF-4CB7-BC8C-4F650195E8B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3108-F89B-4135-AC60-66DFCBF5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05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0480-9ECF-4CB7-BC8C-4F650195E8B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3108-F89B-4135-AC60-66DFCBF5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1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0480-9ECF-4CB7-BC8C-4F650195E8B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3108-F89B-4135-AC60-66DFCBF5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1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0480-9ECF-4CB7-BC8C-4F650195E8B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3108-F89B-4135-AC60-66DFCBF5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4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0480-9ECF-4CB7-BC8C-4F650195E8B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3108-F89B-4135-AC60-66DFCBF5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0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0480-9ECF-4CB7-BC8C-4F650195E8B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3108-F89B-4135-AC60-66DFCBF5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56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0480-9ECF-4CB7-BC8C-4F650195E8B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3108-F89B-4135-AC60-66DFCBF5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9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0480-9ECF-4CB7-BC8C-4F650195E8B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3108-F89B-4135-AC60-66DFCBF5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8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0480-9ECF-4CB7-BC8C-4F650195E8B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3108-F89B-4135-AC60-66DFCBF5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7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20480-9ECF-4CB7-BC8C-4F650195E8B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63108-F89B-4135-AC60-66DFCBF5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870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8800" b="1" cap="none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Project 1</a:t>
            </a:r>
            <a:endParaRPr lang="en-US" sz="8800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cap="none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By </a:t>
            </a:r>
            <a:r>
              <a:rPr lang="en-US" sz="2800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G</a:t>
            </a:r>
            <a:r>
              <a:rPr lang="en-US" sz="2800" b="1" cap="none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ina Captain-</a:t>
            </a:r>
            <a:r>
              <a:rPr lang="en-US" sz="2800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B</a:t>
            </a:r>
            <a:r>
              <a:rPr lang="en-US" sz="2800" b="1" cap="none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riggs</a:t>
            </a:r>
            <a:endParaRPr lang="en-US" sz="2800" b="1" cap="none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718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Terminator 4"/>
          <p:cNvSpPr/>
          <p:nvPr/>
        </p:nvSpPr>
        <p:spPr>
          <a:xfrm>
            <a:off x="3657600" y="0"/>
            <a:ext cx="8534399" cy="6857999"/>
          </a:xfrm>
          <a:prstGeom prst="flowChartTerminator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57150">
            <a:solidFill>
              <a:srgbClr val="C0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BEGIN Checkout Process</a:t>
            </a:r>
          </a:p>
          <a:p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OBTAIN </a:t>
            </a:r>
            <a:r>
              <a:rPr lang="en-US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purchased_items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CALCULATE </a:t>
            </a:r>
            <a:r>
              <a:rPr lang="en-US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total_amount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  <a:p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DISPLAY </a:t>
            </a:r>
            <a:r>
              <a:rPr lang="en-US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total_amount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OBTAIN payment method </a:t>
            </a:r>
          </a:p>
          <a:p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COMPUTE </a:t>
            </a:r>
            <a:r>
              <a:rPr lang="en-US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payment_method</a:t>
            </a:r>
            <a:endParaRPr lang="en-US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IF </a:t>
            </a:r>
            <a:r>
              <a:rPr lang="en-US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payment_successful</a:t>
            </a:r>
            <a:endParaRPr lang="en-US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PRINT receipt</a:t>
            </a:r>
            <a:endParaRPr lang="en-US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ELSE</a:t>
            </a:r>
          </a:p>
          <a:p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DISPLAY </a:t>
            </a:r>
            <a:r>
              <a:rPr lang="en-US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payment_error_message</a:t>
            </a:r>
            <a:endParaRPr lang="en-US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REPEAT payment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UNTIL no other payment method</a:t>
            </a:r>
            <a:endParaRPr lang="en-US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ENDIF</a:t>
            </a:r>
          </a:p>
          <a:p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Checkout Process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1973" y="921695"/>
            <a:ext cx="31472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Pseudocode for store checkout after purchase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5261783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7155020" y="5128358"/>
            <a:ext cx="1423937" cy="278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5675641" y="0"/>
            <a:ext cx="898657" cy="355347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Start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675641" y="6502653"/>
            <a:ext cx="898657" cy="355347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Stop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" name="Parallelogram 3"/>
          <p:cNvSpPr/>
          <p:nvPr/>
        </p:nvSpPr>
        <p:spPr>
          <a:xfrm>
            <a:off x="5164884" y="1515156"/>
            <a:ext cx="1990136" cy="527671"/>
          </a:xfrm>
          <a:prstGeom prst="parallelogram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Input </a:t>
            </a:r>
            <a:r>
              <a:rPr lang="en-US" sz="1600" dirty="0" smtClean="0">
                <a:solidFill>
                  <a:srgbClr val="000000"/>
                </a:solidFill>
              </a:rPr>
              <a:t>Quantity</a:t>
            </a:r>
            <a:r>
              <a:rPr lang="en-US" sz="1600" dirty="0" smtClean="0">
                <a:solidFill>
                  <a:srgbClr val="000000"/>
                </a:solidFill>
              </a:rPr>
              <a:t>, Price 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53285" y="645062"/>
            <a:ext cx="2613333" cy="533020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rgbClr val="FFFF81"/>
              </a:gs>
              <a:gs pos="100000">
                <a:srgbClr val="FFFF81"/>
              </a:gs>
            </a:gsLst>
          </a:gradFill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Quantity </a:t>
            </a:r>
            <a:r>
              <a:rPr lang="en-US" sz="1100" dirty="0" smtClean="0">
                <a:solidFill>
                  <a:srgbClr val="000000"/>
                </a:solidFill>
              </a:rPr>
              <a:t>= </a:t>
            </a:r>
            <a:r>
              <a:rPr lang="en-US" sz="1100" dirty="0" smtClean="0">
                <a:solidFill>
                  <a:srgbClr val="000000"/>
                </a:solidFill>
              </a:rPr>
              <a:t>0</a:t>
            </a:r>
          </a:p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Price =0</a:t>
            </a:r>
            <a:endParaRPr lang="en-US" sz="1100" dirty="0" smtClean="0">
              <a:solidFill>
                <a:srgbClr val="000000"/>
              </a:solidFill>
            </a:endParaRPr>
          </a:p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Amount </a:t>
            </a:r>
            <a:r>
              <a:rPr lang="en-US" sz="1100" dirty="0" smtClean="0">
                <a:solidFill>
                  <a:srgbClr val="000000"/>
                </a:solidFill>
              </a:rPr>
              <a:t>= 0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124970" y="335604"/>
            <a:ext cx="0" cy="3109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111103" y="1156189"/>
            <a:ext cx="0" cy="3454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2" idx="0"/>
          </p:cNvCxnSpPr>
          <p:nvPr/>
        </p:nvCxnSpPr>
        <p:spPr>
          <a:xfrm>
            <a:off x="6111103" y="2042827"/>
            <a:ext cx="0" cy="2997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483747" y="2342530"/>
            <a:ext cx="3254711" cy="649027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rgbClr val="FFFF81"/>
              </a:gs>
              <a:gs pos="100000">
                <a:srgbClr val="FFFF81"/>
              </a:gs>
            </a:gsLst>
          </a:gradFill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Amount </a:t>
            </a:r>
            <a:r>
              <a:rPr lang="en-US" sz="1200" dirty="0" smtClean="0">
                <a:solidFill>
                  <a:srgbClr val="000000"/>
                </a:solidFill>
              </a:rPr>
              <a:t>= Quantity * </a:t>
            </a:r>
            <a:r>
              <a:rPr lang="en-US" sz="1200" dirty="0" smtClean="0">
                <a:solidFill>
                  <a:srgbClr val="000000"/>
                </a:solidFill>
              </a:rPr>
              <a:t>Price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124969" y="6142364"/>
            <a:ext cx="0" cy="3454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2" idx="2"/>
          </p:cNvCxnSpPr>
          <p:nvPr/>
        </p:nvCxnSpPr>
        <p:spPr>
          <a:xfrm>
            <a:off x="6111103" y="2991557"/>
            <a:ext cx="15074" cy="1782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32" idx="0"/>
          </p:cNvCxnSpPr>
          <p:nvPr/>
        </p:nvCxnSpPr>
        <p:spPr>
          <a:xfrm>
            <a:off x="6124970" y="3560212"/>
            <a:ext cx="0" cy="2997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arallelogram 29"/>
          <p:cNvSpPr/>
          <p:nvPr/>
        </p:nvSpPr>
        <p:spPr>
          <a:xfrm>
            <a:off x="5291466" y="3163147"/>
            <a:ext cx="1654347" cy="429377"/>
          </a:xfrm>
          <a:prstGeom prst="parallelogram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Print </a:t>
            </a:r>
            <a:r>
              <a:rPr lang="en-US" sz="1600" dirty="0" smtClean="0">
                <a:solidFill>
                  <a:srgbClr val="000000"/>
                </a:solidFill>
              </a:rPr>
              <a:t>Amount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497614" y="3859915"/>
            <a:ext cx="3254711" cy="649027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rgbClr val="FFFF81"/>
              </a:gs>
              <a:gs pos="100000">
                <a:srgbClr val="FFFF81"/>
              </a:gs>
            </a:gsLst>
          </a:gradFill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Payment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cxnSp>
        <p:nvCxnSpPr>
          <p:cNvPr id="33" name="Straight Arrow Connector 32"/>
          <p:cNvCxnSpPr>
            <a:stCxn id="32" idx="2"/>
          </p:cNvCxnSpPr>
          <p:nvPr/>
        </p:nvCxnSpPr>
        <p:spPr>
          <a:xfrm>
            <a:off x="6124970" y="4508942"/>
            <a:ext cx="15074" cy="1782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138588" y="5525445"/>
            <a:ext cx="0" cy="3454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Decision 34"/>
          <p:cNvSpPr/>
          <p:nvPr/>
        </p:nvSpPr>
        <p:spPr>
          <a:xfrm>
            <a:off x="5394225" y="4687177"/>
            <a:ext cx="1491638" cy="844272"/>
          </a:xfrm>
          <a:prstGeom prst="flowChartDecision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Is </a:t>
            </a:r>
            <a:r>
              <a:rPr lang="en-US" sz="1100" dirty="0" smtClean="0">
                <a:solidFill>
                  <a:sysClr val="windowText" lastClr="000000"/>
                </a:solidFill>
              </a:rPr>
              <a:t>Payments Successful?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47672" y="5497629"/>
            <a:ext cx="1423937" cy="278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7" name="Parallelogram 36"/>
          <p:cNvSpPr/>
          <p:nvPr/>
        </p:nvSpPr>
        <p:spPr>
          <a:xfrm>
            <a:off x="5144069" y="5870922"/>
            <a:ext cx="1919861" cy="429377"/>
          </a:xfrm>
          <a:prstGeom prst="parallelogram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Print </a:t>
            </a:r>
            <a:r>
              <a:rPr lang="en-US" sz="1600" dirty="0" smtClean="0">
                <a:solidFill>
                  <a:srgbClr val="000000"/>
                </a:solidFill>
              </a:rPr>
              <a:t>“Thank you for choosing us”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6864042" y="5090507"/>
            <a:ext cx="1956905" cy="203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8823631" y="4156006"/>
            <a:ext cx="0" cy="9533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7769570" y="4156005"/>
            <a:ext cx="1054061" cy="5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161973" y="921695"/>
            <a:ext cx="31472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Flowchart for store checkout after purchase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5638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" grpId="0" animBg="1"/>
      <p:bldP spid="3" grpId="0" animBg="1"/>
      <p:bldP spid="4" grpId="0" animBg="1"/>
      <p:bldP spid="6" grpId="0" animBg="1"/>
      <p:bldP spid="12" grpId="0" animBg="1"/>
      <p:bldP spid="30" grpId="0" animBg="1"/>
      <p:bldP spid="32" grpId="0" animBg="1"/>
      <p:bldP spid="35" grpId="0" animBg="1"/>
      <p:bldP spid="36" grpId="0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696749" y="5781586"/>
            <a:ext cx="55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801030" y="122742"/>
            <a:ext cx="898657" cy="355347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Start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8237332" y="1219070"/>
            <a:ext cx="898657" cy="355347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Stop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" name="Parallelogram 3"/>
          <p:cNvSpPr/>
          <p:nvPr/>
        </p:nvSpPr>
        <p:spPr>
          <a:xfrm>
            <a:off x="2422569" y="778942"/>
            <a:ext cx="1990136" cy="527671"/>
          </a:xfrm>
          <a:prstGeom prst="parallelogram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Sleep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250358" y="478089"/>
            <a:ext cx="0" cy="3109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50358" y="1315455"/>
            <a:ext cx="0" cy="3454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50358" y="2165490"/>
            <a:ext cx="0" cy="2997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50358" y="3002029"/>
            <a:ext cx="0" cy="2013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84894" y="2025840"/>
            <a:ext cx="31472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Flowchart</a:t>
            </a:r>
            <a:r>
              <a:rPr lang="en-US" sz="3200" b="1" dirty="0" smtClean="0"/>
              <a:t> for my </a:t>
            </a:r>
          </a:p>
          <a:p>
            <a:r>
              <a:rPr lang="en-US" sz="3200" b="1" dirty="0" smtClean="0"/>
              <a:t>Typical weekday  morning routine</a:t>
            </a:r>
            <a:endParaRPr lang="en-US" sz="3200" b="1" dirty="0"/>
          </a:p>
        </p:txBody>
      </p:sp>
      <p:sp>
        <p:nvSpPr>
          <p:cNvPr id="30" name="Parallelogram 29"/>
          <p:cNvSpPr/>
          <p:nvPr/>
        </p:nvSpPr>
        <p:spPr>
          <a:xfrm>
            <a:off x="255290" y="1659089"/>
            <a:ext cx="1990136" cy="527671"/>
          </a:xfrm>
          <a:prstGeom prst="parallelogram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Wake up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1" name="Parallelogram 30"/>
          <p:cNvSpPr/>
          <p:nvPr/>
        </p:nvSpPr>
        <p:spPr>
          <a:xfrm>
            <a:off x="255290" y="2474358"/>
            <a:ext cx="1990136" cy="527671"/>
          </a:xfrm>
          <a:prstGeom prst="parallelogram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Pray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2" name="Parallelogram 31"/>
          <p:cNvSpPr/>
          <p:nvPr/>
        </p:nvSpPr>
        <p:spPr>
          <a:xfrm>
            <a:off x="290310" y="3209250"/>
            <a:ext cx="1990136" cy="527671"/>
          </a:xfrm>
          <a:prstGeom prst="parallelogram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Get out of bed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3" name="Parallelogram 32"/>
          <p:cNvSpPr/>
          <p:nvPr/>
        </p:nvSpPr>
        <p:spPr>
          <a:xfrm>
            <a:off x="255290" y="3939659"/>
            <a:ext cx="1990136" cy="527671"/>
          </a:xfrm>
          <a:prstGeom prst="parallelogram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Get dressed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5" name="Flowchart: Decision 34"/>
          <p:cNvSpPr/>
          <p:nvPr/>
        </p:nvSpPr>
        <p:spPr>
          <a:xfrm>
            <a:off x="407958" y="4681486"/>
            <a:ext cx="1684800" cy="1184112"/>
          </a:xfrm>
          <a:prstGeom prst="flowChartDecision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Have time for breakfast?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6" name="Parallelogram 35"/>
          <p:cNvSpPr/>
          <p:nvPr/>
        </p:nvSpPr>
        <p:spPr>
          <a:xfrm>
            <a:off x="2689826" y="5009706"/>
            <a:ext cx="1990136" cy="527671"/>
          </a:xfrm>
          <a:prstGeom prst="parallelogram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Breakfast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7" name="Parallelogram 36"/>
          <p:cNvSpPr/>
          <p:nvPr/>
        </p:nvSpPr>
        <p:spPr>
          <a:xfrm>
            <a:off x="291111" y="6082833"/>
            <a:ext cx="1990136" cy="527671"/>
          </a:xfrm>
          <a:prstGeom prst="parallelogram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Skip Breakfast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8" name="Parallelogram 37"/>
          <p:cNvSpPr/>
          <p:nvPr/>
        </p:nvSpPr>
        <p:spPr>
          <a:xfrm>
            <a:off x="5202993" y="5009705"/>
            <a:ext cx="1990136" cy="527671"/>
          </a:xfrm>
          <a:prstGeom prst="parallelogram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Pack things for school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7774833" y="4548682"/>
            <a:ext cx="1684016" cy="1446947"/>
          </a:xfrm>
          <a:prstGeom prst="flowChartDecision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Did you forget something?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0" name="Parallelogram 39"/>
          <p:cNvSpPr/>
          <p:nvPr/>
        </p:nvSpPr>
        <p:spPr>
          <a:xfrm>
            <a:off x="7621773" y="3685857"/>
            <a:ext cx="1990136" cy="527671"/>
          </a:xfrm>
          <a:prstGeom prst="parallelogram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Leave for school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1" name="Parallelogram 40"/>
          <p:cNvSpPr/>
          <p:nvPr/>
        </p:nvSpPr>
        <p:spPr>
          <a:xfrm>
            <a:off x="10040553" y="5008319"/>
            <a:ext cx="1990136" cy="527671"/>
          </a:xfrm>
          <a:prstGeom prst="parallelogram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Get item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2" name="Parallelogram 41"/>
          <p:cNvSpPr/>
          <p:nvPr/>
        </p:nvSpPr>
        <p:spPr>
          <a:xfrm>
            <a:off x="7691593" y="2800957"/>
            <a:ext cx="1990136" cy="527671"/>
          </a:xfrm>
          <a:prstGeom prst="parallelogram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Arrive at school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3" name="Parallelogram 42"/>
          <p:cNvSpPr/>
          <p:nvPr/>
        </p:nvSpPr>
        <p:spPr>
          <a:xfrm>
            <a:off x="7691593" y="1931646"/>
            <a:ext cx="1990136" cy="527671"/>
          </a:xfrm>
          <a:prstGeom prst="parallelogram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Begin School Activities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4" name="Flowchart: Decision 43"/>
          <p:cNvSpPr/>
          <p:nvPr/>
        </p:nvSpPr>
        <p:spPr>
          <a:xfrm>
            <a:off x="658870" y="777956"/>
            <a:ext cx="1167898" cy="593535"/>
          </a:xfrm>
          <a:prstGeom prst="flowChartDecision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Is </a:t>
            </a:r>
            <a:r>
              <a:rPr lang="en-US" sz="1400" dirty="0" smtClean="0">
                <a:solidFill>
                  <a:sysClr val="windowText" lastClr="000000"/>
                </a:solidFill>
              </a:rPr>
              <a:t>it 6:30am?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23126" y="1303527"/>
            <a:ext cx="56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1826768" y="1074723"/>
            <a:ext cx="671105" cy="58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911617" y="705391"/>
            <a:ext cx="55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250358" y="3736921"/>
            <a:ext cx="0" cy="2013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259214" y="4467330"/>
            <a:ext cx="0" cy="2013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250358" y="5865598"/>
            <a:ext cx="0" cy="2013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2092758" y="5266306"/>
            <a:ext cx="671105" cy="58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38933" y="4934935"/>
            <a:ext cx="56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4605925" y="5273541"/>
            <a:ext cx="671105" cy="58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7131050" y="5263381"/>
            <a:ext cx="671105" cy="58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9447698" y="5273541"/>
            <a:ext cx="671105" cy="58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8616841" y="4222507"/>
            <a:ext cx="0" cy="3454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385821" y="5291143"/>
            <a:ext cx="56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063232" y="4299306"/>
            <a:ext cx="55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 flipH="1" flipV="1">
            <a:off x="8616841" y="3340380"/>
            <a:ext cx="0" cy="3454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8665829" y="2465193"/>
            <a:ext cx="0" cy="3454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8686661" y="1586169"/>
            <a:ext cx="0" cy="3454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72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000"/>
                            </p:stCondLst>
                            <p:childTnLst>
                              <p:par>
                                <p:cTn id="9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500"/>
                            </p:stCondLst>
                            <p:childTnLst>
                              <p:par>
                                <p:cTn id="10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500"/>
                            </p:stCondLst>
                            <p:childTnLst>
                              <p:par>
                                <p:cTn id="1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500"/>
                            </p:stCondLst>
                            <p:childTnLst>
                              <p:par>
                                <p:cTn id="1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7000"/>
                            </p:stCondLst>
                            <p:childTnLst>
                              <p:par>
                                <p:cTn id="1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7500"/>
                            </p:stCondLst>
                            <p:childTnLst>
                              <p:par>
                                <p:cTn id="1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8000"/>
                            </p:stCondLst>
                            <p:childTnLst>
                              <p:par>
                                <p:cTn id="1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8500"/>
                            </p:stCondLst>
                            <p:childTnLst>
                              <p:par>
                                <p:cTn id="14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000"/>
                            </p:stCondLst>
                            <p:childTnLst>
                              <p:par>
                                <p:cTn id="15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9500"/>
                            </p:stCondLst>
                            <p:childTnLst>
                              <p:par>
                                <p:cTn id="15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" grpId="0" animBg="1"/>
      <p:bldP spid="3" grpId="0" animBg="1"/>
      <p:bldP spid="4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/>
      <p:bldP spid="47" grpId="0"/>
      <p:bldP spid="52" grpId="0"/>
      <p:bldP spid="57" grpId="0"/>
      <p:bldP spid="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Terminator 4"/>
          <p:cNvSpPr/>
          <p:nvPr/>
        </p:nvSpPr>
        <p:spPr>
          <a:xfrm>
            <a:off x="3657600" y="0"/>
            <a:ext cx="8534399" cy="6857999"/>
          </a:xfrm>
          <a:prstGeom prst="flowChartTerminator">
            <a:avLst/>
          </a:prstGeom>
          <a:solidFill>
            <a:schemeClr val="accent2"/>
          </a:solidFill>
          <a:ln w="57150">
            <a:solidFill>
              <a:srgbClr val="C0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BEGIN Age Swapper</a:t>
            </a:r>
          </a:p>
          <a:p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OBTAIN name_1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age_1  </a:t>
            </a:r>
          </a:p>
          <a:p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OBTAIN name_2 , age_2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DISPLAY “Ages before Swapping”	</a:t>
            </a:r>
          </a:p>
          <a:p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DISPLAY name_1 , age_1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DISPLAY name_2 , age_2</a:t>
            </a:r>
          </a:p>
          <a:p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SWAP  age_1 and age_2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 “Ages after Swapping”</a:t>
            </a:r>
            <a:endParaRPr lang="en-US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DISPLAY name_1 , age_1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DISPLAY name_2 ,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age_2</a:t>
            </a:r>
          </a:p>
          <a:p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Age Swapper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9322" y="921695"/>
            <a:ext cx="314723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Algorithm that takes as input two names and their corresponding age and then swap the ages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772908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8800" b="1" cap="none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Project 2</a:t>
            </a:r>
            <a:endParaRPr lang="en-US" sz="8800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008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Terminator 4"/>
          <p:cNvSpPr/>
          <p:nvPr/>
        </p:nvSpPr>
        <p:spPr>
          <a:xfrm>
            <a:off x="1765005" y="0"/>
            <a:ext cx="10802679" cy="6857999"/>
          </a:xfrm>
          <a:prstGeom prst="flowChartTerminator">
            <a:avLst/>
          </a:prstGeom>
          <a:solidFill>
            <a:srgbClr val="C00000"/>
          </a:solidFill>
          <a:ln w="57150">
            <a:solidFill>
              <a:srgbClr val="C0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BEGIN Cubic Solver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DISPLAY "Your Cubic Equation should be in the form x^3 + ax^2 +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bx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c = 0"</a:t>
            </a:r>
            <a:endParaRPr lang="en-US" sz="20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OBTAIN a , b, c</a:t>
            </a:r>
          </a:p>
          <a:p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	CALCULATE Q = </a:t>
            </a:r>
            <a:r>
              <a:rPr lang="en-US" sz="2000" dirty="0"/>
              <a:t>(3 * b - a^2) / </a:t>
            </a:r>
            <a:r>
              <a:rPr lang="en-US" sz="2000" dirty="0" smtClean="0"/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CALCULATE R 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pt-BR" sz="2000" dirty="0"/>
              <a:t>(9 * a * b - 27 * c - 2 * a^3) / 54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	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CALCULATE S= </a:t>
            </a:r>
            <a:r>
              <a:rPr lang="en-US" sz="2000" dirty="0"/>
              <a:t>(R + </a:t>
            </a:r>
            <a:r>
              <a:rPr lang="en-US" sz="2000" dirty="0" err="1"/>
              <a:t>sqrt</a:t>
            </a:r>
            <a:r>
              <a:rPr lang="en-US" sz="2000" dirty="0"/>
              <a:t>(Q^3 + R^2))^(1/3</a:t>
            </a:r>
            <a:r>
              <a:rPr lang="en-US" sz="2000" dirty="0" smtClean="0"/>
              <a:t>)</a:t>
            </a:r>
          </a:p>
          <a:p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	CALCULATE T = </a:t>
            </a:r>
            <a:r>
              <a:rPr lang="en-US" sz="2000" dirty="0"/>
              <a:t>(R - </a:t>
            </a:r>
            <a:r>
              <a:rPr lang="en-US" sz="2000" dirty="0" err="1"/>
              <a:t>sqrt</a:t>
            </a:r>
            <a:r>
              <a:rPr lang="en-US" sz="2000" dirty="0"/>
              <a:t>(Q^3 + R^2))^(1/3</a:t>
            </a:r>
            <a:r>
              <a:rPr lang="en-US" sz="2000" dirty="0" smtClean="0"/>
              <a:t>)</a:t>
            </a:r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root1 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sz="2000" dirty="0" smtClean="0"/>
              <a:t>S </a:t>
            </a:r>
            <a:r>
              <a:rPr lang="en-US" sz="2000" dirty="0"/>
              <a:t>+ T - a / </a:t>
            </a:r>
            <a:r>
              <a:rPr lang="en-US" sz="2000" dirty="0" smtClean="0"/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	root2 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sz="2000" dirty="0"/>
              <a:t>-(S + T) / 2 - a / 3 + ((-1)^(1/2)) * (3)^(1/2) * (S - T) / 2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	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root3 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sz="2000" dirty="0"/>
              <a:t>-(S + T) / 2 - a / 3 - ((-1)^(1/2)) * (3)^(1/2) * (S - T) / 2</a:t>
            </a:r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DISPLAY 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root1, root2, root3</a:t>
            </a:r>
          </a:p>
          <a:p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Cubic Solver</a:t>
            </a:r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388988"/>
            <a:ext cx="31472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Algorithm to find the root of a Cubic Equation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5313416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Terminator 4"/>
          <p:cNvSpPr/>
          <p:nvPr/>
        </p:nvSpPr>
        <p:spPr>
          <a:xfrm>
            <a:off x="2721935" y="0"/>
            <a:ext cx="9470065" cy="6857999"/>
          </a:xfrm>
          <a:prstGeom prst="flowChartTerminator">
            <a:avLst/>
          </a:prstGeom>
          <a:solidFill>
            <a:srgbClr val="FF0000"/>
          </a:solidFill>
          <a:ln w="57150">
            <a:solidFill>
              <a:srgbClr val="C0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BEGIN Cubic Solver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OBTAIN a , b, c, 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d, e</a:t>
            </a:r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CALCULATE </a:t>
            </a:r>
            <a:r>
              <a:rPr lang="pt-B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 = (8*a*c - </a:t>
            </a:r>
            <a:r>
              <a:rPr lang="pt-BR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3*b^2</a:t>
            </a:r>
            <a:r>
              <a:rPr lang="pt-B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/ </a:t>
            </a:r>
            <a:r>
              <a:rPr lang="pt-BR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8*a^2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en-US" sz="20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CALCULATE </a:t>
            </a:r>
            <a:r>
              <a:rPr lang="pt-B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 = (</a:t>
            </a:r>
            <a:r>
              <a:rPr lang="pt-BR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b^3 </a:t>
            </a:r>
            <a:r>
              <a:rPr lang="pt-B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- 4*a*b*c + </a:t>
            </a:r>
            <a:r>
              <a:rPr lang="pt-BR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8*d*a^2</a:t>
            </a:r>
            <a:r>
              <a:rPr lang="pt-B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/ </a:t>
            </a:r>
            <a:r>
              <a:rPr lang="pt-BR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8*a^3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CALCULATE </a:t>
            </a:r>
            <a:r>
              <a:rPr lang="pt-B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= </a:t>
            </a:r>
            <a:r>
              <a:rPr lang="pt-BR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c^2 </a:t>
            </a:r>
            <a:r>
              <a:rPr lang="pt-B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- 3*b*d + </a:t>
            </a:r>
            <a:r>
              <a:rPr lang="pt-BR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12*a*e</a:t>
            </a:r>
          </a:p>
          <a:p>
            <a:r>
              <a:rPr lang="pt-B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CALCULATE </a:t>
            </a:r>
            <a:r>
              <a:rPr lang="pt-BR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 </a:t>
            </a:r>
            <a:r>
              <a:rPr lang="pt-B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pt-BR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2*c^3 </a:t>
            </a:r>
            <a:r>
              <a:rPr lang="pt-B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- 9*b*c*d + </a:t>
            </a:r>
            <a:r>
              <a:rPr lang="pt-BR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27*e*b^2 </a:t>
            </a:r>
            <a:r>
              <a:rPr lang="pt-B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</a:t>
            </a:r>
            <a:r>
              <a:rPr lang="pt-BR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27*a*d^2 </a:t>
            </a:r>
            <a:r>
              <a:rPr lang="pt-B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pt-BR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72*a*c*e</a:t>
            </a:r>
          </a:p>
          <a:p>
            <a:r>
              <a:rPr lang="pt-B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CALCULATE Q = ((B + (</a:t>
            </a:r>
            <a:r>
              <a:rPr lang="pt-BR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B^2 </a:t>
            </a:r>
            <a:r>
              <a:rPr lang="pt-B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pt-BR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4*A^3)^(</a:t>
            </a:r>
            <a:r>
              <a:rPr lang="pt-B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1/2)/2</a:t>
            </a:r>
            <a:r>
              <a:rPr lang="pt-BR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))^(</a:t>
            </a:r>
            <a:r>
              <a:rPr lang="pt-B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1/3)</a:t>
            </a:r>
            <a:endParaRPr lang="pt-BR" sz="20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CALCULATE </a:t>
            </a:r>
            <a:r>
              <a:rPr lang="pt-B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 = (1/2)*(((-2*p)/3)+(1/3*a)*(Q + A/Q</a:t>
            </a:r>
            <a:r>
              <a:rPr lang="pt-BR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))^(</a:t>
            </a:r>
            <a:r>
              <a:rPr lang="pt-B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1/2)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CALCULATE root1 = -b/4*a - S + (1/2)*(-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4*S^2 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-2*p + q/S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)^(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1/2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CALCULATE 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root2 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-b/4*a - S 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(1/2)*(-4*S^2 -2*p + q/S)^(1/2)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CALCULATE root1 = -b/4*a 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S 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(1/2)*(-4*S^2 -2*p 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q/S)^(1/2)</a:t>
            </a:r>
          </a:p>
          <a:p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CALCULATE root1 = -b/4*a 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S - 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(1/2)*(-4*S^2 -2*p 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q/S)^(1/2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DISPLAY root1, root2, 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root3, root 4</a:t>
            </a:r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Cubic Solver</a:t>
            </a:r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346457"/>
            <a:ext cx="31472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Algorithm to find the roots of a Quartic Equation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637121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5414</TotalTime>
  <Words>159</Words>
  <Application>Microsoft Office PowerPoint</Application>
  <PresentationFormat>Widescreen</PresentationFormat>
  <Paragraphs>96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Project 1</vt:lpstr>
      <vt:lpstr>PowerPoint Presentation</vt:lpstr>
      <vt:lpstr>PowerPoint Presentation</vt:lpstr>
      <vt:lpstr>PowerPoint Presentation</vt:lpstr>
      <vt:lpstr>PowerPoint Presentation</vt:lpstr>
      <vt:lpstr>Project 2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78</cp:revision>
  <dcterms:created xsi:type="dcterms:W3CDTF">2022-10-22T09:10:19Z</dcterms:created>
  <dcterms:modified xsi:type="dcterms:W3CDTF">2023-04-15T15:22:03Z</dcterms:modified>
</cp:coreProperties>
</file>