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ina bosque" userId="18eac1932225af86" providerId="LiveId" clId="{ADCA94CA-BAA8-47E6-9DAD-498F3F138317}"/>
    <pc:docChg chg="modSld sldOrd">
      <pc:chgData name="georgina bosque" userId="18eac1932225af86" providerId="LiveId" clId="{ADCA94CA-BAA8-47E6-9DAD-498F3F138317}" dt="2020-08-23T21:42:32.264" v="4"/>
      <pc:docMkLst>
        <pc:docMk/>
      </pc:docMkLst>
      <pc:sldChg chg="modSp mod">
        <pc:chgData name="georgina bosque" userId="18eac1932225af86" providerId="LiveId" clId="{ADCA94CA-BAA8-47E6-9DAD-498F3F138317}" dt="2020-08-23T21:41:31.107" v="2" actId="1076"/>
        <pc:sldMkLst>
          <pc:docMk/>
          <pc:sldMk cId="0" sldId="262"/>
        </pc:sldMkLst>
        <pc:picChg chg="mod">
          <ac:chgData name="georgina bosque" userId="18eac1932225af86" providerId="LiveId" clId="{ADCA94CA-BAA8-47E6-9DAD-498F3F138317}" dt="2020-08-23T21:41:31.107" v="2" actId="1076"/>
          <ac:picMkLst>
            <pc:docMk/>
            <pc:sldMk cId="0" sldId="262"/>
            <ac:picMk id="93" creationId="{00000000-0000-0000-0000-000000000000}"/>
          </ac:picMkLst>
        </pc:picChg>
      </pc:sldChg>
      <pc:sldChg chg="modSp mod">
        <pc:chgData name="georgina bosque" userId="18eac1932225af86" providerId="LiveId" clId="{ADCA94CA-BAA8-47E6-9DAD-498F3F138317}" dt="2020-08-23T21:41:23.052" v="1" actId="1076"/>
        <pc:sldMkLst>
          <pc:docMk/>
          <pc:sldMk cId="0" sldId="265"/>
        </pc:sldMkLst>
        <pc:spChg chg="mod">
          <ac:chgData name="georgina bosque" userId="18eac1932225af86" providerId="LiveId" clId="{ADCA94CA-BAA8-47E6-9DAD-498F3F138317}" dt="2020-08-23T21:41:23.052" v="1" actId="1076"/>
          <ac:spMkLst>
            <pc:docMk/>
            <pc:sldMk cId="0" sldId="265"/>
            <ac:spMk id="114" creationId="{00000000-0000-0000-0000-000000000000}"/>
          </ac:spMkLst>
        </pc:spChg>
      </pc:sldChg>
      <pc:sldChg chg="ord modNotes">
        <pc:chgData name="georgina bosque" userId="18eac1932225af86" providerId="LiveId" clId="{ADCA94CA-BAA8-47E6-9DAD-498F3F138317}" dt="2020-08-23T21:42:32.264" v="4"/>
        <pc:sldMkLst>
          <pc:docMk/>
          <pc:sldMk cId="0" sldId="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7bb280e3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7bb280e3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7bb280e35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7bb280e35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7b59c01e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7b59c01e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7b59c01e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7b59c01e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7b59c01e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7b59c01e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7b59c01e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7b59c01e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7bb280e3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7bb280e3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7bb280e3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7bb280e3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7bb280e3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7bb280e3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7bb280e3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7bb280e3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44d26b100f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44d26b100f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7bb280e3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7bb280e3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7bb280e3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7bb280e3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7bb280e3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7bb280e3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7bb280e3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7bb280e3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7bb280e3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7bb280e35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7b59c01e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7b59c01e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7bb280e3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7bb280e3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7b59c01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7b59c01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7bb280e3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7bb280e3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7bb280e35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7bb280e35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67e6c9e6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67e6c9e62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7bb280e35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7bb280e35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7bb280e35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7bb280e35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7bb280e35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7bb280e35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7bb280e35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7bb280e35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7bb280e3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7bb280e3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44bc69599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44bc69599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7b59c01e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7b59c01e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7b59c01e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7b59c01e8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444bc69599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444bc69599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44bc69599_0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44bc69599_0_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67e6c9e62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67e6c9e62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7b59c01e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7b59c01e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7bb280e3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7bb280e3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7bb280e3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7bb280e3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44bc69599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44bc69599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7bb280e3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7bb280e3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44bc69599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44bc69599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1172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41268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Calibri"/>
              <a:buNone/>
              <a:defRPr sz="28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ctr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ctr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mplate UT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93325"/>
            <a:ext cx="87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93325"/>
            <a:ext cx="87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93325"/>
            <a:ext cx="87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3022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93325"/>
            <a:ext cx="870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800"/>
              <a:buFont typeface="Calibri"/>
              <a:buNone/>
              <a:defRPr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800"/>
              <a:buFont typeface="Calibri"/>
              <a:buNone/>
              <a:defRPr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800"/>
              <a:buFont typeface="Calibri"/>
              <a:buNone/>
              <a:defRPr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800"/>
              <a:buFont typeface="Calibri"/>
              <a:buNone/>
              <a:defRPr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800"/>
              <a:buFont typeface="Calibri"/>
              <a:buNone/>
              <a:defRPr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800"/>
              <a:buFont typeface="Calibri"/>
              <a:buNone/>
              <a:defRPr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800"/>
              <a:buFont typeface="Calibri"/>
              <a:buNone/>
              <a:defRPr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800"/>
              <a:buFont typeface="Calibri"/>
              <a:buNone/>
              <a:defRPr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800"/>
              <a:buFont typeface="Calibri"/>
              <a:buNone/>
              <a:defRPr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○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■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4pPr>
            <a:lvl5pPr marL="2286000" lvl="4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○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■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○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810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400"/>
              <a:buFont typeface="Calibri"/>
              <a:buChar char="■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819150" y="7694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Express</a:t>
            </a:r>
            <a:endParaRPr/>
          </a:p>
        </p:txBody>
      </p:sp>
      <p:sp>
        <p:nvSpPr>
          <p:cNvPr id="112" name="Google Shape;112;p22"/>
          <p:cNvSpPr txBox="1"/>
          <p:nvPr/>
        </p:nvSpPr>
        <p:spPr>
          <a:xfrm>
            <a:off x="824150" y="1350800"/>
            <a:ext cx="56127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/>
              <a:t>Primer programa básico</a:t>
            </a:r>
            <a:endParaRPr sz="1800" b="1"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825" y="0"/>
            <a:ext cx="1490175" cy="83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/>
        </p:nvSpPr>
        <p:spPr>
          <a:xfrm>
            <a:off x="819150" y="2217850"/>
            <a:ext cx="7399500" cy="2436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3F3F3"/>
                </a:solidFill>
              </a:rPr>
              <a:t>var express = require('express');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3F3F3"/>
                </a:solidFill>
              </a:rPr>
              <a:t>var app = express();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3F3F3"/>
                </a:solidFill>
              </a:rPr>
              <a:t>app.get('/usuario', function (req, res) {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3F3F3"/>
                </a:solidFill>
              </a:rPr>
              <a:t>  res.send('Hola Mundo!');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3F3F3"/>
                </a:solidFill>
              </a:rPr>
              <a:t>});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3F3F3"/>
                </a:solidFill>
              </a:rPr>
              <a:t>app.listen(3000, function () {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3F3F3"/>
                </a:solidFill>
              </a:rPr>
              <a:t>  console.log('Ejemplo de aplicacion escuchando en el port 3000!');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3F3F3"/>
                </a:solidFill>
              </a:rPr>
              <a:t>});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820150" y="1886950"/>
            <a:ext cx="8925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/>
              <a:t>index.js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846950" y="1746100"/>
            <a:ext cx="73131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Ruteo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97000"/>
            <a:ext cx="2583036" cy="14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819150" y="7694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Express</a:t>
            </a:r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824150" y="1350800"/>
            <a:ext cx="56127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/>
              <a:t>Métodos HTTP GET y HTTP POST</a:t>
            </a:r>
            <a:endParaRPr sz="1800" b="1"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825" y="0"/>
            <a:ext cx="1490175" cy="83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/>
        </p:nvSpPr>
        <p:spPr>
          <a:xfrm>
            <a:off x="820150" y="2648950"/>
            <a:ext cx="75057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85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Permiten enviar información al servidor.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819150" y="7694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Express</a:t>
            </a:r>
            <a:endParaRPr/>
          </a:p>
        </p:txBody>
      </p:sp>
      <p:sp>
        <p:nvSpPr>
          <p:cNvPr id="135" name="Google Shape;135;p25"/>
          <p:cNvSpPr txBox="1"/>
          <p:nvPr/>
        </p:nvSpPr>
        <p:spPr>
          <a:xfrm>
            <a:off x="824150" y="1350800"/>
            <a:ext cx="56127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/>
              <a:t>Métodos HTTP GET</a:t>
            </a:r>
            <a:endParaRPr sz="1800" b="1"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825" y="0"/>
            <a:ext cx="1490175" cy="83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820150" y="2023300"/>
            <a:ext cx="7505700" cy="11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2857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La info viaja visible directamente en la URL (limitado a 2000 caracteres).</a:t>
            </a:r>
            <a:endParaRPr/>
          </a:p>
          <a:p>
            <a:pPr marL="457200" lvl="0" indent="-317500" algn="l" rtl="0">
              <a:lnSpc>
                <a:spcPct val="12857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No se pueden enviar datos binarios (imágenes, archivos, etc.)</a:t>
            </a:r>
            <a:endParaRPr/>
          </a:p>
          <a:p>
            <a:pPr marL="457200" lvl="0" indent="-317500" algn="l" rtl="0">
              <a:lnSpc>
                <a:spcPct val="12857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La página web y la información codificada se separan por un interrogante ? y los bloques de datos se separan con &amp;: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600" y="3486150"/>
            <a:ext cx="7440326" cy="5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819150" y="7694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Express</a:t>
            </a:r>
            <a:endParaRPr/>
          </a:p>
        </p:txBody>
      </p:sp>
      <p:sp>
        <p:nvSpPr>
          <p:cNvPr id="144" name="Google Shape;144;p26"/>
          <p:cNvSpPr txBox="1"/>
          <p:nvPr/>
        </p:nvSpPr>
        <p:spPr>
          <a:xfrm>
            <a:off x="824150" y="1350800"/>
            <a:ext cx="56127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/>
              <a:t>Métodos HTTP POST</a:t>
            </a:r>
            <a:endParaRPr sz="1800" b="1"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825" y="0"/>
            <a:ext cx="1490175" cy="83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820150" y="1947100"/>
            <a:ext cx="7505700" cy="16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2857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●"/>
            </a:pPr>
            <a:r>
              <a:rPr lang="es-419"/>
              <a:t>La</a:t>
            </a:r>
            <a:r>
              <a:rPr lang="es-419" b="1"/>
              <a:t> info</a:t>
            </a:r>
            <a:r>
              <a:rPr lang="es-419"/>
              <a:t> se envía a través del </a:t>
            </a:r>
            <a:r>
              <a:rPr lang="es-419" b="1"/>
              <a:t>body del HTTP Request</a:t>
            </a:r>
            <a:r>
              <a:rPr lang="es-419"/>
              <a:t> (no aparece en la URL)</a:t>
            </a:r>
            <a:endParaRPr/>
          </a:p>
          <a:p>
            <a:pPr marL="457200" lvl="0" indent="-317500" algn="l" rtl="0">
              <a:lnSpc>
                <a:spcPct val="12857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No tiene límite de cantidad de información a enviar.</a:t>
            </a:r>
            <a:endParaRPr/>
          </a:p>
          <a:p>
            <a:pPr marL="457200" lvl="0" indent="-317500" algn="l" rtl="0">
              <a:lnSpc>
                <a:spcPct val="12857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La información proporcionada no es visible, por lo que se puede enviar información sensible.</a:t>
            </a:r>
            <a:endParaRPr/>
          </a:p>
          <a:p>
            <a:pPr marL="457200" lvl="0" indent="-317500" algn="l" rtl="0">
              <a:lnSpc>
                <a:spcPct val="12857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Se puede usar para enviar datos binarios (archivos, imágenes...).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819150" y="7694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Express</a:t>
            </a:r>
            <a:endParaRPr/>
          </a:p>
        </p:txBody>
      </p:sp>
      <p:sp>
        <p:nvSpPr>
          <p:cNvPr id="152" name="Google Shape;152;p27"/>
          <p:cNvSpPr txBox="1"/>
          <p:nvPr/>
        </p:nvSpPr>
        <p:spPr>
          <a:xfrm>
            <a:off x="824150" y="1350800"/>
            <a:ext cx="56127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/>
              <a:t>Diferencia entre los métodos</a:t>
            </a:r>
            <a:endParaRPr sz="1800" b="1"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825" y="0"/>
            <a:ext cx="1490175" cy="8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4950" y="1780375"/>
            <a:ext cx="5291549" cy="297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819150" y="7694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Express</a:t>
            </a:r>
            <a:endParaRPr/>
          </a:p>
        </p:txBody>
      </p:sp>
      <p:sp>
        <p:nvSpPr>
          <p:cNvPr id="160" name="Google Shape;160;p28"/>
          <p:cNvSpPr txBox="1"/>
          <p:nvPr/>
        </p:nvSpPr>
        <p:spPr>
          <a:xfrm>
            <a:off x="914400" y="1363650"/>
            <a:ext cx="7568700" cy="3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/>
              <a:t>Direccionamiento básico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Cómo responde una aplicación a una solicitud del cliente en un determinado punto final?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Tiene 2 componentes básicos: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una vía de acceso (URI)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un método de solicitud HTTP específico (GET, POST, etc.)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825" y="0"/>
            <a:ext cx="1490175" cy="8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>
            <a:spLocks noGrp="1"/>
          </p:cNvSpPr>
          <p:nvPr>
            <p:ph type="title"/>
          </p:nvPr>
        </p:nvSpPr>
        <p:spPr>
          <a:xfrm>
            <a:off x="819150" y="7694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Express</a:t>
            </a:r>
            <a:endParaRPr/>
          </a:p>
        </p:txBody>
      </p:sp>
      <p:sp>
        <p:nvSpPr>
          <p:cNvPr id="167" name="Google Shape;167;p29"/>
          <p:cNvSpPr txBox="1"/>
          <p:nvPr/>
        </p:nvSpPr>
        <p:spPr>
          <a:xfrm>
            <a:off x="914400" y="1363650"/>
            <a:ext cx="7568700" cy="3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/>
              <a:t>Direccionamiento básico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/>
              <a:t>Estructura de una ruta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2"/>
                </a:solidFill>
              </a:rPr>
              <a:t>app</a:t>
            </a:r>
            <a:r>
              <a:rPr lang="es-419"/>
              <a:t>.</a:t>
            </a:r>
            <a:r>
              <a:rPr lang="es-419">
                <a:solidFill>
                  <a:schemeClr val="accent5"/>
                </a:solidFill>
              </a:rPr>
              <a:t>METHOD</a:t>
            </a:r>
            <a:r>
              <a:rPr lang="es-419"/>
              <a:t>(</a:t>
            </a:r>
            <a:r>
              <a:rPr lang="es-419">
                <a:solidFill>
                  <a:schemeClr val="lt1"/>
                </a:solidFill>
              </a:rPr>
              <a:t>PATH, HANDLER</a:t>
            </a:r>
            <a:r>
              <a:rPr lang="es-419"/>
              <a:t>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chemeClr val="accent2"/>
                </a:solidFill>
              </a:rPr>
              <a:t>app</a:t>
            </a:r>
            <a:r>
              <a:rPr lang="es-419"/>
              <a:t>: instancia de express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chemeClr val="accent5"/>
                </a:solidFill>
              </a:rPr>
              <a:t>METHOD</a:t>
            </a:r>
            <a:r>
              <a:rPr lang="es-419"/>
              <a:t>: método de solicitud HTTP (GET, POST, etc.)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chemeClr val="lt1"/>
                </a:solidFill>
              </a:rPr>
              <a:t>PATH</a:t>
            </a:r>
            <a:r>
              <a:rPr lang="es-419"/>
              <a:t>: vía de acceso al servidor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chemeClr val="lt1"/>
                </a:solidFill>
              </a:rPr>
              <a:t>HANDLER</a:t>
            </a:r>
            <a:r>
              <a:rPr lang="es-419"/>
              <a:t>: función que se ejecuta cuando se correlaciona la ruta</a:t>
            </a:r>
            <a:endParaRPr sz="1800" b="1"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825" y="0"/>
            <a:ext cx="1490175" cy="83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/>
          <p:nvPr/>
        </p:nvSpPr>
        <p:spPr>
          <a:xfrm>
            <a:off x="3294650" y="2789325"/>
            <a:ext cx="2817300" cy="3609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/>
          <p:nvPr/>
        </p:nvSpPr>
        <p:spPr>
          <a:xfrm>
            <a:off x="922425" y="2735175"/>
            <a:ext cx="3068100" cy="7320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922425" y="4182975"/>
            <a:ext cx="3068100" cy="7320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/>
          </p:nvPr>
        </p:nvSpPr>
        <p:spPr>
          <a:xfrm>
            <a:off x="819150" y="7694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Express</a:t>
            </a:r>
            <a:endParaRPr/>
          </a:p>
        </p:txBody>
      </p:sp>
      <p:sp>
        <p:nvSpPr>
          <p:cNvPr id="177" name="Google Shape;177;p30"/>
          <p:cNvSpPr txBox="1"/>
          <p:nvPr/>
        </p:nvSpPr>
        <p:spPr>
          <a:xfrm>
            <a:off x="914400" y="1363650"/>
            <a:ext cx="7568700" cy="3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/>
              <a:t>Direccionamiento básico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/>
              <a:t>Responde con Hola! en la página inicial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3F3F3"/>
                </a:solidFill>
              </a:rPr>
              <a:t>app.get('/', function (req, res) {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3F3F3"/>
                </a:solidFill>
              </a:rPr>
              <a:t>	res.send('Hola!');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3F3F3"/>
                </a:solidFill>
              </a:rPr>
              <a:t>});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/>
              <a:t>Responde una solicitud POST en la página de inicio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3F3F3"/>
                </a:solidFill>
              </a:rPr>
              <a:t>app.post('/', function (req, res) {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3F3F3"/>
                </a:solidFill>
              </a:rPr>
              <a:t>	res.send('Hola pedido POST');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3F3F3"/>
                </a:solidFill>
              </a:rPr>
              <a:t>});</a:t>
            </a:r>
            <a:endParaRPr sz="1800" b="1">
              <a:solidFill>
                <a:srgbClr val="F3F3F3"/>
              </a:solidFill>
            </a:endParaRPr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825" y="0"/>
            <a:ext cx="1490175" cy="8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3022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PENSEMOS...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0000" y="2810488"/>
            <a:ext cx="21336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846950" y="1746100"/>
            <a:ext cx="73131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Express</a:t>
            </a:r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97000"/>
            <a:ext cx="2583036" cy="14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title"/>
          </p:nvPr>
        </p:nvSpPr>
        <p:spPr>
          <a:xfrm>
            <a:off x="819150" y="7694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NodeJS</a:t>
            </a:r>
            <a:endParaRPr/>
          </a:p>
        </p:txBody>
      </p:sp>
      <p:sp>
        <p:nvSpPr>
          <p:cNvPr id="190" name="Google Shape;190;p32"/>
          <p:cNvSpPr txBox="1"/>
          <p:nvPr/>
        </p:nvSpPr>
        <p:spPr>
          <a:xfrm>
            <a:off x="1529875" y="1586375"/>
            <a:ext cx="6800100" cy="3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Pensemos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</a:t>
            </a:r>
            <a:r>
              <a:rPr lang="es-419" b="1"/>
              <a:t> '/'</a:t>
            </a:r>
            <a:r>
              <a:rPr lang="es-419"/>
              <a:t> es el raiz </a:t>
            </a:r>
            <a:r>
              <a:rPr lang="es-419" b="1"/>
              <a:t>www.pagina.com.ar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Cómo sería la ruta para </a:t>
            </a:r>
            <a:r>
              <a:rPr lang="es-419" b="1"/>
              <a:t>www.pagina.com.ar/usuario/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u="sng">
              <a:solidFill>
                <a:schemeClr val="dk2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350" y="1586367"/>
            <a:ext cx="830525" cy="8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3825" y="0"/>
            <a:ext cx="1490175" cy="8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3022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SIGAMOS...</a:t>
            </a:r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0363" y="280433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/>
          <p:nvPr/>
        </p:nvSpPr>
        <p:spPr>
          <a:xfrm>
            <a:off x="912400" y="3657600"/>
            <a:ext cx="4973100" cy="9726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>
          <a:xfrm>
            <a:off x="819150" y="7694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Express</a:t>
            </a:r>
            <a:endParaRPr/>
          </a:p>
        </p:txBody>
      </p:sp>
      <p:sp>
        <p:nvSpPr>
          <p:cNvPr id="205" name="Google Shape;205;p34"/>
          <p:cNvSpPr txBox="1"/>
          <p:nvPr/>
        </p:nvSpPr>
        <p:spPr>
          <a:xfrm>
            <a:off x="914400" y="1363650"/>
            <a:ext cx="7568700" cy="3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/>
              <a:t>Direccionamiento básico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/>
              <a:t>direccionamiento all()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 se deriva con ningún método HTTP.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utiliza para responder a cualquier método HTTP.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3F3F3"/>
                </a:solidFill>
              </a:rPr>
              <a:t>app.all('/productos', function (req, res, next) {</a:t>
            </a:r>
            <a:endParaRPr>
              <a:solidFill>
                <a:srgbClr val="F3F3F3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3F3F3"/>
                </a:solidFill>
              </a:rPr>
              <a:t>console.log('Accediendo a la sección de productos ...');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3F3F3"/>
                </a:solidFill>
              </a:rPr>
              <a:t>});</a:t>
            </a:r>
            <a:endParaRPr sz="1800" b="1">
              <a:solidFill>
                <a:srgbClr val="F3F3F3"/>
              </a:solidFill>
            </a:endParaRPr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825" y="0"/>
            <a:ext cx="1490175" cy="8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>
            <a:spLocks noGrp="1"/>
          </p:cNvSpPr>
          <p:nvPr>
            <p:ph type="title"/>
          </p:nvPr>
        </p:nvSpPr>
        <p:spPr>
          <a:xfrm>
            <a:off x="819150" y="7694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Express</a:t>
            </a:r>
            <a:endParaRPr/>
          </a:p>
        </p:txBody>
      </p:sp>
      <p:sp>
        <p:nvSpPr>
          <p:cNvPr id="212" name="Google Shape;212;p35"/>
          <p:cNvSpPr txBox="1"/>
          <p:nvPr/>
        </p:nvSpPr>
        <p:spPr>
          <a:xfrm>
            <a:off x="914400" y="1287450"/>
            <a:ext cx="75687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/>
              <a:t>Métodos de respuesta</a:t>
            </a:r>
            <a:endParaRPr sz="1800" b="1"/>
          </a:p>
        </p:txBody>
      </p:sp>
      <p:pic>
        <p:nvPicPr>
          <p:cNvPr id="213" name="Google Shape;2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825" y="0"/>
            <a:ext cx="1490175" cy="8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675" y="1825063"/>
            <a:ext cx="832485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/>
          <p:nvPr/>
        </p:nvSpPr>
        <p:spPr>
          <a:xfrm>
            <a:off x="912400" y="2624900"/>
            <a:ext cx="4973100" cy="16542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6"/>
          <p:cNvSpPr txBox="1">
            <a:spLocks noGrp="1"/>
          </p:cNvSpPr>
          <p:nvPr>
            <p:ph type="title"/>
          </p:nvPr>
        </p:nvSpPr>
        <p:spPr>
          <a:xfrm>
            <a:off x="819150" y="7694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Express</a:t>
            </a:r>
            <a:endParaRPr/>
          </a:p>
        </p:txBody>
      </p:sp>
      <p:sp>
        <p:nvSpPr>
          <p:cNvPr id="221" name="Google Shape;221;p36"/>
          <p:cNvSpPr txBox="1"/>
          <p:nvPr/>
        </p:nvSpPr>
        <p:spPr>
          <a:xfrm>
            <a:off x="914400" y="1363650"/>
            <a:ext cx="75687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/>
              <a:t>Direccionamiento básico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/>
              <a:t>app.route()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Sirve para incluir en un único lugar los controladores de rutas para una vía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3F3F3"/>
                </a:solidFill>
              </a:rPr>
              <a:t>app.route('/book')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3F3F3"/>
                </a:solidFill>
              </a:rPr>
              <a:t>        .get(function (req, res) {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3F3F3"/>
                </a:solidFill>
              </a:rPr>
              <a:t>            res.send('Elegir un libro al azar')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3F3F3"/>
                </a:solidFill>
              </a:rPr>
              <a:t>        })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3F3F3"/>
                </a:solidFill>
              </a:rPr>
              <a:t>        .post(function (req, res) {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3F3F3"/>
                </a:solidFill>
              </a:rPr>
              <a:t>            res.send('Agregar un libro')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3F3F3"/>
                </a:solidFill>
              </a:rPr>
              <a:t>        })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2" name="Google Shape;2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825" y="0"/>
            <a:ext cx="1490175" cy="8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latin typeface="Arial"/>
                <a:ea typeface="Arial"/>
                <a:cs typeface="Arial"/>
                <a:sym typeface="Arial"/>
              </a:rPr>
              <a:t>Solicitud con parámetros</a:t>
            </a:r>
            <a:endParaRPr sz="1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400">
                <a:latin typeface="Arial"/>
                <a:ea typeface="Arial"/>
                <a:cs typeface="Arial"/>
                <a:sym typeface="Arial"/>
              </a:rPr>
              <a:t>Se puede hacer de 2 formas: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s-419" sz="1400">
                <a:latin typeface="Arial"/>
                <a:ea typeface="Arial"/>
                <a:cs typeface="Arial"/>
                <a:sym typeface="Arial"/>
              </a:rPr>
              <a:t>http://localhost:3000/usuario/Lorena	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s-419" sz="1400">
                <a:latin typeface="Arial"/>
                <a:ea typeface="Arial"/>
                <a:cs typeface="Arial"/>
                <a:sym typeface="Arial"/>
              </a:rPr>
              <a:t>http://localhost:3000/usuario?nombre=Lorena	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7"/>
          <p:cNvSpPr txBox="1">
            <a:spLocks noGrp="1"/>
          </p:cNvSpPr>
          <p:nvPr>
            <p:ph type="title"/>
          </p:nvPr>
        </p:nvSpPr>
        <p:spPr>
          <a:xfrm>
            <a:off x="819150" y="7694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Express</a:t>
            </a:r>
            <a:endParaRPr/>
          </a:p>
        </p:txBody>
      </p:sp>
      <p:pic>
        <p:nvPicPr>
          <p:cNvPr id="229" name="Google Shape;2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825" y="0"/>
            <a:ext cx="1490175" cy="8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/>
          <p:nvPr/>
        </p:nvSpPr>
        <p:spPr>
          <a:xfrm>
            <a:off x="822150" y="2929700"/>
            <a:ext cx="4050600" cy="10026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latin typeface="Arial"/>
                <a:ea typeface="Arial"/>
                <a:cs typeface="Arial"/>
                <a:sym typeface="Arial"/>
              </a:rPr>
              <a:t>Pedido con parámetros </a:t>
            </a:r>
            <a:endParaRPr sz="1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400">
                <a:latin typeface="Arial"/>
                <a:ea typeface="Arial"/>
                <a:cs typeface="Arial"/>
                <a:sym typeface="Arial"/>
              </a:rPr>
              <a:t>http://localhost:3000/usuario/Lorena	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         app.get('/usuario/:nombre', function (req, res) {</a:t>
            </a:r>
            <a:br>
              <a:rPr lang="es-419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	      res.send('Hola '+req.params.nombre);</a:t>
            </a:r>
            <a:br>
              <a:rPr lang="es-419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         });</a:t>
            </a:r>
            <a:endParaRPr sz="1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36" name="Google Shape;236;p38"/>
          <p:cNvSpPr txBox="1">
            <a:spLocks noGrp="1"/>
          </p:cNvSpPr>
          <p:nvPr>
            <p:ph type="title"/>
          </p:nvPr>
        </p:nvSpPr>
        <p:spPr>
          <a:xfrm>
            <a:off x="819150" y="7694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Express</a:t>
            </a:r>
            <a:endParaRPr/>
          </a:p>
        </p:txBody>
      </p:sp>
      <p:pic>
        <p:nvPicPr>
          <p:cNvPr id="237" name="Google Shape;2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825" y="0"/>
            <a:ext cx="1490175" cy="8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/>
          <p:nvPr/>
        </p:nvSpPr>
        <p:spPr>
          <a:xfrm>
            <a:off x="772025" y="2979825"/>
            <a:ext cx="3800100" cy="11631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7232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latin typeface="Arial"/>
                <a:ea typeface="Arial"/>
                <a:cs typeface="Arial"/>
                <a:sym typeface="Arial"/>
              </a:rPr>
              <a:t>Pedido con parámetros</a:t>
            </a:r>
            <a:endParaRPr sz="1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400">
                <a:latin typeface="Arial"/>
                <a:ea typeface="Arial"/>
                <a:cs typeface="Arial"/>
                <a:sym typeface="Arial"/>
              </a:rPr>
              <a:t>http://localhost:3000/usuario?nombre=Lorena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app.get('/usuario', function (req, res) {</a:t>
            </a:r>
            <a:br>
              <a:rPr lang="es-419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	// llamar con ?nombre=algo</a:t>
            </a:r>
            <a:br>
              <a:rPr lang="es-419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	res.send('Hola '+req.query.nombre);</a:t>
            </a:r>
            <a:br>
              <a:rPr lang="es-419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});</a:t>
            </a:r>
            <a:endParaRPr sz="1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9"/>
          <p:cNvSpPr txBox="1">
            <a:spLocks noGrp="1"/>
          </p:cNvSpPr>
          <p:nvPr>
            <p:ph type="title"/>
          </p:nvPr>
        </p:nvSpPr>
        <p:spPr>
          <a:xfrm>
            <a:off x="819150" y="7694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Express</a:t>
            </a:r>
            <a:endParaRPr/>
          </a:p>
        </p:txBody>
      </p:sp>
      <p:pic>
        <p:nvPicPr>
          <p:cNvPr id="245" name="Google Shape;2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825" y="0"/>
            <a:ext cx="1490175" cy="8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>
            <a:spLocks noGrp="1"/>
          </p:cNvSpPr>
          <p:nvPr>
            <p:ph type="title"/>
          </p:nvPr>
        </p:nvSpPr>
        <p:spPr>
          <a:xfrm>
            <a:off x="846950" y="1746100"/>
            <a:ext cx="73131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Manejo de archivos estáticos</a:t>
            </a:r>
            <a:endParaRPr/>
          </a:p>
        </p:txBody>
      </p:sp>
      <p:pic>
        <p:nvPicPr>
          <p:cNvPr id="251" name="Google Shape;2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97000"/>
            <a:ext cx="2583036" cy="14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>
            <a:spLocks noGrp="1"/>
          </p:cNvSpPr>
          <p:nvPr>
            <p:ph type="title"/>
          </p:nvPr>
        </p:nvSpPr>
        <p:spPr>
          <a:xfrm>
            <a:off x="819150" y="7694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Express</a:t>
            </a:r>
            <a:endParaRPr/>
          </a:p>
        </p:txBody>
      </p:sp>
      <p:sp>
        <p:nvSpPr>
          <p:cNvPr id="257" name="Google Shape;257;p41"/>
          <p:cNvSpPr txBox="1"/>
          <p:nvPr/>
        </p:nvSpPr>
        <p:spPr>
          <a:xfrm>
            <a:off x="914400" y="1363650"/>
            <a:ext cx="7788600" cy="19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/>
              <a:t>Manejo de archivos estáticos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Por ejemplo, imágenes, archivos CSS y archivos JavaScript.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</p:txBody>
      </p:sp>
      <p:pic>
        <p:nvPicPr>
          <p:cNvPr id="258" name="Google Shape;2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825" y="0"/>
            <a:ext cx="1490175" cy="8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3022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Qué es Express?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>
            <a:spLocks noGrp="1"/>
          </p:cNvSpPr>
          <p:nvPr>
            <p:ph type="title"/>
          </p:nvPr>
        </p:nvSpPr>
        <p:spPr>
          <a:xfrm>
            <a:off x="819150" y="7694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Express</a:t>
            </a:r>
            <a:endParaRPr/>
          </a:p>
        </p:txBody>
      </p:sp>
      <p:sp>
        <p:nvSpPr>
          <p:cNvPr id="264" name="Google Shape;264;p42"/>
          <p:cNvSpPr txBox="1"/>
          <p:nvPr/>
        </p:nvSpPr>
        <p:spPr>
          <a:xfrm>
            <a:off x="914400" y="1363650"/>
            <a:ext cx="7788600" cy="3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/>
              <a:t>Manejo de archivos estáticos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Hay que pasar el nombre de la carpeta que contiene los archivos estáticos con la siguiente sentencia: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Ahora se pueden cargar los archivos que hay en la carpeta 'carpeta', por ejemplo: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Express busca los archivos relativos a la carpeta, por lo que el nombre de la carpeta no forma parte de la URL.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</p:txBody>
      </p:sp>
      <p:pic>
        <p:nvPicPr>
          <p:cNvPr id="265" name="Google Shape;2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825" y="0"/>
            <a:ext cx="1490175" cy="8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5975" y="2227850"/>
            <a:ext cx="3083983" cy="464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7" name="Google Shape;26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5974" y="3102399"/>
            <a:ext cx="3083975" cy="108995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>
            <a:spLocks noGrp="1"/>
          </p:cNvSpPr>
          <p:nvPr>
            <p:ph type="title"/>
          </p:nvPr>
        </p:nvSpPr>
        <p:spPr>
          <a:xfrm>
            <a:off x="819150" y="7694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Express</a:t>
            </a:r>
            <a:endParaRPr/>
          </a:p>
        </p:txBody>
      </p:sp>
      <p:sp>
        <p:nvSpPr>
          <p:cNvPr id="273" name="Google Shape;273;p43"/>
          <p:cNvSpPr txBox="1"/>
          <p:nvPr/>
        </p:nvSpPr>
        <p:spPr>
          <a:xfrm>
            <a:off x="914400" y="1363650"/>
            <a:ext cx="7568700" cy="3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/>
              <a:t>Manejo de archivos estáticos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pueden incluir varias carpetas con archivos estáticos agregando una sentencia por cada carpeta: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Siendo así, Express busca los archivos en el orden en el que se definen las carpetas.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</p:txBody>
      </p:sp>
      <p:pic>
        <p:nvPicPr>
          <p:cNvPr id="274" name="Google Shape;2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825" y="0"/>
            <a:ext cx="1490175" cy="8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6488" y="2448425"/>
            <a:ext cx="4071017" cy="834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>
            <a:spLocks noGrp="1"/>
          </p:cNvSpPr>
          <p:nvPr>
            <p:ph type="title"/>
          </p:nvPr>
        </p:nvSpPr>
        <p:spPr>
          <a:xfrm>
            <a:off x="819150" y="7694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Express</a:t>
            </a:r>
            <a:endParaRPr/>
          </a:p>
        </p:txBody>
      </p:sp>
      <p:sp>
        <p:nvSpPr>
          <p:cNvPr id="281" name="Google Shape;281;p44"/>
          <p:cNvSpPr txBox="1"/>
          <p:nvPr/>
        </p:nvSpPr>
        <p:spPr>
          <a:xfrm>
            <a:off x="914400" y="1363650"/>
            <a:ext cx="7568700" cy="3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/>
              <a:t>Manejo de archivos estáticos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/>
              <a:t>Prefijo de vía de acceso virtual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 existe la vía de acceso realmente.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Entonces ahora puede cargar los archivos que hay en la carpeta public desde el prefijo de vía de acceso /static.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</p:txBody>
      </p:sp>
      <p:pic>
        <p:nvPicPr>
          <p:cNvPr id="282" name="Google Shape;28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825" y="0"/>
            <a:ext cx="1490175" cy="8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7200" y="2538675"/>
            <a:ext cx="3089590" cy="464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4" name="Google Shape;28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2300" y="3522663"/>
            <a:ext cx="3952875" cy="1285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5"/>
          <p:cNvSpPr txBox="1">
            <a:spLocks noGrp="1"/>
          </p:cNvSpPr>
          <p:nvPr>
            <p:ph type="title"/>
          </p:nvPr>
        </p:nvSpPr>
        <p:spPr>
          <a:xfrm>
            <a:off x="819150" y="7694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Express</a:t>
            </a:r>
            <a:endParaRPr/>
          </a:p>
        </p:txBody>
      </p:sp>
      <p:sp>
        <p:nvSpPr>
          <p:cNvPr id="290" name="Google Shape;290;p45"/>
          <p:cNvSpPr txBox="1"/>
          <p:nvPr/>
        </p:nvSpPr>
        <p:spPr>
          <a:xfrm>
            <a:off x="914400" y="1363650"/>
            <a:ext cx="7568700" cy="3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/>
              <a:t>Manejo de archivos estáticos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/>
              <a:t>Prefijo de vía de acceso virtual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vía de acceso que se proporciona sigue siendo relativa a la carpeta desde donde inicia el proceso node.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Por eso, si se ejecuta la aplicación desde cualquier otra carpeta, es más seguro utilizar la vía de acceso absoluta de la carpeta a la que se desea dar servicio: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</p:txBody>
      </p:sp>
      <p:pic>
        <p:nvPicPr>
          <p:cNvPr id="291" name="Google Shape;29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825" y="0"/>
            <a:ext cx="1490175" cy="8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4650" y="3962400"/>
            <a:ext cx="4488211" cy="464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 txBox="1">
            <a:spLocks noGrp="1"/>
          </p:cNvSpPr>
          <p:nvPr>
            <p:ph type="title"/>
          </p:nvPr>
        </p:nvSpPr>
        <p:spPr>
          <a:xfrm>
            <a:off x="846950" y="1746100"/>
            <a:ext cx="73131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Recepción de formularios</a:t>
            </a:r>
            <a:endParaRPr/>
          </a:p>
        </p:txBody>
      </p:sp>
      <p:pic>
        <p:nvPicPr>
          <p:cNvPr id="298" name="Google Shape;29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97000"/>
            <a:ext cx="2583036" cy="14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7"/>
          <p:cNvSpPr/>
          <p:nvPr/>
        </p:nvSpPr>
        <p:spPr>
          <a:xfrm>
            <a:off x="902375" y="2093500"/>
            <a:ext cx="2606700" cy="4212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47"/>
          <p:cNvSpPr txBox="1">
            <a:spLocks noGrp="1"/>
          </p:cNvSpPr>
          <p:nvPr>
            <p:ph type="title"/>
          </p:nvPr>
        </p:nvSpPr>
        <p:spPr>
          <a:xfrm>
            <a:off x="819150" y="7694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Recepción de formularios</a:t>
            </a:r>
            <a:endParaRPr/>
          </a:p>
        </p:txBody>
      </p:sp>
      <p:sp>
        <p:nvSpPr>
          <p:cNvPr id="305" name="Google Shape;305;p47"/>
          <p:cNvSpPr txBox="1"/>
          <p:nvPr/>
        </p:nvSpPr>
        <p:spPr>
          <a:xfrm>
            <a:off x="914400" y="1363650"/>
            <a:ext cx="7568700" cy="3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/>
              <a:t>Instalar </a:t>
            </a:r>
            <a:endParaRPr sz="18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3F3F3"/>
                </a:solidFill>
              </a:rPr>
              <a:t>npm install --save body-parser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/>
              <a:t>Incluir en el programa</a:t>
            </a:r>
            <a:endParaRPr sz="18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app</a:t>
            </a:r>
            <a:r>
              <a:rPr lang="es-419">
                <a:solidFill>
                  <a:srgbClr val="666600"/>
                </a:solidFill>
              </a:rPr>
              <a:t>.</a:t>
            </a:r>
            <a:r>
              <a:rPr lang="es-419">
                <a:solidFill>
                  <a:srgbClr val="000088"/>
                </a:solidFill>
              </a:rPr>
              <a:t>use</a:t>
            </a:r>
            <a:r>
              <a:rPr lang="es-419">
                <a:solidFill>
                  <a:srgbClr val="666600"/>
                </a:solidFill>
              </a:rPr>
              <a:t>(</a:t>
            </a:r>
            <a:r>
              <a:rPr lang="es-419">
                <a:solidFill>
                  <a:srgbClr val="000088"/>
                </a:solidFill>
              </a:rPr>
              <a:t>require</a:t>
            </a:r>
            <a:r>
              <a:rPr lang="es-419">
                <a:solidFill>
                  <a:srgbClr val="666600"/>
                </a:solidFill>
              </a:rPr>
              <a:t>(</a:t>
            </a:r>
            <a:r>
              <a:rPr lang="es-419">
                <a:solidFill>
                  <a:srgbClr val="008800"/>
                </a:solidFill>
              </a:rPr>
              <a:t>'body-parser'</a:t>
            </a:r>
            <a:r>
              <a:rPr lang="es-419">
                <a:solidFill>
                  <a:srgbClr val="666600"/>
                </a:solidFill>
              </a:rPr>
              <a:t>)());</a:t>
            </a:r>
            <a:endParaRPr>
              <a:solidFill>
                <a:srgbClr val="6666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6666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6" name="Google Shape;30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825" y="0"/>
            <a:ext cx="1490175" cy="83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7"/>
          <p:cNvSpPr/>
          <p:nvPr/>
        </p:nvSpPr>
        <p:spPr>
          <a:xfrm>
            <a:off x="932450" y="3146250"/>
            <a:ext cx="2857500" cy="421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>
            <a:spLocks noGrp="1"/>
          </p:cNvSpPr>
          <p:nvPr>
            <p:ph type="title"/>
          </p:nvPr>
        </p:nvSpPr>
        <p:spPr>
          <a:xfrm>
            <a:off x="819150" y="7694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Recepción de formularios</a:t>
            </a:r>
            <a:endParaRPr/>
          </a:p>
        </p:txBody>
      </p:sp>
      <p:sp>
        <p:nvSpPr>
          <p:cNvPr id="313" name="Google Shape;313;p48"/>
          <p:cNvSpPr txBox="1"/>
          <p:nvPr/>
        </p:nvSpPr>
        <p:spPr>
          <a:xfrm>
            <a:off x="914400" y="1363650"/>
            <a:ext cx="7568700" cy="9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Tenemos que tener hecho el formulario con method = “POST” y lo ubicamos dentro de alguna carpeta de archivos estáticos</a:t>
            </a:r>
            <a:endParaRPr/>
          </a:p>
        </p:txBody>
      </p:sp>
      <p:pic>
        <p:nvPicPr>
          <p:cNvPr id="314" name="Google Shape;31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825" y="0"/>
            <a:ext cx="1490175" cy="8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9797" y="2199700"/>
            <a:ext cx="6183499" cy="24705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>
            <a:spLocks noGrp="1"/>
          </p:cNvSpPr>
          <p:nvPr>
            <p:ph type="title"/>
          </p:nvPr>
        </p:nvSpPr>
        <p:spPr>
          <a:xfrm>
            <a:off x="819150" y="7694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Recepción de formularios</a:t>
            </a:r>
            <a:endParaRPr/>
          </a:p>
        </p:txBody>
      </p:sp>
      <p:sp>
        <p:nvSpPr>
          <p:cNvPr id="321" name="Google Shape;321;p49"/>
          <p:cNvSpPr txBox="1"/>
          <p:nvPr/>
        </p:nvSpPr>
        <p:spPr>
          <a:xfrm>
            <a:off x="914400" y="1363650"/>
            <a:ext cx="22137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 del servidor</a:t>
            </a:r>
            <a:endParaRPr/>
          </a:p>
        </p:txBody>
      </p:sp>
      <p:pic>
        <p:nvPicPr>
          <p:cNvPr id="322" name="Google Shape;32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825" y="0"/>
            <a:ext cx="1490175" cy="8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0" y="1363650"/>
            <a:ext cx="5450209" cy="34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3022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PRÁCTICA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1"/>
          <p:cNvSpPr txBox="1">
            <a:spLocks noGrp="1"/>
          </p:cNvSpPr>
          <p:nvPr>
            <p:ph type="title"/>
          </p:nvPr>
        </p:nvSpPr>
        <p:spPr>
          <a:xfrm>
            <a:off x="819150" y="6932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PRÁCTICA EXPRESS</a:t>
            </a:r>
            <a:endParaRPr/>
          </a:p>
        </p:txBody>
      </p:sp>
      <p:sp>
        <p:nvSpPr>
          <p:cNvPr id="334" name="Google Shape;334;p51"/>
          <p:cNvSpPr txBox="1"/>
          <p:nvPr/>
        </p:nvSpPr>
        <p:spPr>
          <a:xfrm>
            <a:off x="920275" y="1281575"/>
            <a:ext cx="7505700" cy="3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/>
              <a:t>Ejercicio 1</a:t>
            </a:r>
            <a:endParaRPr b="1"/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Crear el servidor que reciba las siguientes URI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b="1"/>
              <a:t>http://localhost:3005/color_favorito/rosa o http://localhost:3005/color_favorito/amarillo etc</a:t>
            </a:r>
            <a:endParaRPr b="1"/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b="1"/>
              <a:t>http://localhost:3005/registro_usuario?nombre=&lt;un_nombre&gt;&amp;apellido=&lt;un_apellido&gt;&amp;edad=&lt;una_edad&gt;</a:t>
            </a:r>
            <a:endParaRPr b="1"/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Frente a la recepción de la petición, deberá devolver un pequeño HTML que contenga la información pasada como parámetro.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335" name="Google Shape;33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825" y="0"/>
            <a:ext cx="1490175" cy="8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19150" y="7694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Express</a:t>
            </a:r>
            <a:endParaRPr/>
          </a:p>
        </p:txBody>
      </p:sp>
      <p:sp>
        <p:nvSpPr>
          <p:cNvPr id="70" name="Google Shape;70;p16"/>
          <p:cNvSpPr txBox="1"/>
          <p:nvPr/>
        </p:nvSpPr>
        <p:spPr>
          <a:xfrm>
            <a:off x="914400" y="1363650"/>
            <a:ext cx="7568700" cy="23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/>
              <a:t>Qué es Express?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 un framework (o marco de trabajo) para Node.js que sirve para ayudarnos a crear aplicaciones web en menos tiempo.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Facilita principalmente la creación de nuestro servidor.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825" y="0"/>
            <a:ext cx="1490175" cy="8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2"/>
          <p:cNvSpPr txBox="1">
            <a:spLocks noGrp="1"/>
          </p:cNvSpPr>
          <p:nvPr>
            <p:ph type="title"/>
          </p:nvPr>
        </p:nvSpPr>
        <p:spPr>
          <a:xfrm>
            <a:off x="819150" y="6932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PRÁCTICA EXPRESS</a:t>
            </a:r>
            <a:endParaRPr/>
          </a:p>
        </p:txBody>
      </p:sp>
      <p:sp>
        <p:nvSpPr>
          <p:cNvPr id="341" name="Google Shape;341;p52"/>
          <p:cNvSpPr txBox="1"/>
          <p:nvPr/>
        </p:nvSpPr>
        <p:spPr>
          <a:xfrm>
            <a:off x="920275" y="1281575"/>
            <a:ext cx="7505700" cy="3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/>
              <a:t>Ejercicio 2</a:t>
            </a:r>
            <a:endParaRPr b="1"/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Crear un formulario de registración con los siguientes datos: </a:t>
            </a:r>
            <a:r>
              <a:rPr lang="es-419" b="1"/>
              <a:t>nombre, apellido, edad, número de celular, país de nacimiento, país de residencia.</a:t>
            </a:r>
            <a:endParaRPr b="1"/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Recibir los datos en el servidor y armar otra página de respuesta que incluya los datos del usuario y un enlace a la página de registración nuevamente.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342" name="Google Shape;34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825" y="0"/>
            <a:ext cx="1490175" cy="8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819150" y="7694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Express</a:t>
            </a:r>
            <a:endParaRPr/>
          </a:p>
        </p:txBody>
      </p:sp>
      <p:sp>
        <p:nvSpPr>
          <p:cNvPr id="77" name="Google Shape;77;p17"/>
          <p:cNvSpPr txBox="1"/>
          <p:nvPr/>
        </p:nvSpPr>
        <p:spPr>
          <a:xfrm>
            <a:off x="914400" y="1363650"/>
            <a:ext cx="4941000" cy="3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/>
              <a:t>Qué es Express?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Hasta ahora trabajamos con código que se ejecuta en el navegador.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realiza una petición por HTTP (http://www.pagina.com.ar) y nos devuelve un HTML que puede tener código JavaScript que el navegador que estemos usando interpreta y muestra.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Después vimos bases de datos. Estas se encuentran alojadas en algún servidor y las instrucciones que vimos (insertar, buscar, modificar, borrar), se hacen en ese servidor.</a:t>
            </a:r>
            <a:endParaRPr sz="1800" b="1"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825" y="0"/>
            <a:ext cx="1490175" cy="8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1925" y="2178525"/>
            <a:ext cx="2466975" cy="18478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1738" y="2107263"/>
            <a:ext cx="26193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819150" y="7694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Express</a:t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824150" y="1350800"/>
            <a:ext cx="56127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/>
              <a:t>Qué es Express?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Qué pasa si queremos hacer "cosas" en el servidor. Que se ejecuten en el servidor y recién después, enviar la página al navegador?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Por ejemplo, loguear un usuario, registrar un usuario.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esto podemos usar NodeJS con Express!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NodeJS se ejecuta en el servidor, realiza operaciones y luego envía la página al navegador.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 </a:t>
            </a:r>
            <a:r>
              <a:rPr lang="es-419" b="1"/>
              <a:t>Express</a:t>
            </a:r>
            <a:r>
              <a:rPr lang="es-419"/>
              <a:t>, además podemos hacer más fácil un </a:t>
            </a:r>
            <a:r>
              <a:rPr lang="es-419" b="1"/>
              <a:t>servidor</a:t>
            </a:r>
            <a:r>
              <a:rPr lang="es-419"/>
              <a:t> que "escuche" los pedidos de los usuarios para poder entregarles las cosas que nos piden.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3825" y="0"/>
            <a:ext cx="1490175" cy="8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846950" y="1746100"/>
            <a:ext cx="73131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INSTALACIÓN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515" y="3320482"/>
            <a:ext cx="2583036" cy="14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819150" y="7694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Express</a:t>
            </a:r>
            <a:endParaRPr dirty="0"/>
          </a:p>
        </p:txBody>
      </p:sp>
      <p:sp>
        <p:nvSpPr>
          <p:cNvPr id="99" name="Google Shape;99;p20"/>
          <p:cNvSpPr txBox="1"/>
          <p:nvPr/>
        </p:nvSpPr>
        <p:spPr>
          <a:xfrm>
            <a:off x="914400" y="1363650"/>
            <a:ext cx="7568700" cy="28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/>
              <a:t>Instalación de </a:t>
            </a:r>
            <a:r>
              <a:rPr lang="es-419" sz="1800" b="1" dirty="0" err="1"/>
              <a:t>express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Desde la línea de comandos y parados en la carpeta del proyecto, ejecutar el comando: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highlight>
                  <a:srgbClr val="434343"/>
                </a:highlight>
              </a:rPr>
              <a:t> </a:t>
            </a:r>
            <a:r>
              <a:rPr lang="es-419" dirty="0">
                <a:solidFill>
                  <a:srgbClr val="F3F3F3"/>
                </a:solidFill>
                <a:highlight>
                  <a:srgbClr val="434343"/>
                </a:highlight>
              </a:rPr>
              <a:t>$ </a:t>
            </a:r>
            <a:r>
              <a:rPr lang="es-419" dirty="0" err="1">
                <a:solidFill>
                  <a:srgbClr val="F3F3F3"/>
                </a:solidFill>
                <a:highlight>
                  <a:srgbClr val="434343"/>
                </a:highlight>
              </a:rPr>
              <a:t>npm</a:t>
            </a:r>
            <a:r>
              <a:rPr lang="es-419" dirty="0">
                <a:solidFill>
                  <a:srgbClr val="F3F3F3"/>
                </a:solidFill>
                <a:highlight>
                  <a:srgbClr val="434343"/>
                </a:highlight>
              </a:rPr>
              <a:t> </a:t>
            </a:r>
            <a:r>
              <a:rPr lang="es-419" dirty="0" err="1">
                <a:solidFill>
                  <a:srgbClr val="F3F3F3"/>
                </a:solidFill>
                <a:highlight>
                  <a:srgbClr val="434343"/>
                </a:highlight>
              </a:rPr>
              <a:t>install</a:t>
            </a:r>
            <a:r>
              <a:rPr lang="es-419" dirty="0">
                <a:solidFill>
                  <a:srgbClr val="F3F3F3"/>
                </a:solidFill>
                <a:highlight>
                  <a:srgbClr val="434343"/>
                </a:highlight>
              </a:rPr>
              <a:t> </a:t>
            </a:r>
            <a:r>
              <a:rPr lang="es-419" dirty="0" err="1">
                <a:solidFill>
                  <a:srgbClr val="F3F3F3"/>
                </a:solidFill>
                <a:highlight>
                  <a:srgbClr val="434343"/>
                </a:highlight>
              </a:rPr>
              <a:t>express</a:t>
            </a:r>
            <a:r>
              <a:rPr lang="es-419" dirty="0">
                <a:solidFill>
                  <a:srgbClr val="F3F3F3"/>
                </a:solidFill>
                <a:highlight>
                  <a:srgbClr val="434343"/>
                </a:highlight>
              </a:rPr>
              <a:t> --</a:t>
            </a:r>
            <a:r>
              <a:rPr lang="es-419" dirty="0" err="1">
                <a:solidFill>
                  <a:srgbClr val="F3F3F3"/>
                </a:solidFill>
                <a:highlight>
                  <a:srgbClr val="434343"/>
                </a:highlight>
              </a:rPr>
              <a:t>save</a:t>
            </a:r>
            <a:r>
              <a:rPr lang="es-419" dirty="0">
                <a:highlight>
                  <a:srgbClr val="434343"/>
                </a:highlight>
              </a:rPr>
              <a:t>  </a:t>
            </a:r>
            <a:r>
              <a:rPr lang="es-419" dirty="0">
                <a:solidFill>
                  <a:srgbClr val="434343"/>
                </a:solidFill>
                <a:highlight>
                  <a:srgbClr val="434343"/>
                </a:highlight>
              </a:rPr>
              <a:t>.</a:t>
            </a:r>
            <a:endParaRPr dirty="0">
              <a:solidFill>
                <a:srgbClr val="434343"/>
              </a:solidFill>
              <a:highlight>
                <a:srgbClr val="434343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(si no se quiere añadirlo a la lista de dependencias y que la instalación sea temporal, omitir --</a:t>
            </a:r>
            <a:r>
              <a:rPr lang="es-419" dirty="0" err="1"/>
              <a:t>save</a:t>
            </a:r>
            <a:r>
              <a:rPr lang="es-419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 dirty="0"/>
              <a:t>Nota</a:t>
            </a:r>
            <a:r>
              <a:rPr lang="es-419" dirty="0"/>
              <a:t>: todo lo que se instala con </a:t>
            </a:r>
            <a:r>
              <a:rPr lang="es-419" b="1" dirty="0"/>
              <a:t>--</a:t>
            </a:r>
            <a:r>
              <a:rPr lang="es-419" b="1" dirty="0" err="1"/>
              <a:t>save</a:t>
            </a:r>
            <a:r>
              <a:rPr lang="es-419" dirty="0"/>
              <a:t> se añade a la lista de dependencias en el archivo </a:t>
            </a:r>
            <a:r>
              <a:rPr lang="es-419" dirty="0" err="1"/>
              <a:t>package.json</a:t>
            </a:r>
            <a:endParaRPr sz="1800" b="1" dirty="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825" y="0"/>
            <a:ext cx="1490175" cy="8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846950" y="1746100"/>
            <a:ext cx="73131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Primer programa básico en Express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97000"/>
            <a:ext cx="2583036" cy="14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 UT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1382</Words>
  <Application>Microsoft Office PowerPoint</Application>
  <PresentationFormat>Presentación en pantalla (16:9)</PresentationFormat>
  <Paragraphs>246</Paragraphs>
  <Slides>40</Slides>
  <Notes>40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5" baseType="lpstr">
      <vt:lpstr>Arial</vt:lpstr>
      <vt:lpstr>Calibri</vt:lpstr>
      <vt:lpstr>Playfair Display</vt:lpstr>
      <vt:lpstr>Verdana</vt:lpstr>
      <vt:lpstr>Template UTN</vt:lpstr>
      <vt:lpstr>Presentación de PowerPoint</vt:lpstr>
      <vt:lpstr>Express</vt:lpstr>
      <vt:lpstr>Qué es Express?</vt:lpstr>
      <vt:lpstr>Express</vt:lpstr>
      <vt:lpstr>Express</vt:lpstr>
      <vt:lpstr>Express</vt:lpstr>
      <vt:lpstr>INSTALACIÓN</vt:lpstr>
      <vt:lpstr>Express</vt:lpstr>
      <vt:lpstr>Primer programa básico en Express</vt:lpstr>
      <vt:lpstr>Express</vt:lpstr>
      <vt:lpstr>Ruteo</vt:lpstr>
      <vt:lpstr>Express</vt:lpstr>
      <vt:lpstr>Express</vt:lpstr>
      <vt:lpstr>Express</vt:lpstr>
      <vt:lpstr>Express</vt:lpstr>
      <vt:lpstr>Express</vt:lpstr>
      <vt:lpstr>Express</vt:lpstr>
      <vt:lpstr>Express</vt:lpstr>
      <vt:lpstr>PENSEMOS...</vt:lpstr>
      <vt:lpstr>NodeJS</vt:lpstr>
      <vt:lpstr>SIGAMOS...</vt:lpstr>
      <vt:lpstr>Express</vt:lpstr>
      <vt:lpstr>Express</vt:lpstr>
      <vt:lpstr>Express</vt:lpstr>
      <vt:lpstr>Express</vt:lpstr>
      <vt:lpstr>Express</vt:lpstr>
      <vt:lpstr>Express</vt:lpstr>
      <vt:lpstr>Manejo de archivos estáticos</vt:lpstr>
      <vt:lpstr>Express</vt:lpstr>
      <vt:lpstr>Express</vt:lpstr>
      <vt:lpstr>Express</vt:lpstr>
      <vt:lpstr>Express</vt:lpstr>
      <vt:lpstr>Express</vt:lpstr>
      <vt:lpstr>Recepción de formularios</vt:lpstr>
      <vt:lpstr>Recepción de formularios</vt:lpstr>
      <vt:lpstr>Recepción de formularios</vt:lpstr>
      <vt:lpstr>Recepción de formularios</vt:lpstr>
      <vt:lpstr>PRÁCTICA</vt:lpstr>
      <vt:lpstr>PRÁCTICA EXPRESS</vt:lpstr>
      <vt:lpstr>PRÁCTICA EXPRESS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georgina bosque</cp:lastModifiedBy>
  <cp:revision>1</cp:revision>
  <dcterms:modified xsi:type="dcterms:W3CDTF">2020-08-23T21:43:05Z</dcterms:modified>
</cp:coreProperties>
</file>