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72" r:id="rId3"/>
    <p:sldId id="273" r:id="rId4"/>
    <p:sldId id="263" r:id="rId5"/>
    <p:sldId id="265" r:id="rId6"/>
    <p:sldId id="271" r:id="rId7"/>
    <p:sldId id="266" r:id="rId8"/>
    <p:sldId id="268" r:id="rId9"/>
    <p:sldId id="269" r:id="rId10"/>
    <p:sldId id="270" r:id="rId11"/>
    <p:sldId id="260" r:id="rId12"/>
    <p:sldId id="274" r:id="rId13"/>
    <p:sldId id="275"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F1C5"/>
    <a:srgbClr val="FFE3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4660"/>
  </p:normalViewPr>
  <p:slideViewPr>
    <p:cSldViewPr snapToGrid="0">
      <p:cViewPr varScale="1">
        <p:scale>
          <a:sx n="127" d="100"/>
          <a:sy n="127" d="100"/>
        </p:scale>
        <p:origin x="32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610DEB-BA61-41B8-B733-BC984030073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4BE8BB7-26FD-49D1-813A-3BAC87E7A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9367344-4042-4DD6-94AD-1624ECD36F55}"/>
              </a:ext>
            </a:extLst>
          </p:cNvPr>
          <p:cNvSpPr>
            <a:spLocks noGrp="1"/>
          </p:cNvSpPr>
          <p:nvPr>
            <p:ph type="dt" sz="half" idx="10"/>
          </p:nvPr>
        </p:nvSpPr>
        <p:spPr/>
        <p:txBody>
          <a:bodyPr/>
          <a:lstStyle/>
          <a:p>
            <a:fld id="{1BBEC508-5FE5-4C88-A216-DD6ACC641FC5}" type="datetimeFigureOut">
              <a:rPr lang="es-ES" smtClean="0"/>
              <a:t>01/06/2021</a:t>
            </a:fld>
            <a:endParaRPr lang="es-ES"/>
          </a:p>
        </p:txBody>
      </p:sp>
      <p:sp>
        <p:nvSpPr>
          <p:cNvPr id="5" name="Marcador de pie de página 4">
            <a:extLst>
              <a:ext uri="{FF2B5EF4-FFF2-40B4-BE49-F238E27FC236}">
                <a16:creationId xmlns:a16="http://schemas.microsoft.com/office/drawing/2014/main" id="{885CD535-C610-4E36-A994-DC365D215E2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43BC22D-321D-41F0-A80C-8C96A49F41FB}"/>
              </a:ext>
            </a:extLst>
          </p:cNvPr>
          <p:cNvSpPr>
            <a:spLocks noGrp="1"/>
          </p:cNvSpPr>
          <p:nvPr>
            <p:ph type="sldNum" sz="quarter" idx="12"/>
          </p:nvPr>
        </p:nvSpPr>
        <p:spPr/>
        <p:txBody>
          <a:bodyPr/>
          <a:lstStyle/>
          <a:p>
            <a:fld id="{E512E3C4-1786-4C8C-B868-264D980BB373}" type="slidenum">
              <a:rPr lang="es-ES" smtClean="0"/>
              <a:t>‹Nº›</a:t>
            </a:fld>
            <a:endParaRPr lang="es-ES"/>
          </a:p>
        </p:txBody>
      </p:sp>
    </p:spTree>
    <p:extLst>
      <p:ext uri="{BB962C8B-B14F-4D97-AF65-F5344CB8AC3E}">
        <p14:creationId xmlns:p14="http://schemas.microsoft.com/office/powerpoint/2010/main" val="126432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F95955-8771-47FA-9C3E-3DCBD5127D9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D6D7439-30E2-42CE-96A9-9BB3848416D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7C3968-59BE-4869-AB3A-96811C730EFF}"/>
              </a:ext>
            </a:extLst>
          </p:cNvPr>
          <p:cNvSpPr>
            <a:spLocks noGrp="1"/>
          </p:cNvSpPr>
          <p:nvPr>
            <p:ph type="dt" sz="half" idx="10"/>
          </p:nvPr>
        </p:nvSpPr>
        <p:spPr/>
        <p:txBody>
          <a:bodyPr/>
          <a:lstStyle/>
          <a:p>
            <a:fld id="{1BBEC508-5FE5-4C88-A216-DD6ACC641FC5}" type="datetimeFigureOut">
              <a:rPr lang="es-ES" smtClean="0"/>
              <a:t>01/06/2021</a:t>
            </a:fld>
            <a:endParaRPr lang="es-ES"/>
          </a:p>
        </p:txBody>
      </p:sp>
      <p:sp>
        <p:nvSpPr>
          <p:cNvPr id="5" name="Marcador de pie de página 4">
            <a:extLst>
              <a:ext uri="{FF2B5EF4-FFF2-40B4-BE49-F238E27FC236}">
                <a16:creationId xmlns:a16="http://schemas.microsoft.com/office/drawing/2014/main" id="{1654FBB6-19E2-4BAA-AA98-3DC88FAC578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B4F59FF-B415-42D6-B445-4B7E7421E877}"/>
              </a:ext>
            </a:extLst>
          </p:cNvPr>
          <p:cNvSpPr>
            <a:spLocks noGrp="1"/>
          </p:cNvSpPr>
          <p:nvPr>
            <p:ph type="sldNum" sz="quarter" idx="12"/>
          </p:nvPr>
        </p:nvSpPr>
        <p:spPr/>
        <p:txBody>
          <a:bodyPr/>
          <a:lstStyle/>
          <a:p>
            <a:fld id="{E512E3C4-1786-4C8C-B868-264D980BB373}" type="slidenum">
              <a:rPr lang="es-ES" smtClean="0"/>
              <a:t>‹Nº›</a:t>
            </a:fld>
            <a:endParaRPr lang="es-ES"/>
          </a:p>
        </p:txBody>
      </p:sp>
    </p:spTree>
    <p:extLst>
      <p:ext uri="{BB962C8B-B14F-4D97-AF65-F5344CB8AC3E}">
        <p14:creationId xmlns:p14="http://schemas.microsoft.com/office/powerpoint/2010/main" val="2163873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309D45D-E1FE-441B-A34A-B37173F53F7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3E8185C-3D97-4CFC-BCC3-9D1BEF598DC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61DF169-7775-485C-AF8B-A37452D5FDFD}"/>
              </a:ext>
            </a:extLst>
          </p:cNvPr>
          <p:cNvSpPr>
            <a:spLocks noGrp="1"/>
          </p:cNvSpPr>
          <p:nvPr>
            <p:ph type="dt" sz="half" idx="10"/>
          </p:nvPr>
        </p:nvSpPr>
        <p:spPr/>
        <p:txBody>
          <a:bodyPr/>
          <a:lstStyle/>
          <a:p>
            <a:fld id="{1BBEC508-5FE5-4C88-A216-DD6ACC641FC5}" type="datetimeFigureOut">
              <a:rPr lang="es-ES" smtClean="0"/>
              <a:t>01/06/2021</a:t>
            </a:fld>
            <a:endParaRPr lang="es-ES"/>
          </a:p>
        </p:txBody>
      </p:sp>
      <p:sp>
        <p:nvSpPr>
          <p:cNvPr id="5" name="Marcador de pie de página 4">
            <a:extLst>
              <a:ext uri="{FF2B5EF4-FFF2-40B4-BE49-F238E27FC236}">
                <a16:creationId xmlns:a16="http://schemas.microsoft.com/office/drawing/2014/main" id="{681E42DC-2B6E-4F76-8A42-B16A6B7BFA6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C2E9506-210F-47E4-9185-F1E6980C46AE}"/>
              </a:ext>
            </a:extLst>
          </p:cNvPr>
          <p:cNvSpPr>
            <a:spLocks noGrp="1"/>
          </p:cNvSpPr>
          <p:nvPr>
            <p:ph type="sldNum" sz="quarter" idx="12"/>
          </p:nvPr>
        </p:nvSpPr>
        <p:spPr/>
        <p:txBody>
          <a:bodyPr/>
          <a:lstStyle/>
          <a:p>
            <a:fld id="{E512E3C4-1786-4C8C-B868-264D980BB373}" type="slidenum">
              <a:rPr lang="es-ES" smtClean="0"/>
              <a:t>‹Nº›</a:t>
            </a:fld>
            <a:endParaRPr lang="es-ES"/>
          </a:p>
        </p:txBody>
      </p:sp>
    </p:spTree>
    <p:extLst>
      <p:ext uri="{BB962C8B-B14F-4D97-AF65-F5344CB8AC3E}">
        <p14:creationId xmlns:p14="http://schemas.microsoft.com/office/powerpoint/2010/main" val="2098817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C3FD0-FCEE-46D0-BE9C-BCE5110DBB3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5FCE5A4-4D50-482D-8EBD-BFFF7AF4EB9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7B4E1EE-B078-417A-9220-7F54DB60C88A}"/>
              </a:ext>
            </a:extLst>
          </p:cNvPr>
          <p:cNvSpPr>
            <a:spLocks noGrp="1"/>
          </p:cNvSpPr>
          <p:nvPr>
            <p:ph type="dt" sz="half" idx="10"/>
          </p:nvPr>
        </p:nvSpPr>
        <p:spPr/>
        <p:txBody>
          <a:bodyPr/>
          <a:lstStyle/>
          <a:p>
            <a:fld id="{1BBEC508-5FE5-4C88-A216-DD6ACC641FC5}" type="datetimeFigureOut">
              <a:rPr lang="es-ES" smtClean="0"/>
              <a:t>01/06/2021</a:t>
            </a:fld>
            <a:endParaRPr lang="es-ES"/>
          </a:p>
        </p:txBody>
      </p:sp>
      <p:sp>
        <p:nvSpPr>
          <p:cNvPr id="5" name="Marcador de pie de página 4">
            <a:extLst>
              <a:ext uri="{FF2B5EF4-FFF2-40B4-BE49-F238E27FC236}">
                <a16:creationId xmlns:a16="http://schemas.microsoft.com/office/drawing/2014/main" id="{676F7F4C-980A-46A5-876E-38D53EC40BA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136027D-D4B3-4944-B756-397F2BB8FC4B}"/>
              </a:ext>
            </a:extLst>
          </p:cNvPr>
          <p:cNvSpPr>
            <a:spLocks noGrp="1"/>
          </p:cNvSpPr>
          <p:nvPr>
            <p:ph type="sldNum" sz="quarter" idx="12"/>
          </p:nvPr>
        </p:nvSpPr>
        <p:spPr/>
        <p:txBody>
          <a:bodyPr/>
          <a:lstStyle/>
          <a:p>
            <a:fld id="{E512E3C4-1786-4C8C-B868-264D980BB373}" type="slidenum">
              <a:rPr lang="es-ES" smtClean="0"/>
              <a:t>‹Nº›</a:t>
            </a:fld>
            <a:endParaRPr lang="es-ES"/>
          </a:p>
        </p:txBody>
      </p:sp>
    </p:spTree>
    <p:extLst>
      <p:ext uri="{BB962C8B-B14F-4D97-AF65-F5344CB8AC3E}">
        <p14:creationId xmlns:p14="http://schemas.microsoft.com/office/powerpoint/2010/main" val="792035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D29F53-B6F0-4504-B500-0798A468C48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AE9C16A-9322-4431-953A-4ABE989C3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38FC32F-6DAD-460C-8C77-5EC94D9D9F86}"/>
              </a:ext>
            </a:extLst>
          </p:cNvPr>
          <p:cNvSpPr>
            <a:spLocks noGrp="1"/>
          </p:cNvSpPr>
          <p:nvPr>
            <p:ph type="dt" sz="half" idx="10"/>
          </p:nvPr>
        </p:nvSpPr>
        <p:spPr/>
        <p:txBody>
          <a:bodyPr/>
          <a:lstStyle/>
          <a:p>
            <a:fld id="{1BBEC508-5FE5-4C88-A216-DD6ACC641FC5}" type="datetimeFigureOut">
              <a:rPr lang="es-ES" smtClean="0"/>
              <a:t>01/06/2021</a:t>
            </a:fld>
            <a:endParaRPr lang="es-ES"/>
          </a:p>
        </p:txBody>
      </p:sp>
      <p:sp>
        <p:nvSpPr>
          <p:cNvPr id="5" name="Marcador de pie de página 4">
            <a:extLst>
              <a:ext uri="{FF2B5EF4-FFF2-40B4-BE49-F238E27FC236}">
                <a16:creationId xmlns:a16="http://schemas.microsoft.com/office/drawing/2014/main" id="{B85495C3-396A-44FC-96CB-1248071A84A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2A55E10-3844-4689-A9D6-3BECF329D0D9}"/>
              </a:ext>
            </a:extLst>
          </p:cNvPr>
          <p:cNvSpPr>
            <a:spLocks noGrp="1"/>
          </p:cNvSpPr>
          <p:nvPr>
            <p:ph type="sldNum" sz="quarter" idx="12"/>
          </p:nvPr>
        </p:nvSpPr>
        <p:spPr/>
        <p:txBody>
          <a:bodyPr/>
          <a:lstStyle/>
          <a:p>
            <a:fld id="{E512E3C4-1786-4C8C-B868-264D980BB373}" type="slidenum">
              <a:rPr lang="es-ES" smtClean="0"/>
              <a:t>‹Nº›</a:t>
            </a:fld>
            <a:endParaRPr lang="es-ES"/>
          </a:p>
        </p:txBody>
      </p:sp>
    </p:spTree>
    <p:extLst>
      <p:ext uri="{BB962C8B-B14F-4D97-AF65-F5344CB8AC3E}">
        <p14:creationId xmlns:p14="http://schemas.microsoft.com/office/powerpoint/2010/main" val="387896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7C6DF2-DE10-4B75-A325-6319FC1BF43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D9E181A-4499-4A78-B5F5-0517C72F1C4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6A2035AE-3F72-4811-BB8C-F8BBB57C32F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CD48F4F-B9B8-404B-8BEC-545AD85F2B8E}"/>
              </a:ext>
            </a:extLst>
          </p:cNvPr>
          <p:cNvSpPr>
            <a:spLocks noGrp="1"/>
          </p:cNvSpPr>
          <p:nvPr>
            <p:ph type="dt" sz="half" idx="10"/>
          </p:nvPr>
        </p:nvSpPr>
        <p:spPr/>
        <p:txBody>
          <a:bodyPr/>
          <a:lstStyle/>
          <a:p>
            <a:fld id="{1BBEC508-5FE5-4C88-A216-DD6ACC641FC5}" type="datetimeFigureOut">
              <a:rPr lang="es-ES" smtClean="0"/>
              <a:t>01/06/2021</a:t>
            </a:fld>
            <a:endParaRPr lang="es-ES"/>
          </a:p>
        </p:txBody>
      </p:sp>
      <p:sp>
        <p:nvSpPr>
          <p:cNvPr id="6" name="Marcador de pie de página 5">
            <a:extLst>
              <a:ext uri="{FF2B5EF4-FFF2-40B4-BE49-F238E27FC236}">
                <a16:creationId xmlns:a16="http://schemas.microsoft.com/office/drawing/2014/main" id="{E504A190-CD7D-4CC7-8EB3-0E3112ECDDF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2B344A0-5E2C-4757-B250-B2EB9F93A766}"/>
              </a:ext>
            </a:extLst>
          </p:cNvPr>
          <p:cNvSpPr>
            <a:spLocks noGrp="1"/>
          </p:cNvSpPr>
          <p:nvPr>
            <p:ph type="sldNum" sz="quarter" idx="12"/>
          </p:nvPr>
        </p:nvSpPr>
        <p:spPr/>
        <p:txBody>
          <a:bodyPr/>
          <a:lstStyle/>
          <a:p>
            <a:fld id="{E512E3C4-1786-4C8C-B868-264D980BB373}" type="slidenum">
              <a:rPr lang="es-ES" smtClean="0"/>
              <a:t>‹Nº›</a:t>
            </a:fld>
            <a:endParaRPr lang="es-ES"/>
          </a:p>
        </p:txBody>
      </p:sp>
    </p:spTree>
    <p:extLst>
      <p:ext uri="{BB962C8B-B14F-4D97-AF65-F5344CB8AC3E}">
        <p14:creationId xmlns:p14="http://schemas.microsoft.com/office/powerpoint/2010/main" val="818063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CDE25-4BDE-4359-8B09-15D243CF11D0}"/>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21AA274-CF65-4EA5-8729-DE2A2F496E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918B70C-95D4-4854-897D-EA81FDEFC81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AA3F83B-6A02-4B3C-A8F3-ED13E08C1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7DB28BE-EACF-4D66-9B77-59FCFCA8133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94F1545-AA9A-4F82-BBEE-F0729720B9A5}"/>
              </a:ext>
            </a:extLst>
          </p:cNvPr>
          <p:cNvSpPr>
            <a:spLocks noGrp="1"/>
          </p:cNvSpPr>
          <p:nvPr>
            <p:ph type="dt" sz="half" idx="10"/>
          </p:nvPr>
        </p:nvSpPr>
        <p:spPr/>
        <p:txBody>
          <a:bodyPr/>
          <a:lstStyle/>
          <a:p>
            <a:fld id="{1BBEC508-5FE5-4C88-A216-DD6ACC641FC5}" type="datetimeFigureOut">
              <a:rPr lang="es-ES" smtClean="0"/>
              <a:t>01/06/2021</a:t>
            </a:fld>
            <a:endParaRPr lang="es-ES"/>
          </a:p>
        </p:txBody>
      </p:sp>
      <p:sp>
        <p:nvSpPr>
          <p:cNvPr id="8" name="Marcador de pie de página 7">
            <a:extLst>
              <a:ext uri="{FF2B5EF4-FFF2-40B4-BE49-F238E27FC236}">
                <a16:creationId xmlns:a16="http://schemas.microsoft.com/office/drawing/2014/main" id="{17618BB4-CA61-4644-9D9B-E5DEB16B347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0D6EAEF7-9AEB-43E9-900D-DB37EB1BFE49}"/>
              </a:ext>
            </a:extLst>
          </p:cNvPr>
          <p:cNvSpPr>
            <a:spLocks noGrp="1"/>
          </p:cNvSpPr>
          <p:nvPr>
            <p:ph type="sldNum" sz="quarter" idx="12"/>
          </p:nvPr>
        </p:nvSpPr>
        <p:spPr/>
        <p:txBody>
          <a:bodyPr/>
          <a:lstStyle/>
          <a:p>
            <a:fld id="{E512E3C4-1786-4C8C-B868-264D980BB373}" type="slidenum">
              <a:rPr lang="es-ES" smtClean="0"/>
              <a:t>‹Nº›</a:t>
            </a:fld>
            <a:endParaRPr lang="es-ES"/>
          </a:p>
        </p:txBody>
      </p:sp>
    </p:spTree>
    <p:extLst>
      <p:ext uri="{BB962C8B-B14F-4D97-AF65-F5344CB8AC3E}">
        <p14:creationId xmlns:p14="http://schemas.microsoft.com/office/powerpoint/2010/main" val="207236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321BD3-CCF8-4319-9602-F4BD1CFC7CD9}"/>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EBC638D-19ED-4B27-A029-4908B696AD15}"/>
              </a:ext>
            </a:extLst>
          </p:cNvPr>
          <p:cNvSpPr>
            <a:spLocks noGrp="1"/>
          </p:cNvSpPr>
          <p:nvPr>
            <p:ph type="dt" sz="half" idx="10"/>
          </p:nvPr>
        </p:nvSpPr>
        <p:spPr/>
        <p:txBody>
          <a:bodyPr/>
          <a:lstStyle/>
          <a:p>
            <a:fld id="{1BBEC508-5FE5-4C88-A216-DD6ACC641FC5}" type="datetimeFigureOut">
              <a:rPr lang="es-ES" smtClean="0"/>
              <a:t>01/06/2021</a:t>
            </a:fld>
            <a:endParaRPr lang="es-ES"/>
          </a:p>
        </p:txBody>
      </p:sp>
      <p:sp>
        <p:nvSpPr>
          <p:cNvPr id="4" name="Marcador de pie de página 3">
            <a:extLst>
              <a:ext uri="{FF2B5EF4-FFF2-40B4-BE49-F238E27FC236}">
                <a16:creationId xmlns:a16="http://schemas.microsoft.com/office/drawing/2014/main" id="{59BEF49F-617C-4480-B22C-6A7AC5E0280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475BE2F-19E0-436B-8FC7-226D6521B89D}"/>
              </a:ext>
            </a:extLst>
          </p:cNvPr>
          <p:cNvSpPr>
            <a:spLocks noGrp="1"/>
          </p:cNvSpPr>
          <p:nvPr>
            <p:ph type="sldNum" sz="quarter" idx="12"/>
          </p:nvPr>
        </p:nvSpPr>
        <p:spPr/>
        <p:txBody>
          <a:bodyPr/>
          <a:lstStyle/>
          <a:p>
            <a:fld id="{E512E3C4-1786-4C8C-B868-264D980BB373}" type="slidenum">
              <a:rPr lang="es-ES" smtClean="0"/>
              <a:t>‹Nº›</a:t>
            </a:fld>
            <a:endParaRPr lang="es-ES"/>
          </a:p>
        </p:txBody>
      </p:sp>
    </p:spTree>
    <p:extLst>
      <p:ext uri="{BB962C8B-B14F-4D97-AF65-F5344CB8AC3E}">
        <p14:creationId xmlns:p14="http://schemas.microsoft.com/office/powerpoint/2010/main" val="370492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ED3B5E3-5070-4298-B5CC-0515DBBE9381}"/>
              </a:ext>
            </a:extLst>
          </p:cNvPr>
          <p:cNvSpPr>
            <a:spLocks noGrp="1"/>
          </p:cNvSpPr>
          <p:nvPr>
            <p:ph type="dt" sz="half" idx="10"/>
          </p:nvPr>
        </p:nvSpPr>
        <p:spPr/>
        <p:txBody>
          <a:bodyPr/>
          <a:lstStyle/>
          <a:p>
            <a:fld id="{1BBEC508-5FE5-4C88-A216-DD6ACC641FC5}" type="datetimeFigureOut">
              <a:rPr lang="es-ES" smtClean="0"/>
              <a:t>01/06/2021</a:t>
            </a:fld>
            <a:endParaRPr lang="es-ES"/>
          </a:p>
        </p:txBody>
      </p:sp>
      <p:sp>
        <p:nvSpPr>
          <p:cNvPr id="3" name="Marcador de pie de página 2">
            <a:extLst>
              <a:ext uri="{FF2B5EF4-FFF2-40B4-BE49-F238E27FC236}">
                <a16:creationId xmlns:a16="http://schemas.microsoft.com/office/drawing/2014/main" id="{0195854A-7E99-4B25-80DE-6357E2FD5BB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F615C7AE-1320-483A-B843-2D452B5B439E}"/>
              </a:ext>
            </a:extLst>
          </p:cNvPr>
          <p:cNvSpPr>
            <a:spLocks noGrp="1"/>
          </p:cNvSpPr>
          <p:nvPr>
            <p:ph type="sldNum" sz="quarter" idx="12"/>
          </p:nvPr>
        </p:nvSpPr>
        <p:spPr/>
        <p:txBody>
          <a:bodyPr/>
          <a:lstStyle/>
          <a:p>
            <a:fld id="{E512E3C4-1786-4C8C-B868-264D980BB373}" type="slidenum">
              <a:rPr lang="es-ES" smtClean="0"/>
              <a:t>‹Nº›</a:t>
            </a:fld>
            <a:endParaRPr lang="es-ES"/>
          </a:p>
        </p:txBody>
      </p:sp>
    </p:spTree>
    <p:extLst>
      <p:ext uri="{BB962C8B-B14F-4D97-AF65-F5344CB8AC3E}">
        <p14:creationId xmlns:p14="http://schemas.microsoft.com/office/powerpoint/2010/main" val="1848370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756AE4-641C-4F05-A4AF-2B257AA182C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E818D8C-DDC3-4FBA-BEB1-889C23B810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6209ABC-8A49-4954-9B13-B678F3BEC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72A04DF-9600-49A2-9186-87AB530C3274}"/>
              </a:ext>
            </a:extLst>
          </p:cNvPr>
          <p:cNvSpPr>
            <a:spLocks noGrp="1"/>
          </p:cNvSpPr>
          <p:nvPr>
            <p:ph type="dt" sz="half" idx="10"/>
          </p:nvPr>
        </p:nvSpPr>
        <p:spPr/>
        <p:txBody>
          <a:bodyPr/>
          <a:lstStyle/>
          <a:p>
            <a:fld id="{1BBEC508-5FE5-4C88-A216-DD6ACC641FC5}" type="datetimeFigureOut">
              <a:rPr lang="es-ES" smtClean="0"/>
              <a:t>01/06/2021</a:t>
            </a:fld>
            <a:endParaRPr lang="es-ES"/>
          </a:p>
        </p:txBody>
      </p:sp>
      <p:sp>
        <p:nvSpPr>
          <p:cNvPr id="6" name="Marcador de pie de página 5">
            <a:extLst>
              <a:ext uri="{FF2B5EF4-FFF2-40B4-BE49-F238E27FC236}">
                <a16:creationId xmlns:a16="http://schemas.microsoft.com/office/drawing/2014/main" id="{2D5C3506-B498-4BE6-BB7E-47EA7094931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BDC982A-01E4-480C-B893-0CE73F8AA0B2}"/>
              </a:ext>
            </a:extLst>
          </p:cNvPr>
          <p:cNvSpPr>
            <a:spLocks noGrp="1"/>
          </p:cNvSpPr>
          <p:nvPr>
            <p:ph type="sldNum" sz="quarter" idx="12"/>
          </p:nvPr>
        </p:nvSpPr>
        <p:spPr/>
        <p:txBody>
          <a:bodyPr/>
          <a:lstStyle/>
          <a:p>
            <a:fld id="{E512E3C4-1786-4C8C-B868-264D980BB373}" type="slidenum">
              <a:rPr lang="es-ES" smtClean="0"/>
              <a:t>‹Nº›</a:t>
            </a:fld>
            <a:endParaRPr lang="es-ES"/>
          </a:p>
        </p:txBody>
      </p:sp>
    </p:spTree>
    <p:extLst>
      <p:ext uri="{BB962C8B-B14F-4D97-AF65-F5344CB8AC3E}">
        <p14:creationId xmlns:p14="http://schemas.microsoft.com/office/powerpoint/2010/main" val="3189939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E86394-CB30-4AA0-8022-04E5C9310CB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BB72D50-5AA8-449F-B03F-362E41B690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C5037BF-C69D-4FC4-ADCB-99C8F663B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066ADFB-36CE-4FCA-B85E-04B117A4FBC9}"/>
              </a:ext>
            </a:extLst>
          </p:cNvPr>
          <p:cNvSpPr>
            <a:spLocks noGrp="1"/>
          </p:cNvSpPr>
          <p:nvPr>
            <p:ph type="dt" sz="half" idx="10"/>
          </p:nvPr>
        </p:nvSpPr>
        <p:spPr/>
        <p:txBody>
          <a:bodyPr/>
          <a:lstStyle/>
          <a:p>
            <a:fld id="{1BBEC508-5FE5-4C88-A216-DD6ACC641FC5}" type="datetimeFigureOut">
              <a:rPr lang="es-ES" smtClean="0"/>
              <a:t>01/06/2021</a:t>
            </a:fld>
            <a:endParaRPr lang="es-ES"/>
          </a:p>
        </p:txBody>
      </p:sp>
      <p:sp>
        <p:nvSpPr>
          <p:cNvPr id="6" name="Marcador de pie de página 5">
            <a:extLst>
              <a:ext uri="{FF2B5EF4-FFF2-40B4-BE49-F238E27FC236}">
                <a16:creationId xmlns:a16="http://schemas.microsoft.com/office/drawing/2014/main" id="{B045329A-202A-43A7-B0F1-EF5A7EF540A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74ECBAB-7457-4EED-8741-913CE27F222A}"/>
              </a:ext>
            </a:extLst>
          </p:cNvPr>
          <p:cNvSpPr>
            <a:spLocks noGrp="1"/>
          </p:cNvSpPr>
          <p:nvPr>
            <p:ph type="sldNum" sz="quarter" idx="12"/>
          </p:nvPr>
        </p:nvSpPr>
        <p:spPr/>
        <p:txBody>
          <a:bodyPr/>
          <a:lstStyle/>
          <a:p>
            <a:fld id="{E512E3C4-1786-4C8C-B868-264D980BB373}" type="slidenum">
              <a:rPr lang="es-ES" smtClean="0"/>
              <a:t>‹Nº›</a:t>
            </a:fld>
            <a:endParaRPr lang="es-ES"/>
          </a:p>
        </p:txBody>
      </p:sp>
    </p:spTree>
    <p:extLst>
      <p:ext uri="{BB962C8B-B14F-4D97-AF65-F5344CB8AC3E}">
        <p14:creationId xmlns:p14="http://schemas.microsoft.com/office/powerpoint/2010/main" val="4089605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F5FCDD6-3B4D-4C61-A6A7-1DD35D967E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59A8A91-CA8B-4A72-A453-DE7915731A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0F58569-883F-4201-83D2-E159D9DC63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BEC508-5FE5-4C88-A216-DD6ACC641FC5}" type="datetimeFigureOut">
              <a:rPr lang="es-ES" smtClean="0"/>
              <a:t>01/06/2021</a:t>
            </a:fld>
            <a:endParaRPr lang="es-ES"/>
          </a:p>
        </p:txBody>
      </p:sp>
      <p:sp>
        <p:nvSpPr>
          <p:cNvPr id="5" name="Marcador de pie de página 4">
            <a:extLst>
              <a:ext uri="{FF2B5EF4-FFF2-40B4-BE49-F238E27FC236}">
                <a16:creationId xmlns:a16="http://schemas.microsoft.com/office/drawing/2014/main" id="{D85D647C-7E96-4B74-BC0C-3F60C19A7C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3C41A084-CBA5-4E4A-8A2B-243A03386B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2E3C4-1786-4C8C-B868-264D980BB373}" type="slidenum">
              <a:rPr lang="es-ES" smtClean="0"/>
              <a:t>‹Nº›</a:t>
            </a:fld>
            <a:endParaRPr lang="es-ES"/>
          </a:p>
        </p:txBody>
      </p:sp>
    </p:spTree>
    <p:extLst>
      <p:ext uri="{BB962C8B-B14F-4D97-AF65-F5344CB8AC3E}">
        <p14:creationId xmlns:p14="http://schemas.microsoft.com/office/powerpoint/2010/main" val="2641330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inanzasidi.com/2018/01/11/la-sanidad-del-futuro-a-traves-de-las-tic/"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spacioteca.com/2017/03/26/las-tic-que-son-y-para-que-sirven/"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bbvaopenmind.com/articulos/estudios-del-futuro-teorias-metodologias/"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xperienciadepacientes.es/gestion-sanitaria/gestion-del-cambio-salud-y-las-tics/"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lempleo.com/co/noticias/consejos-profesionales/bienestar-laboral-clave-en-el-desempeno-del-colaborador-4407"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asesdatosofimaticos.wordpress.com/2017/10/24/ventajas-y-desventajas-de-los-paquetes-de-base-de-datos-a-exponer-y-cual-es-mi-favorito/"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E242489-FA27-43DD-A990-E237CE4E9D03}"/>
              </a:ext>
            </a:extLst>
          </p:cNvPr>
          <p:cNvSpPr txBox="1"/>
          <p:nvPr/>
        </p:nvSpPr>
        <p:spPr>
          <a:xfrm>
            <a:off x="557213" y="134780"/>
            <a:ext cx="10672762" cy="1384995"/>
          </a:xfrm>
          <a:prstGeom prst="rect">
            <a:avLst/>
          </a:prstGeom>
          <a:noFill/>
        </p:spPr>
        <p:txBody>
          <a:bodyPr wrap="square">
            <a:spAutoFit/>
          </a:bodyPr>
          <a:lstStyle/>
          <a:p>
            <a:pPr algn="ctr"/>
            <a:r>
              <a:rPr lang="es-ES" sz="2800" b="1" i="0" dirty="0">
                <a:solidFill>
                  <a:srgbClr val="0070C0"/>
                </a:solidFill>
                <a:effectLst/>
                <a:latin typeface="Arial Narrow" panose="020B0606020202030204" pitchFamily="34" charset="0"/>
              </a:rPr>
              <a:t>Estudio sobre la relación entre TICS y Salud</a:t>
            </a:r>
          </a:p>
          <a:p>
            <a:pPr algn="ctr"/>
            <a:endParaRPr lang="es-ES" sz="2800" b="1" i="0" dirty="0">
              <a:solidFill>
                <a:srgbClr val="0070C0"/>
              </a:solidFill>
              <a:effectLst/>
              <a:latin typeface="Arial Narrow" panose="020B0606020202030204" pitchFamily="34" charset="0"/>
            </a:endParaRPr>
          </a:p>
          <a:p>
            <a:pPr algn="ctr"/>
            <a:r>
              <a:rPr lang="es-ES" sz="2800" b="1" i="0" dirty="0">
                <a:solidFill>
                  <a:srgbClr val="0070C0"/>
                </a:solidFill>
                <a:effectLst/>
                <a:latin typeface="Arial Narrow" panose="020B0606020202030204" pitchFamily="34" charset="0"/>
              </a:rPr>
              <a:t>¿Son más saludables las poblaciones con mejor conexión a TICS?</a:t>
            </a:r>
          </a:p>
        </p:txBody>
      </p:sp>
      <p:pic>
        <p:nvPicPr>
          <p:cNvPr id="3" name="Imagen 2" descr="Imagen que contiene Aplicación&#10;&#10;Descripción generada automáticamente">
            <a:extLst>
              <a:ext uri="{FF2B5EF4-FFF2-40B4-BE49-F238E27FC236}">
                <a16:creationId xmlns:a16="http://schemas.microsoft.com/office/drawing/2014/main" id="{75F75CD2-215C-4EAF-BB7F-55C2D296728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7263" y="1928454"/>
            <a:ext cx="4762500" cy="4181475"/>
          </a:xfrm>
          <a:prstGeom prst="rect">
            <a:avLst/>
          </a:prstGeom>
        </p:spPr>
      </p:pic>
      <p:sp>
        <p:nvSpPr>
          <p:cNvPr id="4" name="CuadroTexto 3">
            <a:extLst>
              <a:ext uri="{FF2B5EF4-FFF2-40B4-BE49-F238E27FC236}">
                <a16:creationId xmlns:a16="http://schemas.microsoft.com/office/drawing/2014/main" id="{3ADC3CAB-26DE-4925-96CE-A1C04326B57A}"/>
              </a:ext>
            </a:extLst>
          </p:cNvPr>
          <p:cNvSpPr txBox="1"/>
          <p:nvPr/>
        </p:nvSpPr>
        <p:spPr>
          <a:xfrm>
            <a:off x="6472239" y="4019191"/>
            <a:ext cx="5529261" cy="2591479"/>
          </a:xfrm>
          <a:prstGeom prst="rect">
            <a:avLst/>
          </a:prstGeom>
          <a:noFill/>
        </p:spPr>
        <p:txBody>
          <a:bodyPr wrap="square">
            <a:spAutoFit/>
          </a:bodyPr>
          <a:lstStyle/>
          <a:p>
            <a:pPr algn="just" eaLnBrk="1" fontAlgn="auto" hangingPunct="1">
              <a:spcBef>
                <a:spcPct val="20000"/>
              </a:spcBef>
              <a:spcAft>
                <a:spcPts val="0"/>
              </a:spcAft>
              <a:buFont typeface="Arial" charset="0"/>
              <a:buNone/>
              <a:defRPr/>
            </a:pPr>
            <a:r>
              <a:rPr lang="es-ES" sz="1400" b="1" dirty="0">
                <a:solidFill>
                  <a:srgbClr val="0065A5"/>
                </a:solidFill>
                <a:effectLst>
                  <a:outerShdw blurRad="38100" dist="38100" dir="2700000" algn="tl">
                    <a:schemeClr val="bg1">
                      <a:alpha val="43000"/>
                    </a:schemeClr>
                  </a:outerShdw>
                </a:effectLst>
                <a:latin typeface="Arial" panose="020B0604020202020204" pitchFamily="34" charset="0"/>
                <a:ea typeface="Tahoma" pitchFamily="34" charset="0"/>
                <a:cs typeface="Arial" panose="020B0604020202020204" pitchFamily="34" charset="0"/>
              </a:rPr>
              <a:t>Autora: </a:t>
            </a:r>
          </a:p>
          <a:p>
            <a:pPr algn="just" eaLnBrk="1" fontAlgn="auto" hangingPunct="1">
              <a:spcBef>
                <a:spcPct val="20000"/>
              </a:spcBef>
              <a:spcAft>
                <a:spcPts val="0"/>
              </a:spcAft>
              <a:buFont typeface="Arial" charset="0"/>
              <a:buNone/>
              <a:defRPr/>
            </a:pPr>
            <a:endParaRPr lang="es-ES" sz="1400" b="1" dirty="0">
              <a:solidFill>
                <a:srgbClr val="0065A5"/>
              </a:solidFill>
              <a:effectLst>
                <a:outerShdw blurRad="38100" dist="38100" dir="2700000" algn="tl">
                  <a:schemeClr val="bg1">
                    <a:alpha val="43000"/>
                  </a:schemeClr>
                </a:outerShdw>
              </a:effectLst>
              <a:latin typeface="Arial" panose="020B0604020202020204" pitchFamily="34" charset="0"/>
              <a:ea typeface="Tahoma" pitchFamily="34" charset="0"/>
              <a:cs typeface="Arial" panose="020B0604020202020204" pitchFamily="34" charset="0"/>
            </a:endParaRPr>
          </a:p>
          <a:p>
            <a:pPr algn="just" eaLnBrk="1" fontAlgn="auto" hangingPunct="1">
              <a:spcBef>
                <a:spcPct val="20000"/>
              </a:spcBef>
              <a:spcAft>
                <a:spcPts val="0"/>
              </a:spcAft>
              <a:buFont typeface="Arial" charset="0"/>
              <a:buNone/>
              <a:defRPr/>
            </a:pPr>
            <a:r>
              <a:rPr lang="es-ES" sz="1400" b="1" dirty="0">
                <a:solidFill>
                  <a:srgbClr val="0065A5"/>
                </a:solidFill>
                <a:effectLst>
                  <a:outerShdw blurRad="38100" dist="38100" dir="2700000" algn="tl">
                    <a:schemeClr val="bg1">
                      <a:alpha val="43000"/>
                    </a:schemeClr>
                  </a:outerShdw>
                </a:effectLst>
                <a:latin typeface="Arial" panose="020B0604020202020204" pitchFamily="34" charset="0"/>
                <a:ea typeface="Tahoma" pitchFamily="34" charset="0"/>
                <a:cs typeface="Arial" panose="020B0604020202020204" pitchFamily="34" charset="0"/>
              </a:rPr>
              <a:t>Jorgina Garrido Casas</a:t>
            </a:r>
          </a:p>
          <a:p>
            <a:pPr algn="just" eaLnBrk="1" fontAlgn="auto" hangingPunct="1">
              <a:spcBef>
                <a:spcPct val="20000"/>
              </a:spcBef>
              <a:spcAft>
                <a:spcPts val="0"/>
              </a:spcAft>
              <a:buFont typeface="Arial" charset="0"/>
              <a:buNone/>
              <a:defRPr/>
            </a:pPr>
            <a:r>
              <a:rPr lang="es-ES" sz="1400" b="1" dirty="0">
                <a:solidFill>
                  <a:srgbClr val="0065A5"/>
                </a:solidFill>
                <a:effectLst>
                  <a:outerShdw blurRad="38100" dist="38100" dir="2700000" algn="tl">
                    <a:schemeClr val="bg1">
                      <a:alpha val="43000"/>
                    </a:schemeClr>
                  </a:outerShdw>
                </a:effectLst>
                <a:latin typeface="Arial" panose="020B0604020202020204" pitchFamily="34" charset="0"/>
                <a:ea typeface="Tahoma" pitchFamily="34" charset="0"/>
                <a:cs typeface="Arial" panose="020B0604020202020204" pitchFamily="34" charset="0"/>
              </a:rPr>
              <a:t>Socióloga</a:t>
            </a:r>
          </a:p>
          <a:p>
            <a:pPr algn="just" eaLnBrk="1" fontAlgn="auto" hangingPunct="1">
              <a:spcBef>
                <a:spcPct val="20000"/>
              </a:spcBef>
              <a:spcAft>
                <a:spcPts val="0"/>
              </a:spcAft>
              <a:buFont typeface="Arial" charset="0"/>
              <a:buNone/>
              <a:defRPr/>
            </a:pPr>
            <a:r>
              <a:rPr lang="es-ES" sz="1400" b="1" dirty="0">
                <a:solidFill>
                  <a:srgbClr val="0065A5"/>
                </a:solidFill>
                <a:effectLst>
                  <a:outerShdw blurRad="38100" dist="38100" dir="2700000" algn="tl">
                    <a:schemeClr val="bg1">
                      <a:alpha val="43000"/>
                    </a:schemeClr>
                  </a:outerShdw>
                </a:effectLst>
                <a:latin typeface="Arial" panose="020B0604020202020204" pitchFamily="34" charset="0"/>
                <a:ea typeface="Tahoma" pitchFamily="34" charset="0"/>
                <a:cs typeface="Arial" panose="020B0604020202020204" pitchFamily="34" charset="0"/>
              </a:rPr>
              <a:t>He realizado mi actividad profesional fundamentalmente en investigación social</a:t>
            </a:r>
          </a:p>
          <a:p>
            <a:pPr algn="just" eaLnBrk="1" fontAlgn="auto" hangingPunct="1">
              <a:spcBef>
                <a:spcPct val="20000"/>
              </a:spcBef>
              <a:spcAft>
                <a:spcPts val="0"/>
              </a:spcAft>
              <a:buFont typeface="Arial" charset="0"/>
              <a:buNone/>
              <a:defRPr/>
            </a:pPr>
            <a:endParaRPr lang="es-ES" sz="1400" b="1" dirty="0">
              <a:solidFill>
                <a:srgbClr val="0065A5"/>
              </a:solidFill>
              <a:effectLst>
                <a:outerShdw blurRad="38100" dist="38100" dir="2700000" algn="tl">
                  <a:schemeClr val="bg1">
                    <a:alpha val="43000"/>
                  </a:schemeClr>
                </a:outerShdw>
              </a:effectLst>
              <a:latin typeface="Arial" panose="020B0604020202020204" pitchFamily="34" charset="0"/>
              <a:ea typeface="Tahoma" pitchFamily="34" charset="0"/>
              <a:cs typeface="Arial" panose="020B0604020202020204" pitchFamily="34" charset="0"/>
            </a:endParaRPr>
          </a:p>
          <a:p>
            <a:pPr algn="just" eaLnBrk="1" fontAlgn="auto" hangingPunct="1">
              <a:spcBef>
                <a:spcPct val="20000"/>
              </a:spcBef>
              <a:spcAft>
                <a:spcPts val="0"/>
              </a:spcAft>
              <a:buFont typeface="Arial" charset="0"/>
              <a:buNone/>
              <a:defRPr/>
            </a:pPr>
            <a:endParaRPr lang="es-ES" sz="1400" b="1" dirty="0">
              <a:solidFill>
                <a:srgbClr val="0065A5"/>
              </a:solidFill>
              <a:effectLst>
                <a:outerShdw blurRad="38100" dist="38100" dir="2700000" algn="tl">
                  <a:schemeClr val="bg1">
                    <a:alpha val="43000"/>
                  </a:schemeClr>
                </a:outerShdw>
              </a:effectLst>
              <a:latin typeface="Arial" panose="020B0604020202020204" pitchFamily="34" charset="0"/>
              <a:ea typeface="Tahoma" pitchFamily="34" charset="0"/>
              <a:cs typeface="Arial" panose="020B0604020202020204" pitchFamily="34" charset="0"/>
            </a:endParaRPr>
          </a:p>
          <a:p>
            <a:pPr lvl="2" algn="just">
              <a:spcBef>
                <a:spcPct val="20000"/>
              </a:spcBef>
              <a:defRPr/>
            </a:pPr>
            <a:r>
              <a:rPr lang="es-ES" sz="1400" b="1" dirty="0">
                <a:solidFill>
                  <a:srgbClr val="0065A5"/>
                </a:solidFill>
                <a:effectLst>
                  <a:outerShdw blurRad="38100" dist="38100" dir="2700000" algn="tl">
                    <a:schemeClr val="bg1">
                      <a:alpha val="43000"/>
                    </a:schemeClr>
                  </a:outerShdw>
                </a:effectLst>
                <a:latin typeface="Arial" panose="020B0604020202020204" pitchFamily="34" charset="0"/>
                <a:ea typeface="Tahoma" pitchFamily="34" charset="0"/>
                <a:cs typeface="Arial" panose="020B0604020202020204" pitchFamily="34" charset="0"/>
              </a:rPr>
              <a:t>		Mayo 2021</a:t>
            </a:r>
          </a:p>
          <a:p>
            <a:pPr algn="r" eaLnBrk="1" fontAlgn="auto" hangingPunct="1">
              <a:spcBef>
                <a:spcPct val="20000"/>
              </a:spcBef>
              <a:spcAft>
                <a:spcPts val="0"/>
              </a:spcAft>
              <a:buFont typeface="Arial" charset="0"/>
              <a:buNone/>
              <a:defRPr/>
            </a:pPr>
            <a:r>
              <a:rPr lang="es-ES" sz="1400" b="1" dirty="0">
                <a:solidFill>
                  <a:srgbClr val="0065A5"/>
                </a:solidFill>
                <a:effectLst>
                  <a:outerShdw blurRad="38100" dist="38100" dir="2700000" algn="tl">
                    <a:schemeClr val="bg1">
                      <a:alpha val="43000"/>
                    </a:schemeClr>
                  </a:outerShdw>
                </a:effectLst>
                <a:latin typeface="Arial" panose="020B0604020202020204" pitchFamily="34" charset="0"/>
                <a:ea typeface="Tahoma" pitchFamily="34" charset="0"/>
                <a:cs typeface="Arial" panose="020B0604020202020204" pitchFamily="34" charset="0"/>
              </a:rPr>
              <a:t>Proyecto EDA. </a:t>
            </a:r>
            <a:r>
              <a:rPr lang="es-ES" sz="1400" b="1" dirty="0" err="1">
                <a:solidFill>
                  <a:srgbClr val="0065A5"/>
                </a:solidFill>
                <a:effectLst>
                  <a:outerShdw blurRad="38100" dist="38100" dir="2700000" algn="tl">
                    <a:schemeClr val="bg1">
                      <a:alpha val="43000"/>
                    </a:schemeClr>
                  </a:outerShdw>
                </a:effectLst>
                <a:latin typeface="Arial" panose="020B0604020202020204" pitchFamily="34" charset="0"/>
                <a:ea typeface="Tahoma" pitchFamily="34" charset="0"/>
                <a:cs typeface="Arial" panose="020B0604020202020204" pitchFamily="34" charset="0"/>
              </a:rPr>
              <a:t>The</a:t>
            </a:r>
            <a:r>
              <a:rPr lang="es-ES" sz="1400" b="1" dirty="0">
                <a:solidFill>
                  <a:srgbClr val="0065A5"/>
                </a:solidFill>
                <a:effectLst>
                  <a:outerShdw blurRad="38100" dist="38100" dir="2700000" algn="tl">
                    <a:schemeClr val="bg1">
                      <a:alpha val="43000"/>
                    </a:schemeClr>
                  </a:outerShdw>
                </a:effectLst>
                <a:latin typeface="Arial" panose="020B0604020202020204" pitchFamily="34" charset="0"/>
                <a:ea typeface="Tahoma" pitchFamily="34" charset="0"/>
                <a:cs typeface="Arial" panose="020B0604020202020204" pitchFamily="34" charset="0"/>
              </a:rPr>
              <a:t> Bridge</a:t>
            </a:r>
          </a:p>
        </p:txBody>
      </p:sp>
    </p:spTree>
    <p:extLst>
      <p:ext uri="{BB962C8B-B14F-4D97-AF65-F5344CB8AC3E}">
        <p14:creationId xmlns:p14="http://schemas.microsoft.com/office/powerpoint/2010/main" val="3026406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Gráfico de dispersión&#10;&#10;Descripción generada automáticamente">
            <a:extLst>
              <a:ext uri="{FF2B5EF4-FFF2-40B4-BE49-F238E27FC236}">
                <a16:creationId xmlns:a16="http://schemas.microsoft.com/office/drawing/2014/main" id="{EC034D96-58F0-414A-A4AA-ECB730FF5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6" y="643899"/>
            <a:ext cx="8532000" cy="3052578"/>
          </a:xfrm>
          <a:prstGeom prst="rect">
            <a:avLst/>
          </a:prstGeom>
        </p:spPr>
      </p:pic>
      <p:pic>
        <p:nvPicPr>
          <p:cNvPr id="7" name="Imagen 6" descr="Interfaz de usuario gráfica&#10;&#10;Descripción generada automáticamente">
            <a:extLst>
              <a:ext uri="{FF2B5EF4-FFF2-40B4-BE49-F238E27FC236}">
                <a16:creationId xmlns:a16="http://schemas.microsoft.com/office/drawing/2014/main" id="{AF0582BB-7061-4CD6-ACB6-6D464F1B1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4719" y="3757989"/>
            <a:ext cx="8532000" cy="3042155"/>
          </a:xfrm>
          <a:prstGeom prst="rect">
            <a:avLst/>
          </a:prstGeom>
        </p:spPr>
      </p:pic>
      <p:sp>
        <p:nvSpPr>
          <p:cNvPr id="4" name="CuadroTexto 3">
            <a:extLst>
              <a:ext uri="{FF2B5EF4-FFF2-40B4-BE49-F238E27FC236}">
                <a16:creationId xmlns:a16="http://schemas.microsoft.com/office/drawing/2014/main" id="{E8A2786B-AE98-4124-8890-26E21DA1577D}"/>
              </a:ext>
            </a:extLst>
          </p:cNvPr>
          <p:cNvSpPr txBox="1"/>
          <p:nvPr/>
        </p:nvSpPr>
        <p:spPr>
          <a:xfrm>
            <a:off x="2713383" y="59167"/>
            <a:ext cx="6094674" cy="523220"/>
          </a:xfrm>
          <a:prstGeom prst="rect">
            <a:avLst/>
          </a:prstGeom>
          <a:noFill/>
        </p:spPr>
        <p:txBody>
          <a:bodyPr wrap="square">
            <a:spAutoFit/>
          </a:bodyPr>
          <a:lstStyle>
            <a:defPPr>
              <a:defRPr lang="es-ES"/>
            </a:defPPr>
            <a:lvl1pPr algn="ctr">
              <a:defRPr sz="2800" b="1" i="0">
                <a:solidFill>
                  <a:srgbClr val="0070C0"/>
                </a:solidFill>
                <a:effectLst/>
                <a:latin typeface="Arial Narrow" panose="020B0606020202030204" pitchFamily="34" charset="0"/>
              </a:defRPr>
            </a:lvl1pPr>
          </a:lstStyle>
          <a:p>
            <a:r>
              <a:rPr lang="es-ES" dirty="0"/>
              <a:t>Resultados</a:t>
            </a:r>
          </a:p>
        </p:txBody>
      </p:sp>
    </p:spTree>
    <p:extLst>
      <p:ext uri="{BB962C8B-B14F-4D97-AF65-F5344CB8AC3E}">
        <p14:creationId xmlns:p14="http://schemas.microsoft.com/office/powerpoint/2010/main" val="550390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E767E04-59D8-4E80-BE47-A2141EA302CA}"/>
              </a:ext>
            </a:extLst>
          </p:cNvPr>
          <p:cNvSpPr txBox="1"/>
          <p:nvPr/>
        </p:nvSpPr>
        <p:spPr>
          <a:xfrm>
            <a:off x="2602064" y="480586"/>
            <a:ext cx="6094674" cy="523220"/>
          </a:xfrm>
          <a:prstGeom prst="rect">
            <a:avLst/>
          </a:prstGeom>
          <a:noFill/>
        </p:spPr>
        <p:txBody>
          <a:bodyPr wrap="square">
            <a:spAutoFit/>
          </a:bodyPr>
          <a:lstStyle>
            <a:defPPr>
              <a:defRPr lang="es-ES"/>
            </a:defPPr>
            <a:lvl1pPr algn="ctr">
              <a:defRPr sz="2800" b="1" i="0">
                <a:solidFill>
                  <a:srgbClr val="0070C0"/>
                </a:solidFill>
                <a:effectLst/>
                <a:latin typeface="Arial Narrow" panose="020B0606020202030204" pitchFamily="34" charset="0"/>
              </a:defRPr>
            </a:lvl1pPr>
          </a:lstStyle>
          <a:p>
            <a:r>
              <a:rPr lang="es-ES" dirty="0"/>
              <a:t>Conclusiones</a:t>
            </a:r>
          </a:p>
        </p:txBody>
      </p:sp>
      <p:sp>
        <p:nvSpPr>
          <p:cNvPr id="7" name="CuadroTexto 6">
            <a:extLst>
              <a:ext uri="{FF2B5EF4-FFF2-40B4-BE49-F238E27FC236}">
                <a16:creationId xmlns:a16="http://schemas.microsoft.com/office/drawing/2014/main" id="{5930123D-413E-4C69-8548-C7F621AB7294}"/>
              </a:ext>
            </a:extLst>
          </p:cNvPr>
          <p:cNvSpPr txBox="1"/>
          <p:nvPr/>
        </p:nvSpPr>
        <p:spPr>
          <a:xfrm>
            <a:off x="582765" y="2561901"/>
            <a:ext cx="11169594" cy="3046988"/>
          </a:xfrm>
          <a:prstGeom prst="rect">
            <a:avLst/>
          </a:prstGeom>
          <a:noFill/>
        </p:spPr>
        <p:txBody>
          <a:bodyPr wrap="square">
            <a:spAutoFit/>
          </a:bodyPr>
          <a:lstStyle/>
          <a:p>
            <a:pPr marL="285750" indent="-285750">
              <a:buFont typeface="Wingdings" panose="05000000000000000000" pitchFamily="2" charset="2"/>
              <a:buChar char="ü"/>
            </a:pPr>
            <a:r>
              <a:rPr lang="es-ES" sz="1600" dirty="0">
                <a:solidFill>
                  <a:srgbClr val="0070C0"/>
                </a:solidFill>
                <a:latin typeface="Arial Narrow" panose="020B0606020202030204" pitchFamily="34" charset="0"/>
              </a:rPr>
              <a:t>No se confirma la hipótesis de que las poblaciones con mejor conexión a TICS presenten una mejor salud física o mental</a:t>
            </a:r>
          </a:p>
          <a:p>
            <a:r>
              <a:rPr lang="es-ES" sz="1600" dirty="0">
                <a:solidFill>
                  <a:srgbClr val="0070C0"/>
                </a:solidFill>
                <a:latin typeface="Arial Narrow" panose="020B0606020202030204" pitchFamily="34" charset="0"/>
              </a:rPr>
              <a:t> </a:t>
            </a:r>
          </a:p>
          <a:p>
            <a:pPr marL="742950" lvl="1" indent="-285750">
              <a:buFont typeface="Wingdings" panose="05000000000000000000" pitchFamily="2" charset="2"/>
              <a:buChar char="ü"/>
            </a:pPr>
            <a:r>
              <a:rPr lang="es-ES" sz="1600" dirty="0">
                <a:solidFill>
                  <a:srgbClr val="0070C0"/>
                </a:solidFill>
                <a:latin typeface="Arial Narrow" panose="020B0606020202030204" pitchFamily="34" charset="0"/>
              </a:rPr>
              <a:t>Las poblaciones con conexión a TICS por cable o fibra óptica muestran una mayor asociación con los siguientes problemas de salud: dolor crónico cervical y lumbar, migraña, sobrepeso, depresión, otros problemas de salud mental</a:t>
            </a:r>
          </a:p>
          <a:p>
            <a:pPr lvl="1"/>
            <a:endParaRPr lang="es-ES" sz="1600" dirty="0">
              <a:solidFill>
                <a:srgbClr val="0070C0"/>
              </a:solidFill>
              <a:latin typeface="Arial Narrow" panose="020B0606020202030204" pitchFamily="34" charset="0"/>
            </a:endParaRPr>
          </a:p>
          <a:p>
            <a:pPr marL="742950" lvl="1" indent="-285750">
              <a:buFont typeface="Wingdings" panose="05000000000000000000" pitchFamily="2" charset="2"/>
              <a:buChar char="ü"/>
            </a:pPr>
            <a:r>
              <a:rPr lang="es-ES" sz="1600" dirty="0">
                <a:solidFill>
                  <a:srgbClr val="0070C0"/>
                </a:solidFill>
                <a:latin typeface="Arial Narrow" panose="020B0606020202030204" pitchFamily="34" charset="0"/>
              </a:rPr>
              <a:t>Las comunidades autónomas en las que se encuentran un alto porcentaje de hogares con conexión por cable o fibra óptica (por encima de la media nacional) y una mayor presencia de problemas de dolor crónico cervical y lumbar, depresión y otros problemas de salud mental son Galicia y Principado de Asturias</a:t>
            </a:r>
          </a:p>
          <a:p>
            <a:pPr marL="742950" lvl="1" indent="-285750">
              <a:buFont typeface="Wingdings" panose="05000000000000000000" pitchFamily="2" charset="2"/>
              <a:buChar char="ü"/>
            </a:pPr>
            <a:endParaRPr lang="es-ES" sz="1600" dirty="0">
              <a:solidFill>
                <a:srgbClr val="0070C0"/>
              </a:solidFill>
              <a:latin typeface="Arial Narrow" panose="020B0606020202030204" pitchFamily="34" charset="0"/>
            </a:endParaRPr>
          </a:p>
          <a:p>
            <a:pPr marL="742950" lvl="1" indent="-285750">
              <a:buFont typeface="Wingdings" panose="05000000000000000000" pitchFamily="2" charset="2"/>
              <a:buChar char="ü"/>
            </a:pPr>
            <a:r>
              <a:rPr lang="es-ES" sz="1600" dirty="0">
                <a:solidFill>
                  <a:srgbClr val="0070C0"/>
                </a:solidFill>
                <a:latin typeface="Arial Narrow" panose="020B0606020202030204" pitchFamily="34" charset="0"/>
              </a:rPr>
              <a:t> Las comunidades autónomas con alto porcentaje de hogares con conexión por cable o fibra óptica (por encima de la media nacional) y con alto porcentaje de migraña son: Galicia, Principado de Asturias y La Rioja y con alto porcentaje de sobrepeso: Galicia, Región de Murcia y La Rioja</a:t>
            </a:r>
          </a:p>
        </p:txBody>
      </p:sp>
      <p:pic>
        <p:nvPicPr>
          <p:cNvPr id="8" name="Imagen 7" descr="Un par de personas frente a una mesa con una computadora&#10;&#10;Descripción generada automáticamente con confianza baja">
            <a:extLst>
              <a:ext uri="{FF2B5EF4-FFF2-40B4-BE49-F238E27FC236}">
                <a16:creationId xmlns:a16="http://schemas.microsoft.com/office/drawing/2014/main" id="{98733CE9-14EB-4BB3-A7DF-66621305AB8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67936" y="670432"/>
            <a:ext cx="4644000" cy="1631528"/>
          </a:xfrm>
          <a:prstGeom prst="rect">
            <a:avLst/>
          </a:prstGeom>
        </p:spPr>
      </p:pic>
    </p:spTree>
    <p:extLst>
      <p:ext uri="{BB962C8B-B14F-4D97-AF65-F5344CB8AC3E}">
        <p14:creationId xmlns:p14="http://schemas.microsoft.com/office/powerpoint/2010/main" val="206865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4BD47C2E-EF19-4C57-881D-A7B805E0BD36}"/>
              </a:ext>
            </a:extLst>
          </p:cNvPr>
          <p:cNvSpPr txBox="1"/>
          <p:nvPr/>
        </p:nvSpPr>
        <p:spPr>
          <a:xfrm>
            <a:off x="1235128" y="3350014"/>
            <a:ext cx="9908197" cy="2862322"/>
          </a:xfrm>
          <a:prstGeom prst="rect">
            <a:avLst/>
          </a:prstGeom>
          <a:noFill/>
        </p:spPr>
        <p:txBody>
          <a:bodyPr wrap="square" rtlCol="0">
            <a:spAutoFit/>
          </a:bodyPr>
          <a:lstStyle>
            <a:defPPr>
              <a:defRPr lang="es-ES"/>
            </a:defPPr>
            <a:lvl1pPr>
              <a:defRPr sz="2000" b="1">
                <a:solidFill>
                  <a:srgbClr val="0070C0"/>
                </a:solidFill>
                <a:latin typeface="Arial Narrow" panose="020B0606020202030204" pitchFamily="34" charset="0"/>
              </a:defRPr>
            </a:lvl1pPr>
          </a:lstStyle>
          <a:p>
            <a:r>
              <a:rPr lang="es-ES" sz="1600" dirty="0"/>
              <a:t>FUTUROS ANÁLISIS DE INTERÉS:</a:t>
            </a:r>
          </a:p>
          <a:p>
            <a:endParaRPr lang="es-ES" dirty="0"/>
          </a:p>
          <a:p>
            <a:pPr marL="285750" indent="-285750">
              <a:buFont typeface="Wingdings" panose="05000000000000000000" pitchFamily="2" charset="2"/>
              <a:buChar char="ü"/>
            </a:pPr>
            <a:r>
              <a:rPr lang="es-ES" sz="1600" b="0" dirty="0"/>
              <a:t>Examinar otras variables de control que puedan estar incidiendo en el desarrollo mayor o menor de determinados problemas de salud: tipo de ocupaciones que más se realizan, habilidades digitales, …</a:t>
            </a:r>
          </a:p>
          <a:p>
            <a:pPr marL="285750" indent="-285750">
              <a:buFont typeface="Wingdings" panose="05000000000000000000" pitchFamily="2" charset="2"/>
              <a:buChar char="ü"/>
            </a:pPr>
            <a:endParaRPr lang="es-ES" sz="1600" b="0" dirty="0"/>
          </a:p>
          <a:p>
            <a:pPr marL="285750" indent="-285750">
              <a:buFont typeface="Wingdings" panose="05000000000000000000" pitchFamily="2" charset="2"/>
              <a:buChar char="ü"/>
            </a:pPr>
            <a:r>
              <a:rPr lang="es-ES" sz="1600" b="0" dirty="0"/>
              <a:t>Un estudio longitudinal en el que se recojan las variaciones en la cantidad de hogares con acceso a diferentes tipos de conexiones TICS y la variación en medidas de salud a lo largo de tiempo ampliaría el conocimiento sobre la asociación estudiada</a:t>
            </a:r>
          </a:p>
          <a:p>
            <a:pPr marL="285750" indent="-285750">
              <a:buFont typeface="Wingdings" panose="05000000000000000000" pitchFamily="2" charset="2"/>
              <a:buChar char="ü"/>
            </a:pPr>
            <a:endParaRPr lang="es-ES" sz="1600" b="0" dirty="0"/>
          </a:p>
          <a:p>
            <a:pPr marL="285750" indent="-285750">
              <a:buFont typeface="Wingdings" panose="05000000000000000000" pitchFamily="2" charset="2"/>
              <a:buChar char="ü"/>
            </a:pPr>
            <a:r>
              <a:rPr lang="es-ES" sz="1600" b="0" dirty="0"/>
              <a:t>Un análisis similar a nivel individual en vez de a nivel de CCAA también arrojaría información de interés aunque es claramente más costoso</a:t>
            </a:r>
          </a:p>
        </p:txBody>
      </p:sp>
      <p:pic>
        <p:nvPicPr>
          <p:cNvPr id="8" name="Imagen 7" descr="Dibujo de un perro&#10;&#10;Descripción generada automáticamente con confianza media">
            <a:extLst>
              <a:ext uri="{FF2B5EF4-FFF2-40B4-BE49-F238E27FC236}">
                <a16:creationId xmlns:a16="http://schemas.microsoft.com/office/drawing/2014/main" id="{1BE792F8-3B73-4D34-939C-156D89A05AD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29844" y="535181"/>
            <a:ext cx="6660000" cy="2278183"/>
          </a:xfrm>
          <a:prstGeom prst="rect">
            <a:avLst/>
          </a:prstGeom>
        </p:spPr>
      </p:pic>
    </p:spTree>
    <p:extLst>
      <p:ext uri="{BB962C8B-B14F-4D97-AF65-F5344CB8AC3E}">
        <p14:creationId xmlns:p14="http://schemas.microsoft.com/office/powerpoint/2010/main" val="689935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8155BDD-6592-4173-98F4-2FC28DB1D814}"/>
              </a:ext>
            </a:extLst>
          </p:cNvPr>
          <p:cNvSpPr txBox="1"/>
          <p:nvPr/>
        </p:nvSpPr>
        <p:spPr>
          <a:xfrm>
            <a:off x="615237" y="3032143"/>
            <a:ext cx="10672762" cy="523220"/>
          </a:xfrm>
          <a:prstGeom prst="rect">
            <a:avLst/>
          </a:prstGeom>
          <a:noFill/>
        </p:spPr>
        <p:txBody>
          <a:bodyPr wrap="square">
            <a:spAutoFit/>
          </a:bodyPr>
          <a:lstStyle/>
          <a:p>
            <a:pPr algn="ctr"/>
            <a:r>
              <a:rPr lang="es-ES" sz="2800" b="1" i="0" dirty="0">
                <a:solidFill>
                  <a:srgbClr val="0070C0"/>
                </a:solidFill>
                <a:effectLst/>
                <a:latin typeface="Arial Narrow" panose="020B0606020202030204" pitchFamily="34" charset="0"/>
              </a:rPr>
              <a:t>GRACIAS POR LA ATENCIÓN!!!</a:t>
            </a:r>
          </a:p>
        </p:txBody>
      </p:sp>
    </p:spTree>
    <p:extLst>
      <p:ext uri="{BB962C8B-B14F-4D97-AF65-F5344CB8AC3E}">
        <p14:creationId xmlns:p14="http://schemas.microsoft.com/office/powerpoint/2010/main" val="3392960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0684ADE-9934-40D1-8297-6A8F4E4D521B}"/>
              </a:ext>
            </a:extLst>
          </p:cNvPr>
          <p:cNvSpPr txBox="1"/>
          <p:nvPr/>
        </p:nvSpPr>
        <p:spPr>
          <a:xfrm>
            <a:off x="1057274" y="420530"/>
            <a:ext cx="10329863" cy="523220"/>
          </a:xfrm>
          <a:prstGeom prst="rect">
            <a:avLst/>
          </a:prstGeom>
          <a:noFill/>
        </p:spPr>
        <p:txBody>
          <a:bodyPr wrap="square">
            <a:spAutoFit/>
          </a:bodyPr>
          <a:lstStyle/>
          <a:p>
            <a:pPr algn="ctr"/>
            <a:r>
              <a:rPr lang="es-ES" sz="2800" b="1" i="0" dirty="0">
                <a:solidFill>
                  <a:srgbClr val="0070C0"/>
                </a:solidFill>
                <a:effectLst/>
                <a:latin typeface="Arial Narrow" panose="020B0606020202030204" pitchFamily="34" charset="0"/>
              </a:rPr>
              <a:t>¿Cómo pueden mejorar las TICS la salud de una población?</a:t>
            </a:r>
          </a:p>
        </p:txBody>
      </p:sp>
      <p:sp>
        <p:nvSpPr>
          <p:cNvPr id="7" name="CuadroTexto 6">
            <a:extLst>
              <a:ext uri="{FF2B5EF4-FFF2-40B4-BE49-F238E27FC236}">
                <a16:creationId xmlns:a16="http://schemas.microsoft.com/office/drawing/2014/main" id="{545848F1-5B40-490F-B8F0-135B450B2187}"/>
              </a:ext>
            </a:extLst>
          </p:cNvPr>
          <p:cNvSpPr txBox="1"/>
          <p:nvPr/>
        </p:nvSpPr>
        <p:spPr>
          <a:xfrm>
            <a:off x="1663978" y="1700575"/>
            <a:ext cx="10687048" cy="2554545"/>
          </a:xfrm>
          <a:prstGeom prst="rect">
            <a:avLst/>
          </a:prstGeom>
          <a:noFill/>
        </p:spPr>
        <p:txBody>
          <a:bodyPr wrap="square">
            <a:spAutoFit/>
          </a:bodyPr>
          <a:lstStyle/>
          <a:p>
            <a:pPr marL="457200" indent="-457200">
              <a:buFont typeface="Wingdings" panose="05000000000000000000" pitchFamily="2" charset="2"/>
              <a:buChar char="ü"/>
            </a:pPr>
            <a:r>
              <a:rPr lang="es-ES" sz="2000" b="1" i="0" dirty="0">
                <a:solidFill>
                  <a:srgbClr val="0070C0"/>
                </a:solidFill>
                <a:effectLst/>
                <a:latin typeface="Arial Narrow" panose="020B0606020202030204" pitchFamily="34" charset="0"/>
              </a:rPr>
              <a:t>Facilitando el acceso a informaci</a:t>
            </a:r>
            <a:r>
              <a:rPr lang="es-ES" sz="2000" b="1" dirty="0">
                <a:solidFill>
                  <a:srgbClr val="0070C0"/>
                </a:solidFill>
                <a:latin typeface="Arial Narrow" panose="020B0606020202030204" pitchFamily="34" charset="0"/>
              </a:rPr>
              <a:t>ón relacionada con la salud y servicios de salud</a:t>
            </a:r>
          </a:p>
          <a:p>
            <a:pPr marL="457200" indent="-457200">
              <a:buFont typeface="Wingdings" panose="05000000000000000000" pitchFamily="2" charset="2"/>
              <a:buChar char="ü"/>
            </a:pPr>
            <a:endParaRPr lang="es-ES" sz="2000" b="1" dirty="0">
              <a:solidFill>
                <a:srgbClr val="0070C0"/>
              </a:solidFill>
              <a:latin typeface="Arial Narrow" panose="020B0606020202030204" pitchFamily="34" charset="0"/>
            </a:endParaRPr>
          </a:p>
          <a:p>
            <a:pPr marL="457200" indent="-457200">
              <a:buFont typeface="Wingdings" panose="05000000000000000000" pitchFamily="2" charset="2"/>
              <a:buChar char="ü"/>
            </a:pPr>
            <a:r>
              <a:rPr lang="es-ES" sz="2000" b="1" i="0" dirty="0">
                <a:solidFill>
                  <a:srgbClr val="0070C0"/>
                </a:solidFill>
                <a:effectLst/>
                <a:latin typeface="Arial Narrow" panose="020B0606020202030204" pitchFamily="34" charset="0"/>
              </a:rPr>
              <a:t>Aportando educación en salud</a:t>
            </a:r>
          </a:p>
          <a:p>
            <a:pPr marL="457200" indent="-457200">
              <a:buFont typeface="Wingdings" panose="05000000000000000000" pitchFamily="2" charset="2"/>
              <a:buChar char="ü"/>
            </a:pPr>
            <a:endParaRPr lang="es-ES" sz="2000" b="1" i="0" dirty="0">
              <a:solidFill>
                <a:srgbClr val="0070C0"/>
              </a:solidFill>
              <a:effectLst/>
              <a:latin typeface="Arial Narrow" panose="020B0606020202030204" pitchFamily="34" charset="0"/>
            </a:endParaRPr>
          </a:p>
          <a:p>
            <a:pPr marL="457200" indent="-457200">
              <a:buFont typeface="Wingdings" panose="05000000000000000000" pitchFamily="2" charset="2"/>
              <a:buChar char="ü"/>
            </a:pPr>
            <a:r>
              <a:rPr lang="es-ES" sz="2000" b="1" dirty="0">
                <a:solidFill>
                  <a:srgbClr val="0070C0"/>
                </a:solidFill>
                <a:latin typeface="Arial Narrow" panose="020B0606020202030204" pitchFamily="34" charset="0"/>
              </a:rPr>
              <a:t>Facilitando e intercambiando información sobre salud</a:t>
            </a:r>
          </a:p>
          <a:p>
            <a:pPr marL="457200" indent="-457200">
              <a:buFont typeface="Wingdings" panose="05000000000000000000" pitchFamily="2" charset="2"/>
              <a:buChar char="ü"/>
            </a:pPr>
            <a:endParaRPr lang="es-ES" sz="2000" b="1" dirty="0">
              <a:solidFill>
                <a:srgbClr val="0070C0"/>
              </a:solidFill>
              <a:latin typeface="Arial Narrow" panose="020B0606020202030204" pitchFamily="34" charset="0"/>
            </a:endParaRPr>
          </a:p>
          <a:p>
            <a:pPr marL="457200" indent="-457200">
              <a:buFont typeface="Wingdings" panose="05000000000000000000" pitchFamily="2" charset="2"/>
              <a:buChar char="ü"/>
            </a:pPr>
            <a:r>
              <a:rPr lang="es-ES" sz="2000" b="1" dirty="0">
                <a:solidFill>
                  <a:srgbClr val="0070C0"/>
                </a:solidFill>
                <a:latin typeface="Arial Narrow" panose="020B0606020202030204" pitchFamily="34" charset="0"/>
              </a:rPr>
              <a:t>Mejorando el capital social aportando un mayor sentido de la ciudadanía del bienestar</a:t>
            </a:r>
          </a:p>
          <a:p>
            <a:pPr marL="457200" indent="-457200" algn="ctr">
              <a:buFont typeface="Wingdings" panose="05000000000000000000" pitchFamily="2" charset="2"/>
              <a:buChar char="ü"/>
            </a:pPr>
            <a:endParaRPr lang="es-ES" sz="2000" b="1" i="0" dirty="0">
              <a:solidFill>
                <a:srgbClr val="0070C0"/>
              </a:solidFill>
              <a:effectLst/>
              <a:latin typeface="Arial Narrow" panose="020B0606020202030204" pitchFamily="34" charset="0"/>
            </a:endParaRPr>
          </a:p>
        </p:txBody>
      </p:sp>
      <p:pic>
        <p:nvPicPr>
          <p:cNvPr id="15" name="Imagen 14" descr="Imagen que contiene Interfaz de usuario gráfica&#10;&#10;Descripción generada automáticamente">
            <a:extLst>
              <a:ext uri="{FF2B5EF4-FFF2-40B4-BE49-F238E27FC236}">
                <a16:creationId xmlns:a16="http://schemas.microsoft.com/office/drawing/2014/main" id="{3DFBD677-E751-486E-A0A4-4A208A1F281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868427" y="4387757"/>
            <a:ext cx="3960000" cy="2202533"/>
          </a:xfrm>
          <a:prstGeom prst="rect">
            <a:avLst/>
          </a:prstGeom>
        </p:spPr>
      </p:pic>
    </p:spTree>
    <p:extLst>
      <p:ext uri="{BB962C8B-B14F-4D97-AF65-F5344CB8AC3E}">
        <p14:creationId xmlns:p14="http://schemas.microsoft.com/office/powerpoint/2010/main" val="709985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5F3A670-D277-420E-91A9-2905DF31BC95}"/>
              </a:ext>
            </a:extLst>
          </p:cNvPr>
          <p:cNvSpPr txBox="1"/>
          <p:nvPr/>
        </p:nvSpPr>
        <p:spPr>
          <a:xfrm>
            <a:off x="255064" y="1094737"/>
            <a:ext cx="7322529" cy="5878532"/>
          </a:xfrm>
          <a:prstGeom prst="rect">
            <a:avLst/>
          </a:prstGeom>
          <a:noFill/>
        </p:spPr>
        <p:txBody>
          <a:bodyPr wrap="square">
            <a:spAutoFit/>
          </a:bodyPr>
          <a:lstStyle>
            <a:defPPr>
              <a:defRPr lang="es-ES"/>
            </a:defPPr>
            <a:lvl1pPr marL="457200" indent="-457200">
              <a:buFont typeface="Wingdings" panose="05000000000000000000" pitchFamily="2" charset="2"/>
              <a:buChar char="ü"/>
              <a:defRPr sz="2000" b="1" i="0">
                <a:solidFill>
                  <a:srgbClr val="0070C0"/>
                </a:solidFill>
                <a:effectLst/>
                <a:latin typeface="Arial Narrow" panose="020B0606020202030204" pitchFamily="34" charset="0"/>
              </a:defRPr>
            </a:lvl1pPr>
          </a:lstStyle>
          <a:p>
            <a:r>
              <a:rPr lang="es-ES" dirty="0"/>
              <a:t>Graham y </a:t>
            </a:r>
            <a:r>
              <a:rPr lang="es-ES" dirty="0" err="1"/>
              <a:t>Nikolova</a:t>
            </a:r>
            <a:r>
              <a:rPr lang="es-ES" dirty="0"/>
              <a:t>, 2012</a:t>
            </a:r>
          </a:p>
          <a:p>
            <a:endParaRPr lang="es-ES" dirty="0"/>
          </a:p>
          <a:p>
            <a:pPr marL="742950" lvl="1" indent="-285750">
              <a:buFont typeface="Wingdings" panose="05000000000000000000" pitchFamily="2" charset="2"/>
              <a:buChar char="§"/>
            </a:pPr>
            <a:r>
              <a:rPr lang="es-ES" sz="1600" dirty="0">
                <a:solidFill>
                  <a:srgbClr val="0070C0"/>
                </a:solidFill>
                <a:latin typeface="Arial Narrow" panose="020B0606020202030204" pitchFamily="34" charset="0"/>
              </a:rPr>
              <a:t>El acceso a la tecnología (celulares, internet, televisión) es positivo para el bienestar general pero con unos rendimientos marginales decrecientes entre aquellos que ya tienen un gran acceso a estas tecnologías</a:t>
            </a:r>
          </a:p>
          <a:p>
            <a:pPr marL="742950" lvl="1" indent="-285750">
              <a:buFont typeface="Wingdings" panose="05000000000000000000" pitchFamily="2" charset="2"/>
              <a:buChar char="§"/>
            </a:pPr>
            <a:endParaRPr lang="es-ES" sz="1600" dirty="0">
              <a:solidFill>
                <a:srgbClr val="0070C0"/>
              </a:solidFill>
              <a:latin typeface="Arial Narrow" panose="020B0606020202030204" pitchFamily="34" charset="0"/>
            </a:endParaRPr>
          </a:p>
          <a:p>
            <a:pPr marL="742950" lvl="1" indent="-285750">
              <a:buFont typeface="Wingdings" panose="05000000000000000000" pitchFamily="2" charset="2"/>
              <a:buChar char="§"/>
            </a:pPr>
            <a:r>
              <a:rPr lang="es-ES" sz="1600" dirty="0">
                <a:solidFill>
                  <a:srgbClr val="0070C0"/>
                </a:solidFill>
                <a:latin typeface="Arial Narrow" panose="020B0606020202030204" pitchFamily="34" charset="0"/>
              </a:rPr>
              <a:t>Adicionalmente se encuentran signos de estrés y enfado incluso entre grupos de población con un acceso a la tecnología relativamente nuevo</a:t>
            </a:r>
          </a:p>
          <a:p>
            <a:pPr marL="742950" lvl="1" indent="-285750">
              <a:buFont typeface="Wingdings" panose="05000000000000000000" pitchFamily="2" charset="2"/>
              <a:buChar char="§"/>
            </a:pPr>
            <a:endParaRPr lang="es-ES" sz="1600" dirty="0">
              <a:solidFill>
                <a:srgbClr val="0070C0"/>
              </a:solidFill>
              <a:latin typeface="Arial Narrow" panose="020B0606020202030204" pitchFamily="34" charset="0"/>
            </a:endParaRPr>
          </a:p>
          <a:p>
            <a:pPr marL="742950" lvl="1" indent="-285750">
              <a:buFont typeface="Wingdings" panose="05000000000000000000" pitchFamily="2" charset="2"/>
              <a:buChar char="§"/>
            </a:pPr>
            <a:r>
              <a:rPr lang="es-ES" sz="1600" dirty="0">
                <a:solidFill>
                  <a:srgbClr val="0070C0"/>
                </a:solidFill>
                <a:latin typeface="Arial Narrow" panose="020B0606020202030204" pitchFamily="34" charset="0"/>
              </a:rPr>
              <a:t>El proceso de desarrollo tecnológico está con frecuencia acompañado de altos niveles de frustración al mismo tiempo que eleva los niveles de bienestar</a:t>
            </a:r>
          </a:p>
          <a:p>
            <a:endParaRPr lang="es-ES" dirty="0"/>
          </a:p>
          <a:p>
            <a:r>
              <a:rPr lang="es-ES" dirty="0" err="1"/>
              <a:t>Ganju</a:t>
            </a:r>
            <a:r>
              <a:rPr lang="es-ES" dirty="0"/>
              <a:t>, </a:t>
            </a:r>
            <a:r>
              <a:rPr lang="es-ES" dirty="0" err="1"/>
              <a:t>Pavloy</a:t>
            </a:r>
            <a:r>
              <a:rPr lang="es-ES" dirty="0"/>
              <a:t> y </a:t>
            </a:r>
            <a:r>
              <a:rPr lang="es-ES" dirty="0" err="1"/>
              <a:t>Banker</a:t>
            </a:r>
            <a:r>
              <a:rPr lang="es-ES" dirty="0"/>
              <a:t>, 2016</a:t>
            </a:r>
          </a:p>
          <a:p>
            <a:endParaRPr lang="es-ES" dirty="0"/>
          </a:p>
          <a:p>
            <a:pPr marL="742950" lvl="1" indent="-285750">
              <a:buFont typeface="Wingdings" panose="05000000000000000000" pitchFamily="2" charset="2"/>
              <a:buChar char="§"/>
            </a:pPr>
            <a:r>
              <a:rPr lang="es-ES" sz="1600" dirty="0">
                <a:solidFill>
                  <a:srgbClr val="0070C0"/>
                </a:solidFill>
                <a:latin typeface="Arial Narrow" panose="020B0606020202030204" pitchFamily="34" charset="0"/>
              </a:rPr>
              <a:t>No todos los países aumentan sus niveles de bienestar utilizando las TICS</a:t>
            </a:r>
          </a:p>
          <a:p>
            <a:pPr lvl="1"/>
            <a:endParaRPr lang="es-ES" sz="1600" dirty="0">
              <a:solidFill>
                <a:srgbClr val="0070C0"/>
              </a:solidFill>
              <a:latin typeface="Arial Narrow" panose="020B0606020202030204" pitchFamily="34" charset="0"/>
            </a:endParaRPr>
          </a:p>
          <a:p>
            <a:pPr marL="742950" lvl="1" indent="-285750">
              <a:buFont typeface="Wingdings" panose="05000000000000000000" pitchFamily="2" charset="2"/>
              <a:buChar char="§"/>
            </a:pPr>
            <a:r>
              <a:rPr lang="es-ES" sz="1600" dirty="0">
                <a:solidFill>
                  <a:srgbClr val="0070C0"/>
                </a:solidFill>
                <a:latin typeface="Arial Narrow" panose="020B0606020202030204" pitchFamily="34" charset="0"/>
              </a:rPr>
              <a:t>Países menos desarrollados aumentaron sus niveles de bienestar primariamente con dispositivos móviles mientras que países desarrollados aumentaron su nivel de bienestar con cualquiera de los medios estudiados (teléfonos fijos, internet, teléfonos móviles)</a:t>
            </a:r>
          </a:p>
          <a:p>
            <a:endParaRPr lang="es-ES" sz="1600" dirty="0"/>
          </a:p>
          <a:p>
            <a:endParaRPr lang="es-ES" dirty="0"/>
          </a:p>
        </p:txBody>
      </p:sp>
      <p:sp>
        <p:nvSpPr>
          <p:cNvPr id="6" name="CuadroTexto 5">
            <a:extLst>
              <a:ext uri="{FF2B5EF4-FFF2-40B4-BE49-F238E27FC236}">
                <a16:creationId xmlns:a16="http://schemas.microsoft.com/office/drawing/2014/main" id="{2BC505EF-C500-4993-A16F-45BDADA52341}"/>
              </a:ext>
            </a:extLst>
          </p:cNvPr>
          <p:cNvSpPr txBox="1"/>
          <p:nvPr/>
        </p:nvSpPr>
        <p:spPr>
          <a:xfrm>
            <a:off x="3049191" y="286822"/>
            <a:ext cx="6093618" cy="369332"/>
          </a:xfrm>
          <a:prstGeom prst="rect">
            <a:avLst/>
          </a:prstGeom>
          <a:noFill/>
        </p:spPr>
        <p:txBody>
          <a:bodyPr wrap="square">
            <a:spAutoFit/>
          </a:bodyPr>
          <a:lstStyle>
            <a:defPPr>
              <a:defRPr lang="es-ES"/>
            </a:defPPr>
            <a:lvl1pPr algn="ctr">
              <a:defRPr sz="2800" b="1" i="0">
                <a:solidFill>
                  <a:srgbClr val="0070C0"/>
                </a:solidFill>
                <a:effectLst/>
                <a:latin typeface="Arial Narrow" panose="020B0606020202030204" pitchFamily="34" charset="0"/>
              </a:defRPr>
            </a:lvl1pPr>
          </a:lstStyle>
          <a:p>
            <a:r>
              <a:rPr lang="es-ES" dirty="0"/>
              <a:t>Algunos resultados de estudios previos</a:t>
            </a:r>
          </a:p>
        </p:txBody>
      </p:sp>
      <p:pic>
        <p:nvPicPr>
          <p:cNvPr id="10" name="Imagen 9" descr="Grupo de personas posando para una foto&#10;&#10;Descripción generada automáticamente">
            <a:extLst>
              <a:ext uri="{FF2B5EF4-FFF2-40B4-BE49-F238E27FC236}">
                <a16:creationId xmlns:a16="http://schemas.microsoft.com/office/drawing/2014/main" id="{0B619B5E-3D72-4C08-B3B1-CF02BC4E80A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45993" y="2406702"/>
            <a:ext cx="4032000" cy="2688000"/>
          </a:xfrm>
          <a:prstGeom prst="rect">
            <a:avLst/>
          </a:prstGeom>
        </p:spPr>
      </p:pic>
    </p:spTree>
    <p:extLst>
      <p:ext uri="{BB962C8B-B14F-4D97-AF65-F5344CB8AC3E}">
        <p14:creationId xmlns:p14="http://schemas.microsoft.com/office/powerpoint/2010/main" val="2786882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E26D010-6ED1-4CEB-BF91-138DC8572B7A}"/>
              </a:ext>
            </a:extLst>
          </p:cNvPr>
          <p:cNvSpPr txBox="1"/>
          <p:nvPr/>
        </p:nvSpPr>
        <p:spPr>
          <a:xfrm>
            <a:off x="760836" y="1091502"/>
            <a:ext cx="1249060" cy="400110"/>
          </a:xfrm>
          <a:prstGeom prst="rect">
            <a:avLst/>
          </a:prstGeom>
          <a:noFill/>
        </p:spPr>
        <p:txBody>
          <a:bodyPr wrap="none" rtlCol="0">
            <a:spAutoFit/>
          </a:bodyPr>
          <a:lstStyle/>
          <a:p>
            <a:r>
              <a:rPr lang="es-ES" sz="2000" b="1" dirty="0">
                <a:solidFill>
                  <a:srgbClr val="0070C0"/>
                </a:solidFill>
                <a:latin typeface="Arial Narrow" panose="020B0606020202030204" pitchFamily="34" charset="0"/>
              </a:rPr>
              <a:t>OBJETIVO</a:t>
            </a:r>
          </a:p>
        </p:txBody>
      </p:sp>
      <p:sp>
        <p:nvSpPr>
          <p:cNvPr id="5" name="CuadroTexto 4">
            <a:extLst>
              <a:ext uri="{FF2B5EF4-FFF2-40B4-BE49-F238E27FC236}">
                <a16:creationId xmlns:a16="http://schemas.microsoft.com/office/drawing/2014/main" id="{D1F0B63A-B96F-4BBE-9B05-F8043A275ED0}"/>
              </a:ext>
            </a:extLst>
          </p:cNvPr>
          <p:cNvSpPr txBox="1"/>
          <p:nvPr/>
        </p:nvSpPr>
        <p:spPr>
          <a:xfrm>
            <a:off x="681705" y="2701760"/>
            <a:ext cx="10808970" cy="830997"/>
          </a:xfrm>
          <a:prstGeom prst="rect">
            <a:avLst/>
          </a:prstGeom>
          <a:noFill/>
        </p:spPr>
        <p:txBody>
          <a:bodyPr wrap="square">
            <a:spAutoFit/>
          </a:bodyPr>
          <a:lstStyle/>
          <a:p>
            <a:pPr algn="l"/>
            <a:endParaRPr lang="es-ES" sz="1600" b="1" dirty="0">
              <a:solidFill>
                <a:srgbClr val="0070C0"/>
              </a:solidFill>
              <a:latin typeface="Arial Narrow" panose="020B0606020202030204" pitchFamily="34" charset="0"/>
            </a:endParaRPr>
          </a:p>
          <a:p>
            <a:pPr marL="285750" indent="-285750">
              <a:buFont typeface="Wingdings" panose="05000000000000000000" pitchFamily="2" charset="2"/>
              <a:buChar char="ü"/>
            </a:pPr>
            <a:r>
              <a:rPr lang="es-ES" sz="1600" dirty="0">
                <a:solidFill>
                  <a:srgbClr val="0070C0"/>
                </a:solidFill>
                <a:latin typeface="Arial Narrow" panose="020B0606020202030204" pitchFamily="34" charset="0"/>
              </a:rPr>
              <a:t>Las poblaciones con mejor conexión a TICS muestran una mejor salud percibida, física y mental que aquellas en las que se dispone de un peor tipo de conexión</a:t>
            </a:r>
            <a:endParaRPr lang="es-ES" sz="1600" b="1" dirty="0">
              <a:solidFill>
                <a:srgbClr val="0070C0"/>
              </a:solidFill>
              <a:latin typeface="Arial Narrow" panose="020B0606020202030204" pitchFamily="34" charset="0"/>
            </a:endParaRPr>
          </a:p>
        </p:txBody>
      </p:sp>
      <p:sp>
        <p:nvSpPr>
          <p:cNvPr id="6" name="CuadroTexto 5">
            <a:extLst>
              <a:ext uri="{FF2B5EF4-FFF2-40B4-BE49-F238E27FC236}">
                <a16:creationId xmlns:a16="http://schemas.microsoft.com/office/drawing/2014/main" id="{2B159340-1B5E-49C9-9BBC-10001949DB12}"/>
              </a:ext>
            </a:extLst>
          </p:cNvPr>
          <p:cNvSpPr txBox="1"/>
          <p:nvPr/>
        </p:nvSpPr>
        <p:spPr>
          <a:xfrm>
            <a:off x="760836" y="2238145"/>
            <a:ext cx="1308371" cy="400110"/>
          </a:xfrm>
          <a:prstGeom prst="rect">
            <a:avLst/>
          </a:prstGeom>
          <a:noFill/>
        </p:spPr>
        <p:txBody>
          <a:bodyPr wrap="none" rtlCol="0">
            <a:spAutoFit/>
          </a:bodyPr>
          <a:lstStyle/>
          <a:p>
            <a:r>
              <a:rPr lang="es-ES" sz="2000" b="1" dirty="0">
                <a:solidFill>
                  <a:srgbClr val="0070C0"/>
                </a:solidFill>
                <a:latin typeface="Arial Narrow" panose="020B0606020202030204" pitchFamily="34" charset="0"/>
              </a:rPr>
              <a:t>HIPOTESIS</a:t>
            </a:r>
          </a:p>
        </p:txBody>
      </p:sp>
      <p:sp>
        <p:nvSpPr>
          <p:cNvPr id="7" name="CuadroTexto 6">
            <a:extLst>
              <a:ext uri="{FF2B5EF4-FFF2-40B4-BE49-F238E27FC236}">
                <a16:creationId xmlns:a16="http://schemas.microsoft.com/office/drawing/2014/main" id="{7EA5359B-EE19-4090-B74F-3E8842E7EADC}"/>
              </a:ext>
            </a:extLst>
          </p:cNvPr>
          <p:cNvSpPr txBox="1"/>
          <p:nvPr/>
        </p:nvSpPr>
        <p:spPr>
          <a:xfrm>
            <a:off x="681705" y="1599334"/>
            <a:ext cx="10808970" cy="338554"/>
          </a:xfrm>
          <a:prstGeom prst="rect">
            <a:avLst/>
          </a:prstGeom>
          <a:noFill/>
        </p:spPr>
        <p:txBody>
          <a:bodyPr wrap="square">
            <a:spAutoFit/>
          </a:bodyPr>
          <a:lstStyle/>
          <a:p>
            <a:pPr marL="285750" indent="-285750" algn="l">
              <a:buFont typeface="Wingdings" panose="05000000000000000000" pitchFamily="2" charset="2"/>
              <a:buChar char="ü"/>
            </a:pPr>
            <a:r>
              <a:rPr lang="es-ES" sz="1600" dirty="0">
                <a:solidFill>
                  <a:srgbClr val="0070C0"/>
                </a:solidFill>
                <a:latin typeface="Arial Narrow" panose="020B0606020202030204" pitchFamily="34" charset="0"/>
              </a:rPr>
              <a:t>Conocer la relación entre el tipo de conexión a TICS y la salud a nivel poblacional</a:t>
            </a:r>
          </a:p>
        </p:txBody>
      </p:sp>
      <p:sp>
        <p:nvSpPr>
          <p:cNvPr id="8" name="CuadroTexto 7">
            <a:extLst>
              <a:ext uri="{FF2B5EF4-FFF2-40B4-BE49-F238E27FC236}">
                <a16:creationId xmlns:a16="http://schemas.microsoft.com/office/drawing/2014/main" id="{D0DD2AC9-D804-47BE-B3C7-3F7BFFD6BDB7}"/>
              </a:ext>
            </a:extLst>
          </p:cNvPr>
          <p:cNvSpPr txBox="1"/>
          <p:nvPr/>
        </p:nvSpPr>
        <p:spPr>
          <a:xfrm>
            <a:off x="2605513" y="171932"/>
            <a:ext cx="6093618" cy="523220"/>
          </a:xfrm>
          <a:prstGeom prst="rect">
            <a:avLst/>
          </a:prstGeom>
          <a:noFill/>
        </p:spPr>
        <p:txBody>
          <a:bodyPr wrap="square">
            <a:spAutoFit/>
          </a:bodyPr>
          <a:lstStyle>
            <a:defPPr>
              <a:defRPr lang="es-ES"/>
            </a:defPPr>
            <a:lvl1pPr algn="ctr">
              <a:defRPr sz="2800" b="1" i="0">
                <a:solidFill>
                  <a:srgbClr val="0070C0"/>
                </a:solidFill>
                <a:effectLst/>
                <a:latin typeface="Arial Narrow" panose="020B0606020202030204" pitchFamily="34" charset="0"/>
              </a:defRPr>
            </a:lvl1pPr>
          </a:lstStyle>
          <a:p>
            <a:r>
              <a:rPr lang="es-ES" dirty="0"/>
              <a:t>Objetivo e hipótesis</a:t>
            </a:r>
          </a:p>
        </p:txBody>
      </p:sp>
      <p:sp>
        <p:nvSpPr>
          <p:cNvPr id="9" name="CuadroTexto 8">
            <a:extLst>
              <a:ext uri="{FF2B5EF4-FFF2-40B4-BE49-F238E27FC236}">
                <a16:creationId xmlns:a16="http://schemas.microsoft.com/office/drawing/2014/main" id="{4874A0F1-6584-4DC4-8E40-029158923431}"/>
              </a:ext>
            </a:extLst>
          </p:cNvPr>
          <p:cNvSpPr txBox="1"/>
          <p:nvPr/>
        </p:nvSpPr>
        <p:spPr>
          <a:xfrm>
            <a:off x="681705" y="4426371"/>
            <a:ext cx="6389490" cy="1815882"/>
          </a:xfrm>
          <a:prstGeom prst="rect">
            <a:avLst/>
          </a:prstGeom>
          <a:noFill/>
        </p:spPr>
        <p:txBody>
          <a:bodyPr wrap="square">
            <a:spAutoFit/>
          </a:bodyPr>
          <a:lstStyle/>
          <a:p>
            <a:pPr marL="285750" indent="-285750" algn="l">
              <a:buFont typeface="Wingdings" panose="05000000000000000000" pitchFamily="2" charset="2"/>
              <a:buChar char="ü"/>
            </a:pPr>
            <a:r>
              <a:rPr lang="es-ES" sz="1600" dirty="0">
                <a:solidFill>
                  <a:srgbClr val="0070C0"/>
                </a:solidFill>
                <a:latin typeface="Arial Narrow" panose="020B0606020202030204" pitchFamily="34" charset="0"/>
              </a:rPr>
              <a:t>Encuesta sobre equipamiento y uso de TICS en los hogares</a:t>
            </a:r>
          </a:p>
          <a:p>
            <a:pPr marL="285750" indent="-285750" algn="l">
              <a:buFont typeface="Wingdings" panose="05000000000000000000" pitchFamily="2" charset="2"/>
              <a:buChar char="ü"/>
            </a:pPr>
            <a:endParaRPr lang="es-ES" sz="1600" dirty="0">
              <a:solidFill>
                <a:srgbClr val="0070C0"/>
              </a:solidFill>
              <a:latin typeface="Arial Narrow" panose="020B0606020202030204" pitchFamily="34" charset="0"/>
            </a:endParaRPr>
          </a:p>
          <a:p>
            <a:pPr marL="285750" indent="-285750" algn="l">
              <a:buFont typeface="Wingdings" panose="05000000000000000000" pitchFamily="2" charset="2"/>
              <a:buChar char="ü"/>
            </a:pPr>
            <a:r>
              <a:rPr lang="es-ES" sz="1600" dirty="0">
                <a:solidFill>
                  <a:srgbClr val="0070C0"/>
                </a:solidFill>
                <a:latin typeface="Arial Narrow" panose="020B0606020202030204" pitchFamily="34" charset="0"/>
              </a:rPr>
              <a:t>Encuesta nacional de salud</a:t>
            </a:r>
          </a:p>
          <a:p>
            <a:pPr marL="285750" indent="-285750" algn="l">
              <a:buFont typeface="Wingdings" panose="05000000000000000000" pitchFamily="2" charset="2"/>
              <a:buChar char="ü"/>
            </a:pPr>
            <a:endParaRPr lang="es-ES" sz="1600" dirty="0">
              <a:solidFill>
                <a:srgbClr val="0070C0"/>
              </a:solidFill>
              <a:latin typeface="Arial Narrow" panose="020B0606020202030204" pitchFamily="34" charset="0"/>
            </a:endParaRPr>
          </a:p>
          <a:p>
            <a:pPr marL="285750" indent="-285750" algn="l">
              <a:buFont typeface="Wingdings" panose="05000000000000000000" pitchFamily="2" charset="2"/>
              <a:buChar char="ü"/>
            </a:pPr>
            <a:r>
              <a:rPr lang="es-ES" sz="1600" dirty="0">
                <a:solidFill>
                  <a:srgbClr val="0070C0"/>
                </a:solidFill>
                <a:latin typeface="Arial Narrow" panose="020B0606020202030204" pitchFamily="34" charset="0"/>
              </a:rPr>
              <a:t>Encuesta de condiciones de vida</a:t>
            </a:r>
          </a:p>
          <a:p>
            <a:pPr marL="285750" indent="-285750" algn="l">
              <a:buFont typeface="Wingdings" panose="05000000000000000000" pitchFamily="2" charset="2"/>
              <a:buChar char="ü"/>
            </a:pPr>
            <a:endParaRPr lang="es-ES" sz="1600" dirty="0">
              <a:solidFill>
                <a:srgbClr val="0070C0"/>
              </a:solidFill>
              <a:latin typeface="Arial Narrow" panose="020B0606020202030204" pitchFamily="34" charset="0"/>
            </a:endParaRPr>
          </a:p>
          <a:p>
            <a:pPr marL="285750" indent="-285750" algn="l">
              <a:buFont typeface="Wingdings" panose="05000000000000000000" pitchFamily="2" charset="2"/>
              <a:buChar char="ü"/>
            </a:pPr>
            <a:r>
              <a:rPr lang="es-ES" sz="1600" dirty="0">
                <a:solidFill>
                  <a:srgbClr val="0070C0"/>
                </a:solidFill>
                <a:latin typeface="Arial Narrow" panose="020B0606020202030204" pitchFamily="34" charset="0"/>
              </a:rPr>
              <a:t>Padrón municipal</a:t>
            </a:r>
          </a:p>
        </p:txBody>
      </p:sp>
      <p:sp>
        <p:nvSpPr>
          <p:cNvPr id="12" name="CuadroTexto 11">
            <a:extLst>
              <a:ext uri="{FF2B5EF4-FFF2-40B4-BE49-F238E27FC236}">
                <a16:creationId xmlns:a16="http://schemas.microsoft.com/office/drawing/2014/main" id="{A2283CAC-4BE2-4045-BE21-898FE035012C}"/>
              </a:ext>
            </a:extLst>
          </p:cNvPr>
          <p:cNvSpPr txBox="1"/>
          <p:nvPr/>
        </p:nvSpPr>
        <p:spPr>
          <a:xfrm>
            <a:off x="341042" y="6424458"/>
            <a:ext cx="11169253" cy="261610"/>
          </a:xfrm>
          <a:prstGeom prst="rect">
            <a:avLst/>
          </a:prstGeom>
          <a:noFill/>
        </p:spPr>
        <p:txBody>
          <a:bodyPr wrap="square">
            <a:spAutoFit/>
          </a:bodyPr>
          <a:lstStyle/>
          <a:p>
            <a:pPr algn="l"/>
            <a:r>
              <a:rPr lang="es-ES" sz="1100" dirty="0">
                <a:latin typeface="Arial Narrow" panose="020B0606020202030204" pitchFamily="34" charset="0"/>
              </a:rPr>
              <a:t>* Información del padrón municipal y la correspondiente a la Renta media por hogar de la Encuesta de condiciones de vida se utilizaron los datos de 2018 que hacen referencia a información de la población en 2017</a:t>
            </a:r>
          </a:p>
        </p:txBody>
      </p:sp>
      <p:grpSp>
        <p:nvGrpSpPr>
          <p:cNvPr id="3" name="Grupo 2">
            <a:extLst>
              <a:ext uri="{FF2B5EF4-FFF2-40B4-BE49-F238E27FC236}">
                <a16:creationId xmlns:a16="http://schemas.microsoft.com/office/drawing/2014/main" id="{D292158D-B2F9-4BE3-AD7E-F3E1BAD0BCE3}"/>
              </a:ext>
            </a:extLst>
          </p:cNvPr>
          <p:cNvGrpSpPr/>
          <p:nvPr/>
        </p:nvGrpSpPr>
        <p:grpSpPr>
          <a:xfrm>
            <a:off x="760836" y="3848418"/>
            <a:ext cx="3985578" cy="400110"/>
            <a:chOff x="760836" y="3983585"/>
            <a:chExt cx="3985578" cy="400110"/>
          </a:xfrm>
        </p:grpSpPr>
        <p:sp>
          <p:nvSpPr>
            <p:cNvPr id="10" name="CuadroTexto 9">
              <a:extLst>
                <a:ext uri="{FF2B5EF4-FFF2-40B4-BE49-F238E27FC236}">
                  <a16:creationId xmlns:a16="http://schemas.microsoft.com/office/drawing/2014/main" id="{70EBA6E4-18E6-4B36-819B-F52E44B6133A}"/>
                </a:ext>
              </a:extLst>
            </p:cNvPr>
            <p:cNvSpPr txBox="1"/>
            <p:nvPr/>
          </p:nvSpPr>
          <p:spPr>
            <a:xfrm>
              <a:off x="760836" y="3983585"/>
              <a:ext cx="3985578" cy="400110"/>
            </a:xfrm>
            <a:prstGeom prst="rect">
              <a:avLst/>
            </a:prstGeom>
            <a:noFill/>
          </p:spPr>
          <p:txBody>
            <a:bodyPr wrap="none" rtlCol="0">
              <a:spAutoFit/>
            </a:bodyPr>
            <a:lstStyle/>
            <a:p>
              <a:r>
                <a:rPr lang="es-ES" sz="2000" b="1" dirty="0">
                  <a:solidFill>
                    <a:srgbClr val="0070C0"/>
                  </a:solidFill>
                  <a:latin typeface="Arial Narrow" panose="020B0606020202030204" pitchFamily="34" charset="0"/>
                </a:rPr>
                <a:t>BASES DE DATOS UTIILZADAS. 2017</a:t>
              </a:r>
            </a:p>
          </p:txBody>
        </p:sp>
        <p:sp>
          <p:nvSpPr>
            <p:cNvPr id="13" name="CuadroTexto 12">
              <a:extLst>
                <a:ext uri="{FF2B5EF4-FFF2-40B4-BE49-F238E27FC236}">
                  <a16:creationId xmlns:a16="http://schemas.microsoft.com/office/drawing/2014/main" id="{699EEA13-F9F7-4F27-882C-96646AC80DF6}"/>
                </a:ext>
              </a:extLst>
            </p:cNvPr>
            <p:cNvSpPr txBox="1"/>
            <p:nvPr/>
          </p:nvSpPr>
          <p:spPr>
            <a:xfrm>
              <a:off x="4479994" y="3983585"/>
              <a:ext cx="266420" cy="400110"/>
            </a:xfrm>
            <a:prstGeom prst="rect">
              <a:avLst/>
            </a:prstGeom>
            <a:noFill/>
          </p:spPr>
          <p:txBody>
            <a:bodyPr wrap="none" rtlCol="0">
              <a:spAutoFit/>
            </a:bodyPr>
            <a:lstStyle/>
            <a:p>
              <a:r>
                <a:rPr lang="es-ES" sz="2000" b="1" dirty="0">
                  <a:solidFill>
                    <a:srgbClr val="0070C0"/>
                  </a:solidFill>
                  <a:latin typeface="Arial Narrow" panose="020B0606020202030204" pitchFamily="34" charset="0"/>
                </a:rPr>
                <a:t>*</a:t>
              </a:r>
            </a:p>
          </p:txBody>
        </p:sp>
      </p:grpSp>
      <p:pic>
        <p:nvPicPr>
          <p:cNvPr id="16" name="Imagen 15" descr="Interfaz de usuario gráfica, Diagrama&#10;&#10;Descripción generada automáticamente">
            <a:extLst>
              <a:ext uri="{FF2B5EF4-FFF2-40B4-BE49-F238E27FC236}">
                <a16:creationId xmlns:a16="http://schemas.microsoft.com/office/drawing/2014/main" id="{F1641C86-B4C9-4484-B64E-8B1B0839136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18353" y="4037325"/>
            <a:ext cx="3672000" cy="1882564"/>
          </a:xfrm>
          <a:prstGeom prst="rect">
            <a:avLst/>
          </a:prstGeom>
        </p:spPr>
      </p:pic>
    </p:spTree>
    <p:extLst>
      <p:ext uri="{BB962C8B-B14F-4D97-AF65-F5344CB8AC3E}">
        <p14:creationId xmlns:p14="http://schemas.microsoft.com/office/powerpoint/2010/main" val="2693472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71E92F5-FFEF-44D2-AB63-7537DD681459}"/>
              </a:ext>
            </a:extLst>
          </p:cNvPr>
          <p:cNvSpPr txBox="1"/>
          <p:nvPr/>
        </p:nvSpPr>
        <p:spPr>
          <a:xfrm>
            <a:off x="3285133" y="-2482"/>
            <a:ext cx="5467352" cy="523220"/>
          </a:xfrm>
          <a:prstGeom prst="rect">
            <a:avLst/>
          </a:prstGeom>
          <a:noFill/>
        </p:spPr>
        <p:txBody>
          <a:bodyPr wrap="square">
            <a:spAutoFit/>
          </a:bodyPr>
          <a:lstStyle>
            <a:defPPr>
              <a:defRPr lang="es-ES"/>
            </a:defPPr>
            <a:lvl1pPr algn="ctr">
              <a:defRPr sz="2800" b="1" i="0">
                <a:solidFill>
                  <a:srgbClr val="0070C0"/>
                </a:solidFill>
                <a:effectLst/>
                <a:latin typeface="Arial Narrow" panose="020B0606020202030204" pitchFamily="34" charset="0"/>
              </a:defRPr>
            </a:lvl1pPr>
          </a:lstStyle>
          <a:p>
            <a:r>
              <a:rPr lang="es-ES" dirty="0"/>
              <a:t>Operativización de variables</a:t>
            </a:r>
          </a:p>
        </p:txBody>
      </p:sp>
      <p:grpSp>
        <p:nvGrpSpPr>
          <p:cNvPr id="21" name="Grupo 20">
            <a:extLst>
              <a:ext uri="{FF2B5EF4-FFF2-40B4-BE49-F238E27FC236}">
                <a16:creationId xmlns:a16="http://schemas.microsoft.com/office/drawing/2014/main" id="{CCB94810-1788-42F8-9131-CDEF11807535}"/>
              </a:ext>
            </a:extLst>
          </p:cNvPr>
          <p:cNvGrpSpPr/>
          <p:nvPr/>
        </p:nvGrpSpPr>
        <p:grpSpPr>
          <a:xfrm>
            <a:off x="138227" y="866508"/>
            <a:ext cx="5786222" cy="2254092"/>
            <a:chOff x="138227" y="866508"/>
            <a:chExt cx="5786222" cy="2254092"/>
          </a:xfrm>
        </p:grpSpPr>
        <p:sp>
          <p:nvSpPr>
            <p:cNvPr id="2" name="Rectángulo: esquinas redondeadas 1">
              <a:extLst>
                <a:ext uri="{FF2B5EF4-FFF2-40B4-BE49-F238E27FC236}">
                  <a16:creationId xmlns:a16="http://schemas.microsoft.com/office/drawing/2014/main" id="{E8B755EB-37CB-4DD4-84C2-3C55CF701ACF}"/>
                </a:ext>
              </a:extLst>
            </p:cNvPr>
            <p:cNvSpPr/>
            <p:nvPr/>
          </p:nvSpPr>
          <p:spPr>
            <a:xfrm>
              <a:off x="138227" y="866508"/>
              <a:ext cx="5657706" cy="22540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47B980B-0F17-45CB-AD43-A28BF1A260C2}"/>
                </a:ext>
              </a:extLst>
            </p:cNvPr>
            <p:cNvSpPr txBox="1"/>
            <p:nvPr/>
          </p:nvSpPr>
          <p:spPr>
            <a:xfrm>
              <a:off x="266743" y="1008892"/>
              <a:ext cx="4471986" cy="338554"/>
            </a:xfrm>
            <a:prstGeom prst="rect">
              <a:avLst/>
            </a:prstGeom>
            <a:noFill/>
          </p:spPr>
          <p:txBody>
            <a:bodyPr wrap="square">
              <a:spAutoFit/>
            </a:bodyPr>
            <a:lstStyle/>
            <a:p>
              <a:r>
                <a:rPr lang="es-ES" sz="1600" b="1" dirty="0">
                  <a:solidFill>
                    <a:srgbClr val="0070C0"/>
                  </a:solidFill>
                  <a:latin typeface="Arial Narrow" panose="020B0606020202030204" pitchFamily="34" charset="0"/>
                </a:rPr>
                <a:t>Tipos de conexión a TICS (Banda ancha): </a:t>
              </a:r>
            </a:p>
          </p:txBody>
        </p:sp>
        <p:sp>
          <p:nvSpPr>
            <p:cNvPr id="8" name="CuadroTexto 7">
              <a:extLst>
                <a:ext uri="{FF2B5EF4-FFF2-40B4-BE49-F238E27FC236}">
                  <a16:creationId xmlns:a16="http://schemas.microsoft.com/office/drawing/2014/main" id="{BAF3EBFB-6D36-4597-9F03-1A32D29E2DED}"/>
                </a:ext>
              </a:extLst>
            </p:cNvPr>
            <p:cNvSpPr txBox="1"/>
            <p:nvPr/>
          </p:nvSpPr>
          <p:spPr>
            <a:xfrm>
              <a:off x="266743" y="1494579"/>
              <a:ext cx="5657706" cy="1384995"/>
            </a:xfrm>
            <a:prstGeom prst="rect">
              <a:avLst/>
            </a:prstGeom>
            <a:noFill/>
          </p:spPr>
          <p:txBody>
            <a:bodyPr wrap="square">
              <a:spAutoFit/>
            </a:bodyPr>
            <a:lstStyle/>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Por ADSL</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Por red de cable o fibra óptica</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Otras conexiones fijas (vía satélite, wifi público, </a:t>
              </a:r>
              <a:r>
                <a:rPr lang="es-ES" sz="1400" dirty="0" err="1">
                  <a:solidFill>
                    <a:srgbClr val="0070C0"/>
                  </a:solidFill>
                  <a:latin typeface="Arial Narrow" panose="020B0606020202030204" pitchFamily="34" charset="0"/>
                </a:rPr>
                <a:t>Wimax</a:t>
              </a:r>
              <a:r>
                <a:rPr lang="es-ES" sz="1400" dirty="0">
                  <a:solidFill>
                    <a:srgbClr val="0070C0"/>
                  </a:solidFill>
                  <a:latin typeface="Arial Narrow" panose="020B0606020202030204" pitchFamily="34" charset="0"/>
                </a:rPr>
                <a:t>)</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A través de un dispositivo de mano (teléfono móvil de últimas generaciones -al menos 3G-, iPod,...)</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Conexión móvil vía </a:t>
              </a:r>
              <a:r>
                <a:rPr lang="es-ES" sz="1400" dirty="0" err="1">
                  <a:solidFill>
                    <a:srgbClr val="0070C0"/>
                  </a:solidFill>
                  <a:latin typeface="Arial Narrow" panose="020B0606020202030204" pitchFamily="34" charset="0"/>
                </a:rPr>
                <a:t>moden</a:t>
              </a:r>
              <a:r>
                <a:rPr lang="es-ES" sz="1400" dirty="0">
                  <a:solidFill>
                    <a:srgbClr val="0070C0"/>
                  </a:solidFill>
                  <a:latin typeface="Arial Narrow" panose="020B0606020202030204" pitchFamily="34" charset="0"/>
                </a:rPr>
                <a:t> USB o tarjeta (en portátiles, p. ej.)</a:t>
              </a:r>
            </a:p>
          </p:txBody>
        </p:sp>
      </p:grpSp>
      <p:grpSp>
        <p:nvGrpSpPr>
          <p:cNvPr id="20" name="Grupo 19">
            <a:extLst>
              <a:ext uri="{FF2B5EF4-FFF2-40B4-BE49-F238E27FC236}">
                <a16:creationId xmlns:a16="http://schemas.microsoft.com/office/drawing/2014/main" id="{DAE1BDE0-EBF4-4FC5-B7C5-069F48267ABB}"/>
              </a:ext>
            </a:extLst>
          </p:cNvPr>
          <p:cNvGrpSpPr/>
          <p:nvPr/>
        </p:nvGrpSpPr>
        <p:grpSpPr>
          <a:xfrm>
            <a:off x="8301162" y="1064196"/>
            <a:ext cx="3172040" cy="1844883"/>
            <a:chOff x="8325016" y="771096"/>
            <a:chExt cx="3172040" cy="1844883"/>
          </a:xfrm>
        </p:grpSpPr>
        <p:sp>
          <p:nvSpPr>
            <p:cNvPr id="16" name="Rectángulo: esquinas redondeadas 15">
              <a:extLst>
                <a:ext uri="{FF2B5EF4-FFF2-40B4-BE49-F238E27FC236}">
                  <a16:creationId xmlns:a16="http://schemas.microsoft.com/office/drawing/2014/main" id="{075918C5-809C-400B-A6EC-E3B19F1D0BF3}"/>
                </a:ext>
              </a:extLst>
            </p:cNvPr>
            <p:cNvSpPr/>
            <p:nvPr/>
          </p:nvSpPr>
          <p:spPr>
            <a:xfrm>
              <a:off x="8325016" y="785523"/>
              <a:ext cx="2615979" cy="183045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a:extLst>
                <a:ext uri="{FF2B5EF4-FFF2-40B4-BE49-F238E27FC236}">
                  <a16:creationId xmlns:a16="http://schemas.microsoft.com/office/drawing/2014/main" id="{2F810839-325F-4C9D-AAEE-5AFFBAC72D7A}"/>
                </a:ext>
              </a:extLst>
            </p:cNvPr>
            <p:cNvSpPr txBox="1"/>
            <p:nvPr/>
          </p:nvSpPr>
          <p:spPr>
            <a:xfrm>
              <a:off x="8639557" y="771096"/>
              <a:ext cx="1018793" cy="338554"/>
            </a:xfrm>
            <a:prstGeom prst="rect">
              <a:avLst/>
            </a:prstGeom>
            <a:noFill/>
          </p:spPr>
          <p:txBody>
            <a:bodyPr wrap="square">
              <a:spAutoFit/>
            </a:bodyPr>
            <a:lstStyle>
              <a:defPPr>
                <a:defRPr lang="es-ES"/>
              </a:defPPr>
              <a:lvl1pPr>
                <a:defRPr sz="1600" b="1">
                  <a:solidFill>
                    <a:srgbClr val="0070C0"/>
                  </a:solidFill>
                  <a:latin typeface="Arial Narrow" panose="020B0606020202030204" pitchFamily="34" charset="0"/>
                </a:defRPr>
              </a:lvl1pPr>
            </a:lstStyle>
            <a:p>
              <a:r>
                <a:rPr lang="es-ES" dirty="0"/>
                <a:t>Control</a:t>
              </a:r>
            </a:p>
          </p:txBody>
        </p:sp>
        <p:sp>
          <p:nvSpPr>
            <p:cNvPr id="13" name="CuadroTexto 12">
              <a:extLst>
                <a:ext uri="{FF2B5EF4-FFF2-40B4-BE49-F238E27FC236}">
                  <a16:creationId xmlns:a16="http://schemas.microsoft.com/office/drawing/2014/main" id="{052A151D-D662-4F86-8420-1876E735874B}"/>
                </a:ext>
              </a:extLst>
            </p:cNvPr>
            <p:cNvSpPr txBox="1"/>
            <p:nvPr/>
          </p:nvSpPr>
          <p:spPr>
            <a:xfrm>
              <a:off x="8639557" y="1256783"/>
              <a:ext cx="2857499" cy="1169551"/>
            </a:xfrm>
            <a:prstGeom prst="rect">
              <a:avLst/>
            </a:prstGeom>
            <a:noFill/>
          </p:spPr>
          <p:txBody>
            <a:bodyPr wrap="square">
              <a:spAutoFit/>
            </a:bodyPr>
            <a:lstStyle/>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Tasa de paro</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Índice de masculinidad</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Renta media por hogar</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Educación superior</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Edad de 25 a 59 años</a:t>
              </a:r>
            </a:p>
          </p:txBody>
        </p:sp>
      </p:grpSp>
      <p:grpSp>
        <p:nvGrpSpPr>
          <p:cNvPr id="19" name="Grupo 18">
            <a:extLst>
              <a:ext uri="{FF2B5EF4-FFF2-40B4-BE49-F238E27FC236}">
                <a16:creationId xmlns:a16="http://schemas.microsoft.com/office/drawing/2014/main" id="{42001100-3882-4529-B308-E0F60D229ADC}"/>
              </a:ext>
            </a:extLst>
          </p:cNvPr>
          <p:cNvGrpSpPr/>
          <p:nvPr/>
        </p:nvGrpSpPr>
        <p:grpSpPr>
          <a:xfrm>
            <a:off x="1095274" y="3368874"/>
            <a:ext cx="9658350" cy="3345511"/>
            <a:chOff x="0" y="3531736"/>
            <a:chExt cx="9658350" cy="3345511"/>
          </a:xfrm>
        </p:grpSpPr>
        <p:sp>
          <p:nvSpPr>
            <p:cNvPr id="18" name="Rectángulo: esquinas redondeadas 17">
              <a:extLst>
                <a:ext uri="{FF2B5EF4-FFF2-40B4-BE49-F238E27FC236}">
                  <a16:creationId xmlns:a16="http://schemas.microsoft.com/office/drawing/2014/main" id="{D01F903E-ED45-49DE-86A3-BFBF05826797}"/>
                </a:ext>
              </a:extLst>
            </p:cNvPr>
            <p:cNvSpPr/>
            <p:nvPr/>
          </p:nvSpPr>
          <p:spPr>
            <a:xfrm>
              <a:off x="0" y="3531736"/>
              <a:ext cx="9658350" cy="334551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12DFDD52-40F3-4010-80C5-CC3024946F7A}"/>
                </a:ext>
              </a:extLst>
            </p:cNvPr>
            <p:cNvSpPr txBox="1"/>
            <p:nvPr/>
          </p:nvSpPr>
          <p:spPr>
            <a:xfrm>
              <a:off x="2943226" y="4055430"/>
              <a:ext cx="1473156" cy="338554"/>
            </a:xfrm>
            <a:prstGeom prst="rect">
              <a:avLst/>
            </a:prstGeom>
            <a:noFill/>
          </p:spPr>
          <p:txBody>
            <a:bodyPr wrap="square">
              <a:spAutoFit/>
            </a:bodyPr>
            <a:lstStyle>
              <a:defPPr>
                <a:defRPr lang="es-ES"/>
              </a:defPPr>
              <a:lvl1pPr>
                <a:defRPr sz="1600" b="1">
                  <a:solidFill>
                    <a:srgbClr val="0070C0"/>
                  </a:solidFill>
                  <a:latin typeface="Arial Narrow" panose="020B0606020202030204" pitchFamily="34" charset="0"/>
                </a:defRPr>
              </a:lvl1pPr>
            </a:lstStyle>
            <a:p>
              <a:r>
                <a:rPr lang="es-ES" dirty="0"/>
                <a:t>Salud objetiva</a:t>
              </a:r>
            </a:p>
          </p:txBody>
        </p:sp>
        <p:sp>
          <p:nvSpPr>
            <p:cNvPr id="9" name="CuadroTexto 8">
              <a:extLst>
                <a:ext uri="{FF2B5EF4-FFF2-40B4-BE49-F238E27FC236}">
                  <a16:creationId xmlns:a16="http://schemas.microsoft.com/office/drawing/2014/main" id="{70A9636A-DFCB-4F14-9759-945513DAB14A}"/>
                </a:ext>
              </a:extLst>
            </p:cNvPr>
            <p:cNvSpPr txBox="1"/>
            <p:nvPr/>
          </p:nvSpPr>
          <p:spPr>
            <a:xfrm>
              <a:off x="242889" y="4424762"/>
              <a:ext cx="3790948" cy="2277547"/>
            </a:xfrm>
            <a:prstGeom prst="rect">
              <a:avLst/>
            </a:prstGeom>
            <a:noFill/>
          </p:spPr>
          <p:txBody>
            <a:bodyPr wrap="square">
              <a:spAutoFit/>
            </a:bodyPr>
            <a:lstStyle>
              <a:defPPr>
                <a:defRPr lang="es-ES"/>
              </a:defPPr>
              <a:lvl1pPr>
                <a:defRPr sz="1600" b="1">
                  <a:solidFill>
                    <a:srgbClr val="0070C0"/>
                  </a:solidFill>
                  <a:latin typeface="Arial Narrow" panose="020B0606020202030204" pitchFamily="34" charset="0"/>
                </a:defRPr>
              </a:lvl1pPr>
            </a:lstStyle>
            <a:p>
              <a:r>
                <a:rPr lang="es-ES" dirty="0"/>
                <a:t>	Física</a:t>
              </a:r>
            </a:p>
            <a:p>
              <a:pPr marL="285750" indent="-285750">
                <a:buFont typeface="Wingdings" panose="05000000000000000000" pitchFamily="2" charset="2"/>
                <a:buChar char="ü"/>
              </a:pPr>
              <a:r>
                <a:rPr lang="es-ES" sz="1400" b="0" dirty="0"/>
                <a:t>Dificultades para concentrarse</a:t>
              </a:r>
            </a:p>
            <a:p>
              <a:pPr marL="285750" indent="-285750">
                <a:buFont typeface="Wingdings" panose="05000000000000000000" pitchFamily="2" charset="2"/>
                <a:buChar char="ü"/>
              </a:pPr>
              <a:r>
                <a:rPr lang="es-ES" sz="1400" b="0" dirty="0"/>
                <a:t>Diabetes</a:t>
              </a:r>
            </a:p>
            <a:p>
              <a:pPr marL="285750" indent="-285750">
                <a:buFont typeface="Wingdings" panose="05000000000000000000" pitchFamily="2" charset="2"/>
                <a:buChar char="ü"/>
              </a:pPr>
              <a:r>
                <a:rPr lang="es-ES" sz="1400" b="0" dirty="0"/>
                <a:t>Dificultades para ver</a:t>
              </a:r>
            </a:p>
            <a:p>
              <a:pPr marL="285750" indent="-285750">
                <a:buFont typeface="Wingdings" panose="05000000000000000000" pitchFamily="2" charset="2"/>
                <a:buChar char="ü"/>
              </a:pPr>
              <a:r>
                <a:rPr lang="es-ES" sz="1400" b="0" dirty="0"/>
                <a:t>Dolor de espalda crónico cervical</a:t>
              </a:r>
            </a:p>
            <a:p>
              <a:pPr marL="285750" indent="-285750">
                <a:buFont typeface="Wingdings" panose="05000000000000000000" pitchFamily="2" charset="2"/>
                <a:buChar char="ü"/>
              </a:pPr>
              <a:r>
                <a:rPr lang="es-ES" sz="1400" b="0" dirty="0"/>
                <a:t>Dolor de espalda crónico lumbar</a:t>
              </a:r>
            </a:p>
            <a:p>
              <a:pPr marL="285750" indent="-285750">
                <a:buFont typeface="Wingdings" panose="05000000000000000000" pitchFamily="2" charset="2"/>
                <a:buChar char="ü"/>
              </a:pPr>
              <a:r>
                <a:rPr lang="es-ES" sz="1400" b="0" dirty="0"/>
                <a:t>Infarto de miocardio</a:t>
              </a:r>
            </a:p>
            <a:p>
              <a:pPr marL="285750" indent="-285750">
                <a:buFont typeface="Wingdings" panose="05000000000000000000" pitchFamily="2" charset="2"/>
                <a:buChar char="ü"/>
              </a:pPr>
              <a:r>
                <a:rPr lang="es-ES" sz="1400" b="0" dirty="0"/>
                <a:t>Restricciones en ACD por dolor</a:t>
              </a:r>
            </a:p>
            <a:p>
              <a:pPr marL="285750" indent="-285750">
                <a:buFont typeface="Wingdings" panose="05000000000000000000" pitchFamily="2" charset="2"/>
                <a:buChar char="ü"/>
              </a:pPr>
              <a:r>
                <a:rPr lang="es-ES" sz="1400" b="0" dirty="0"/>
                <a:t>Sobrepeso</a:t>
              </a:r>
            </a:p>
            <a:p>
              <a:pPr marL="285750" indent="-285750">
                <a:buFont typeface="Wingdings" panose="05000000000000000000" pitchFamily="2" charset="2"/>
                <a:buChar char="ü"/>
              </a:pPr>
              <a:r>
                <a:rPr lang="es-ES" sz="1400" b="0" dirty="0"/>
                <a:t>Migraña</a:t>
              </a:r>
            </a:p>
          </p:txBody>
        </p:sp>
        <p:sp>
          <p:nvSpPr>
            <p:cNvPr id="10" name="CuadroTexto 9">
              <a:extLst>
                <a:ext uri="{FF2B5EF4-FFF2-40B4-BE49-F238E27FC236}">
                  <a16:creationId xmlns:a16="http://schemas.microsoft.com/office/drawing/2014/main" id="{B7E95C9E-EC3B-4CBD-A28B-46CD29B98720}"/>
                </a:ext>
              </a:extLst>
            </p:cNvPr>
            <p:cNvSpPr txBox="1"/>
            <p:nvPr/>
          </p:nvSpPr>
          <p:spPr>
            <a:xfrm>
              <a:off x="4200526" y="4424762"/>
              <a:ext cx="3790948" cy="1508105"/>
            </a:xfrm>
            <a:prstGeom prst="rect">
              <a:avLst/>
            </a:prstGeom>
            <a:noFill/>
          </p:spPr>
          <p:txBody>
            <a:bodyPr wrap="square">
              <a:spAutoFit/>
            </a:bodyPr>
            <a:lstStyle/>
            <a:p>
              <a:r>
                <a:rPr lang="es-ES" dirty="0"/>
                <a:t>	</a:t>
              </a:r>
              <a:r>
                <a:rPr lang="es-ES" sz="1600" b="1" dirty="0">
                  <a:solidFill>
                    <a:srgbClr val="0070C0"/>
                  </a:solidFill>
                  <a:latin typeface="Arial Narrow" panose="020B0606020202030204" pitchFamily="34" charset="0"/>
                </a:rPr>
                <a:t>Mental</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Depresión</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Ansiedad</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Otros problemas de salud mental</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Salud mental media</a:t>
              </a:r>
            </a:p>
            <a:p>
              <a:pPr marL="285750" indent="-285750">
                <a:buFont typeface="Arial" panose="020B0604020202020204" pitchFamily="34" charset="0"/>
                <a:buChar char="•"/>
              </a:pPr>
              <a:endParaRPr lang="es-ES" dirty="0"/>
            </a:p>
          </p:txBody>
        </p:sp>
        <p:sp>
          <p:nvSpPr>
            <p:cNvPr id="11" name="CuadroTexto 10">
              <a:extLst>
                <a:ext uri="{FF2B5EF4-FFF2-40B4-BE49-F238E27FC236}">
                  <a16:creationId xmlns:a16="http://schemas.microsoft.com/office/drawing/2014/main" id="{239EECA1-A9B3-4FBB-B1E1-B9DDB9F02599}"/>
                </a:ext>
              </a:extLst>
            </p:cNvPr>
            <p:cNvSpPr txBox="1"/>
            <p:nvPr/>
          </p:nvSpPr>
          <p:spPr>
            <a:xfrm>
              <a:off x="7902979" y="4055430"/>
              <a:ext cx="1473156" cy="338554"/>
            </a:xfrm>
            <a:prstGeom prst="rect">
              <a:avLst/>
            </a:prstGeom>
            <a:noFill/>
          </p:spPr>
          <p:txBody>
            <a:bodyPr wrap="square">
              <a:spAutoFit/>
            </a:bodyPr>
            <a:lstStyle>
              <a:defPPr>
                <a:defRPr lang="es-ES"/>
              </a:defPPr>
              <a:lvl1pPr>
                <a:defRPr sz="1600" b="1">
                  <a:solidFill>
                    <a:srgbClr val="0070C0"/>
                  </a:solidFill>
                  <a:latin typeface="Arial Narrow" panose="020B0606020202030204" pitchFamily="34" charset="0"/>
                </a:defRPr>
              </a:lvl1pPr>
            </a:lstStyle>
            <a:p>
              <a:r>
                <a:rPr lang="es-ES" dirty="0"/>
                <a:t>Salud subjetiva</a:t>
              </a:r>
            </a:p>
          </p:txBody>
        </p:sp>
        <p:sp>
          <p:nvSpPr>
            <p:cNvPr id="14" name="CuadroTexto 13">
              <a:extLst>
                <a:ext uri="{FF2B5EF4-FFF2-40B4-BE49-F238E27FC236}">
                  <a16:creationId xmlns:a16="http://schemas.microsoft.com/office/drawing/2014/main" id="{A7B8283C-4D83-4CAE-9ADD-85E7F8EADABA}"/>
                </a:ext>
              </a:extLst>
            </p:cNvPr>
            <p:cNvSpPr txBox="1"/>
            <p:nvPr/>
          </p:nvSpPr>
          <p:spPr>
            <a:xfrm>
              <a:off x="7850692" y="4342717"/>
              <a:ext cx="1577729" cy="861774"/>
            </a:xfrm>
            <a:prstGeom prst="rect">
              <a:avLst/>
            </a:prstGeom>
            <a:noFill/>
          </p:spPr>
          <p:txBody>
            <a:bodyPr wrap="square">
              <a:spAutoFit/>
            </a:bodyPr>
            <a:lstStyle/>
            <a:p>
              <a:r>
                <a:rPr lang="es-ES" dirty="0"/>
                <a:t>	</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Salud percibida</a:t>
              </a:r>
            </a:p>
            <a:p>
              <a:pPr marL="285750" indent="-285750">
                <a:buFont typeface="Arial" panose="020B0604020202020204" pitchFamily="34" charset="0"/>
                <a:buChar char="•"/>
              </a:pPr>
              <a:endParaRPr lang="es-ES" dirty="0"/>
            </a:p>
          </p:txBody>
        </p:sp>
        <p:sp>
          <p:nvSpPr>
            <p:cNvPr id="15" name="CuadroTexto 14">
              <a:extLst>
                <a:ext uri="{FF2B5EF4-FFF2-40B4-BE49-F238E27FC236}">
                  <a16:creationId xmlns:a16="http://schemas.microsoft.com/office/drawing/2014/main" id="{BCD851CE-BF9D-48F9-88DF-F9F0CA9B6048}"/>
                </a:ext>
              </a:extLst>
            </p:cNvPr>
            <p:cNvSpPr txBox="1"/>
            <p:nvPr/>
          </p:nvSpPr>
          <p:spPr>
            <a:xfrm>
              <a:off x="4540715" y="3537192"/>
              <a:ext cx="818863" cy="400110"/>
            </a:xfrm>
            <a:prstGeom prst="rect">
              <a:avLst/>
            </a:prstGeom>
            <a:noFill/>
          </p:spPr>
          <p:txBody>
            <a:bodyPr wrap="square">
              <a:spAutoFit/>
            </a:bodyPr>
            <a:lstStyle>
              <a:defPPr>
                <a:defRPr lang="es-ES"/>
              </a:defPPr>
              <a:lvl1pPr>
                <a:defRPr sz="2000" b="1">
                  <a:solidFill>
                    <a:srgbClr val="0070C0"/>
                  </a:solidFill>
                  <a:latin typeface="Arial Narrow" panose="020B0606020202030204" pitchFamily="34" charset="0"/>
                </a:defRPr>
              </a:lvl1pPr>
            </a:lstStyle>
            <a:p>
              <a:r>
                <a:rPr lang="es-ES" dirty="0"/>
                <a:t>Salud</a:t>
              </a:r>
            </a:p>
          </p:txBody>
        </p:sp>
      </p:grpSp>
    </p:spTree>
    <p:extLst>
      <p:ext uri="{BB962C8B-B14F-4D97-AF65-F5344CB8AC3E}">
        <p14:creationId xmlns:p14="http://schemas.microsoft.com/office/powerpoint/2010/main" val="134158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592509F3-3DFF-431C-B012-CD6B9422872B}"/>
              </a:ext>
            </a:extLst>
          </p:cNvPr>
          <p:cNvSpPr txBox="1"/>
          <p:nvPr/>
        </p:nvSpPr>
        <p:spPr>
          <a:xfrm>
            <a:off x="2425380" y="632327"/>
            <a:ext cx="7341240" cy="338554"/>
          </a:xfrm>
          <a:prstGeom prst="rect">
            <a:avLst/>
          </a:prstGeom>
          <a:noFill/>
        </p:spPr>
        <p:txBody>
          <a:bodyPr wrap="none" rtlCol="0">
            <a:spAutoFit/>
          </a:bodyPr>
          <a:lstStyle/>
          <a:p>
            <a:r>
              <a:rPr lang="es-ES" sz="1600" b="1" dirty="0">
                <a:solidFill>
                  <a:srgbClr val="0070C0"/>
                </a:solidFill>
              </a:rPr>
              <a:t>Asociación entre diferentes tipos de conexión de banda ancha y percepción de salud</a:t>
            </a:r>
          </a:p>
        </p:txBody>
      </p:sp>
      <p:grpSp>
        <p:nvGrpSpPr>
          <p:cNvPr id="24" name="Grupo 23">
            <a:extLst>
              <a:ext uri="{FF2B5EF4-FFF2-40B4-BE49-F238E27FC236}">
                <a16:creationId xmlns:a16="http://schemas.microsoft.com/office/drawing/2014/main" id="{BDCA0868-F236-4292-B4FC-7E02C6EA735E}"/>
              </a:ext>
            </a:extLst>
          </p:cNvPr>
          <p:cNvGrpSpPr/>
          <p:nvPr/>
        </p:nvGrpSpPr>
        <p:grpSpPr>
          <a:xfrm>
            <a:off x="1884459" y="1522847"/>
            <a:ext cx="5698600" cy="4178243"/>
            <a:chOff x="1860605" y="1236600"/>
            <a:chExt cx="5698600" cy="4178243"/>
          </a:xfrm>
        </p:grpSpPr>
        <p:grpSp>
          <p:nvGrpSpPr>
            <p:cNvPr id="21" name="Grupo 20">
              <a:extLst>
                <a:ext uri="{FF2B5EF4-FFF2-40B4-BE49-F238E27FC236}">
                  <a16:creationId xmlns:a16="http://schemas.microsoft.com/office/drawing/2014/main" id="{03AFCD1D-0EE7-40D0-9F38-78E6808257B6}"/>
                </a:ext>
              </a:extLst>
            </p:cNvPr>
            <p:cNvGrpSpPr/>
            <p:nvPr/>
          </p:nvGrpSpPr>
          <p:grpSpPr>
            <a:xfrm>
              <a:off x="1917698" y="1236600"/>
              <a:ext cx="5641507" cy="4178243"/>
              <a:chOff x="1917698" y="1236600"/>
              <a:chExt cx="5641507" cy="4178243"/>
            </a:xfrm>
          </p:grpSpPr>
          <p:pic>
            <p:nvPicPr>
              <p:cNvPr id="3" name="Imagen 2" descr="Gráfico, Gráfico de rectángulos&#10;&#10;Descripción generada automáticamente">
                <a:extLst>
                  <a:ext uri="{FF2B5EF4-FFF2-40B4-BE49-F238E27FC236}">
                    <a16:creationId xmlns:a16="http://schemas.microsoft.com/office/drawing/2014/main" id="{6617ADEA-797A-4031-945D-77D86B7B834B}"/>
                  </a:ext>
                </a:extLst>
              </p:cNvPr>
              <p:cNvPicPr>
                <a:picLocks noChangeAspect="1"/>
              </p:cNvPicPr>
              <p:nvPr/>
            </p:nvPicPr>
            <p:blipFill rotWithShape="1">
              <a:blip r:embed="rId2">
                <a:extLst>
                  <a:ext uri="{28A0092B-C50C-407E-A947-70E740481C1C}">
                    <a14:useLocalDpi xmlns:a14="http://schemas.microsoft.com/office/drawing/2010/main" val="0"/>
                  </a:ext>
                </a:extLst>
              </a:blip>
              <a:srcRect l="71709" t="18348" r="13969" b="41102"/>
              <a:stretch/>
            </p:blipFill>
            <p:spPr>
              <a:xfrm>
                <a:off x="5319423" y="2037582"/>
                <a:ext cx="1176793" cy="2780907"/>
              </a:xfrm>
              <a:prstGeom prst="rect">
                <a:avLst/>
              </a:prstGeom>
            </p:spPr>
          </p:pic>
          <p:pic>
            <p:nvPicPr>
              <p:cNvPr id="6" name="Imagen 5" descr="Gráfico, Gráfico de rectángulos&#10;&#10;Descripción generada automáticamente">
                <a:extLst>
                  <a:ext uri="{FF2B5EF4-FFF2-40B4-BE49-F238E27FC236}">
                    <a16:creationId xmlns:a16="http://schemas.microsoft.com/office/drawing/2014/main" id="{5288E34F-BEC4-4132-B90F-41BF63C26FC4}"/>
                  </a:ext>
                </a:extLst>
              </p:cNvPr>
              <p:cNvPicPr>
                <a:picLocks noChangeAspect="1"/>
              </p:cNvPicPr>
              <p:nvPr/>
            </p:nvPicPr>
            <p:blipFill rotWithShape="1">
              <a:blip r:embed="rId2">
                <a:extLst>
                  <a:ext uri="{28A0092B-C50C-407E-A947-70E740481C1C}">
                    <a14:useLocalDpi xmlns:a14="http://schemas.microsoft.com/office/drawing/2010/main" val="0"/>
                  </a:ext>
                </a:extLst>
              </a:blip>
              <a:srcRect l="89276" b="21512"/>
              <a:stretch/>
            </p:blipFill>
            <p:spPr>
              <a:xfrm>
                <a:off x="6875205" y="1236600"/>
                <a:ext cx="684000" cy="4178243"/>
              </a:xfrm>
              <a:prstGeom prst="rect">
                <a:avLst/>
              </a:prstGeom>
            </p:spPr>
          </p:pic>
          <p:sp>
            <p:nvSpPr>
              <p:cNvPr id="14" name="CuadroTexto 13">
                <a:extLst>
                  <a:ext uri="{FF2B5EF4-FFF2-40B4-BE49-F238E27FC236}">
                    <a16:creationId xmlns:a16="http://schemas.microsoft.com/office/drawing/2014/main" id="{990C4D59-9D63-41F4-963E-DA8EAA6B7B31}"/>
                  </a:ext>
                </a:extLst>
              </p:cNvPr>
              <p:cNvSpPr txBox="1"/>
              <p:nvPr/>
            </p:nvSpPr>
            <p:spPr>
              <a:xfrm>
                <a:off x="1917698" y="3781314"/>
                <a:ext cx="3469219" cy="369332"/>
              </a:xfrm>
              <a:prstGeom prst="rect">
                <a:avLst/>
              </a:prstGeom>
              <a:noFill/>
            </p:spPr>
            <p:txBody>
              <a:bodyPr wrap="none" rtlCol="0">
                <a:spAutoFit/>
              </a:bodyPr>
              <a:lstStyle/>
              <a:p>
                <a:pPr algn="r"/>
                <a:r>
                  <a:rPr lang="es-ES" b="1" dirty="0"/>
                  <a:t>Conexión </a:t>
                </a:r>
                <a:r>
                  <a:rPr lang="es-ES" b="1" dirty="0" err="1"/>
                  <a:t>móvil_dispositivo_mano</a:t>
                </a:r>
                <a:endParaRPr lang="es-ES" b="1" dirty="0"/>
              </a:p>
            </p:txBody>
          </p:sp>
          <p:sp>
            <p:nvSpPr>
              <p:cNvPr id="15" name="CuadroTexto 14">
                <a:extLst>
                  <a:ext uri="{FF2B5EF4-FFF2-40B4-BE49-F238E27FC236}">
                    <a16:creationId xmlns:a16="http://schemas.microsoft.com/office/drawing/2014/main" id="{F21D94B7-A1F8-4992-A51D-26FB1E2ED4F8}"/>
                  </a:ext>
                </a:extLst>
              </p:cNvPr>
              <p:cNvSpPr txBox="1"/>
              <p:nvPr/>
            </p:nvSpPr>
            <p:spPr>
              <a:xfrm>
                <a:off x="3468700" y="2709962"/>
                <a:ext cx="1918217" cy="369332"/>
              </a:xfrm>
              <a:prstGeom prst="rect">
                <a:avLst/>
              </a:prstGeom>
              <a:noFill/>
            </p:spPr>
            <p:txBody>
              <a:bodyPr wrap="none" rtlCol="0">
                <a:spAutoFit/>
              </a:bodyPr>
              <a:lstStyle/>
              <a:p>
                <a:pPr algn="r"/>
                <a:r>
                  <a:rPr lang="es-ES" b="1" dirty="0" err="1"/>
                  <a:t>Cable_fibra</a:t>
                </a:r>
                <a:r>
                  <a:rPr lang="es-ES" b="1" dirty="0"/>
                  <a:t> óptica</a:t>
                </a:r>
              </a:p>
            </p:txBody>
          </p:sp>
          <p:sp>
            <p:nvSpPr>
              <p:cNvPr id="16" name="CuadroTexto 15">
                <a:extLst>
                  <a:ext uri="{FF2B5EF4-FFF2-40B4-BE49-F238E27FC236}">
                    <a16:creationId xmlns:a16="http://schemas.microsoft.com/office/drawing/2014/main" id="{646CD278-00D0-40DE-89A3-FD1AD4E5268C}"/>
                  </a:ext>
                </a:extLst>
              </p:cNvPr>
              <p:cNvSpPr txBox="1"/>
              <p:nvPr/>
            </p:nvSpPr>
            <p:spPr>
              <a:xfrm>
                <a:off x="3591746" y="3261979"/>
                <a:ext cx="1795171" cy="369332"/>
              </a:xfrm>
              <a:prstGeom prst="rect">
                <a:avLst/>
              </a:prstGeom>
              <a:noFill/>
            </p:spPr>
            <p:txBody>
              <a:bodyPr wrap="none" rtlCol="0">
                <a:spAutoFit/>
              </a:bodyPr>
              <a:lstStyle/>
              <a:p>
                <a:pPr algn="r"/>
                <a:r>
                  <a:rPr lang="es-ES" dirty="0"/>
                  <a:t>Otras conexiones</a:t>
                </a:r>
              </a:p>
            </p:txBody>
          </p:sp>
          <p:sp>
            <p:nvSpPr>
              <p:cNvPr id="17" name="CuadroTexto 16">
                <a:extLst>
                  <a:ext uri="{FF2B5EF4-FFF2-40B4-BE49-F238E27FC236}">
                    <a16:creationId xmlns:a16="http://schemas.microsoft.com/office/drawing/2014/main" id="{6F00DD4F-CFF2-4007-B872-662B688D257F}"/>
                  </a:ext>
                </a:extLst>
              </p:cNvPr>
              <p:cNvSpPr txBox="1"/>
              <p:nvPr/>
            </p:nvSpPr>
            <p:spPr>
              <a:xfrm>
                <a:off x="4722953" y="2208592"/>
                <a:ext cx="663964" cy="369332"/>
              </a:xfrm>
              <a:prstGeom prst="rect">
                <a:avLst/>
              </a:prstGeom>
              <a:noFill/>
            </p:spPr>
            <p:txBody>
              <a:bodyPr wrap="none" rtlCol="0">
                <a:spAutoFit/>
              </a:bodyPr>
              <a:lstStyle/>
              <a:p>
                <a:pPr algn="r"/>
                <a:r>
                  <a:rPr lang="es-ES" dirty="0"/>
                  <a:t>ADSL</a:t>
                </a:r>
              </a:p>
            </p:txBody>
          </p:sp>
          <p:sp>
            <p:nvSpPr>
              <p:cNvPr id="18" name="CuadroTexto 17">
                <a:extLst>
                  <a:ext uri="{FF2B5EF4-FFF2-40B4-BE49-F238E27FC236}">
                    <a16:creationId xmlns:a16="http://schemas.microsoft.com/office/drawing/2014/main" id="{AFE4308B-7266-4C56-B79B-A8D8DD2DF147}"/>
                  </a:ext>
                </a:extLst>
              </p:cNvPr>
              <p:cNvSpPr txBox="1"/>
              <p:nvPr/>
            </p:nvSpPr>
            <p:spPr>
              <a:xfrm>
                <a:off x="4180561" y="4379964"/>
                <a:ext cx="1206356" cy="369332"/>
              </a:xfrm>
              <a:prstGeom prst="rect">
                <a:avLst/>
              </a:prstGeom>
              <a:noFill/>
            </p:spPr>
            <p:txBody>
              <a:bodyPr wrap="none" rtlCol="0">
                <a:spAutoFit/>
              </a:bodyPr>
              <a:lstStyle/>
              <a:p>
                <a:pPr algn="r"/>
                <a:r>
                  <a:rPr lang="es-ES" dirty="0" err="1"/>
                  <a:t>Móvil_USB</a:t>
                </a:r>
                <a:endParaRPr lang="es-ES" dirty="0"/>
              </a:p>
            </p:txBody>
          </p:sp>
          <p:sp>
            <p:nvSpPr>
              <p:cNvPr id="19" name="CuadroTexto 18">
                <a:extLst>
                  <a:ext uri="{FF2B5EF4-FFF2-40B4-BE49-F238E27FC236}">
                    <a16:creationId xmlns:a16="http://schemas.microsoft.com/office/drawing/2014/main" id="{0120394F-6193-441E-B0A5-E5A9DA571EBD}"/>
                  </a:ext>
                </a:extLst>
              </p:cNvPr>
              <p:cNvSpPr txBox="1"/>
              <p:nvPr/>
            </p:nvSpPr>
            <p:spPr>
              <a:xfrm>
                <a:off x="5164176" y="1394425"/>
                <a:ext cx="777658" cy="646331"/>
              </a:xfrm>
              <a:prstGeom prst="rect">
                <a:avLst/>
              </a:prstGeom>
              <a:noFill/>
            </p:spPr>
            <p:txBody>
              <a:bodyPr wrap="square" rtlCol="0">
                <a:spAutoFit/>
              </a:bodyPr>
              <a:lstStyle/>
              <a:p>
                <a:r>
                  <a:rPr lang="es-ES" dirty="0"/>
                  <a:t>Buena salud</a:t>
                </a:r>
              </a:p>
            </p:txBody>
          </p:sp>
          <p:sp>
            <p:nvSpPr>
              <p:cNvPr id="20" name="CuadroTexto 19">
                <a:extLst>
                  <a:ext uri="{FF2B5EF4-FFF2-40B4-BE49-F238E27FC236}">
                    <a16:creationId xmlns:a16="http://schemas.microsoft.com/office/drawing/2014/main" id="{2D60D55D-8F1D-4C74-8027-F365DE636326}"/>
                  </a:ext>
                </a:extLst>
              </p:cNvPr>
              <p:cNvSpPr txBox="1"/>
              <p:nvPr/>
            </p:nvSpPr>
            <p:spPr>
              <a:xfrm>
                <a:off x="5839264" y="1394425"/>
                <a:ext cx="960826" cy="646331"/>
              </a:xfrm>
              <a:prstGeom prst="rect">
                <a:avLst/>
              </a:prstGeom>
              <a:noFill/>
            </p:spPr>
            <p:txBody>
              <a:bodyPr wrap="square" rtlCol="0">
                <a:spAutoFit/>
              </a:bodyPr>
              <a:lstStyle/>
              <a:p>
                <a:r>
                  <a:rPr lang="es-ES" dirty="0"/>
                  <a:t>Salud regular</a:t>
                </a:r>
              </a:p>
            </p:txBody>
          </p:sp>
        </p:grpSp>
        <p:sp>
          <p:nvSpPr>
            <p:cNvPr id="22" name="Elipse 21">
              <a:extLst>
                <a:ext uri="{FF2B5EF4-FFF2-40B4-BE49-F238E27FC236}">
                  <a16:creationId xmlns:a16="http://schemas.microsoft.com/office/drawing/2014/main" id="{34A85744-FDB8-458A-9023-A7A1A05B66CF}"/>
                </a:ext>
              </a:extLst>
            </p:cNvPr>
            <p:cNvSpPr/>
            <p:nvPr/>
          </p:nvSpPr>
          <p:spPr>
            <a:xfrm>
              <a:off x="3395207" y="2683913"/>
              <a:ext cx="1924216" cy="4828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Elipse 22">
              <a:extLst>
                <a:ext uri="{FF2B5EF4-FFF2-40B4-BE49-F238E27FC236}">
                  <a16:creationId xmlns:a16="http://schemas.microsoft.com/office/drawing/2014/main" id="{A3461A8E-E9DE-4D68-BB3E-D23FEAA799AF}"/>
                </a:ext>
              </a:extLst>
            </p:cNvPr>
            <p:cNvSpPr/>
            <p:nvPr/>
          </p:nvSpPr>
          <p:spPr>
            <a:xfrm>
              <a:off x="1860605" y="3741797"/>
              <a:ext cx="3483875" cy="4828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5" name="CuadroTexto 24">
            <a:extLst>
              <a:ext uri="{FF2B5EF4-FFF2-40B4-BE49-F238E27FC236}">
                <a16:creationId xmlns:a16="http://schemas.microsoft.com/office/drawing/2014/main" id="{448B7C0A-34F4-4F4C-8671-8976EA51EEE1}"/>
              </a:ext>
            </a:extLst>
          </p:cNvPr>
          <p:cNvSpPr txBox="1"/>
          <p:nvPr/>
        </p:nvSpPr>
        <p:spPr>
          <a:xfrm>
            <a:off x="2713383" y="59167"/>
            <a:ext cx="6094674" cy="369332"/>
          </a:xfrm>
          <a:prstGeom prst="rect">
            <a:avLst/>
          </a:prstGeom>
          <a:noFill/>
        </p:spPr>
        <p:txBody>
          <a:bodyPr wrap="square">
            <a:spAutoFit/>
          </a:bodyPr>
          <a:lstStyle>
            <a:defPPr>
              <a:defRPr lang="es-ES"/>
            </a:defPPr>
            <a:lvl1pPr algn="ctr">
              <a:defRPr sz="2800" b="1" i="0">
                <a:solidFill>
                  <a:srgbClr val="0070C0"/>
                </a:solidFill>
                <a:effectLst/>
                <a:latin typeface="Arial Narrow" panose="020B0606020202030204" pitchFamily="34" charset="0"/>
              </a:defRPr>
            </a:lvl1pPr>
          </a:lstStyle>
          <a:p>
            <a:r>
              <a:rPr lang="es-ES" dirty="0"/>
              <a:t>Resultados</a:t>
            </a:r>
          </a:p>
        </p:txBody>
      </p:sp>
    </p:spTree>
    <p:extLst>
      <p:ext uri="{BB962C8B-B14F-4D97-AF65-F5344CB8AC3E}">
        <p14:creationId xmlns:p14="http://schemas.microsoft.com/office/powerpoint/2010/main" val="1826332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3D87CEE-9924-472D-AA22-0DA5D6DC1759}"/>
              </a:ext>
            </a:extLst>
          </p:cNvPr>
          <p:cNvSpPr txBox="1"/>
          <p:nvPr/>
        </p:nvSpPr>
        <p:spPr>
          <a:xfrm>
            <a:off x="3834288" y="802135"/>
            <a:ext cx="4765565" cy="338554"/>
          </a:xfrm>
          <a:prstGeom prst="rect">
            <a:avLst/>
          </a:prstGeom>
          <a:noFill/>
        </p:spPr>
        <p:txBody>
          <a:bodyPr wrap="square">
            <a:spAutoFit/>
          </a:bodyPr>
          <a:lstStyle/>
          <a:p>
            <a:r>
              <a:rPr lang="es-ES" sz="1600" b="1" dirty="0">
                <a:solidFill>
                  <a:srgbClr val="0070C0"/>
                </a:solidFill>
              </a:rPr>
              <a:t>CORRELACIONES POSITIVAS (Pearson &gt;= 0.30)</a:t>
            </a:r>
          </a:p>
        </p:txBody>
      </p:sp>
      <p:sp>
        <p:nvSpPr>
          <p:cNvPr id="17" name="Rectángulo: esquinas redondeadas 16">
            <a:extLst>
              <a:ext uri="{FF2B5EF4-FFF2-40B4-BE49-F238E27FC236}">
                <a16:creationId xmlns:a16="http://schemas.microsoft.com/office/drawing/2014/main" id="{F215EE58-9C73-45DE-87DD-E2CB7DD126D1}"/>
              </a:ext>
            </a:extLst>
          </p:cNvPr>
          <p:cNvSpPr/>
          <p:nvPr/>
        </p:nvSpPr>
        <p:spPr>
          <a:xfrm>
            <a:off x="118638" y="1995879"/>
            <a:ext cx="4286106" cy="22540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973A5045-FB1D-4EBF-A969-84AD0EFCC83B}"/>
              </a:ext>
            </a:extLst>
          </p:cNvPr>
          <p:cNvSpPr txBox="1"/>
          <p:nvPr/>
        </p:nvSpPr>
        <p:spPr>
          <a:xfrm>
            <a:off x="349367" y="1983350"/>
            <a:ext cx="4229245" cy="2523768"/>
          </a:xfrm>
          <a:prstGeom prst="rect">
            <a:avLst/>
          </a:prstGeom>
          <a:noFill/>
        </p:spPr>
        <p:txBody>
          <a:bodyPr wrap="square">
            <a:spAutoFit/>
          </a:bodyPr>
          <a:lstStyle/>
          <a:p>
            <a:r>
              <a:rPr lang="es-ES" sz="1600" b="1" dirty="0">
                <a:solidFill>
                  <a:srgbClr val="0070C0"/>
                </a:solidFill>
                <a:latin typeface="Arial Narrow" panose="020B0606020202030204" pitchFamily="34" charset="0"/>
              </a:rPr>
              <a:t>Conexión de banda ancha por red de </a:t>
            </a:r>
            <a:r>
              <a:rPr lang="es-ES" sz="2000" b="1" dirty="0">
                <a:solidFill>
                  <a:srgbClr val="FF0000"/>
                </a:solidFill>
                <a:latin typeface="Arial Narrow" panose="020B0606020202030204" pitchFamily="34" charset="0"/>
              </a:rPr>
              <a:t>cable o fibra óptica</a:t>
            </a:r>
            <a:r>
              <a:rPr lang="es-ES" sz="1600" b="1" dirty="0">
                <a:solidFill>
                  <a:srgbClr val="0070C0"/>
                </a:solidFill>
                <a:latin typeface="Arial Narrow" panose="020B0606020202030204" pitchFamily="34" charset="0"/>
              </a:rPr>
              <a:t>:</a:t>
            </a:r>
          </a:p>
          <a:p>
            <a:endParaRPr lang="es-ES" sz="1600" b="1" dirty="0">
              <a:solidFill>
                <a:srgbClr val="0070C0"/>
              </a:solidFill>
              <a:latin typeface="Arial Narrow" panose="020B0606020202030204" pitchFamily="34" charset="0"/>
            </a:endParaRP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Dolor de espalda crónico cervical (.331)</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Dolor de espalda crónico lumbar (.423)</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Sobrepeso (.295)</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Migraña (.339)</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Depresión (.364)</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Otros problemas de salud mental (.299)</a:t>
            </a:r>
          </a:p>
          <a:p>
            <a:endParaRPr lang="es-ES" dirty="0"/>
          </a:p>
        </p:txBody>
      </p:sp>
      <p:sp>
        <p:nvSpPr>
          <p:cNvPr id="13" name="CuadroTexto 12">
            <a:extLst>
              <a:ext uri="{FF2B5EF4-FFF2-40B4-BE49-F238E27FC236}">
                <a16:creationId xmlns:a16="http://schemas.microsoft.com/office/drawing/2014/main" id="{AB7311A9-A6EC-4C4F-A177-8E52F9C59BAC}"/>
              </a:ext>
            </a:extLst>
          </p:cNvPr>
          <p:cNvSpPr txBox="1"/>
          <p:nvPr/>
        </p:nvSpPr>
        <p:spPr>
          <a:xfrm>
            <a:off x="2713383" y="59167"/>
            <a:ext cx="6094674" cy="369332"/>
          </a:xfrm>
          <a:prstGeom prst="rect">
            <a:avLst/>
          </a:prstGeom>
          <a:noFill/>
        </p:spPr>
        <p:txBody>
          <a:bodyPr wrap="square">
            <a:spAutoFit/>
          </a:bodyPr>
          <a:lstStyle>
            <a:defPPr>
              <a:defRPr lang="es-ES"/>
            </a:defPPr>
            <a:lvl1pPr algn="ctr">
              <a:defRPr sz="2800" b="1" i="0">
                <a:solidFill>
                  <a:srgbClr val="0070C0"/>
                </a:solidFill>
                <a:effectLst/>
                <a:latin typeface="Arial Narrow" panose="020B0606020202030204" pitchFamily="34" charset="0"/>
              </a:defRPr>
            </a:lvl1pPr>
          </a:lstStyle>
          <a:p>
            <a:r>
              <a:rPr lang="es-ES" dirty="0"/>
              <a:t>Resultados</a:t>
            </a:r>
          </a:p>
        </p:txBody>
      </p:sp>
      <p:pic>
        <p:nvPicPr>
          <p:cNvPr id="15" name="Imagen 14" descr="Gráfico&#10;&#10;Descripción generada automáticamente">
            <a:extLst>
              <a:ext uri="{FF2B5EF4-FFF2-40B4-BE49-F238E27FC236}">
                <a16:creationId xmlns:a16="http://schemas.microsoft.com/office/drawing/2014/main" id="{B5CCA1ED-4A44-4A02-84B1-FA0390406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7597" y="367795"/>
            <a:ext cx="2160000" cy="1833210"/>
          </a:xfrm>
          <a:prstGeom prst="rect">
            <a:avLst/>
          </a:prstGeom>
        </p:spPr>
      </p:pic>
      <p:grpSp>
        <p:nvGrpSpPr>
          <p:cNvPr id="21" name="Grupo 20">
            <a:extLst>
              <a:ext uri="{FF2B5EF4-FFF2-40B4-BE49-F238E27FC236}">
                <a16:creationId xmlns:a16="http://schemas.microsoft.com/office/drawing/2014/main" id="{77E7DED1-4DD2-4C01-95D5-CB7875B4478C}"/>
              </a:ext>
            </a:extLst>
          </p:cNvPr>
          <p:cNvGrpSpPr/>
          <p:nvPr/>
        </p:nvGrpSpPr>
        <p:grpSpPr>
          <a:xfrm>
            <a:off x="5385883" y="2646867"/>
            <a:ext cx="2284865" cy="1181911"/>
            <a:chOff x="5225720" y="1992203"/>
            <a:chExt cx="2284865" cy="1181911"/>
          </a:xfrm>
        </p:grpSpPr>
        <p:sp>
          <p:nvSpPr>
            <p:cNvPr id="7" name="CuadroTexto 6">
              <a:extLst>
                <a:ext uri="{FF2B5EF4-FFF2-40B4-BE49-F238E27FC236}">
                  <a16:creationId xmlns:a16="http://schemas.microsoft.com/office/drawing/2014/main" id="{3BBE1B6F-1DC2-4630-BA54-A1919A8ADC7F}"/>
                </a:ext>
              </a:extLst>
            </p:cNvPr>
            <p:cNvSpPr txBox="1"/>
            <p:nvPr/>
          </p:nvSpPr>
          <p:spPr>
            <a:xfrm>
              <a:off x="5285712" y="2096896"/>
              <a:ext cx="2224873" cy="1077218"/>
            </a:xfrm>
            <a:prstGeom prst="rect">
              <a:avLst/>
            </a:prstGeom>
            <a:noFill/>
          </p:spPr>
          <p:txBody>
            <a:bodyPr wrap="square">
              <a:spAutoFit/>
            </a:bodyPr>
            <a:lstStyle/>
            <a:p>
              <a:r>
                <a:rPr lang="es-ES" sz="1600" b="1" dirty="0">
                  <a:solidFill>
                    <a:srgbClr val="0070C0"/>
                  </a:solidFill>
                  <a:latin typeface="Arial Narrow" panose="020B0606020202030204" pitchFamily="34" charset="0"/>
                </a:rPr>
                <a:t>ADSL:</a:t>
              </a:r>
            </a:p>
            <a:p>
              <a:endParaRPr lang="es-ES" sz="1600" b="1" dirty="0">
                <a:solidFill>
                  <a:srgbClr val="0070C0"/>
                </a:solidFill>
                <a:latin typeface="Arial Narrow" panose="020B0606020202030204" pitchFamily="34" charset="0"/>
              </a:endParaRP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Dificultad para ver (.295)</a:t>
              </a:r>
            </a:p>
            <a:p>
              <a:endParaRPr lang="es-ES" dirty="0"/>
            </a:p>
          </p:txBody>
        </p:sp>
        <p:sp>
          <p:nvSpPr>
            <p:cNvPr id="19" name="Rectángulo: esquinas redondeadas 18">
              <a:extLst>
                <a:ext uri="{FF2B5EF4-FFF2-40B4-BE49-F238E27FC236}">
                  <a16:creationId xmlns:a16="http://schemas.microsoft.com/office/drawing/2014/main" id="{2F3C4870-4ECA-498B-A01C-EF789A476103}"/>
                </a:ext>
              </a:extLst>
            </p:cNvPr>
            <p:cNvSpPr/>
            <p:nvPr/>
          </p:nvSpPr>
          <p:spPr>
            <a:xfrm>
              <a:off x="5225720" y="1992203"/>
              <a:ext cx="2160000" cy="11092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2" name="Grupo 21">
            <a:extLst>
              <a:ext uri="{FF2B5EF4-FFF2-40B4-BE49-F238E27FC236}">
                <a16:creationId xmlns:a16="http://schemas.microsoft.com/office/drawing/2014/main" id="{2C2C4032-CE06-4969-AD41-BFC051859F7E}"/>
              </a:ext>
            </a:extLst>
          </p:cNvPr>
          <p:cNvGrpSpPr/>
          <p:nvPr/>
        </p:nvGrpSpPr>
        <p:grpSpPr>
          <a:xfrm>
            <a:off x="8642939" y="2591385"/>
            <a:ext cx="3108131" cy="1307698"/>
            <a:chOff x="8669655" y="2062167"/>
            <a:chExt cx="3108131" cy="1307698"/>
          </a:xfrm>
        </p:grpSpPr>
        <p:sp>
          <p:nvSpPr>
            <p:cNvPr id="8" name="CuadroTexto 7">
              <a:extLst>
                <a:ext uri="{FF2B5EF4-FFF2-40B4-BE49-F238E27FC236}">
                  <a16:creationId xmlns:a16="http://schemas.microsoft.com/office/drawing/2014/main" id="{A3062834-87ED-4A00-860B-4EBB6A50DA5F}"/>
                </a:ext>
              </a:extLst>
            </p:cNvPr>
            <p:cNvSpPr txBox="1"/>
            <p:nvPr/>
          </p:nvSpPr>
          <p:spPr>
            <a:xfrm>
              <a:off x="8669656" y="2077203"/>
              <a:ext cx="3108130" cy="1292662"/>
            </a:xfrm>
            <a:prstGeom prst="rect">
              <a:avLst/>
            </a:prstGeom>
            <a:noFill/>
          </p:spPr>
          <p:txBody>
            <a:bodyPr wrap="square">
              <a:spAutoFit/>
            </a:bodyPr>
            <a:lstStyle/>
            <a:p>
              <a:r>
                <a:rPr lang="es-ES" sz="1600" b="1" dirty="0">
                  <a:solidFill>
                    <a:srgbClr val="0070C0"/>
                  </a:solidFill>
                  <a:latin typeface="Arial Narrow" panose="020B0606020202030204" pitchFamily="34" charset="0"/>
                </a:rPr>
                <a:t>A través de un dispositivo de mano:</a:t>
              </a:r>
            </a:p>
            <a:p>
              <a:endParaRPr lang="es-ES" sz="1600" b="1" dirty="0">
                <a:solidFill>
                  <a:srgbClr val="0070C0"/>
                </a:solidFill>
                <a:latin typeface="Arial Narrow" panose="020B0606020202030204" pitchFamily="34" charset="0"/>
              </a:endParaRP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Dificultad para ver(.358)</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Buena salud(.293)</a:t>
              </a:r>
            </a:p>
            <a:p>
              <a:endParaRPr lang="es-ES" dirty="0"/>
            </a:p>
          </p:txBody>
        </p:sp>
        <p:sp>
          <p:nvSpPr>
            <p:cNvPr id="20" name="Rectángulo: esquinas redondeadas 19">
              <a:extLst>
                <a:ext uri="{FF2B5EF4-FFF2-40B4-BE49-F238E27FC236}">
                  <a16:creationId xmlns:a16="http://schemas.microsoft.com/office/drawing/2014/main" id="{6D1935BB-4541-466A-9676-FBA3870E54A1}"/>
                </a:ext>
              </a:extLst>
            </p:cNvPr>
            <p:cNvSpPr/>
            <p:nvPr/>
          </p:nvSpPr>
          <p:spPr>
            <a:xfrm>
              <a:off x="8669655" y="2062167"/>
              <a:ext cx="3108130" cy="11092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4" name="Grupo 23">
            <a:extLst>
              <a:ext uri="{FF2B5EF4-FFF2-40B4-BE49-F238E27FC236}">
                <a16:creationId xmlns:a16="http://schemas.microsoft.com/office/drawing/2014/main" id="{22A79F11-1135-4696-9C24-F75391C7E4FB}"/>
              </a:ext>
            </a:extLst>
          </p:cNvPr>
          <p:cNvGrpSpPr/>
          <p:nvPr/>
        </p:nvGrpSpPr>
        <p:grpSpPr>
          <a:xfrm>
            <a:off x="591498" y="4717541"/>
            <a:ext cx="11009004" cy="1772664"/>
            <a:chOff x="159181" y="4283201"/>
            <a:chExt cx="11009004" cy="1772664"/>
          </a:xfrm>
        </p:grpSpPr>
        <p:sp>
          <p:nvSpPr>
            <p:cNvPr id="9" name="CuadroTexto 8">
              <a:extLst>
                <a:ext uri="{FF2B5EF4-FFF2-40B4-BE49-F238E27FC236}">
                  <a16:creationId xmlns:a16="http://schemas.microsoft.com/office/drawing/2014/main" id="{4EA4E336-EF5F-4F1C-9525-86CBC6C09B65}"/>
                </a:ext>
              </a:extLst>
            </p:cNvPr>
            <p:cNvSpPr txBox="1"/>
            <p:nvPr/>
          </p:nvSpPr>
          <p:spPr>
            <a:xfrm>
              <a:off x="290721" y="5138557"/>
              <a:ext cx="3143249" cy="769441"/>
            </a:xfrm>
            <a:prstGeom prst="rect">
              <a:avLst/>
            </a:prstGeom>
            <a:noFill/>
          </p:spPr>
          <p:txBody>
            <a:bodyPr wrap="square">
              <a:spAutoFit/>
            </a:bodyPr>
            <a:lstStyle/>
            <a:p>
              <a:r>
                <a:rPr lang="es-ES" sz="1600" b="1" dirty="0">
                  <a:solidFill>
                    <a:srgbClr val="0070C0"/>
                  </a:solidFill>
                  <a:latin typeface="Arial Narrow" panose="020B0606020202030204" pitchFamily="34" charset="0"/>
                </a:rPr>
                <a:t>ADSL: </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Tasa de paro (.421) </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índice de masculinidad (.437)</a:t>
              </a:r>
            </a:p>
          </p:txBody>
        </p:sp>
        <p:sp>
          <p:nvSpPr>
            <p:cNvPr id="10" name="CuadroTexto 9">
              <a:extLst>
                <a:ext uri="{FF2B5EF4-FFF2-40B4-BE49-F238E27FC236}">
                  <a16:creationId xmlns:a16="http://schemas.microsoft.com/office/drawing/2014/main" id="{A3A7421D-1DFD-4697-AEFB-6A74E5E2F6D4}"/>
                </a:ext>
              </a:extLst>
            </p:cNvPr>
            <p:cNvSpPr txBox="1"/>
            <p:nvPr/>
          </p:nvSpPr>
          <p:spPr>
            <a:xfrm>
              <a:off x="3981377" y="4370005"/>
              <a:ext cx="4229245" cy="338554"/>
            </a:xfrm>
            <a:prstGeom prst="rect">
              <a:avLst/>
            </a:prstGeom>
            <a:noFill/>
          </p:spPr>
          <p:txBody>
            <a:bodyPr wrap="square">
              <a:spAutoFit/>
            </a:bodyPr>
            <a:lstStyle/>
            <a:p>
              <a:r>
                <a:rPr lang="es-ES" sz="1600" b="1" dirty="0">
                  <a:solidFill>
                    <a:srgbClr val="0070C0"/>
                  </a:solidFill>
                  <a:latin typeface="Arial Narrow" panose="020B0606020202030204" pitchFamily="34" charset="0"/>
                </a:rPr>
                <a:t>Tipo de conexión con variables de control:</a:t>
              </a:r>
            </a:p>
          </p:txBody>
        </p:sp>
        <p:sp>
          <p:nvSpPr>
            <p:cNvPr id="11" name="CuadroTexto 10">
              <a:extLst>
                <a:ext uri="{FF2B5EF4-FFF2-40B4-BE49-F238E27FC236}">
                  <a16:creationId xmlns:a16="http://schemas.microsoft.com/office/drawing/2014/main" id="{D27C2648-36BF-4A34-BC8D-C10DA5EE3663}"/>
                </a:ext>
              </a:extLst>
            </p:cNvPr>
            <p:cNvSpPr txBox="1"/>
            <p:nvPr/>
          </p:nvSpPr>
          <p:spPr>
            <a:xfrm>
              <a:off x="4445287" y="5138557"/>
              <a:ext cx="3143249" cy="769441"/>
            </a:xfrm>
            <a:prstGeom prst="rect">
              <a:avLst/>
            </a:prstGeom>
            <a:noFill/>
          </p:spPr>
          <p:txBody>
            <a:bodyPr wrap="square">
              <a:spAutoFit/>
            </a:bodyPr>
            <a:lstStyle/>
            <a:p>
              <a:r>
                <a:rPr lang="es-ES" sz="1600" b="1" dirty="0">
                  <a:solidFill>
                    <a:srgbClr val="0070C0"/>
                  </a:solidFill>
                  <a:latin typeface="Arial Narrow" panose="020B0606020202030204" pitchFamily="34" charset="0"/>
                </a:rPr>
                <a:t>Otras conexiones:</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Renta media hogar (.402) </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índice de masculinidad (.400)</a:t>
              </a:r>
            </a:p>
          </p:txBody>
        </p:sp>
        <p:sp>
          <p:nvSpPr>
            <p:cNvPr id="12" name="CuadroTexto 11">
              <a:extLst>
                <a:ext uri="{FF2B5EF4-FFF2-40B4-BE49-F238E27FC236}">
                  <a16:creationId xmlns:a16="http://schemas.microsoft.com/office/drawing/2014/main" id="{78A210D6-DE6D-414A-8C67-52C9853BFAE5}"/>
                </a:ext>
              </a:extLst>
            </p:cNvPr>
            <p:cNvSpPr txBox="1"/>
            <p:nvPr/>
          </p:nvSpPr>
          <p:spPr>
            <a:xfrm>
              <a:off x="8599853" y="5138557"/>
              <a:ext cx="2472007" cy="769441"/>
            </a:xfrm>
            <a:prstGeom prst="rect">
              <a:avLst/>
            </a:prstGeom>
            <a:noFill/>
          </p:spPr>
          <p:txBody>
            <a:bodyPr wrap="square">
              <a:spAutoFit/>
            </a:bodyPr>
            <a:lstStyle/>
            <a:p>
              <a:r>
                <a:rPr lang="es-ES" sz="1600" b="1" dirty="0">
                  <a:solidFill>
                    <a:srgbClr val="0070C0"/>
                  </a:solidFill>
                  <a:latin typeface="Arial Narrow" panose="020B0606020202030204" pitchFamily="34" charset="0"/>
                </a:rPr>
                <a:t>Móvil USB:</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Renta media hogar (.358) </a:t>
              </a:r>
            </a:p>
            <a:p>
              <a:pPr marL="285750" indent="-285750">
                <a:buFont typeface="Wingdings" panose="05000000000000000000" pitchFamily="2" charset="2"/>
                <a:buChar char="ü"/>
              </a:pPr>
              <a:r>
                <a:rPr lang="es-ES" sz="1400" dirty="0">
                  <a:solidFill>
                    <a:srgbClr val="0070C0"/>
                  </a:solidFill>
                  <a:latin typeface="Arial Narrow" panose="020B0606020202030204" pitchFamily="34" charset="0"/>
                </a:rPr>
                <a:t>índice de masculinidad (.301)</a:t>
              </a:r>
            </a:p>
          </p:txBody>
        </p:sp>
        <p:sp>
          <p:nvSpPr>
            <p:cNvPr id="23" name="Rectángulo: esquinas redondeadas 22">
              <a:extLst>
                <a:ext uri="{FF2B5EF4-FFF2-40B4-BE49-F238E27FC236}">
                  <a16:creationId xmlns:a16="http://schemas.microsoft.com/office/drawing/2014/main" id="{9A9CA2FB-46C8-4C51-B6E7-ECD660B9A844}"/>
                </a:ext>
              </a:extLst>
            </p:cNvPr>
            <p:cNvSpPr/>
            <p:nvPr/>
          </p:nvSpPr>
          <p:spPr>
            <a:xfrm>
              <a:off x="159181" y="4283201"/>
              <a:ext cx="11009004" cy="17726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609626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Gráfico de dispersión&#10;&#10;Descripción generada automáticamente">
            <a:extLst>
              <a:ext uri="{FF2B5EF4-FFF2-40B4-BE49-F238E27FC236}">
                <a16:creationId xmlns:a16="http://schemas.microsoft.com/office/drawing/2014/main" id="{F2D11B0B-16F3-417B-B3CF-BB413BC81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2387"/>
            <a:ext cx="8532000" cy="3052578"/>
          </a:xfrm>
          <a:prstGeom prst="rect">
            <a:avLst/>
          </a:prstGeom>
        </p:spPr>
      </p:pic>
      <p:pic>
        <p:nvPicPr>
          <p:cNvPr id="7" name="Imagen 6" descr="Gráfico, Gráfico de dispersión&#10;&#10;Descripción generada automáticamente">
            <a:extLst>
              <a:ext uri="{FF2B5EF4-FFF2-40B4-BE49-F238E27FC236}">
                <a16:creationId xmlns:a16="http://schemas.microsoft.com/office/drawing/2014/main" id="{80CCEF0A-9A4A-48C7-A548-E10FCA698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4477" y="3805422"/>
            <a:ext cx="8532000" cy="3052578"/>
          </a:xfrm>
          <a:prstGeom prst="rect">
            <a:avLst/>
          </a:prstGeom>
        </p:spPr>
      </p:pic>
      <p:sp>
        <p:nvSpPr>
          <p:cNvPr id="4" name="CuadroTexto 3">
            <a:extLst>
              <a:ext uri="{FF2B5EF4-FFF2-40B4-BE49-F238E27FC236}">
                <a16:creationId xmlns:a16="http://schemas.microsoft.com/office/drawing/2014/main" id="{40D565FF-247C-439F-ADD9-A53762F52B26}"/>
              </a:ext>
            </a:extLst>
          </p:cNvPr>
          <p:cNvSpPr txBox="1"/>
          <p:nvPr/>
        </p:nvSpPr>
        <p:spPr>
          <a:xfrm>
            <a:off x="2713383" y="59167"/>
            <a:ext cx="6094674" cy="523220"/>
          </a:xfrm>
          <a:prstGeom prst="rect">
            <a:avLst/>
          </a:prstGeom>
          <a:noFill/>
        </p:spPr>
        <p:txBody>
          <a:bodyPr wrap="square">
            <a:spAutoFit/>
          </a:bodyPr>
          <a:lstStyle>
            <a:defPPr>
              <a:defRPr lang="es-ES"/>
            </a:defPPr>
            <a:lvl1pPr algn="ctr">
              <a:defRPr sz="2800" b="1" i="0">
                <a:solidFill>
                  <a:srgbClr val="0070C0"/>
                </a:solidFill>
                <a:effectLst/>
                <a:latin typeface="Arial Narrow" panose="020B0606020202030204" pitchFamily="34" charset="0"/>
              </a:defRPr>
            </a:lvl1pPr>
          </a:lstStyle>
          <a:p>
            <a:r>
              <a:rPr lang="es-ES" dirty="0"/>
              <a:t>Resultados</a:t>
            </a:r>
          </a:p>
        </p:txBody>
      </p:sp>
    </p:spTree>
    <p:extLst>
      <p:ext uri="{BB962C8B-B14F-4D97-AF65-F5344CB8AC3E}">
        <p14:creationId xmlns:p14="http://schemas.microsoft.com/office/powerpoint/2010/main" val="168588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Gráfico de dispersión&#10;&#10;Descripción generada automáticamente">
            <a:extLst>
              <a:ext uri="{FF2B5EF4-FFF2-40B4-BE49-F238E27FC236}">
                <a16:creationId xmlns:a16="http://schemas.microsoft.com/office/drawing/2014/main" id="{BA6BBB37-9250-417E-8E9E-4AA17964A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2" y="629441"/>
            <a:ext cx="8532000" cy="3054655"/>
          </a:xfrm>
          <a:prstGeom prst="rect">
            <a:avLst/>
          </a:prstGeom>
        </p:spPr>
      </p:pic>
      <p:pic>
        <p:nvPicPr>
          <p:cNvPr id="9" name="Imagen 8" descr="Gráfico, Gráfico de dispersión&#10;&#10;Descripción generada automáticamente">
            <a:extLst>
              <a:ext uri="{FF2B5EF4-FFF2-40B4-BE49-F238E27FC236}">
                <a16:creationId xmlns:a16="http://schemas.microsoft.com/office/drawing/2014/main" id="{FE7E75E1-33E0-4E06-97FA-13A1FB668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8573" y="3731150"/>
            <a:ext cx="8532000" cy="3054655"/>
          </a:xfrm>
          <a:prstGeom prst="rect">
            <a:avLst/>
          </a:prstGeom>
        </p:spPr>
      </p:pic>
      <p:sp>
        <p:nvSpPr>
          <p:cNvPr id="4" name="CuadroTexto 3">
            <a:extLst>
              <a:ext uri="{FF2B5EF4-FFF2-40B4-BE49-F238E27FC236}">
                <a16:creationId xmlns:a16="http://schemas.microsoft.com/office/drawing/2014/main" id="{C9ABAA4E-2206-472B-ACC9-A3A78EA56507}"/>
              </a:ext>
            </a:extLst>
          </p:cNvPr>
          <p:cNvSpPr txBox="1"/>
          <p:nvPr/>
        </p:nvSpPr>
        <p:spPr>
          <a:xfrm>
            <a:off x="2713383" y="59167"/>
            <a:ext cx="6094674" cy="523220"/>
          </a:xfrm>
          <a:prstGeom prst="rect">
            <a:avLst/>
          </a:prstGeom>
          <a:noFill/>
        </p:spPr>
        <p:txBody>
          <a:bodyPr wrap="square">
            <a:spAutoFit/>
          </a:bodyPr>
          <a:lstStyle>
            <a:defPPr>
              <a:defRPr lang="es-ES"/>
            </a:defPPr>
            <a:lvl1pPr algn="ctr">
              <a:defRPr sz="2800" b="1" i="0">
                <a:solidFill>
                  <a:srgbClr val="0070C0"/>
                </a:solidFill>
                <a:effectLst/>
                <a:latin typeface="Arial Narrow" panose="020B0606020202030204" pitchFamily="34" charset="0"/>
              </a:defRPr>
            </a:lvl1pPr>
          </a:lstStyle>
          <a:p>
            <a:r>
              <a:rPr lang="es-ES" dirty="0"/>
              <a:t>Resultados</a:t>
            </a:r>
          </a:p>
        </p:txBody>
      </p:sp>
    </p:spTree>
    <p:extLst>
      <p:ext uri="{BB962C8B-B14F-4D97-AF65-F5344CB8AC3E}">
        <p14:creationId xmlns:p14="http://schemas.microsoft.com/office/powerpoint/2010/main" val="343474926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938</Words>
  <Application>Microsoft Office PowerPoint</Application>
  <PresentationFormat>Panorámica</PresentationFormat>
  <Paragraphs>138</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Arial Narrow</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Jorgina Garrido Casas</dc:creator>
  <cp:lastModifiedBy>Jorgina Garrido Casas</cp:lastModifiedBy>
  <cp:revision>58</cp:revision>
  <dcterms:created xsi:type="dcterms:W3CDTF">2021-05-28T15:34:01Z</dcterms:created>
  <dcterms:modified xsi:type="dcterms:W3CDTF">2021-06-01T19:03:45Z</dcterms:modified>
</cp:coreProperties>
</file>