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2" r:id="rId3"/>
    <p:sldId id="291" r:id="rId4"/>
    <p:sldId id="280" r:id="rId5"/>
    <p:sldId id="283" r:id="rId6"/>
    <p:sldId id="284" r:id="rId7"/>
    <p:sldId id="276" r:id="rId8"/>
    <p:sldId id="271" r:id="rId9"/>
    <p:sldId id="292" r:id="rId10"/>
    <p:sldId id="266" r:id="rId11"/>
    <p:sldId id="268" r:id="rId12"/>
    <p:sldId id="289" r:id="rId13"/>
    <p:sldId id="260" r:id="rId14"/>
    <p:sldId id="274" r:id="rId15"/>
    <p:sldId id="275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10C6"/>
    <a:srgbClr val="649B3F"/>
    <a:srgbClr val="CCECFF"/>
    <a:srgbClr val="FFF1C5"/>
    <a:srgbClr val="FFE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3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2DFA70-55B9-4C79-89A9-E083642E758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DA5D64F-DE78-4215-A496-522A140178AF}">
      <dgm:prSet/>
      <dgm:spPr/>
      <dgm:t>
        <a:bodyPr/>
        <a:lstStyle/>
        <a:p>
          <a:r>
            <a:rPr lang="en-US"/>
            <a:t>Introducción</a:t>
          </a:r>
        </a:p>
      </dgm:t>
    </dgm:pt>
    <dgm:pt modelId="{E8B2D8C8-31EF-416A-B5A4-8CE91803B64C}" type="parTrans" cxnId="{99BDFAE6-0F35-4F62-B9E2-B53425E21B69}">
      <dgm:prSet/>
      <dgm:spPr/>
      <dgm:t>
        <a:bodyPr/>
        <a:lstStyle/>
        <a:p>
          <a:endParaRPr lang="en-US"/>
        </a:p>
      </dgm:t>
    </dgm:pt>
    <dgm:pt modelId="{BEAA09D0-6DA7-488F-B074-DF1751BD3B6C}" type="sibTrans" cxnId="{99BDFAE6-0F35-4F62-B9E2-B53425E21B69}">
      <dgm:prSet/>
      <dgm:spPr/>
      <dgm:t>
        <a:bodyPr/>
        <a:lstStyle/>
        <a:p>
          <a:endParaRPr lang="en-US"/>
        </a:p>
      </dgm:t>
    </dgm:pt>
    <dgm:pt modelId="{F79536AF-AFD8-480A-9F23-A9DB8AD12E7B}">
      <dgm:prSet/>
      <dgm:spPr/>
      <dgm:t>
        <a:bodyPr/>
        <a:lstStyle/>
        <a:p>
          <a:r>
            <a:rPr lang="en-US"/>
            <a:t>Objetivo</a:t>
          </a:r>
        </a:p>
      </dgm:t>
    </dgm:pt>
    <dgm:pt modelId="{33C69FCE-747F-437F-8EA7-1D3656AA777D}" type="parTrans" cxnId="{C2E57FE0-5822-4116-BA5D-6E1C491F05AE}">
      <dgm:prSet/>
      <dgm:spPr/>
      <dgm:t>
        <a:bodyPr/>
        <a:lstStyle/>
        <a:p>
          <a:endParaRPr lang="en-US"/>
        </a:p>
      </dgm:t>
    </dgm:pt>
    <dgm:pt modelId="{9C7B2146-0468-43BD-9F05-9382B21C95D6}" type="sibTrans" cxnId="{C2E57FE0-5822-4116-BA5D-6E1C491F05AE}">
      <dgm:prSet/>
      <dgm:spPr/>
      <dgm:t>
        <a:bodyPr/>
        <a:lstStyle/>
        <a:p>
          <a:endParaRPr lang="en-US"/>
        </a:p>
      </dgm:t>
    </dgm:pt>
    <dgm:pt modelId="{0A2CC3E9-63D0-4BF8-A8B8-99E84D9B8581}">
      <dgm:prSet/>
      <dgm:spPr/>
      <dgm:t>
        <a:bodyPr/>
        <a:lstStyle/>
        <a:p>
          <a:r>
            <a:rPr lang="en-US"/>
            <a:t>Hipótesis</a:t>
          </a:r>
        </a:p>
      </dgm:t>
    </dgm:pt>
    <dgm:pt modelId="{5A89D116-8057-4072-9001-706D658141BF}" type="parTrans" cxnId="{D4FEE53D-2A27-4735-96E0-D3FA9C323065}">
      <dgm:prSet/>
      <dgm:spPr/>
      <dgm:t>
        <a:bodyPr/>
        <a:lstStyle/>
        <a:p>
          <a:endParaRPr lang="en-US"/>
        </a:p>
      </dgm:t>
    </dgm:pt>
    <dgm:pt modelId="{AAC6FAC7-679C-4214-9F76-58DD3E1718F6}" type="sibTrans" cxnId="{D4FEE53D-2A27-4735-96E0-D3FA9C323065}">
      <dgm:prSet/>
      <dgm:spPr/>
      <dgm:t>
        <a:bodyPr/>
        <a:lstStyle/>
        <a:p>
          <a:endParaRPr lang="en-US"/>
        </a:p>
      </dgm:t>
    </dgm:pt>
    <dgm:pt modelId="{158E86CB-47A2-481B-A89C-9D937A8490AC}">
      <dgm:prSet/>
      <dgm:spPr/>
      <dgm:t>
        <a:bodyPr/>
        <a:lstStyle/>
        <a:p>
          <a:r>
            <a:rPr lang="en-US"/>
            <a:t>Fuente de información. Base de datos utilizada</a:t>
          </a:r>
        </a:p>
      </dgm:t>
    </dgm:pt>
    <dgm:pt modelId="{9488141E-23D8-48DD-9564-3560E3628D8D}" type="parTrans" cxnId="{108849FB-383E-4A00-B9EC-1898E7051F18}">
      <dgm:prSet/>
      <dgm:spPr/>
      <dgm:t>
        <a:bodyPr/>
        <a:lstStyle/>
        <a:p>
          <a:endParaRPr lang="en-US"/>
        </a:p>
      </dgm:t>
    </dgm:pt>
    <dgm:pt modelId="{C8CD426F-D385-4B3F-AD52-65884E325F79}" type="sibTrans" cxnId="{108849FB-383E-4A00-B9EC-1898E7051F18}">
      <dgm:prSet/>
      <dgm:spPr/>
      <dgm:t>
        <a:bodyPr/>
        <a:lstStyle/>
        <a:p>
          <a:endParaRPr lang="en-US"/>
        </a:p>
      </dgm:t>
    </dgm:pt>
    <dgm:pt modelId="{780330D8-1037-47EB-88B2-FDA3EF13B614}">
      <dgm:prSet/>
      <dgm:spPr/>
      <dgm:t>
        <a:bodyPr/>
        <a:lstStyle/>
        <a:p>
          <a:r>
            <a:rPr lang="en-US"/>
            <a:t>Variables utilizadas</a:t>
          </a:r>
        </a:p>
      </dgm:t>
    </dgm:pt>
    <dgm:pt modelId="{3CD5B20E-6F61-4901-B917-74E446A74730}" type="parTrans" cxnId="{BEBD4821-13C8-4920-BDE6-B585D1AF0E4E}">
      <dgm:prSet/>
      <dgm:spPr/>
      <dgm:t>
        <a:bodyPr/>
        <a:lstStyle/>
        <a:p>
          <a:endParaRPr lang="en-US"/>
        </a:p>
      </dgm:t>
    </dgm:pt>
    <dgm:pt modelId="{2940A599-DECA-47DC-BF98-356424673EDF}" type="sibTrans" cxnId="{BEBD4821-13C8-4920-BDE6-B585D1AF0E4E}">
      <dgm:prSet/>
      <dgm:spPr/>
      <dgm:t>
        <a:bodyPr/>
        <a:lstStyle/>
        <a:p>
          <a:endParaRPr lang="en-US"/>
        </a:p>
      </dgm:t>
    </dgm:pt>
    <dgm:pt modelId="{452DB351-717F-44F9-B1D1-21538D7295D8}">
      <dgm:prSet/>
      <dgm:spPr/>
      <dgm:t>
        <a:bodyPr/>
        <a:lstStyle/>
        <a:p>
          <a:r>
            <a:rPr lang="en-US"/>
            <a:t>Data Mining</a:t>
          </a:r>
        </a:p>
      </dgm:t>
    </dgm:pt>
    <dgm:pt modelId="{8EEDFDE4-7253-4681-9577-85D63C1B4BC3}" type="parTrans" cxnId="{68BF9E3B-EC79-4653-8645-2899BE8CE78D}">
      <dgm:prSet/>
      <dgm:spPr/>
      <dgm:t>
        <a:bodyPr/>
        <a:lstStyle/>
        <a:p>
          <a:endParaRPr lang="en-US"/>
        </a:p>
      </dgm:t>
    </dgm:pt>
    <dgm:pt modelId="{00155F89-867A-4E0C-AD83-5DCE69488010}" type="sibTrans" cxnId="{68BF9E3B-EC79-4653-8645-2899BE8CE78D}">
      <dgm:prSet/>
      <dgm:spPr/>
      <dgm:t>
        <a:bodyPr/>
        <a:lstStyle/>
        <a:p>
          <a:endParaRPr lang="en-US"/>
        </a:p>
      </dgm:t>
    </dgm:pt>
    <dgm:pt modelId="{2C8DFB05-D905-400D-B4A0-9F5D8CB141BD}">
      <dgm:prSet/>
      <dgm:spPr/>
      <dgm:t>
        <a:bodyPr/>
        <a:lstStyle/>
        <a:p>
          <a:r>
            <a:rPr lang="en-US"/>
            <a:t>Proceso de identificación del mejor modelo de ML</a:t>
          </a:r>
        </a:p>
      </dgm:t>
    </dgm:pt>
    <dgm:pt modelId="{89BA4B53-A06C-4E13-9A8B-A59F8FE30162}" type="parTrans" cxnId="{C1378881-174F-43A5-8C4D-616BDCB1FF62}">
      <dgm:prSet/>
      <dgm:spPr/>
      <dgm:t>
        <a:bodyPr/>
        <a:lstStyle/>
        <a:p>
          <a:endParaRPr lang="en-US"/>
        </a:p>
      </dgm:t>
    </dgm:pt>
    <dgm:pt modelId="{437D10FA-C8D7-490C-9F53-F32E462EDEC3}" type="sibTrans" cxnId="{C1378881-174F-43A5-8C4D-616BDCB1FF62}">
      <dgm:prSet/>
      <dgm:spPr/>
      <dgm:t>
        <a:bodyPr/>
        <a:lstStyle/>
        <a:p>
          <a:endParaRPr lang="en-US"/>
        </a:p>
      </dgm:t>
    </dgm:pt>
    <dgm:pt modelId="{D2D3EE17-BB44-4712-A5FC-98EE66410B26}">
      <dgm:prSet/>
      <dgm:spPr/>
      <dgm:t>
        <a:bodyPr/>
        <a:lstStyle/>
        <a:p>
          <a:r>
            <a:rPr lang="en-US"/>
            <a:t>Resultados</a:t>
          </a:r>
        </a:p>
      </dgm:t>
    </dgm:pt>
    <dgm:pt modelId="{269528F5-B365-48E9-B70E-2B91B2FB15E1}" type="parTrans" cxnId="{F101F050-D90C-4D00-8B4D-9947879C9D14}">
      <dgm:prSet/>
      <dgm:spPr/>
      <dgm:t>
        <a:bodyPr/>
        <a:lstStyle/>
        <a:p>
          <a:endParaRPr lang="en-US"/>
        </a:p>
      </dgm:t>
    </dgm:pt>
    <dgm:pt modelId="{D242937F-5969-4723-8417-5B65D67509A0}" type="sibTrans" cxnId="{F101F050-D90C-4D00-8B4D-9947879C9D14}">
      <dgm:prSet/>
      <dgm:spPr/>
      <dgm:t>
        <a:bodyPr/>
        <a:lstStyle/>
        <a:p>
          <a:endParaRPr lang="en-US"/>
        </a:p>
      </dgm:t>
    </dgm:pt>
    <dgm:pt modelId="{7CFCB3D0-CA76-43E3-8E90-3A366096135B}">
      <dgm:prSet/>
      <dgm:spPr/>
      <dgm:t>
        <a:bodyPr/>
        <a:lstStyle/>
        <a:p>
          <a:r>
            <a:rPr lang="en-US"/>
            <a:t>Conclusiones</a:t>
          </a:r>
        </a:p>
      </dgm:t>
    </dgm:pt>
    <dgm:pt modelId="{9EC90035-1B81-4422-82AA-A797E7FB7858}" type="parTrans" cxnId="{D3CCC572-6048-4044-8E8A-2A24EBE8A37E}">
      <dgm:prSet/>
      <dgm:spPr/>
      <dgm:t>
        <a:bodyPr/>
        <a:lstStyle/>
        <a:p>
          <a:endParaRPr lang="en-US"/>
        </a:p>
      </dgm:t>
    </dgm:pt>
    <dgm:pt modelId="{BA433F6F-B11F-4536-9000-EDC71BCA979B}" type="sibTrans" cxnId="{D3CCC572-6048-4044-8E8A-2A24EBE8A37E}">
      <dgm:prSet/>
      <dgm:spPr/>
      <dgm:t>
        <a:bodyPr/>
        <a:lstStyle/>
        <a:p>
          <a:endParaRPr lang="en-US"/>
        </a:p>
      </dgm:t>
    </dgm:pt>
    <dgm:pt modelId="{8D150F1E-A15B-4950-ACB8-B809EED755E7}">
      <dgm:prSet/>
      <dgm:spPr/>
      <dgm:t>
        <a:bodyPr/>
        <a:lstStyle/>
        <a:p>
          <a:r>
            <a:rPr lang="en-US"/>
            <a:t>Futuros análisis de interés</a:t>
          </a:r>
        </a:p>
      </dgm:t>
    </dgm:pt>
    <dgm:pt modelId="{D63F3F4E-4304-4112-9684-B6ACF585562E}" type="parTrans" cxnId="{4C96484B-EE6D-4F0A-9447-E2A7BC815738}">
      <dgm:prSet/>
      <dgm:spPr/>
      <dgm:t>
        <a:bodyPr/>
        <a:lstStyle/>
        <a:p>
          <a:endParaRPr lang="en-US"/>
        </a:p>
      </dgm:t>
    </dgm:pt>
    <dgm:pt modelId="{AD0BC2BB-1D69-4936-B108-3194DAC6ABFF}" type="sibTrans" cxnId="{4C96484B-EE6D-4F0A-9447-E2A7BC815738}">
      <dgm:prSet/>
      <dgm:spPr/>
      <dgm:t>
        <a:bodyPr/>
        <a:lstStyle/>
        <a:p>
          <a:endParaRPr lang="en-US"/>
        </a:p>
      </dgm:t>
    </dgm:pt>
    <dgm:pt modelId="{4E9CB1EA-1DFB-4756-A21C-9642AF39CFDC}" type="pres">
      <dgm:prSet presAssocID="{202DFA70-55B9-4C79-89A9-E083642E758A}" presName="vert0" presStyleCnt="0">
        <dgm:presLayoutVars>
          <dgm:dir/>
          <dgm:animOne val="branch"/>
          <dgm:animLvl val="lvl"/>
        </dgm:presLayoutVars>
      </dgm:prSet>
      <dgm:spPr/>
    </dgm:pt>
    <dgm:pt modelId="{28C30533-6C36-466A-B76D-29146221FB86}" type="pres">
      <dgm:prSet presAssocID="{8DA5D64F-DE78-4215-A496-522A140178AF}" presName="thickLine" presStyleLbl="alignNode1" presStyleIdx="0" presStyleCnt="10"/>
      <dgm:spPr/>
    </dgm:pt>
    <dgm:pt modelId="{14F5835B-5224-4D8F-91B7-8B71021BA7F9}" type="pres">
      <dgm:prSet presAssocID="{8DA5D64F-DE78-4215-A496-522A140178AF}" presName="horz1" presStyleCnt="0"/>
      <dgm:spPr/>
    </dgm:pt>
    <dgm:pt modelId="{9B46CF61-7D29-4091-B0E7-186531A44CC8}" type="pres">
      <dgm:prSet presAssocID="{8DA5D64F-DE78-4215-A496-522A140178AF}" presName="tx1" presStyleLbl="revTx" presStyleIdx="0" presStyleCnt="10"/>
      <dgm:spPr/>
    </dgm:pt>
    <dgm:pt modelId="{37A22DD3-F2EF-4821-9168-DBDCAA5C8E4D}" type="pres">
      <dgm:prSet presAssocID="{8DA5D64F-DE78-4215-A496-522A140178AF}" presName="vert1" presStyleCnt="0"/>
      <dgm:spPr/>
    </dgm:pt>
    <dgm:pt modelId="{8B87DA00-541D-42C8-A8CA-EAD719BF2304}" type="pres">
      <dgm:prSet presAssocID="{F79536AF-AFD8-480A-9F23-A9DB8AD12E7B}" presName="thickLine" presStyleLbl="alignNode1" presStyleIdx="1" presStyleCnt="10"/>
      <dgm:spPr/>
    </dgm:pt>
    <dgm:pt modelId="{4B697FA7-39B9-444F-BA9F-19143A24919A}" type="pres">
      <dgm:prSet presAssocID="{F79536AF-AFD8-480A-9F23-A9DB8AD12E7B}" presName="horz1" presStyleCnt="0"/>
      <dgm:spPr/>
    </dgm:pt>
    <dgm:pt modelId="{76D7F743-F0AB-4CD1-8664-434287B300FC}" type="pres">
      <dgm:prSet presAssocID="{F79536AF-AFD8-480A-9F23-A9DB8AD12E7B}" presName="tx1" presStyleLbl="revTx" presStyleIdx="1" presStyleCnt="10"/>
      <dgm:spPr/>
    </dgm:pt>
    <dgm:pt modelId="{4FA9D42D-3C27-42A7-A0D1-C54281F6D576}" type="pres">
      <dgm:prSet presAssocID="{F79536AF-AFD8-480A-9F23-A9DB8AD12E7B}" presName="vert1" presStyleCnt="0"/>
      <dgm:spPr/>
    </dgm:pt>
    <dgm:pt modelId="{0A9C2F0B-CE41-49D5-B18A-06CD0C437381}" type="pres">
      <dgm:prSet presAssocID="{0A2CC3E9-63D0-4BF8-A8B8-99E84D9B8581}" presName="thickLine" presStyleLbl="alignNode1" presStyleIdx="2" presStyleCnt="10"/>
      <dgm:spPr/>
    </dgm:pt>
    <dgm:pt modelId="{1E17A7B4-1A9E-433E-9696-7D0D6140A520}" type="pres">
      <dgm:prSet presAssocID="{0A2CC3E9-63D0-4BF8-A8B8-99E84D9B8581}" presName="horz1" presStyleCnt="0"/>
      <dgm:spPr/>
    </dgm:pt>
    <dgm:pt modelId="{00CF5AFA-7946-4137-97F6-129FA4076BA3}" type="pres">
      <dgm:prSet presAssocID="{0A2CC3E9-63D0-4BF8-A8B8-99E84D9B8581}" presName="tx1" presStyleLbl="revTx" presStyleIdx="2" presStyleCnt="10"/>
      <dgm:spPr/>
    </dgm:pt>
    <dgm:pt modelId="{B2F99B71-5701-44B2-94BF-1DD840B34EC8}" type="pres">
      <dgm:prSet presAssocID="{0A2CC3E9-63D0-4BF8-A8B8-99E84D9B8581}" presName="vert1" presStyleCnt="0"/>
      <dgm:spPr/>
    </dgm:pt>
    <dgm:pt modelId="{3B799138-1918-4520-800D-F8AC544AF016}" type="pres">
      <dgm:prSet presAssocID="{158E86CB-47A2-481B-A89C-9D937A8490AC}" presName="thickLine" presStyleLbl="alignNode1" presStyleIdx="3" presStyleCnt="10"/>
      <dgm:spPr/>
    </dgm:pt>
    <dgm:pt modelId="{A7882455-7260-44A1-B7D4-4E91A13E86AF}" type="pres">
      <dgm:prSet presAssocID="{158E86CB-47A2-481B-A89C-9D937A8490AC}" presName="horz1" presStyleCnt="0"/>
      <dgm:spPr/>
    </dgm:pt>
    <dgm:pt modelId="{5E963D4C-1618-421B-9BC8-7AD285D3430A}" type="pres">
      <dgm:prSet presAssocID="{158E86CB-47A2-481B-A89C-9D937A8490AC}" presName="tx1" presStyleLbl="revTx" presStyleIdx="3" presStyleCnt="10"/>
      <dgm:spPr/>
    </dgm:pt>
    <dgm:pt modelId="{3B4D32A8-77D7-44B2-9483-E9D99B2AAD0C}" type="pres">
      <dgm:prSet presAssocID="{158E86CB-47A2-481B-A89C-9D937A8490AC}" presName="vert1" presStyleCnt="0"/>
      <dgm:spPr/>
    </dgm:pt>
    <dgm:pt modelId="{091651DF-0EA5-4865-8C91-3674EF635E9F}" type="pres">
      <dgm:prSet presAssocID="{780330D8-1037-47EB-88B2-FDA3EF13B614}" presName="thickLine" presStyleLbl="alignNode1" presStyleIdx="4" presStyleCnt="10"/>
      <dgm:spPr/>
    </dgm:pt>
    <dgm:pt modelId="{BD7107E4-8B34-4F69-83CE-A814424AEAA9}" type="pres">
      <dgm:prSet presAssocID="{780330D8-1037-47EB-88B2-FDA3EF13B614}" presName="horz1" presStyleCnt="0"/>
      <dgm:spPr/>
    </dgm:pt>
    <dgm:pt modelId="{A710AF2C-2935-4507-BF0C-5D5F3C3AA738}" type="pres">
      <dgm:prSet presAssocID="{780330D8-1037-47EB-88B2-FDA3EF13B614}" presName="tx1" presStyleLbl="revTx" presStyleIdx="4" presStyleCnt="10"/>
      <dgm:spPr/>
    </dgm:pt>
    <dgm:pt modelId="{C67D0452-A897-49CC-BFB3-AB9AC4E4EBD1}" type="pres">
      <dgm:prSet presAssocID="{780330D8-1037-47EB-88B2-FDA3EF13B614}" presName="vert1" presStyleCnt="0"/>
      <dgm:spPr/>
    </dgm:pt>
    <dgm:pt modelId="{07469AA4-0903-4BE8-AABE-2EEFB4CBF9CE}" type="pres">
      <dgm:prSet presAssocID="{452DB351-717F-44F9-B1D1-21538D7295D8}" presName="thickLine" presStyleLbl="alignNode1" presStyleIdx="5" presStyleCnt="10"/>
      <dgm:spPr/>
    </dgm:pt>
    <dgm:pt modelId="{D730B0D7-0909-442C-AA5E-1B9D46D65BD6}" type="pres">
      <dgm:prSet presAssocID="{452DB351-717F-44F9-B1D1-21538D7295D8}" presName="horz1" presStyleCnt="0"/>
      <dgm:spPr/>
    </dgm:pt>
    <dgm:pt modelId="{E7BFBAF1-83D0-4ED4-880D-95D6111FEDE5}" type="pres">
      <dgm:prSet presAssocID="{452DB351-717F-44F9-B1D1-21538D7295D8}" presName="tx1" presStyleLbl="revTx" presStyleIdx="5" presStyleCnt="10"/>
      <dgm:spPr/>
    </dgm:pt>
    <dgm:pt modelId="{BE63DB01-1E6A-4271-A56A-EDFFBE9F4757}" type="pres">
      <dgm:prSet presAssocID="{452DB351-717F-44F9-B1D1-21538D7295D8}" presName="vert1" presStyleCnt="0"/>
      <dgm:spPr/>
    </dgm:pt>
    <dgm:pt modelId="{DC424D82-6326-4FF3-B9B8-905FAFB59474}" type="pres">
      <dgm:prSet presAssocID="{2C8DFB05-D905-400D-B4A0-9F5D8CB141BD}" presName="thickLine" presStyleLbl="alignNode1" presStyleIdx="6" presStyleCnt="10"/>
      <dgm:spPr/>
    </dgm:pt>
    <dgm:pt modelId="{7F76E83F-749D-47D7-A49C-B6D68E18C752}" type="pres">
      <dgm:prSet presAssocID="{2C8DFB05-D905-400D-B4A0-9F5D8CB141BD}" presName="horz1" presStyleCnt="0"/>
      <dgm:spPr/>
    </dgm:pt>
    <dgm:pt modelId="{6056D5C6-8C2A-4552-8E32-4DC060ECE23C}" type="pres">
      <dgm:prSet presAssocID="{2C8DFB05-D905-400D-B4A0-9F5D8CB141BD}" presName="tx1" presStyleLbl="revTx" presStyleIdx="6" presStyleCnt="10"/>
      <dgm:spPr/>
    </dgm:pt>
    <dgm:pt modelId="{FE4C0D69-4EA8-4F7F-8730-D0778B942EBB}" type="pres">
      <dgm:prSet presAssocID="{2C8DFB05-D905-400D-B4A0-9F5D8CB141BD}" presName="vert1" presStyleCnt="0"/>
      <dgm:spPr/>
    </dgm:pt>
    <dgm:pt modelId="{62B38EC0-21CC-4552-BAE2-51794A6D24B2}" type="pres">
      <dgm:prSet presAssocID="{D2D3EE17-BB44-4712-A5FC-98EE66410B26}" presName="thickLine" presStyleLbl="alignNode1" presStyleIdx="7" presStyleCnt="10"/>
      <dgm:spPr/>
    </dgm:pt>
    <dgm:pt modelId="{84AE1560-411D-4A81-9443-EA12516E7C07}" type="pres">
      <dgm:prSet presAssocID="{D2D3EE17-BB44-4712-A5FC-98EE66410B26}" presName="horz1" presStyleCnt="0"/>
      <dgm:spPr/>
    </dgm:pt>
    <dgm:pt modelId="{38E51365-D428-4D83-B997-81986088CD20}" type="pres">
      <dgm:prSet presAssocID="{D2D3EE17-BB44-4712-A5FC-98EE66410B26}" presName="tx1" presStyleLbl="revTx" presStyleIdx="7" presStyleCnt="10"/>
      <dgm:spPr/>
    </dgm:pt>
    <dgm:pt modelId="{89F1F80D-689F-479F-BD1F-4BB214723819}" type="pres">
      <dgm:prSet presAssocID="{D2D3EE17-BB44-4712-A5FC-98EE66410B26}" presName="vert1" presStyleCnt="0"/>
      <dgm:spPr/>
    </dgm:pt>
    <dgm:pt modelId="{81D916BF-EDFB-4B21-ABD7-536095B9F454}" type="pres">
      <dgm:prSet presAssocID="{7CFCB3D0-CA76-43E3-8E90-3A366096135B}" presName="thickLine" presStyleLbl="alignNode1" presStyleIdx="8" presStyleCnt="10"/>
      <dgm:spPr/>
    </dgm:pt>
    <dgm:pt modelId="{BD18A32F-FC4B-43ED-9EEF-82BE8644FC9D}" type="pres">
      <dgm:prSet presAssocID="{7CFCB3D0-CA76-43E3-8E90-3A366096135B}" presName="horz1" presStyleCnt="0"/>
      <dgm:spPr/>
    </dgm:pt>
    <dgm:pt modelId="{5F46C9A7-182B-4CE4-A705-4E6DC206335C}" type="pres">
      <dgm:prSet presAssocID="{7CFCB3D0-CA76-43E3-8E90-3A366096135B}" presName="tx1" presStyleLbl="revTx" presStyleIdx="8" presStyleCnt="10"/>
      <dgm:spPr/>
    </dgm:pt>
    <dgm:pt modelId="{1E00B8B8-0FD8-47F1-AE9A-F1D864182428}" type="pres">
      <dgm:prSet presAssocID="{7CFCB3D0-CA76-43E3-8E90-3A366096135B}" presName="vert1" presStyleCnt="0"/>
      <dgm:spPr/>
    </dgm:pt>
    <dgm:pt modelId="{E00BB54C-348C-477F-A5A8-6DCCAE28179E}" type="pres">
      <dgm:prSet presAssocID="{8D150F1E-A15B-4950-ACB8-B809EED755E7}" presName="thickLine" presStyleLbl="alignNode1" presStyleIdx="9" presStyleCnt="10"/>
      <dgm:spPr/>
    </dgm:pt>
    <dgm:pt modelId="{18087D78-449E-4293-8B1D-4CEB8686B4ED}" type="pres">
      <dgm:prSet presAssocID="{8D150F1E-A15B-4950-ACB8-B809EED755E7}" presName="horz1" presStyleCnt="0"/>
      <dgm:spPr/>
    </dgm:pt>
    <dgm:pt modelId="{6713321F-1CB0-47D1-9927-BFE9E7937AFC}" type="pres">
      <dgm:prSet presAssocID="{8D150F1E-A15B-4950-ACB8-B809EED755E7}" presName="tx1" presStyleLbl="revTx" presStyleIdx="9" presStyleCnt="10"/>
      <dgm:spPr/>
    </dgm:pt>
    <dgm:pt modelId="{17CEBCC6-914B-4A92-B484-DEE2CCE25684}" type="pres">
      <dgm:prSet presAssocID="{8D150F1E-A15B-4950-ACB8-B809EED755E7}" presName="vert1" presStyleCnt="0"/>
      <dgm:spPr/>
    </dgm:pt>
  </dgm:ptLst>
  <dgm:cxnLst>
    <dgm:cxn modelId="{BEBD4821-13C8-4920-BDE6-B585D1AF0E4E}" srcId="{202DFA70-55B9-4C79-89A9-E083642E758A}" destId="{780330D8-1037-47EB-88B2-FDA3EF13B614}" srcOrd="4" destOrd="0" parTransId="{3CD5B20E-6F61-4901-B917-74E446A74730}" sibTransId="{2940A599-DECA-47DC-BF98-356424673EDF}"/>
    <dgm:cxn modelId="{5EFC3D23-C8BA-4D22-9225-3AACBA259DD7}" type="presOf" srcId="{452DB351-717F-44F9-B1D1-21538D7295D8}" destId="{E7BFBAF1-83D0-4ED4-880D-95D6111FEDE5}" srcOrd="0" destOrd="0" presId="urn:microsoft.com/office/officeart/2008/layout/LinedList"/>
    <dgm:cxn modelId="{72917325-EEDC-4163-B106-892B8F4E72D5}" type="presOf" srcId="{7CFCB3D0-CA76-43E3-8E90-3A366096135B}" destId="{5F46C9A7-182B-4CE4-A705-4E6DC206335C}" srcOrd="0" destOrd="0" presId="urn:microsoft.com/office/officeart/2008/layout/LinedList"/>
    <dgm:cxn modelId="{2DD2573A-A0D6-4B6E-8628-6BAA28FB99B4}" type="presOf" srcId="{8D150F1E-A15B-4950-ACB8-B809EED755E7}" destId="{6713321F-1CB0-47D1-9927-BFE9E7937AFC}" srcOrd="0" destOrd="0" presId="urn:microsoft.com/office/officeart/2008/layout/LinedList"/>
    <dgm:cxn modelId="{68BF9E3B-EC79-4653-8645-2899BE8CE78D}" srcId="{202DFA70-55B9-4C79-89A9-E083642E758A}" destId="{452DB351-717F-44F9-B1D1-21538D7295D8}" srcOrd="5" destOrd="0" parTransId="{8EEDFDE4-7253-4681-9577-85D63C1B4BC3}" sibTransId="{00155F89-867A-4E0C-AD83-5DCE69488010}"/>
    <dgm:cxn modelId="{D4FEE53D-2A27-4735-96E0-D3FA9C323065}" srcId="{202DFA70-55B9-4C79-89A9-E083642E758A}" destId="{0A2CC3E9-63D0-4BF8-A8B8-99E84D9B8581}" srcOrd="2" destOrd="0" parTransId="{5A89D116-8057-4072-9001-706D658141BF}" sibTransId="{AAC6FAC7-679C-4214-9F76-58DD3E1718F6}"/>
    <dgm:cxn modelId="{4C96484B-EE6D-4F0A-9447-E2A7BC815738}" srcId="{202DFA70-55B9-4C79-89A9-E083642E758A}" destId="{8D150F1E-A15B-4950-ACB8-B809EED755E7}" srcOrd="9" destOrd="0" parTransId="{D63F3F4E-4304-4112-9684-B6ACF585562E}" sibTransId="{AD0BC2BB-1D69-4936-B108-3194DAC6ABFF}"/>
    <dgm:cxn modelId="{F101F050-D90C-4D00-8B4D-9947879C9D14}" srcId="{202DFA70-55B9-4C79-89A9-E083642E758A}" destId="{D2D3EE17-BB44-4712-A5FC-98EE66410B26}" srcOrd="7" destOrd="0" parTransId="{269528F5-B365-48E9-B70E-2B91B2FB15E1}" sibTransId="{D242937F-5969-4723-8417-5B65D67509A0}"/>
    <dgm:cxn modelId="{D3CCC572-6048-4044-8E8A-2A24EBE8A37E}" srcId="{202DFA70-55B9-4C79-89A9-E083642E758A}" destId="{7CFCB3D0-CA76-43E3-8E90-3A366096135B}" srcOrd="8" destOrd="0" parTransId="{9EC90035-1B81-4422-82AA-A797E7FB7858}" sibTransId="{BA433F6F-B11F-4536-9000-EDC71BCA979B}"/>
    <dgm:cxn modelId="{C1378881-174F-43A5-8C4D-616BDCB1FF62}" srcId="{202DFA70-55B9-4C79-89A9-E083642E758A}" destId="{2C8DFB05-D905-400D-B4A0-9F5D8CB141BD}" srcOrd="6" destOrd="0" parTransId="{89BA4B53-A06C-4E13-9A8B-A59F8FE30162}" sibTransId="{437D10FA-C8D7-490C-9F53-F32E462EDEC3}"/>
    <dgm:cxn modelId="{259C8A8C-AA5A-4057-8DF9-9163627677AE}" type="presOf" srcId="{8DA5D64F-DE78-4215-A496-522A140178AF}" destId="{9B46CF61-7D29-4091-B0E7-186531A44CC8}" srcOrd="0" destOrd="0" presId="urn:microsoft.com/office/officeart/2008/layout/LinedList"/>
    <dgm:cxn modelId="{3EBE9594-B0B4-45E0-ADE3-24E9155B1ED1}" type="presOf" srcId="{2C8DFB05-D905-400D-B4A0-9F5D8CB141BD}" destId="{6056D5C6-8C2A-4552-8E32-4DC060ECE23C}" srcOrd="0" destOrd="0" presId="urn:microsoft.com/office/officeart/2008/layout/LinedList"/>
    <dgm:cxn modelId="{5DC726A9-D3B8-47DF-B916-8E2C72A0DC27}" type="presOf" srcId="{0A2CC3E9-63D0-4BF8-A8B8-99E84D9B8581}" destId="{00CF5AFA-7946-4137-97F6-129FA4076BA3}" srcOrd="0" destOrd="0" presId="urn:microsoft.com/office/officeart/2008/layout/LinedList"/>
    <dgm:cxn modelId="{601379BE-CE46-484B-BA89-D823F61EA76D}" type="presOf" srcId="{D2D3EE17-BB44-4712-A5FC-98EE66410B26}" destId="{38E51365-D428-4D83-B997-81986088CD20}" srcOrd="0" destOrd="0" presId="urn:microsoft.com/office/officeart/2008/layout/LinedList"/>
    <dgm:cxn modelId="{C3CACCCC-EAF2-43A8-8425-B89653B31A19}" type="presOf" srcId="{202DFA70-55B9-4C79-89A9-E083642E758A}" destId="{4E9CB1EA-1DFB-4756-A21C-9642AF39CFDC}" srcOrd="0" destOrd="0" presId="urn:microsoft.com/office/officeart/2008/layout/LinedList"/>
    <dgm:cxn modelId="{BFB7C5DA-31B1-4951-B3B6-9A6386A566E0}" type="presOf" srcId="{158E86CB-47A2-481B-A89C-9D937A8490AC}" destId="{5E963D4C-1618-421B-9BC8-7AD285D3430A}" srcOrd="0" destOrd="0" presId="urn:microsoft.com/office/officeart/2008/layout/LinedList"/>
    <dgm:cxn modelId="{1D1713DE-BB42-4086-8E89-A8932020F87F}" type="presOf" srcId="{F79536AF-AFD8-480A-9F23-A9DB8AD12E7B}" destId="{76D7F743-F0AB-4CD1-8664-434287B300FC}" srcOrd="0" destOrd="0" presId="urn:microsoft.com/office/officeart/2008/layout/LinedList"/>
    <dgm:cxn modelId="{C2E57FE0-5822-4116-BA5D-6E1C491F05AE}" srcId="{202DFA70-55B9-4C79-89A9-E083642E758A}" destId="{F79536AF-AFD8-480A-9F23-A9DB8AD12E7B}" srcOrd="1" destOrd="0" parTransId="{33C69FCE-747F-437F-8EA7-1D3656AA777D}" sibTransId="{9C7B2146-0468-43BD-9F05-9382B21C95D6}"/>
    <dgm:cxn modelId="{F0C045E4-2076-43F8-B180-2FFBBF60783B}" type="presOf" srcId="{780330D8-1037-47EB-88B2-FDA3EF13B614}" destId="{A710AF2C-2935-4507-BF0C-5D5F3C3AA738}" srcOrd="0" destOrd="0" presId="urn:microsoft.com/office/officeart/2008/layout/LinedList"/>
    <dgm:cxn modelId="{99BDFAE6-0F35-4F62-B9E2-B53425E21B69}" srcId="{202DFA70-55B9-4C79-89A9-E083642E758A}" destId="{8DA5D64F-DE78-4215-A496-522A140178AF}" srcOrd="0" destOrd="0" parTransId="{E8B2D8C8-31EF-416A-B5A4-8CE91803B64C}" sibTransId="{BEAA09D0-6DA7-488F-B074-DF1751BD3B6C}"/>
    <dgm:cxn modelId="{108849FB-383E-4A00-B9EC-1898E7051F18}" srcId="{202DFA70-55B9-4C79-89A9-E083642E758A}" destId="{158E86CB-47A2-481B-A89C-9D937A8490AC}" srcOrd="3" destOrd="0" parTransId="{9488141E-23D8-48DD-9564-3560E3628D8D}" sibTransId="{C8CD426F-D385-4B3F-AD52-65884E325F79}"/>
    <dgm:cxn modelId="{9CAAAD28-6F4C-4232-818B-EAC761C29581}" type="presParOf" srcId="{4E9CB1EA-1DFB-4756-A21C-9642AF39CFDC}" destId="{28C30533-6C36-466A-B76D-29146221FB86}" srcOrd="0" destOrd="0" presId="urn:microsoft.com/office/officeart/2008/layout/LinedList"/>
    <dgm:cxn modelId="{F4367687-0BC3-496A-8EC6-6872661AECC0}" type="presParOf" srcId="{4E9CB1EA-1DFB-4756-A21C-9642AF39CFDC}" destId="{14F5835B-5224-4D8F-91B7-8B71021BA7F9}" srcOrd="1" destOrd="0" presId="urn:microsoft.com/office/officeart/2008/layout/LinedList"/>
    <dgm:cxn modelId="{4FB91A7C-CE69-4AF5-8757-713A58CC1F95}" type="presParOf" srcId="{14F5835B-5224-4D8F-91B7-8B71021BA7F9}" destId="{9B46CF61-7D29-4091-B0E7-186531A44CC8}" srcOrd="0" destOrd="0" presId="urn:microsoft.com/office/officeart/2008/layout/LinedList"/>
    <dgm:cxn modelId="{B0974B7F-C48C-4DD1-AD15-20F42FF8BA8E}" type="presParOf" srcId="{14F5835B-5224-4D8F-91B7-8B71021BA7F9}" destId="{37A22DD3-F2EF-4821-9168-DBDCAA5C8E4D}" srcOrd="1" destOrd="0" presId="urn:microsoft.com/office/officeart/2008/layout/LinedList"/>
    <dgm:cxn modelId="{36B6159B-F600-4FC3-AD41-EEB0ED2327FD}" type="presParOf" srcId="{4E9CB1EA-1DFB-4756-A21C-9642AF39CFDC}" destId="{8B87DA00-541D-42C8-A8CA-EAD719BF2304}" srcOrd="2" destOrd="0" presId="urn:microsoft.com/office/officeart/2008/layout/LinedList"/>
    <dgm:cxn modelId="{9602FB03-1831-4188-A24E-2C0C5C9E842D}" type="presParOf" srcId="{4E9CB1EA-1DFB-4756-A21C-9642AF39CFDC}" destId="{4B697FA7-39B9-444F-BA9F-19143A24919A}" srcOrd="3" destOrd="0" presId="urn:microsoft.com/office/officeart/2008/layout/LinedList"/>
    <dgm:cxn modelId="{04018F82-E891-4897-9C42-AD4A58816F33}" type="presParOf" srcId="{4B697FA7-39B9-444F-BA9F-19143A24919A}" destId="{76D7F743-F0AB-4CD1-8664-434287B300FC}" srcOrd="0" destOrd="0" presId="urn:microsoft.com/office/officeart/2008/layout/LinedList"/>
    <dgm:cxn modelId="{7EB23B43-CF6D-4EBA-AA18-63B4209447C4}" type="presParOf" srcId="{4B697FA7-39B9-444F-BA9F-19143A24919A}" destId="{4FA9D42D-3C27-42A7-A0D1-C54281F6D576}" srcOrd="1" destOrd="0" presId="urn:microsoft.com/office/officeart/2008/layout/LinedList"/>
    <dgm:cxn modelId="{6454B8EF-2AB9-421A-9767-8D96C93BA996}" type="presParOf" srcId="{4E9CB1EA-1DFB-4756-A21C-9642AF39CFDC}" destId="{0A9C2F0B-CE41-49D5-B18A-06CD0C437381}" srcOrd="4" destOrd="0" presId="urn:microsoft.com/office/officeart/2008/layout/LinedList"/>
    <dgm:cxn modelId="{595E7126-5276-4007-BE71-688F01B1EC87}" type="presParOf" srcId="{4E9CB1EA-1DFB-4756-A21C-9642AF39CFDC}" destId="{1E17A7B4-1A9E-433E-9696-7D0D6140A520}" srcOrd="5" destOrd="0" presId="urn:microsoft.com/office/officeart/2008/layout/LinedList"/>
    <dgm:cxn modelId="{7C037BCF-B253-44DB-88E4-914E2C9D9846}" type="presParOf" srcId="{1E17A7B4-1A9E-433E-9696-7D0D6140A520}" destId="{00CF5AFA-7946-4137-97F6-129FA4076BA3}" srcOrd="0" destOrd="0" presId="urn:microsoft.com/office/officeart/2008/layout/LinedList"/>
    <dgm:cxn modelId="{8841272F-4489-4C9D-AE22-78858F46F3A9}" type="presParOf" srcId="{1E17A7B4-1A9E-433E-9696-7D0D6140A520}" destId="{B2F99B71-5701-44B2-94BF-1DD840B34EC8}" srcOrd="1" destOrd="0" presId="urn:microsoft.com/office/officeart/2008/layout/LinedList"/>
    <dgm:cxn modelId="{E46C6F3F-8DF4-455F-AA92-D479E3667927}" type="presParOf" srcId="{4E9CB1EA-1DFB-4756-A21C-9642AF39CFDC}" destId="{3B799138-1918-4520-800D-F8AC544AF016}" srcOrd="6" destOrd="0" presId="urn:microsoft.com/office/officeart/2008/layout/LinedList"/>
    <dgm:cxn modelId="{00DD974D-BB73-485D-884E-1EB88CE45BFA}" type="presParOf" srcId="{4E9CB1EA-1DFB-4756-A21C-9642AF39CFDC}" destId="{A7882455-7260-44A1-B7D4-4E91A13E86AF}" srcOrd="7" destOrd="0" presId="urn:microsoft.com/office/officeart/2008/layout/LinedList"/>
    <dgm:cxn modelId="{AD5A1CA0-3342-4976-AD84-999BC6E6FD59}" type="presParOf" srcId="{A7882455-7260-44A1-B7D4-4E91A13E86AF}" destId="{5E963D4C-1618-421B-9BC8-7AD285D3430A}" srcOrd="0" destOrd="0" presId="urn:microsoft.com/office/officeart/2008/layout/LinedList"/>
    <dgm:cxn modelId="{B01CD3A3-CC0A-4810-B0B1-4D9E7F2F8384}" type="presParOf" srcId="{A7882455-7260-44A1-B7D4-4E91A13E86AF}" destId="{3B4D32A8-77D7-44B2-9483-E9D99B2AAD0C}" srcOrd="1" destOrd="0" presId="urn:microsoft.com/office/officeart/2008/layout/LinedList"/>
    <dgm:cxn modelId="{40600772-01C2-410D-87CE-F8204E6F6E2A}" type="presParOf" srcId="{4E9CB1EA-1DFB-4756-A21C-9642AF39CFDC}" destId="{091651DF-0EA5-4865-8C91-3674EF635E9F}" srcOrd="8" destOrd="0" presId="urn:microsoft.com/office/officeart/2008/layout/LinedList"/>
    <dgm:cxn modelId="{AAC4C350-DC84-4F30-8528-EFF6F1F92BAC}" type="presParOf" srcId="{4E9CB1EA-1DFB-4756-A21C-9642AF39CFDC}" destId="{BD7107E4-8B34-4F69-83CE-A814424AEAA9}" srcOrd="9" destOrd="0" presId="urn:microsoft.com/office/officeart/2008/layout/LinedList"/>
    <dgm:cxn modelId="{152AD1DE-9305-41E0-A12A-4F48E4F9D7D0}" type="presParOf" srcId="{BD7107E4-8B34-4F69-83CE-A814424AEAA9}" destId="{A710AF2C-2935-4507-BF0C-5D5F3C3AA738}" srcOrd="0" destOrd="0" presId="urn:microsoft.com/office/officeart/2008/layout/LinedList"/>
    <dgm:cxn modelId="{7B367C58-4059-4CE6-9591-BB45F064B818}" type="presParOf" srcId="{BD7107E4-8B34-4F69-83CE-A814424AEAA9}" destId="{C67D0452-A897-49CC-BFB3-AB9AC4E4EBD1}" srcOrd="1" destOrd="0" presId="urn:microsoft.com/office/officeart/2008/layout/LinedList"/>
    <dgm:cxn modelId="{D17EFF42-7010-45B9-8A5F-A25B4D6F0DF3}" type="presParOf" srcId="{4E9CB1EA-1DFB-4756-A21C-9642AF39CFDC}" destId="{07469AA4-0903-4BE8-AABE-2EEFB4CBF9CE}" srcOrd="10" destOrd="0" presId="urn:microsoft.com/office/officeart/2008/layout/LinedList"/>
    <dgm:cxn modelId="{B67E10DB-5A76-4BBF-A28C-3D40958A923D}" type="presParOf" srcId="{4E9CB1EA-1DFB-4756-A21C-9642AF39CFDC}" destId="{D730B0D7-0909-442C-AA5E-1B9D46D65BD6}" srcOrd="11" destOrd="0" presId="urn:microsoft.com/office/officeart/2008/layout/LinedList"/>
    <dgm:cxn modelId="{940DF23E-07AC-4EE8-8E92-1774C3C213E2}" type="presParOf" srcId="{D730B0D7-0909-442C-AA5E-1B9D46D65BD6}" destId="{E7BFBAF1-83D0-4ED4-880D-95D6111FEDE5}" srcOrd="0" destOrd="0" presId="urn:microsoft.com/office/officeart/2008/layout/LinedList"/>
    <dgm:cxn modelId="{F409EFE9-15F4-404C-ACF6-4FA933CD225F}" type="presParOf" srcId="{D730B0D7-0909-442C-AA5E-1B9D46D65BD6}" destId="{BE63DB01-1E6A-4271-A56A-EDFFBE9F4757}" srcOrd="1" destOrd="0" presId="urn:microsoft.com/office/officeart/2008/layout/LinedList"/>
    <dgm:cxn modelId="{902271F8-953D-472A-BA73-2FCFA721BF23}" type="presParOf" srcId="{4E9CB1EA-1DFB-4756-A21C-9642AF39CFDC}" destId="{DC424D82-6326-4FF3-B9B8-905FAFB59474}" srcOrd="12" destOrd="0" presId="urn:microsoft.com/office/officeart/2008/layout/LinedList"/>
    <dgm:cxn modelId="{4C503259-C2BC-490C-95FB-493FC5B0A019}" type="presParOf" srcId="{4E9CB1EA-1DFB-4756-A21C-9642AF39CFDC}" destId="{7F76E83F-749D-47D7-A49C-B6D68E18C752}" srcOrd="13" destOrd="0" presId="urn:microsoft.com/office/officeart/2008/layout/LinedList"/>
    <dgm:cxn modelId="{EEF1100C-BF74-45CD-BEFC-993FC22F47F1}" type="presParOf" srcId="{7F76E83F-749D-47D7-A49C-B6D68E18C752}" destId="{6056D5C6-8C2A-4552-8E32-4DC060ECE23C}" srcOrd="0" destOrd="0" presId="urn:microsoft.com/office/officeart/2008/layout/LinedList"/>
    <dgm:cxn modelId="{0C6BF3DA-2450-488E-9363-A9408A155C67}" type="presParOf" srcId="{7F76E83F-749D-47D7-A49C-B6D68E18C752}" destId="{FE4C0D69-4EA8-4F7F-8730-D0778B942EBB}" srcOrd="1" destOrd="0" presId="urn:microsoft.com/office/officeart/2008/layout/LinedList"/>
    <dgm:cxn modelId="{E1E33545-F4CB-4C39-AF62-A0952B1E9DF8}" type="presParOf" srcId="{4E9CB1EA-1DFB-4756-A21C-9642AF39CFDC}" destId="{62B38EC0-21CC-4552-BAE2-51794A6D24B2}" srcOrd="14" destOrd="0" presId="urn:microsoft.com/office/officeart/2008/layout/LinedList"/>
    <dgm:cxn modelId="{3055E71D-6FBB-4F00-BDCE-995BC4B8A65D}" type="presParOf" srcId="{4E9CB1EA-1DFB-4756-A21C-9642AF39CFDC}" destId="{84AE1560-411D-4A81-9443-EA12516E7C07}" srcOrd="15" destOrd="0" presId="urn:microsoft.com/office/officeart/2008/layout/LinedList"/>
    <dgm:cxn modelId="{BB5E0E1F-D6C6-413F-917E-CDE17CFEF178}" type="presParOf" srcId="{84AE1560-411D-4A81-9443-EA12516E7C07}" destId="{38E51365-D428-4D83-B997-81986088CD20}" srcOrd="0" destOrd="0" presId="urn:microsoft.com/office/officeart/2008/layout/LinedList"/>
    <dgm:cxn modelId="{EC40BE8F-EA16-49B2-B453-DB2B972B33B9}" type="presParOf" srcId="{84AE1560-411D-4A81-9443-EA12516E7C07}" destId="{89F1F80D-689F-479F-BD1F-4BB214723819}" srcOrd="1" destOrd="0" presId="urn:microsoft.com/office/officeart/2008/layout/LinedList"/>
    <dgm:cxn modelId="{9E29C457-16DE-451B-9BB6-39A0270BEB3D}" type="presParOf" srcId="{4E9CB1EA-1DFB-4756-A21C-9642AF39CFDC}" destId="{81D916BF-EDFB-4B21-ABD7-536095B9F454}" srcOrd="16" destOrd="0" presId="urn:microsoft.com/office/officeart/2008/layout/LinedList"/>
    <dgm:cxn modelId="{51127328-CF3D-4A00-976B-250D39527193}" type="presParOf" srcId="{4E9CB1EA-1DFB-4756-A21C-9642AF39CFDC}" destId="{BD18A32F-FC4B-43ED-9EEF-82BE8644FC9D}" srcOrd="17" destOrd="0" presId="urn:microsoft.com/office/officeart/2008/layout/LinedList"/>
    <dgm:cxn modelId="{D302C4D8-4FD5-4486-A7C1-6D1FB6F0C0A9}" type="presParOf" srcId="{BD18A32F-FC4B-43ED-9EEF-82BE8644FC9D}" destId="{5F46C9A7-182B-4CE4-A705-4E6DC206335C}" srcOrd="0" destOrd="0" presId="urn:microsoft.com/office/officeart/2008/layout/LinedList"/>
    <dgm:cxn modelId="{B476D13C-A8DD-4F1B-AB94-014CF596AE45}" type="presParOf" srcId="{BD18A32F-FC4B-43ED-9EEF-82BE8644FC9D}" destId="{1E00B8B8-0FD8-47F1-AE9A-F1D864182428}" srcOrd="1" destOrd="0" presId="urn:microsoft.com/office/officeart/2008/layout/LinedList"/>
    <dgm:cxn modelId="{5D97C939-5F41-40C1-8457-64567580802A}" type="presParOf" srcId="{4E9CB1EA-1DFB-4756-A21C-9642AF39CFDC}" destId="{E00BB54C-348C-477F-A5A8-6DCCAE28179E}" srcOrd="18" destOrd="0" presId="urn:microsoft.com/office/officeart/2008/layout/LinedList"/>
    <dgm:cxn modelId="{523EFE2D-91A3-466D-B58C-EC490125B756}" type="presParOf" srcId="{4E9CB1EA-1DFB-4756-A21C-9642AF39CFDC}" destId="{18087D78-449E-4293-8B1D-4CEB8686B4ED}" srcOrd="19" destOrd="0" presId="urn:microsoft.com/office/officeart/2008/layout/LinedList"/>
    <dgm:cxn modelId="{E9B7211F-E495-4F51-BA96-F6C4C5859BA9}" type="presParOf" srcId="{18087D78-449E-4293-8B1D-4CEB8686B4ED}" destId="{6713321F-1CB0-47D1-9927-BFE9E7937AFC}" srcOrd="0" destOrd="0" presId="urn:microsoft.com/office/officeart/2008/layout/LinedList"/>
    <dgm:cxn modelId="{48E42754-F632-4550-8386-D2C677104530}" type="presParOf" srcId="{18087D78-449E-4293-8B1D-4CEB8686B4ED}" destId="{17CEBCC6-914B-4A92-B484-DEE2CCE2568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30533-6C36-466A-B76D-29146221FB86}">
      <dsp:nvSpPr>
        <dsp:cNvPr id="0" name=""/>
        <dsp:cNvSpPr/>
      </dsp:nvSpPr>
      <dsp:spPr>
        <a:xfrm>
          <a:off x="0" y="433"/>
          <a:ext cx="48188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6CF61-7D29-4091-B0E7-186531A44CC8}">
      <dsp:nvSpPr>
        <dsp:cNvPr id="0" name=""/>
        <dsp:cNvSpPr/>
      </dsp:nvSpPr>
      <dsp:spPr>
        <a:xfrm>
          <a:off x="0" y="433"/>
          <a:ext cx="4818888" cy="354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Introducción</a:t>
          </a:r>
        </a:p>
      </dsp:txBody>
      <dsp:txXfrm>
        <a:off x="0" y="433"/>
        <a:ext cx="4818888" cy="354700"/>
      </dsp:txXfrm>
    </dsp:sp>
    <dsp:sp modelId="{8B87DA00-541D-42C8-A8CA-EAD719BF2304}">
      <dsp:nvSpPr>
        <dsp:cNvPr id="0" name=""/>
        <dsp:cNvSpPr/>
      </dsp:nvSpPr>
      <dsp:spPr>
        <a:xfrm>
          <a:off x="0" y="355133"/>
          <a:ext cx="48188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D7F743-F0AB-4CD1-8664-434287B300FC}">
      <dsp:nvSpPr>
        <dsp:cNvPr id="0" name=""/>
        <dsp:cNvSpPr/>
      </dsp:nvSpPr>
      <dsp:spPr>
        <a:xfrm>
          <a:off x="0" y="355133"/>
          <a:ext cx="4818888" cy="354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Objetivo</a:t>
          </a:r>
        </a:p>
      </dsp:txBody>
      <dsp:txXfrm>
        <a:off x="0" y="355133"/>
        <a:ext cx="4818888" cy="354700"/>
      </dsp:txXfrm>
    </dsp:sp>
    <dsp:sp modelId="{0A9C2F0B-CE41-49D5-B18A-06CD0C437381}">
      <dsp:nvSpPr>
        <dsp:cNvPr id="0" name=""/>
        <dsp:cNvSpPr/>
      </dsp:nvSpPr>
      <dsp:spPr>
        <a:xfrm>
          <a:off x="0" y="709834"/>
          <a:ext cx="48188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CF5AFA-7946-4137-97F6-129FA4076BA3}">
      <dsp:nvSpPr>
        <dsp:cNvPr id="0" name=""/>
        <dsp:cNvSpPr/>
      </dsp:nvSpPr>
      <dsp:spPr>
        <a:xfrm>
          <a:off x="0" y="709834"/>
          <a:ext cx="4818888" cy="354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Hipótesis</a:t>
          </a:r>
        </a:p>
      </dsp:txBody>
      <dsp:txXfrm>
        <a:off x="0" y="709834"/>
        <a:ext cx="4818888" cy="354700"/>
      </dsp:txXfrm>
    </dsp:sp>
    <dsp:sp modelId="{3B799138-1918-4520-800D-F8AC544AF016}">
      <dsp:nvSpPr>
        <dsp:cNvPr id="0" name=""/>
        <dsp:cNvSpPr/>
      </dsp:nvSpPr>
      <dsp:spPr>
        <a:xfrm>
          <a:off x="0" y="1064534"/>
          <a:ext cx="48188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963D4C-1618-421B-9BC8-7AD285D3430A}">
      <dsp:nvSpPr>
        <dsp:cNvPr id="0" name=""/>
        <dsp:cNvSpPr/>
      </dsp:nvSpPr>
      <dsp:spPr>
        <a:xfrm>
          <a:off x="0" y="1064534"/>
          <a:ext cx="4818888" cy="354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Fuente de información. Base de datos utilizada</a:t>
          </a:r>
        </a:p>
      </dsp:txBody>
      <dsp:txXfrm>
        <a:off x="0" y="1064534"/>
        <a:ext cx="4818888" cy="354700"/>
      </dsp:txXfrm>
    </dsp:sp>
    <dsp:sp modelId="{091651DF-0EA5-4865-8C91-3674EF635E9F}">
      <dsp:nvSpPr>
        <dsp:cNvPr id="0" name=""/>
        <dsp:cNvSpPr/>
      </dsp:nvSpPr>
      <dsp:spPr>
        <a:xfrm>
          <a:off x="0" y="1419235"/>
          <a:ext cx="48188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0AF2C-2935-4507-BF0C-5D5F3C3AA738}">
      <dsp:nvSpPr>
        <dsp:cNvPr id="0" name=""/>
        <dsp:cNvSpPr/>
      </dsp:nvSpPr>
      <dsp:spPr>
        <a:xfrm>
          <a:off x="0" y="1419235"/>
          <a:ext cx="4818888" cy="354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Variables utilizadas</a:t>
          </a:r>
        </a:p>
      </dsp:txBody>
      <dsp:txXfrm>
        <a:off x="0" y="1419235"/>
        <a:ext cx="4818888" cy="354700"/>
      </dsp:txXfrm>
    </dsp:sp>
    <dsp:sp modelId="{07469AA4-0903-4BE8-AABE-2EEFB4CBF9CE}">
      <dsp:nvSpPr>
        <dsp:cNvPr id="0" name=""/>
        <dsp:cNvSpPr/>
      </dsp:nvSpPr>
      <dsp:spPr>
        <a:xfrm>
          <a:off x="0" y="1773936"/>
          <a:ext cx="48188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BFBAF1-83D0-4ED4-880D-95D6111FEDE5}">
      <dsp:nvSpPr>
        <dsp:cNvPr id="0" name=""/>
        <dsp:cNvSpPr/>
      </dsp:nvSpPr>
      <dsp:spPr>
        <a:xfrm>
          <a:off x="0" y="1773936"/>
          <a:ext cx="4818888" cy="354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Mining</a:t>
          </a:r>
        </a:p>
      </dsp:txBody>
      <dsp:txXfrm>
        <a:off x="0" y="1773936"/>
        <a:ext cx="4818888" cy="354700"/>
      </dsp:txXfrm>
    </dsp:sp>
    <dsp:sp modelId="{DC424D82-6326-4FF3-B9B8-905FAFB59474}">
      <dsp:nvSpPr>
        <dsp:cNvPr id="0" name=""/>
        <dsp:cNvSpPr/>
      </dsp:nvSpPr>
      <dsp:spPr>
        <a:xfrm>
          <a:off x="0" y="2128636"/>
          <a:ext cx="48188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56D5C6-8C2A-4552-8E32-4DC060ECE23C}">
      <dsp:nvSpPr>
        <dsp:cNvPr id="0" name=""/>
        <dsp:cNvSpPr/>
      </dsp:nvSpPr>
      <dsp:spPr>
        <a:xfrm>
          <a:off x="0" y="2128636"/>
          <a:ext cx="4818888" cy="354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Proceso de identificación del mejor modelo de ML</a:t>
          </a:r>
        </a:p>
      </dsp:txBody>
      <dsp:txXfrm>
        <a:off x="0" y="2128636"/>
        <a:ext cx="4818888" cy="354700"/>
      </dsp:txXfrm>
    </dsp:sp>
    <dsp:sp modelId="{62B38EC0-21CC-4552-BAE2-51794A6D24B2}">
      <dsp:nvSpPr>
        <dsp:cNvPr id="0" name=""/>
        <dsp:cNvSpPr/>
      </dsp:nvSpPr>
      <dsp:spPr>
        <a:xfrm>
          <a:off x="0" y="2483337"/>
          <a:ext cx="48188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E51365-D428-4D83-B997-81986088CD20}">
      <dsp:nvSpPr>
        <dsp:cNvPr id="0" name=""/>
        <dsp:cNvSpPr/>
      </dsp:nvSpPr>
      <dsp:spPr>
        <a:xfrm>
          <a:off x="0" y="2483337"/>
          <a:ext cx="4818888" cy="354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Resultados</a:t>
          </a:r>
        </a:p>
      </dsp:txBody>
      <dsp:txXfrm>
        <a:off x="0" y="2483337"/>
        <a:ext cx="4818888" cy="354700"/>
      </dsp:txXfrm>
    </dsp:sp>
    <dsp:sp modelId="{81D916BF-EDFB-4B21-ABD7-536095B9F454}">
      <dsp:nvSpPr>
        <dsp:cNvPr id="0" name=""/>
        <dsp:cNvSpPr/>
      </dsp:nvSpPr>
      <dsp:spPr>
        <a:xfrm>
          <a:off x="0" y="2838037"/>
          <a:ext cx="48188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46C9A7-182B-4CE4-A705-4E6DC206335C}">
      <dsp:nvSpPr>
        <dsp:cNvPr id="0" name=""/>
        <dsp:cNvSpPr/>
      </dsp:nvSpPr>
      <dsp:spPr>
        <a:xfrm>
          <a:off x="0" y="2838037"/>
          <a:ext cx="4818888" cy="354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Conclusiones</a:t>
          </a:r>
        </a:p>
      </dsp:txBody>
      <dsp:txXfrm>
        <a:off x="0" y="2838037"/>
        <a:ext cx="4818888" cy="354700"/>
      </dsp:txXfrm>
    </dsp:sp>
    <dsp:sp modelId="{E00BB54C-348C-477F-A5A8-6DCCAE28179E}">
      <dsp:nvSpPr>
        <dsp:cNvPr id="0" name=""/>
        <dsp:cNvSpPr/>
      </dsp:nvSpPr>
      <dsp:spPr>
        <a:xfrm>
          <a:off x="0" y="3192738"/>
          <a:ext cx="48188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13321F-1CB0-47D1-9927-BFE9E7937AFC}">
      <dsp:nvSpPr>
        <dsp:cNvPr id="0" name=""/>
        <dsp:cNvSpPr/>
      </dsp:nvSpPr>
      <dsp:spPr>
        <a:xfrm>
          <a:off x="0" y="3192738"/>
          <a:ext cx="4818888" cy="354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Futuros análisis de interés</a:t>
          </a:r>
        </a:p>
      </dsp:txBody>
      <dsp:txXfrm>
        <a:off x="0" y="3192738"/>
        <a:ext cx="4818888" cy="354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10DEB-BA61-41B8-B733-BC9840300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BE8BB7-26FD-49D1-813A-3BAC87E7A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367344-4042-4DD6-94AD-1624ECD3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11/07/2021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5CD535-C610-4E36-A994-DC365D21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3BC22D-321D-41F0-A80C-8C96A49F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432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95955-8771-47FA-9C3E-3DCBD512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6D7439-30E2-42CE-96A9-9BB384841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7C3968-59BE-4869-AB3A-96811C730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11/07/2021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54FBB6-19E2-4BAA-AA98-3DC88FAC5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4F59FF-B415-42D6-B445-4B7E7421E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387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09D45D-E1FE-441B-A34A-B37173F53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E8185C-3D97-4CFC-BCC3-9D1BEF598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1DF169-7775-485C-AF8B-A37452D5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11/07/2021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1E42DC-2B6E-4F76-8A42-B16A6B7BF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2E9506-210F-47E4-9185-F1E6980C4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881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C3FD0-FCEE-46D0-BE9C-BCE5110DB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FCE5A4-4D50-482D-8EBD-BFFF7AF4E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B4E1EE-B078-417A-9220-7F54DB60C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11/07/2021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6F7F4C-980A-46A5-876E-38D53EC40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36027D-D4B3-4944-B756-397F2BB8F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203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29F53-B6F0-4504-B500-0798A468C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E9C16A-9322-4431-953A-4ABE989C3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8FC32F-6DAD-460C-8C77-5EC94D9D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11/07/2021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5495C3-396A-44FC-96CB-1248071A8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A55E10-3844-4689-A9D6-3BECF329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896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C6DF2-DE10-4B75-A325-6319FC1BF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9E181A-4499-4A78-B5F5-0517C72F1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2035AE-3F72-4811-BB8C-F8BBB57C3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D48F4F-B9B8-404B-8BEC-545AD85F2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11/07/2021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04A190-CD7D-4CC7-8EB3-0E3112EC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B344A0-5E2C-4757-B250-B2EB9F93A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806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CDE25-4BDE-4359-8B09-15D243CF1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1AA274-CF65-4EA5-8729-DE2A2F496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18B70C-95D4-4854-897D-EA81FDEFC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A3F83B-6A02-4B3C-A8F3-ED13E08C1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7DB28BE-EACF-4D66-9B77-59FCFCA81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94F1545-AA9A-4F82-BBEE-F0729720B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11/07/2021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7618BB4-CA61-4644-9D9B-E5DEB16B3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D6EAEF7-9AEB-43E9-900D-DB37EB1B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236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21BD3-CCF8-4319-9602-F4BD1CFC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EBC638D-19ED-4B27-A029-4908B696A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11/07/2021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BEF49F-617C-4480-B22C-6A7AC5E02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75BE2F-19E0-436B-8FC7-226D6521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492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ED3B5E3-5070-4298-B5CC-0515DBBE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11/07/2021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195854A-7E99-4B25-80DE-6357E2FD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15C7AE-1320-483A-B843-2D452B5B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837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56AE4-641C-4F05-A4AF-2B257AA18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818D8C-DDC3-4FBA-BEB1-889C23B81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209ABC-8A49-4954-9B13-B678F3BEC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2A04DF-9600-49A2-9186-87AB530C3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11/07/2021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5C3506-B498-4BE6-BB7E-47EA7094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DC982A-01E4-480C-B893-0CE73F8AA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993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86394-CB30-4AA0-8022-04E5C931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BB72D50-5AA8-449F-B03F-362E41B69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5037BF-C69D-4FC4-ADCB-99C8F663B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66ADFB-36CE-4FCA-B85E-04B117A4F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11/07/2021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45329A-202A-43A7-B0F1-EF5A7EF54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4ECBAB-7457-4EED-8741-913CE27F2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960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5FCDD6-3B4D-4C61-A6A7-1DD35D967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9A8A91-CA8B-4A72-A453-DE7915731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F58569-883F-4201-83D2-E159D9DC6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EC508-5FE5-4C88-A216-DD6ACC641FC5}" type="datetimeFigureOut">
              <a:rPr lang="es-ES" smtClean="0"/>
              <a:t>11/07/2021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5D647C-7E96-4B74-BC0C-3F60C19A7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41A084-CBA5-4E4A-8A2B-243A03386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133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upermercadosmas.com/por-que-la-manzana-es-la-fruta-mas-completa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" TargetMode="External"/><Relationship Id="rId2" Type="http://schemas.openxmlformats.org/officeDocument/2006/relationships/hyperlink" Target="https://cerebrodigital.org/post/Curso-de-Machine-Learning-con-Python-de-IBM-en-espano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erebrodigital.org/post/Curso-de-Machine-Learning-con-Python-de-IBM-en-espano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erebrodigital.org/post/Curso-de-Machine-Learning-con-Python-de-IBM-en-espano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auldelcastillo.blogspot.com/2015/08/la-caja-de-psique-ii-emocionesracionales.html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educlasfpdiet.blogspot.com/2015/09/vive-y-ama-tu-cuerpo.html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rowthhacking.cl/objetivos-para-optimizar-tu-sitio-o-aplicacion-movil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hyperlink" Target="https://www.somospacientes.com/noticias/sanidad/luz-verde-del-gobierno-a-la-creacion-del-observatorio-de-la-nutricion-y-de-estudio-de-la-obesidad/" TargetMode="External"/><Relationship Id="rId3" Type="http://schemas.openxmlformats.org/officeDocument/2006/relationships/hyperlink" Target="http://deperderkilos.com/adelgaza-con-vegetales-y-fruta-y-depura-tu-organismo-2/" TargetMode="External"/><Relationship Id="rId7" Type="http://schemas.openxmlformats.org/officeDocument/2006/relationships/hyperlink" Target="http://elmedicodemihijo.wordpress.com/2011/05/06/cuidando-los-dientes/" TargetMode="External"/><Relationship Id="rId12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hyperlink" Target="http://revistaindependientes.com/manual-para-el-capacitador-de-promotores-de-habilidades-para-la-vida/" TargetMode="External"/><Relationship Id="rId5" Type="http://schemas.openxmlformats.org/officeDocument/2006/relationships/hyperlink" Target="http://www.saludmed.com/articulos/Fisiologia_del_Ejercicio/Ejercicio_Actividad-Fisica_Sedentarismo_EDFI.html" TargetMode="External"/><Relationship Id="rId15" Type="http://schemas.openxmlformats.org/officeDocument/2006/relationships/hyperlink" Target="https://austria-forum.org/af/Geography/Asia/United_Arab_Emirates/Pictures/Downtown_Dubai/Alcohol" TargetMode="External"/><Relationship Id="rId10" Type="http://schemas.openxmlformats.org/officeDocument/2006/relationships/image" Target="../media/image8.jpg"/><Relationship Id="rId4" Type="http://schemas.openxmlformats.org/officeDocument/2006/relationships/image" Target="../media/image5.jpg"/><Relationship Id="rId9" Type="http://schemas.openxmlformats.org/officeDocument/2006/relationships/hyperlink" Target="http://www.fundeu.es/recomendacion/tabaquismo-no-es-consumo-de-tabaco-742/" TargetMode="External"/><Relationship Id="rId1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uedimumenthaler.ch/2015/06/09/trend-und-herausforderung-text-and-data-mining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7CA9C25-47DC-47C0-ABC7-CC7442D7122F}"/>
              </a:ext>
            </a:extLst>
          </p:cNvPr>
          <p:cNvSpPr txBox="1"/>
          <p:nvPr/>
        </p:nvSpPr>
        <p:spPr>
          <a:xfrm>
            <a:off x="1906900" y="955154"/>
            <a:ext cx="8378199" cy="15284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3200" b="1" i="0" dirty="0">
                <a:effectLst/>
                <a:latin typeface="+mj-lt"/>
                <a:ea typeface="+mj-ea"/>
                <a:cs typeface="+mj-cs"/>
              </a:rPr>
              <a:t>Comparación de modelos de machine </a:t>
            </a:r>
            <a:r>
              <a:rPr lang="es-ES" sz="3200" b="1" i="0" dirty="0" err="1">
                <a:effectLst/>
                <a:latin typeface="+mj-lt"/>
                <a:ea typeface="+mj-ea"/>
                <a:cs typeface="+mj-cs"/>
              </a:rPr>
              <a:t>learning</a:t>
            </a:r>
            <a:r>
              <a:rPr lang="es-ES" sz="3200" b="1" i="0" dirty="0">
                <a:effectLst/>
                <a:latin typeface="+mj-lt"/>
                <a:ea typeface="+mj-ea"/>
                <a:cs typeface="+mj-cs"/>
              </a:rPr>
              <a:t> y </a:t>
            </a:r>
            <a:r>
              <a:rPr lang="es-ES" sz="3200" b="1" i="0" dirty="0" err="1">
                <a:effectLst/>
                <a:latin typeface="+mj-lt"/>
                <a:ea typeface="+mj-ea"/>
                <a:cs typeface="+mj-cs"/>
              </a:rPr>
              <a:t>deep</a:t>
            </a:r>
            <a:r>
              <a:rPr lang="es-ES" sz="3200" b="1" i="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s-ES" sz="3200" b="1" i="0" dirty="0" err="1">
                <a:effectLst/>
                <a:latin typeface="+mj-lt"/>
                <a:ea typeface="+mj-ea"/>
                <a:cs typeface="+mj-cs"/>
              </a:rPr>
              <a:t>learning</a:t>
            </a:r>
            <a:r>
              <a:rPr lang="es-ES" sz="3200" b="1" i="0" dirty="0">
                <a:effectLst/>
                <a:latin typeface="+mj-lt"/>
                <a:ea typeface="+mj-ea"/>
                <a:cs typeface="+mj-cs"/>
              </a:rPr>
              <a:t> en la predicción de la salud a partir de determinantes de salud</a:t>
            </a:r>
            <a:endParaRPr lang="en-US" sz="3200" b="1" i="0" dirty="0">
              <a:effectLst/>
              <a:latin typeface="+mj-lt"/>
              <a:ea typeface="+mj-ea"/>
              <a:cs typeface="+mj-cs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22140B23-9728-45FF-BC41-89FCF192BF4C}"/>
              </a:ext>
            </a:extLst>
          </p:cNvPr>
          <p:cNvCxnSpPr/>
          <p:nvPr/>
        </p:nvCxnSpPr>
        <p:spPr>
          <a:xfrm>
            <a:off x="3180000" y="2630616"/>
            <a:ext cx="5832000" cy="0"/>
          </a:xfrm>
          <a:prstGeom prst="line">
            <a:avLst/>
          </a:prstGeom>
          <a:ln w="57150">
            <a:solidFill>
              <a:srgbClr val="649B3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03F75676-FF90-4E5F-B155-3ED63BE891AC}"/>
              </a:ext>
            </a:extLst>
          </p:cNvPr>
          <p:cNvSpPr txBox="1"/>
          <p:nvPr/>
        </p:nvSpPr>
        <p:spPr>
          <a:xfrm>
            <a:off x="8752389" y="3759112"/>
            <a:ext cx="2794745" cy="15284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 b="1" dirty="0" err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Autora</a:t>
            </a:r>
            <a:r>
              <a:rPr lang="en-US" sz="1600" b="1" dirty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: </a:t>
            </a:r>
          </a:p>
          <a:p>
            <a:pPr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 dirty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Jorgina Garrido Casas</a:t>
            </a:r>
          </a:p>
          <a:p>
            <a:pPr algn="r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sz="1600" dirty="0"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  <a:p>
            <a:pPr algn="r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 dirty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Julio 2021</a:t>
            </a:r>
          </a:p>
          <a:p>
            <a:pPr algn="r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 dirty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Proyecto Machine Learning</a:t>
            </a:r>
          </a:p>
          <a:p>
            <a:pPr algn="r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 dirty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The Bridge</a:t>
            </a:r>
          </a:p>
        </p:txBody>
      </p:sp>
      <p:pic>
        <p:nvPicPr>
          <p:cNvPr id="3" name="Imagen 2" descr="Una manzana sobre una superficie de madera&#10;&#10;Descripción generada automáticamente">
            <a:extLst>
              <a:ext uri="{FF2B5EF4-FFF2-40B4-BE49-F238E27FC236}">
                <a16:creationId xmlns:a16="http://schemas.microsoft.com/office/drawing/2014/main" id="{1931FD59-1FE7-47BD-B47C-CA9AB5A885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74563" y="3005805"/>
            <a:ext cx="4242874" cy="282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95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D5A5C3EC-A88F-4A54-8146-B07169861697}"/>
              </a:ext>
            </a:extLst>
          </p:cNvPr>
          <p:cNvSpPr txBox="1"/>
          <p:nvPr/>
        </p:nvSpPr>
        <p:spPr>
          <a:xfrm>
            <a:off x="2054817" y="138279"/>
            <a:ext cx="8863884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 err="1">
                <a:latin typeface="+mj-lt"/>
                <a:ea typeface="+mj-ea"/>
                <a:cs typeface="+mj-cs"/>
              </a:rPr>
              <a:t>Proceso</a:t>
            </a:r>
            <a:r>
              <a:rPr lang="en-US" sz="3200" b="1" dirty="0">
                <a:latin typeface="+mj-lt"/>
                <a:ea typeface="+mj-ea"/>
                <a:cs typeface="+mj-cs"/>
              </a:rPr>
              <a:t> de </a:t>
            </a:r>
            <a:r>
              <a:rPr lang="en-US" sz="3200" b="1" dirty="0" err="1">
                <a:latin typeface="+mj-lt"/>
                <a:ea typeface="+mj-ea"/>
                <a:cs typeface="+mj-cs"/>
              </a:rPr>
              <a:t>identificación</a:t>
            </a:r>
            <a:r>
              <a:rPr lang="en-US" sz="3200" b="1" dirty="0">
                <a:latin typeface="+mj-lt"/>
                <a:ea typeface="+mj-ea"/>
                <a:cs typeface="+mj-cs"/>
              </a:rPr>
              <a:t> del </a:t>
            </a:r>
            <a:r>
              <a:rPr lang="en-US" sz="3200" b="1" dirty="0" err="1">
                <a:latin typeface="+mj-lt"/>
                <a:ea typeface="+mj-ea"/>
                <a:cs typeface="+mj-cs"/>
              </a:rPr>
              <a:t>mejor</a:t>
            </a:r>
            <a:r>
              <a:rPr lang="en-US" sz="3200" b="1" dirty="0">
                <a:latin typeface="+mj-lt"/>
                <a:ea typeface="+mj-ea"/>
                <a:cs typeface="+mj-cs"/>
              </a:rPr>
              <a:t> </a:t>
            </a:r>
            <a:r>
              <a:rPr lang="en-US" sz="3200" b="1" dirty="0" err="1">
                <a:latin typeface="+mj-lt"/>
                <a:ea typeface="+mj-ea"/>
                <a:cs typeface="+mj-cs"/>
              </a:rPr>
              <a:t>modelo</a:t>
            </a:r>
            <a:r>
              <a:rPr lang="en-US" sz="3200" b="1" dirty="0">
                <a:latin typeface="+mj-lt"/>
                <a:ea typeface="+mj-ea"/>
                <a:cs typeface="+mj-cs"/>
              </a:rPr>
              <a:t> de ML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333A8C12-304A-4637-8A59-5BA2AA3422C2}"/>
              </a:ext>
            </a:extLst>
          </p:cNvPr>
          <p:cNvSpPr/>
          <p:nvPr/>
        </p:nvSpPr>
        <p:spPr>
          <a:xfrm>
            <a:off x="4483237" y="970567"/>
            <a:ext cx="3013657" cy="64394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8F00340A-D6DE-43CA-BE83-4EC501591431}"/>
              </a:ext>
            </a:extLst>
          </p:cNvPr>
          <p:cNvSpPr/>
          <p:nvPr/>
        </p:nvSpPr>
        <p:spPr>
          <a:xfrm>
            <a:off x="1428140" y="4751923"/>
            <a:ext cx="9085408" cy="6439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B7D3F7EF-4ECB-4A7C-AB89-BF8EC0A48A15}"/>
              </a:ext>
            </a:extLst>
          </p:cNvPr>
          <p:cNvSpPr/>
          <p:nvPr/>
        </p:nvSpPr>
        <p:spPr>
          <a:xfrm>
            <a:off x="589198" y="2382595"/>
            <a:ext cx="2033809" cy="20944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17F91FE4-D778-41CC-80BC-F4D7744D9964}"/>
              </a:ext>
            </a:extLst>
          </p:cNvPr>
          <p:cNvSpPr/>
          <p:nvPr/>
        </p:nvSpPr>
        <p:spPr>
          <a:xfrm>
            <a:off x="3421000" y="2373873"/>
            <a:ext cx="2033809" cy="21032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D364D6F4-DE2D-40B7-A8A0-3853F3905F3B}"/>
              </a:ext>
            </a:extLst>
          </p:cNvPr>
          <p:cNvSpPr/>
          <p:nvPr/>
        </p:nvSpPr>
        <p:spPr>
          <a:xfrm>
            <a:off x="6353195" y="2426427"/>
            <a:ext cx="2033809" cy="20506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3C1138FB-777B-4DD7-84FE-F66358E88350}"/>
              </a:ext>
            </a:extLst>
          </p:cNvPr>
          <p:cNvSpPr/>
          <p:nvPr/>
        </p:nvSpPr>
        <p:spPr>
          <a:xfrm>
            <a:off x="9184997" y="2426427"/>
            <a:ext cx="2033809" cy="20506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5AF6E067-1526-43CF-ADB1-4613E1B774D0}"/>
              </a:ext>
            </a:extLst>
          </p:cNvPr>
          <p:cNvSpPr/>
          <p:nvPr/>
        </p:nvSpPr>
        <p:spPr>
          <a:xfrm>
            <a:off x="1428140" y="5636485"/>
            <a:ext cx="9085408" cy="6439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D6FA460-9DFF-4068-9C09-E972C3DCBBF2}"/>
              </a:ext>
            </a:extLst>
          </p:cNvPr>
          <p:cNvSpPr txBox="1"/>
          <p:nvPr/>
        </p:nvSpPr>
        <p:spPr>
          <a:xfrm>
            <a:off x="4749167" y="930816"/>
            <a:ext cx="940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Kmeans</a:t>
            </a:r>
            <a:endParaRPr lang="es-ES" b="1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4AB150A-4688-48F1-980B-EB90EF38CF6F}"/>
              </a:ext>
            </a:extLst>
          </p:cNvPr>
          <p:cNvSpPr txBox="1"/>
          <p:nvPr/>
        </p:nvSpPr>
        <p:spPr>
          <a:xfrm>
            <a:off x="6263427" y="930816"/>
            <a:ext cx="876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Dbscan</a:t>
            </a:r>
            <a:endParaRPr lang="es-ES" b="1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4067F49-ED90-48EF-B65E-C3F28D114FF3}"/>
              </a:ext>
            </a:extLst>
          </p:cNvPr>
          <p:cNvSpPr txBox="1"/>
          <p:nvPr/>
        </p:nvSpPr>
        <p:spPr>
          <a:xfrm>
            <a:off x="2274277" y="1047381"/>
            <a:ext cx="175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No supervisados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5CFC93A-20A3-4D73-94D1-40C22CF6E633}"/>
              </a:ext>
            </a:extLst>
          </p:cNvPr>
          <p:cNvSpPr txBox="1"/>
          <p:nvPr/>
        </p:nvSpPr>
        <p:spPr>
          <a:xfrm rot="16200000">
            <a:off x="-447198" y="3224872"/>
            <a:ext cx="144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Supervisados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F567C61-19D4-4CA9-839E-146845063D8B}"/>
              </a:ext>
            </a:extLst>
          </p:cNvPr>
          <p:cNvSpPr txBox="1"/>
          <p:nvPr/>
        </p:nvSpPr>
        <p:spPr>
          <a:xfrm>
            <a:off x="726136" y="2572876"/>
            <a:ext cx="175355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/>
              <a:t>Linear </a:t>
            </a:r>
            <a:r>
              <a:rPr lang="es-ES" sz="1400" b="1" dirty="0" err="1"/>
              <a:t>regressor</a:t>
            </a:r>
            <a:endParaRPr lang="es-ES" sz="1400" b="1" dirty="0"/>
          </a:p>
          <a:p>
            <a:endParaRPr lang="es-ES" sz="1400" b="1" dirty="0"/>
          </a:p>
          <a:p>
            <a:r>
              <a:rPr lang="es-ES" sz="1400" b="1" dirty="0" err="1"/>
              <a:t>Polynomial</a:t>
            </a:r>
            <a:r>
              <a:rPr lang="es-ES" sz="1400" b="1" dirty="0"/>
              <a:t> </a:t>
            </a:r>
            <a:r>
              <a:rPr lang="es-ES" sz="1400" b="1" dirty="0" err="1"/>
              <a:t>regressor</a:t>
            </a:r>
            <a:endParaRPr lang="es-ES" sz="1400" b="1" dirty="0"/>
          </a:p>
          <a:p>
            <a:endParaRPr lang="es-ES" sz="1400" b="1" dirty="0"/>
          </a:p>
          <a:p>
            <a:r>
              <a:rPr lang="es-ES" sz="1400" b="1" dirty="0"/>
              <a:t>SVR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5F6DE47B-55D6-4901-89F9-98CD7F8E506F}"/>
              </a:ext>
            </a:extLst>
          </p:cNvPr>
          <p:cNvSpPr txBox="1"/>
          <p:nvPr/>
        </p:nvSpPr>
        <p:spPr>
          <a:xfrm>
            <a:off x="3576318" y="2572875"/>
            <a:ext cx="147232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/>
              <a:t>Logistic</a:t>
            </a:r>
            <a:r>
              <a:rPr lang="es-ES" sz="1400" b="1" dirty="0"/>
              <a:t> </a:t>
            </a:r>
            <a:r>
              <a:rPr lang="es-ES" sz="1400" b="1" dirty="0" err="1"/>
              <a:t>regressor</a:t>
            </a:r>
            <a:endParaRPr lang="es-ES" sz="1400" b="1" dirty="0"/>
          </a:p>
          <a:p>
            <a:endParaRPr lang="es-ES" sz="1400" b="1" dirty="0"/>
          </a:p>
          <a:p>
            <a:r>
              <a:rPr lang="es-ES" sz="1400" b="1" dirty="0"/>
              <a:t>K-</a:t>
            </a:r>
            <a:r>
              <a:rPr lang="es-ES" sz="1400" b="1" dirty="0" err="1"/>
              <a:t>neighbors</a:t>
            </a:r>
            <a:endParaRPr lang="es-ES" sz="1400" b="1" dirty="0"/>
          </a:p>
          <a:p>
            <a:endParaRPr lang="es-ES" sz="1400" b="1" dirty="0"/>
          </a:p>
          <a:p>
            <a:r>
              <a:rPr lang="es-ES" sz="1400" b="1" dirty="0"/>
              <a:t>SVC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30B640E6-E79F-44F3-A759-E4B1B2635C9C}"/>
              </a:ext>
            </a:extLst>
          </p:cNvPr>
          <p:cNvSpPr txBox="1"/>
          <p:nvPr/>
        </p:nvSpPr>
        <p:spPr>
          <a:xfrm>
            <a:off x="9990648" y="326361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/>
              <a:t>RNN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678D34E2-6C89-4B63-8D6B-C10D8F20DE69}"/>
              </a:ext>
            </a:extLst>
          </p:cNvPr>
          <p:cNvSpPr txBox="1"/>
          <p:nvPr/>
        </p:nvSpPr>
        <p:spPr>
          <a:xfrm>
            <a:off x="6353195" y="2533241"/>
            <a:ext cx="201587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/>
              <a:t>Decission</a:t>
            </a:r>
            <a:r>
              <a:rPr lang="es-ES" sz="1400" b="1" dirty="0"/>
              <a:t> </a:t>
            </a:r>
            <a:r>
              <a:rPr lang="es-ES" sz="1400" b="1" dirty="0" err="1"/>
              <a:t>tree</a:t>
            </a:r>
            <a:r>
              <a:rPr lang="es-ES" sz="1400" b="1" dirty="0"/>
              <a:t> </a:t>
            </a:r>
            <a:r>
              <a:rPr lang="es-ES" sz="1400" b="1" dirty="0" err="1"/>
              <a:t>regressor</a:t>
            </a:r>
            <a:endParaRPr lang="es-ES" sz="1400" b="1" dirty="0"/>
          </a:p>
          <a:p>
            <a:endParaRPr lang="es-ES" sz="1400" b="1" dirty="0"/>
          </a:p>
          <a:p>
            <a:r>
              <a:rPr lang="es-ES" sz="1400" b="1" dirty="0" err="1"/>
              <a:t>Random</a:t>
            </a:r>
            <a:r>
              <a:rPr lang="es-ES" sz="1400" b="1" dirty="0"/>
              <a:t> </a:t>
            </a:r>
            <a:r>
              <a:rPr lang="es-ES" sz="1400" b="1" dirty="0" err="1"/>
              <a:t>forest</a:t>
            </a:r>
            <a:r>
              <a:rPr lang="es-ES" sz="1400" b="1" dirty="0"/>
              <a:t> </a:t>
            </a:r>
            <a:r>
              <a:rPr lang="es-ES" sz="1400" b="1" dirty="0" err="1"/>
              <a:t>regressor</a:t>
            </a:r>
            <a:endParaRPr lang="es-ES" sz="1400" b="1" dirty="0"/>
          </a:p>
          <a:p>
            <a:endParaRPr lang="es-ES" sz="1400" b="1" dirty="0"/>
          </a:p>
          <a:p>
            <a:r>
              <a:rPr lang="es-ES" sz="1400" b="1" dirty="0" err="1"/>
              <a:t>Decission</a:t>
            </a:r>
            <a:r>
              <a:rPr lang="es-ES" sz="1400" b="1" dirty="0"/>
              <a:t> </a:t>
            </a:r>
            <a:r>
              <a:rPr lang="es-ES" sz="1400" b="1" dirty="0" err="1"/>
              <a:t>tree</a:t>
            </a:r>
            <a:r>
              <a:rPr lang="es-ES" sz="1400" b="1" dirty="0"/>
              <a:t> </a:t>
            </a:r>
            <a:r>
              <a:rPr lang="es-ES" sz="1400" b="1" dirty="0" err="1"/>
              <a:t>classifier</a:t>
            </a:r>
            <a:endParaRPr lang="es-ES" sz="1400" b="1" dirty="0"/>
          </a:p>
          <a:p>
            <a:endParaRPr lang="es-ES" sz="1400" b="1" dirty="0"/>
          </a:p>
          <a:p>
            <a:r>
              <a:rPr lang="es-ES" sz="1400" b="1" dirty="0" err="1"/>
              <a:t>Random</a:t>
            </a:r>
            <a:r>
              <a:rPr lang="es-ES" sz="1400" b="1" dirty="0"/>
              <a:t> </a:t>
            </a:r>
            <a:r>
              <a:rPr lang="es-ES" sz="1400" b="1" dirty="0" err="1"/>
              <a:t>forest</a:t>
            </a:r>
            <a:r>
              <a:rPr lang="es-ES" sz="1400" b="1" dirty="0"/>
              <a:t> </a:t>
            </a:r>
            <a:r>
              <a:rPr lang="es-ES" sz="1400" b="1" dirty="0" err="1"/>
              <a:t>classifier</a:t>
            </a:r>
            <a:endParaRPr lang="es-ES" sz="1400" b="1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B5B0698-FD0D-4FD1-8539-3BBA280915D5}"/>
              </a:ext>
            </a:extLst>
          </p:cNvPr>
          <p:cNvSpPr txBox="1"/>
          <p:nvPr/>
        </p:nvSpPr>
        <p:spPr>
          <a:xfrm>
            <a:off x="3548471" y="1685343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Machine </a:t>
            </a:r>
            <a:r>
              <a:rPr lang="es-ES" b="1" dirty="0" err="1"/>
              <a:t>learning</a:t>
            </a:r>
            <a:endParaRPr lang="es-ES" b="1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CC70D550-A883-438E-A454-084245330E7A}"/>
              </a:ext>
            </a:extLst>
          </p:cNvPr>
          <p:cNvSpPr txBox="1"/>
          <p:nvPr/>
        </p:nvSpPr>
        <p:spPr>
          <a:xfrm>
            <a:off x="9520638" y="1685343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Deep </a:t>
            </a:r>
            <a:r>
              <a:rPr lang="es-ES" b="1" dirty="0" err="1"/>
              <a:t>learning</a:t>
            </a:r>
            <a:r>
              <a:rPr lang="es-ES" b="1" dirty="0"/>
              <a:t> 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AB408B9-B4CA-4097-93B9-A68B8FFF768E}"/>
              </a:ext>
            </a:extLst>
          </p:cNvPr>
          <p:cNvSpPr txBox="1"/>
          <p:nvPr/>
        </p:nvSpPr>
        <p:spPr>
          <a:xfrm>
            <a:off x="5460987" y="4949718"/>
            <a:ext cx="986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/>
              <a:t>Gridsearch</a:t>
            </a:r>
            <a:endParaRPr lang="es-ES" sz="1400" b="1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2DA9817-F678-4093-8778-9A2D7C1912F8}"/>
              </a:ext>
            </a:extLst>
          </p:cNvPr>
          <p:cNvSpPr txBox="1"/>
          <p:nvPr/>
        </p:nvSpPr>
        <p:spPr>
          <a:xfrm>
            <a:off x="5620967" y="5771338"/>
            <a:ext cx="666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/>
              <a:t>Voting</a:t>
            </a:r>
            <a:endParaRPr lang="es-ES" sz="1400" b="1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CBA099D-7753-49A0-99D8-6169A5D8FA9E}"/>
              </a:ext>
            </a:extLst>
          </p:cNvPr>
          <p:cNvCxnSpPr/>
          <p:nvPr/>
        </p:nvCxnSpPr>
        <p:spPr>
          <a:xfrm flipH="1">
            <a:off x="4749167" y="1614508"/>
            <a:ext cx="940386" cy="162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72E4EEFE-329C-4646-90D7-84D369915321}"/>
              </a:ext>
            </a:extLst>
          </p:cNvPr>
          <p:cNvCxnSpPr>
            <a:cxnSpLocks/>
          </p:cNvCxnSpPr>
          <p:nvPr/>
        </p:nvCxnSpPr>
        <p:spPr>
          <a:xfrm>
            <a:off x="6353195" y="1614508"/>
            <a:ext cx="3461545" cy="116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EF1A3300-D15F-4C83-8908-2A389BA0718E}"/>
              </a:ext>
            </a:extLst>
          </p:cNvPr>
          <p:cNvCxnSpPr/>
          <p:nvPr/>
        </p:nvCxnSpPr>
        <p:spPr>
          <a:xfrm flipH="1">
            <a:off x="2274277" y="2054675"/>
            <a:ext cx="1937115" cy="21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C91A2218-8B63-4194-ABDF-7C2F32F6A5AA}"/>
              </a:ext>
            </a:extLst>
          </p:cNvPr>
          <p:cNvCxnSpPr/>
          <p:nvPr/>
        </p:nvCxnSpPr>
        <p:spPr>
          <a:xfrm>
            <a:off x="4312481" y="2068982"/>
            <a:ext cx="0" cy="184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1B22A94C-5724-4492-BFC5-AA6F0531989A}"/>
              </a:ext>
            </a:extLst>
          </p:cNvPr>
          <p:cNvCxnSpPr>
            <a:stCxn id="35" idx="2"/>
          </p:cNvCxnSpPr>
          <p:nvPr/>
        </p:nvCxnSpPr>
        <p:spPr>
          <a:xfrm>
            <a:off x="4471961" y="2054675"/>
            <a:ext cx="2229599" cy="327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BBD16930-1FC7-4AD9-BEFF-DB809AD0E548}"/>
              </a:ext>
            </a:extLst>
          </p:cNvPr>
          <p:cNvSpPr txBox="1"/>
          <p:nvPr/>
        </p:nvSpPr>
        <p:spPr>
          <a:xfrm>
            <a:off x="5680967" y="122654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PCA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1CA04D51-D76B-4311-88A6-7CB64B2A8878}"/>
              </a:ext>
            </a:extLst>
          </p:cNvPr>
          <p:cNvSpPr txBox="1"/>
          <p:nvPr/>
        </p:nvSpPr>
        <p:spPr>
          <a:xfrm rot="16200000">
            <a:off x="316217" y="5212241"/>
            <a:ext cx="1443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/>
              <a:t>10 variables </a:t>
            </a:r>
          </a:p>
          <a:p>
            <a:r>
              <a:rPr lang="es-ES" sz="1400" b="1" dirty="0"/>
              <a:t>más importantes</a:t>
            </a:r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0ECE7C06-BCD3-4447-96CD-0F82AA1867C6}"/>
              </a:ext>
            </a:extLst>
          </p:cNvPr>
          <p:cNvCxnSpPr>
            <a:cxnSpLocks/>
          </p:cNvCxnSpPr>
          <p:nvPr/>
        </p:nvCxnSpPr>
        <p:spPr>
          <a:xfrm>
            <a:off x="2170773" y="696481"/>
            <a:ext cx="7819875" cy="0"/>
          </a:xfrm>
          <a:prstGeom prst="line">
            <a:avLst/>
          </a:prstGeom>
          <a:ln w="57150">
            <a:solidFill>
              <a:srgbClr val="649B3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5E2E8418-D64F-4808-9369-4438A9FA30D0}"/>
              </a:ext>
            </a:extLst>
          </p:cNvPr>
          <p:cNvSpPr txBox="1"/>
          <p:nvPr/>
        </p:nvSpPr>
        <p:spPr>
          <a:xfrm>
            <a:off x="362605" y="8084977"/>
            <a:ext cx="10158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>
                <a:hlinkClick r:id="rId2" tooltip="https://cerebrodigital.org/post/Curso-de-Machine-Learning-con-Python-de-IBM-en-espanol"/>
              </a:rPr>
              <a:t>Esta foto</a:t>
            </a:r>
            <a:r>
              <a:rPr lang="es-ES" sz="900"/>
              <a:t> de Autor desconocido está bajo licencia </a:t>
            </a:r>
            <a:r>
              <a:rPr lang="es-ES" sz="900">
                <a:hlinkClick r:id="rId3" tooltip="https://creativecommons.org/licenses/by-nc-sa/3.0/"/>
              </a:rPr>
              <a:t>CC BY-SA-NC</a:t>
            </a:r>
            <a:endParaRPr lang="es-ES" sz="900"/>
          </a:p>
        </p:txBody>
      </p:sp>
      <p:pic>
        <p:nvPicPr>
          <p:cNvPr id="40" name="Imagen 39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606B21B5-54CE-4093-83FF-8066A25F02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 l="31448" r="20811" b="63235"/>
          <a:stretch/>
        </p:blipFill>
        <p:spPr>
          <a:xfrm>
            <a:off x="9651984" y="779643"/>
            <a:ext cx="1807341" cy="92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62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>
            <a:extLst>
              <a:ext uri="{FF2B5EF4-FFF2-40B4-BE49-F238E27FC236}">
                <a16:creationId xmlns:a16="http://schemas.microsoft.com/office/drawing/2014/main" id="{6798D128-7DA2-450A-ABDD-E1A3B5970534}"/>
              </a:ext>
            </a:extLst>
          </p:cNvPr>
          <p:cNvSpPr txBox="1"/>
          <p:nvPr/>
        </p:nvSpPr>
        <p:spPr>
          <a:xfrm>
            <a:off x="4847233" y="13151"/>
            <a:ext cx="2072449" cy="5499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Resultados</a:t>
            </a:r>
            <a:endParaRPr lang="en-US" sz="3200" b="1" i="0" dirty="0">
              <a:effectLst/>
              <a:latin typeface="+mj-lt"/>
              <a:ea typeface="+mj-ea"/>
              <a:cs typeface="+mj-cs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D0A384C-11D6-462A-866C-51CF49E30B59}"/>
              </a:ext>
            </a:extLst>
          </p:cNvPr>
          <p:cNvCxnSpPr>
            <a:cxnSpLocks/>
          </p:cNvCxnSpPr>
          <p:nvPr/>
        </p:nvCxnSpPr>
        <p:spPr>
          <a:xfrm>
            <a:off x="1961882" y="563098"/>
            <a:ext cx="8268236" cy="0"/>
          </a:xfrm>
          <a:prstGeom prst="line">
            <a:avLst/>
          </a:prstGeom>
          <a:ln w="57150">
            <a:solidFill>
              <a:srgbClr val="649B3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1" name="Grupo 40">
            <a:extLst>
              <a:ext uri="{FF2B5EF4-FFF2-40B4-BE49-F238E27FC236}">
                <a16:creationId xmlns:a16="http://schemas.microsoft.com/office/drawing/2014/main" id="{5F91D59A-63EB-44DE-8E8F-02157F976C0F}"/>
              </a:ext>
            </a:extLst>
          </p:cNvPr>
          <p:cNvGrpSpPr/>
          <p:nvPr/>
        </p:nvGrpSpPr>
        <p:grpSpPr>
          <a:xfrm>
            <a:off x="1712306" y="1541939"/>
            <a:ext cx="8342302" cy="4008468"/>
            <a:chOff x="1607686" y="640418"/>
            <a:chExt cx="8342302" cy="4008468"/>
          </a:xfrm>
        </p:grpSpPr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158192CA-BD64-43ED-9941-52C22668DF3E}"/>
                </a:ext>
              </a:extLst>
            </p:cNvPr>
            <p:cNvSpPr/>
            <p:nvPr/>
          </p:nvSpPr>
          <p:spPr>
            <a:xfrm>
              <a:off x="4483237" y="640418"/>
              <a:ext cx="3013657" cy="13564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A802A694-7E4F-4BE8-A4BA-2F8EE7A2FD21}"/>
                </a:ext>
              </a:extLst>
            </p:cNvPr>
            <p:cNvSpPr/>
            <p:nvPr/>
          </p:nvSpPr>
          <p:spPr>
            <a:xfrm>
              <a:off x="2107302" y="3016557"/>
              <a:ext cx="2033809" cy="16323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21CF5650-BE2E-4E04-B146-F9407974C8F7}"/>
                </a:ext>
              </a:extLst>
            </p:cNvPr>
            <p:cNvSpPr/>
            <p:nvPr/>
          </p:nvSpPr>
          <p:spPr>
            <a:xfrm>
              <a:off x="4939104" y="3007835"/>
              <a:ext cx="2606620" cy="161859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6B52BABD-9B59-494F-B02C-238FAD08715D}"/>
                </a:ext>
              </a:extLst>
            </p:cNvPr>
            <p:cNvSpPr/>
            <p:nvPr/>
          </p:nvSpPr>
          <p:spPr>
            <a:xfrm>
              <a:off x="7871299" y="3060389"/>
              <a:ext cx="2033809" cy="156604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16D42CED-1EA8-4FEC-84E5-B55B1D33AF8A}"/>
                </a:ext>
              </a:extLst>
            </p:cNvPr>
            <p:cNvSpPr txBox="1"/>
            <p:nvPr/>
          </p:nvSpPr>
          <p:spPr>
            <a:xfrm>
              <a:off x="4626202" y="707856"/>
              <a:ext cx="2870692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 err="1"/>
                <a:t>Kmeans</a:t>
              </a:r>
              <a:endParaRPr lang="es-ES" b="1" dirty="0"/>
            </a:p>
            <a:p>
              <a:r>
                <a:rPr lang="es-ES" sz="1400" b="1" dirty="0" err="1"/>
                <a:t>n_clusters</a:t>
              </a:r>
              <a:r>
                <a:rPr lang="es-ES" sz="1400" b="1" dirty="0"/>
                <a:t> = 3, </a:t>
              </a:r>
              <a:r>
                <a:rPr lang="es-ES" sz="1400" b="1" dirty="0" err="1"/>
                <a:t>Pca</a:t>
              </a:r>
              <a:r>
                <a:rPr lang="es-ES" sz="1400" b="1" dirty="0"/>
                <a:t>= 4</a:t>
              </a:r>
            </a:p>
            <a:p>
              <a:endParaRPr lang="es-ES" sz="1400" b="1" dirty="0"/>
            </a:p>
            <a:p>
              <a:r>
                <a:rPr lang="es-ES" sz="1400" b="1" dirty="0"/>
                <a:t>Varianza explicativa de PCA: 1.0</a:t>
              </a:r>
            </a:p>
            <a:p>
              <a:r>
                <a:rPr lang="es-ES" sz="1400" b="1" dirty="0"/>
                <a:t>Score </a:t>
              </a:r>
              <a:r>
                <a:rPr lang="es-ES" sz="1400" b="1" dirty="0" err="1"/>
                <a:t>Kmeans</a:t>
              </a:r>
              <a:r>
                <a:rPr lang="es-ES" sz="1400" b="1" dirty="0"/>
                <a:t>, </a:t>
              </a:r>
              <a:r>
                <a:rPr lang="es-ES" sz="1400" b="1" dirty="0" err="1"/>
                <a:t>Pca</a:t>
              </a:r>
              <a:r>
                <a:rPr lang="es-ES" sz="1400" b="1" dirty="0"/>
                <a:t>: 0.3047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B0139298-7E38-478F-8089-AB512FE228AA}"/>
                </a:ext>
              </a:extLst>
            </p:cNvPr>
            <p:cNvSpPr txBox="1"/>
            <p:nvPr/>
          </p:nvSpPr>
          <p:spPr>
            <a:xfrm>
              <a:off x="2274277" y="1047381"/>
              <a:ext cx="1759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No supervisados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DB4D657A-DBB5-4721-B7D1-9304D1A88CDF}"/>
                </a:ext>
              </a:extLst>
            </p:cNvPr>
            <p:cNvSpPr txBox="1"/>
            <p:nvPr/>
          </p:nvSpPr>
          <p:spPr>
            <a:xfrm rot="16200000">
              <a:off x="1068211" y="3656090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Supervisados</a:t>
              </a: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C24743DD-E950-401A-9099-1F202315610A}"/>
                </a:ext>
              </a:extLst>
            </p:cNvPr>
            <p:cNvSpPr txBox="1"/>
            <p:nvPr/>
          </p:nvSpPr>
          <p:spPr>
            <a:xfrm>
              <a:off x="2247427" y="3099115"/>
              <a:ext cx="179363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s-ES" sz="1400" b="1" dirty="0"/>
            </a:p>
            <a:p>
              <a:r>
                <a:rPr lang="es-ES" sz="1400" b="1" dirty="0" err="1"/>
                <a:t>Polynomial</a:t>
              </a:r>
              <a:r>
                <a:rPr lang="es-ES" sz="1400" b="1" dirty="0"/>
                <a:t> </a:t>
              </a:r>
              <a:r>
                <a:rPr lang="es-ES" sz="1400" b="1" dirty="0" err="1"/>
                <a:t>regressor</a:t>
              </a:r>
              <a:r>
                <a:rPr lang="es-ES" sz="1400" b="1" dirty="0"/>
                <a:t> </a:t>
              </a:r>
            </a:p>
            <a:p>
              <a:r>
                <a:rPr lang="es-ES" sz="1400" b="1" dirty="0"/>
                <a:t>(</a:t>
              </a:r>
              <a:r>
                <a:rPr lang="es-ES" sz="1400" b="1" dirty="0" err="1"/>
                <a:t>degree</a:t>
              </a:r>
              <a:r>
                <a:rPr lang="es-ES" sz="1400" b="1" dirty="0"/>
                <a:t> = 4)</a:t>
              </a:r>
            </a:p>
            <a:p>
              <a:endParaRPr lang="es-ES" sz="1400" b="1" dirty="0"/>
            </a:p>
            <a:p>
              <a:r>
                <a:rPr lang="es-ES" sz="1400" b="1" dirty="0"/>
                <a:t>Score: 1.000000</a:t>
              </a:r>
            </a:p>
            <a:p>
              <a:r>
                <a:rPr lang="es-ES" sz="1400" b="1" dirty="0"/>
                <a:t>MSE: 3.41948e-24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D56D9A4F-267D-4ED3-B5BB-6D1B9246E88C}"/>
                </a:ext>
              </a:extLst>
            </p:cNvPr>
            <p:cNvSpPr txBox="1"/>
            <p:nvPr/>
          </p:nvSpPr>
          <p:spPr>
            <a:xfrm>
              <a:off x="5029202" y="3051416"/>
              <a:ext cx="251652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s-ES" sz="1400" b="1" dirty="0"/>
            </a:p>
            <a:p>
              <a:r>
                <a:rPr lang="es-ES" sz="1400" b="1" dirty="0"/>
                <a:t>SVC </a:t>
              </a:r>
            </a:p>
            <a:p>
              <a:r>
                <a:rPr lang="es-ES" sz="1400" b="1" dirty="0"/>
                <a:t>(</a:t>
              </a:r>
              <a:r>
                <a:rPr lang="es-ES" sz="1400" b="1" dirty="0" err="1"/>
                <a:t>Kernel</a:t>
              </a:r>
              <a:r>
                <a:rPr lang="es-ES" sz="1400" b="1" dirty="0"/>
                <a:t>=‘</a:t>
              </a:r>
              <a:r>
                <a:rPr lang="es-ES" sz="1400" b="1" dirty="0" err="1"/>
                <a:t>rbf</a:t>
              </a:r>
              <a:r>
                <a:rPr lang="es-ES" sz="1400" b="1" dirty="0"/>
                <a:t>’, C=10, gamma = 1)</a:t>
              </a:r>
            </a:p>
            <a:p>
              <a:endParaRPr lang="es-ES" sz="1400" b="1" dirty="0"/>
            </a:p>
            <a:p>
              <a:r>
                <a:rPr lang="es-ES" sz="1400" b="1" dirty="0"/>
                <a:t>Score: 1.0</a:t>
              </a:r>
            </a:p>
            <a:p>
              <a:r>
                <a:rPr lang="es-ES" sz="1400" b="1" dirty="0" err="1"/>
                <a:t>Accuracy</a:t>
              </a:r>
              <a:r>
                <a:rPr lang="es-ES" sz="1400" b="1" dirty="0"/>
                <a:t>: 1.0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05170038-BEE7-48BA-892F-31C367E7374D}"/>
                </a:ext>
              </a:extLst>
            </p:cNvPr>
            <p:cNvSpPr txBox="1"/>
            <p:nvPr/>
          </p:nvSpPr>
          <p:spPr>
            <a:xfrm>
              <a:off x="7870957" y="3111697"/>
              <a:ext cx="207903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s-ES" sz="1400" b="1" dirty="0"/>
            </a:p>
            <a:p>
              <a:r>
                <a:rPr lang="es-ES" sz="1400" b="1" dirty="0" err="1"/>
                <a:t>Decission</a:t>
              </a:r>
              <a:r>
                <a:rPr lang="es-ES" sz="1400" b="1" dirty="0"/>
                <a:t> </a:t>
              </a:r>
              <a:r>
                <a:rPr lang="es-ES" sz="1400" b="1" dirty="0" err="1"/>
                <a:t>tree</a:t>
              </a:r>
              <a:r>
                <a:rPr lang="es-ES" sz="1400" b="1" dirty="0"/>
                <a:t> </a:t>
              </a:r>
              <a:r>
                <a:rPr lang="es-ES" sz="1400" b="1" dirty="0" err="1"/>
                <a:t>classifier</a:t>
              </a:r>
              <a:r>
                <a:rPr lang="es-ES" sz="1400" b="1" dirty="0"/>
                <a:t> ()</a:t>
              </a:r>
            </a:p>
            <a:p>
              <a:endParaRPr lang="es-ES" sz="1400" b="1" dirty="0"/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17DE63C2-67BA-4F4C-BE31-32252EB70ED4}"/>
                </a:ext>
              </a:extLst>
            </p:cNvPr>
            <p:cNvSpPr txBox="1"/>
            <p:nvPr/>
          </p:nvSpPr>
          <p:spPr>
            <a:xfrm>
              <a:off x="5020976" y="2267360"/>
              <a:ext cx="1846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Machine </a:t>
              </a:r>
              <a:r>
                <a:rPr lang="es-ES" b="1" dirty="0" err="1"/>
                <a:t>learning</a:t>
              </a:r>
              <a:endParaRPr lang="es-ES" b="1" dirty="0"/>
            </a:p>
          </p:txBody>
        </p:sp>
        <p:cxnSp>
          <p:nvCxnSpPr>
            <p:cNvPr id="30" name="Conector recto de flecha 29">
              <a:extLst>
                <a:ext uri="{FF2B5EF4-FFF2-40B4-BE49-F238E27FC236}">
                  <a16:creationId xmlns:a16="http://schemas.microsoft.com/office/drawing/2014/main" id="{1818C1AC-AE9A-45F2-A47D-84E7D58D9C3A}"/>
                </a:ext>
              </a:extLst>
            </p:cNvPr>
            <p:cNvCxnSpPr/>
            <p:nvPr/>
          </p:nvCxnSpPr>
          <p:spPr>
            <a:xfrm flipH="1">
              <a:off x="3792381" y="2688637"/>
              <a:ext cx="1937115" cy="2120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19A462CF-BCB3-4B88-9CA3-8ECB174C14FB}"/>
                </a:ext>
              </a:extLst>
            </p:cNvPr>
            <p:cNvCxnSpPr/>
            <p:nvPr/>
          </p:nvCxnSpPr>
          <p:spPr>
            <a:xfrm>
              <a:off x="5830585" y="2702944"/>
              <a:ext cx="0" cy="184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>
              <a:extLst>
                <a:ext uri="{FF2B5EF4-FFF2-40B4-BE49-F238E27FC236}">
                  <a16:creationId xmlns:a16="http://schemas.microsoft.com/office/drawing/2014/main" id="{378157BD-8E92-4BA8-B4E5-CE2F13217836}"/>
                </a:ext>
              </a:extLst>
            </p:cNvPr>
            <p:cNvCxnSpPr>
              <a:cxnSpLocks/>
            </p:cNvCxnSpPr>
            <p:nvPr/>
          </p:nvCxnSpPr>
          <p:spPr>
            <a:xfrm>
              <a:off x="5990065" y="2688637"/>
              <a:ext cx="2229599" cy="327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BF59ABB8-5EFB-4EE2-A474-9AB9A9E7449E}"/>
                </a:ext>
              </a:extLst>
            </p:cNvPr>
            <p:cNvSpPr txBox="1"/>
            <p:nvPr/>
          </p:nvSpPr>
          <p:spPr>
            <a:xfrm>
              <a:off x="7938054" y="3843411"/>
              <a:ext cx="166847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400" b="1" dirty="0"/>
                <a:t>Score: 1.0</a:t>
              </a:r>
            </a:p>
            <a:p>
              <a:r>
                <a:rPr lang="es-ES" sz="1400" b="1" dirty="0" err="1"/>
                <a:t>Accuracy</a:t>
              </a:r>
              <a:r>
                <a:rPr lang="es-ES" sz="1400" b="1" dirty="0"/>
                <a:t>: 1.0</a:t>
              </a:r>
            </a:p>
          </p:txBody>
        </p:sp>
        <p:cxnSp>
          <p:nvCxnSpPr>
            <p:cNvPr id="39" name="Conector recto de flecha 38">
              <a:extLst>
                <a:ext uri="{FF2B5EF4-FFF2-40B4-BE49-F238E27FC236}">
                  <a16:creationId xmlns:a16="http://schemas.microsoft.com/office/drawing/2014/main" id="{3BB2541B-9822-4DC8-BC8D-1541061BC78C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5938551" y="1996858"/>
              <a:ext cx="5915" cy="270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Imagen 21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3AAD2D38-E25E-432C-8784-3A2A5DC19E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1448" r="20811" b="63235"/>
          <a:stretch/>
        </p:blipFill>
        <p:spPr>
          <a:xfrm>
            <a:off x="8427890" y="1798144"/>
            <a:ext cx="2946968" cy="1512000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E0760A02-8751-4CE3-8494-E052DDA7DDBB}"/>
              </a:ext>
            </a:extLst>
          </p:cNvPr>
          <p:cNvSpPr txBox="1"/>
          <p:nvPr/>
        </p:nvSpPr>
        <p:spPr>
          <a:xfrm>
            <a:off x="362605" y="8084977"/>
            <a:ext cx="10158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>
                <a:hlinkClick r:id="rId3" tooltip="https://cerebrodigital.org/post/Curso-de-Machine-Learning-con-Python-de-IBM-en-espanol"/>
              </a:rPr>
              <a:t>Esta foto</a:t>
            </a:r>
            <a:r>
              <a:rPr lang="es-ES" sz="900"/>
              <a:t> de Autor desconocido está bajo licencia </a:t>
            </a:r>
            <a:r>
              <a:rPr lang="es-ES" sz="900">
                <a:hlinkClick r:id="rId4" tooltip="https://creativecommons.org/licenses/by-nc-sa/3.0/"/>
              </a:rPr>
              <a:t>CC BY-SA-NC</a:t>
            </a:r>
            <a:endParaRPr lang="es-ES" sz="900"/>
          </a:p>
        </p:txBody>
      </p:sp>
    </p:spTree>
    <p:extLst>
      <p:ext uri="{BB962C8B-B14F-4D97-AF65-F5344CB8AC3E}">
        <p14:creationId xmlns:p14="http://schemas.microsoft.com/office/powerpoint/2010/main" val="1685888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B62E738-83C5-464B-BAC4-AE67D1F968AF}"/>
              </a:ext>
            </a:extLst>
          </p:cNvPr>
          <p:cNvSpPr txBox="1"/>
          <p:nvPr/>
        </p:nvSpPr>
        <p:spPr>
          <a:xfrm>
            <a:off x="4847233" y="13151"/>
            <a:ext cx="2072449" cy="5499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Resultados</a:t>
            </a:r>
            <a:endParaRPr lang="en-US" sz="3200" b="1" i="0" dirty="0">
              <a:effectLst/>
              <a:latin typeface="+mj-lt"/>
              <a:ea typeface="+mj-ea"/>
              <a:cs typeface="+mj-cs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DA73C766-6E23-46D8-A25E-07243AD0C822}"/>
              </a:ext>
            </a:extLst>
          </p:cNvPr>
          <p:cNvCxnSpPr>
            <a:cxnSpLocks/>
          </p:cNvCxnSpPr>
          <p:nvPr/>
        </p:nvCxnSpPr>
        <p:spPr>
          <a:xfrm>
            <a:off x="1961882" y="563098"/>
            <a:ext cx="8268236" cy="0"/>
          </a:xfrm>
          <a:prstGeom prst="line">
            <a:avLst/>
          </a:prstGeom>
          <a:ln w="57150">
            <a:solidFill>
              <a:srgbClr val="649B3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4A28A62A-919C-4726-8170-1319C899FE8A}"/>
              </a:ext>
            </a:extLst>
          </p:cNvPr>
          <p:cNvSpPr txBox="1"/>
          <p:nvPr/>
        </p:nvSpPr>
        <p:spPr>
          <a:xfrm>
            <a:off x="1004213" y="890574"/>
            <a:ext cx="52640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10 variables más importantes</a:t>
            </a:r>
            <a:r>
              <a:rPr lang="es-ES" sz="1400" dirty="0"/>
              <a:t>: </a:t>
            </a:r>
          </a:p>
          <a:p>
            <a:endParaRPr lang="es-E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Edad 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Actividad económica actual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Estado civil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Nivel de estudios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Frecuencia de actividad física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Frecuencia de consumo de carne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Frecuencia de consumo de verduras, ensaladas y hortalizas 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Frecuencia de consumo de alcohol  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Apoyo afectivo personal de amigos y familiares</a:t>
            </a:r>
          </a:p>
          <a:p>
            <a:endParaRPr lang="es-ES" sz="1400" b="1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B3A0AD38-109E-4943-AA96-16892A5E480F}"/>
              </a:ext>
            </a:extLst>
          </p:cNvPr>
          <p:cNvGrpSpPr/>
          <p:nvPr/>
        </p:nvGrpSpPr>
        <p:grpSpPr>
          <a:xfrm>
            <a:off x="2612357" y="3805810"/>
            <a:ext cx="6566875" cy="1321965"/>
            <a:chOff x="2512952" y="3861483"/>
            <a:chExt cx="6566875" cy="1321965"/>
          </a:xfrm>
        </p:grpSpPr>
        <p:sp>
          <p:nvSpPr>
            <p:cNvPr id="2" name="Rectángulo: esquinas redondeadas 1">
              <a:extLst>
                <a:ext uri="{FF2B5EF4-FFF2-40B4-BE49-F238E27FC236}">
                  <a16:creationId xmlns:a16="http://schemas.microsoft.com/office/drawing/2014/main" id="{40FDAD4D-0DD9-48BC-B0B1-1F6A1CA93E3B}"/>
                </a:ext>
              </a:extLst>
            </p:cNvPr>
            <p:cNvSpPr/>
            <p:nvPr/>
          </p:nvSpPr>
          <p:spPr>
            <a:xfrm>
              <a:off x="2512952" y="3861483"/>
              <a:ext cx="6566875" cy="132196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688C04ED-9C65-47F7-8E67-B616DD62796F}"/>
                </a:ext>
              </a:extLst>
            </p:cNvPr>
            <p:cNvSpPr txBox="1"/>
            <p:nvPr/>
          </p:nvSpPr>
          <p:spPr>
            <a:xfrm>
              <a:off x="2938038" y="4347359"/>
              <a:ext cx="9868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err="1"/>
                <a:t>Gridsearch</a:t>
              </a:r>
              <a:endParaRPr lang="es-ES" sz="1400" b="1" dirty="0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1F9933BE-C3AB-4F4A-A85F-26F8063B0004}"/>
                </a:ext>
              </a:extLst>
            </p:cNvPr>
            <p:cNvSpPr txBox="1"/>
            <p:nvPr/>
          </p:nvSpPr>
          <p:spPr>
            <a:xfrm>
              <a:off x="5560137" y="3949455"/>
              <a:ext cx="3416121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400" b="1" dirty="0"/>
                <a:t>SVC </a:t>
              </a:r>
            </a:p>
            <a:p>
              <a:r>
                <a:rPr lang="es-ES" sz="1400" b="1" dirty="0"/>
                <a:t>(</a:t>
              </a:r>
              <a:r>
                <a:rPr lang="es-ES" sz="1400" b="1" dirty="0" err="1"/>
                <a:t>Kernel</a:t>
              </a:r>
              <a:r>
                <a:rPr lang="es-ES" sz="1400" b="1" dirty="0"/>
                <a:t>=‘</a:t>
              </a:r>
              <a:r>
                <a:rPr lang="es-ES" sz="1400" b="1" dirty="0" err="1"/>
                <a:t>rbf</a:t>
              </a:r>
              <a:r>
                <a:rPr lang="es-ES" sz="1400" b="1" dirty="0"/>
                <a:t>’, C=10, gamma = 1)</a:t>
              </a:r>
            </a:p>
            <a:p>
              <a:endParaRPr lang="es-ES" sz="1400" b="1" dirty="0"/>
            </a:p>
            <a:p>
              <a:r>
                <a:rPr lang="es-ES" sz="1400" b="1" dirty="0"/>
                <a:t>Score: 0.6565</a:t>
              </a:r>
            </a:p>
            <a:p>
              <a:r>
                <a:rPr lang="es-ES" sz="1400" b="1" dirty="0" err="1"/>
                <a:t>Accuracy</a:t>
              </a:r>
              <a:r>
                <a:rPr lang="es-ES" sz="1400" b="1" dirty="0"/>
                <a:t>: 0.9989</a:t>
              </a:r>
              <a:endParaRPr lang="es-ES" sz="1400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87C09B64-178C-4306-B87A-965E79213644}"/>
              </a:ext>
            </a:extLst>
          </p:cNvPr>
          <p:cNvGrpSpPr/>
          <p:nvPr/>
        </p:nvGrpSpPr>
        <p:grpSpPr>
          <a:xfrm>
            <a:off x="2612357" y="5595289"/>
            <a:ext cx="6566875" cy="930142"/>
            <a:chOff x="2512951" y="5406261"/>
            <a:chExt cx="6566875" cy="930142"/>
          </a:xfrm>
        </p:grpSpPr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BF5E64D7-2FB1-4B60-81E1-77FD5E52307B}"/>
                </a:ext>
              </a:extLst>
            </p:cNvPr>
            <p:cNvSpPr/>
            <p:nvPr/>
          </p:nvSpPr>
          <p:spPr>
            <a:xfrm>
              <a:off x="2512951" y="5406261"/>
              <a:ext cx="6566875" cy="9301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FAAB5B4F-6B86-4450-B5E0-4A03B7FFEF7D}"/>
                </a:ext>
              </a:extLst>
            </p:cNvPr>
            <p:cNvSpPr txBox="1"/>
            <p:nvPr/>
          </p:nvSpPr>
          <p:spPr>
            <a:xfrm>
              <a:off x="2938038" y="5677373"/>
              <a:ext cx="6668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err="1"/>
                <a:t>Voting</a:t>
              </a:r>
              <a:endParaRPr lang="es-ES" sz="1400" b="1" dirty="0"/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87746158-7B1B-4531-BAB9-7C323FB590F9}"/>
                </a:ext>
              </a:extLst>
            </p:cNvPr>
            <p:cNvSpPr txBox="1"/>
            <p:nvPr/>
          </p:nvSpPr>
          <p:spPr>
            <a:xfrm>
              <a:off x="5211621" y="5453762"/>
              <a:ext cx="3416121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400" b="1" dirty="0" err="1"/>
                <a:t>Voting</a:t>
              </a:r>
              <a:r>
                <a:rPr lang="es-ES" sz="1400" b="1" dirty="0"/>
                <a:t> = ‘</a:t>
              </a:r>
              <a:r>
                <a:rPr lang="es-ES" sz="1400" b="1" dirty="0" err="1"/>
                <a:t>hard</a:t>
              </a:r>
              <a:r>
                <a:rPr lang="es-ES" sz="1400" b="1" dirty="0"/>
                <a:t>’</a:t>
              </a:r>
            </a:p>
            <a:p>
              <a:endParaRPr lang="es-ES" sz="1400" b="1" dirty="0"/>
            </a:p>
            <a:p>
              <a:r>
                <a:rPr lang="es-ES" sz="1400" b="1" dirty="0" err="1"/>
                <a:t>Voting</a:t>
              </a:r>
              <a:r>
                <a:rPr lang="es-ES" sz="1400" b="1" dirty="0"/>
                <a:t> </a:t>
              </a:r>
              <a:r>
                <a:rPr lang="es-ES" sz="1400" b="1" dirty="0" err="1"/>
                <a:t>classifier</a:t>
              </a:r>
              <a:r>
                <a:rPr lang="es-ES" sz="1400" b="1" dirty="0"/>
                <a:t>: 1.0 </a:t>
              </a:r>
              <a:endParaRPr lang="es-ES" sz="1400" dirty="0"/>
            </a:p>
          </p:txBody>
        </p:sp>
      </p:grpSp>
      <p:pic>
        <p:nvPicPr>
          <p:cNvPr id="17" name="Imagen 16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DD4416C2-D788-47CC-9D27-AAD6033409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1448" r="20811" b="63235"/>
          <a:stretch/>
        </p:blipFill>
        <p:spPr>
          <a:xfrm>
            <a:off x="6745871" y="1207193"/>
            <a:ext cx="3648628" cy="1872000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E80E4C0A-1751-4F6E-BA9F-DD4701EC5507}"/>
              </a:ext>
            </a:extLst>
          </p:cNvPr>
          <p:cNvSpPr txBox="1"/>
          <p:nvPr/>
        </p:nvSpPr>
        <p:spPr>
          <a:xfrm>
            <a:off x="362605" y="8084977"/>
            <a:ext cx="10158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>
                <a:hlinkClick r:id="rId3" tooltip="https://cerebrodigital.org/post/Curso-de-Machine-Learning-con-Python-de-IBM-en-espanol"/>
              </a:rPr>
              <a:t>Esta foto</a:t>
            </a:r>
            <a:r>
              <a:rPr lang="es-ES" sz="900"/>
              <a:t> de Autor desconocido está bajo licencia </a:t>
            </a:r>
            <a:r>
              <a:rPr lang="es-ES" sz="900">
                <a:hlinkClick r:id="rId4" tooltip="https://creativecommons.org/licenses/by-nc-sa/3.0/"/>
              </a:rPr>
              <a:t>CC BY-SA-NC</a:t>
            </a:r>
            <a:endParaRPr lang="es-ES" sz="900"/>
          </a:p>
        </p:txBody>
      </p:sp>
    </p:spTree>
    <p:extLst>
      <p:ext uri="{BB962C8B-B14F-4D97-AF65-F5344CB8AC3E}">
        <p14:creationId xmlns:p14="http://schemas.microsoft.com/office/powerpoint/2010/main" val="3326021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5930123D-413E-4C69-8548-C7F621AB7294}"/>
              </a:ext>
            </a:extLst>
          </p:cNvPr>
          <p:cNvSpPr txBox="1"/>
          <p:nvPr/>
        </p:nvSpPr>
        <p:spPr>
          <a:xfrm>
            <a:off x="891728" y="1551563"/>
            <a:ext cx="9786347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1" algn="just"/>
            <a:endParaRPr lang="es-ES" sz="1400" dirty="0"/>
          </a:p>
          <a:p>
            <a:pPr lvl="1" indent="-285750" algn="just">
              <a:buFont typeface="Arial" panose="020B0604020202020204" pitchFamily="34" charset="0"/>
              <a:buChar char="•"/>
            </a:pPr>
            <a:endParaRPr lang="es-ES" sz="1400" dirty="0"/>
          </a:p>
          <a:p>
            <a:pPr lvl="1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El mejor modelo de machine </a:t>
            </a:r>
            <a:r>
              <a:rPr lang="es-ES" sz="1400" dirty="0" err="1"/>
              <a:t>learning</a:t>
            </a:r>
            <a:r>
              <a:rPr lang="es-ES" sz="1400" dirty="0"/>
              <a:t> para predecir los niveles de salud a partir de determinantes de salud es el de SVC. El Score = 1.0 y </a:t>
            </a:r>
            <a:r>
              <a:rPr lang="es-ES" sz="1400" dirty="0" err="1"/>
              <a:t>Accuracy</a:t>
            </a:r>
            <a:r>
              <a:rPr lang="es-ES" sz="1400" dirty="0"/>
              <a:t> = 1.0. </a:t>
            </a:r>
          </a:p>
          <a:p>
            <a:pPr lvl="1" indent="-285750" algn="just">
              <a:buFont typeface="Arial" panose="020B0604020202020204" pitchFamily="34" charset="0"/>
              <a:buChar char="•"/>
            </a:pPr>
            <a:endParaRPr lang="es-ES" sz="1400" dirty="0"/>
          </a:p>
          <a:p>
            <a:pPr lvl="1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Las variables con mayor peso detectadas: Edad, Actividad económica actual, Estado civil, Nivel de estudios, Frecuencia de actividad física, Frecuencia de consumo de carne, Frecuencia de consumo de verduras, ensaladas y hortalizas, Frecuencia de consumo de alcohol, Apoyo afectivo personal de amigos y familiares</a:t>
            </a:r>
          </a:p>
          <a:p>
            <a:pPr lvl="1" indent="-285750" algn="just">
              <a:buFont typeface="Arial" panose="020B0604020202020204" pitchFamily="34" charset="0"/>
              <a:buChar char="•"/>
            </a:pPr>
            <a:endParaRPr lang="es-ES" sz="1400" dirty="0"/>
          </a:p>
          <a:p>
            <a:pPr lvl="1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Utilizando las variables más importantes, el mejor modelo (</a:t>
            </a:r>
            <a:r>
              <a:rPr lang="es-ES" sz="1400" dirty="0" err="1"/>
              <a:t>Gridsearch</a:t>
            </a:r>
            <a:r>
              <a:rPr lang="es-ES" sz="1400" dirty="0"/>
              <a:t>: SVC, </a:t>
            </a:r>
            <a:r>
              <a:rPr lang="es-ES" sz="1400" dirty="0" err="1"/>
              <a:t>Decission</a:t>
            </a:r>
            <a:r>
              <a:rPr lang="es-ES" sz="1400" dirty="0"/>
              <a:t> </a:t>
            </a:r>
            <a:r>
              <a:rPr lang="es-ES" sz="1400" dirty="0" err="1"/>
              <a:t>Tree</a:t>
            </a:r>
            <a:r>
              <a:rPr lang="es-ES" sz="1400" dirty="0"/>
              <a:t> </a:t>
            </a:r>
            <a:r>
              <a:rPr lang="es-ES" sz="1400" dirty="0" err="1"/>
              <a:t>Classifier</a:t>
            </a:r>
            <a:r>
              <a:rPr lang="es-ES" sz="1400" dirty="0"/>
              <a:t>) es SVC (Score: 0.6565, </a:t>
            </a:r>
            <a:r>
              <a:rPr lang="es-ES" sz="1400" dirty="0" err="1"/>
              <a:t>Accuracy</a:t>
            </a:r>
            <a:r>
              <a:rPr lang="es-ES" sz="1400" dirty="0"/>
              <a:t>: 0.9989) </a:t>
            </a:r>
          </a:p>
          <a:p>
            <a:pPr lvl="2" indent="-285750" algn="just">
              <a:buFont typeface="Arial" panose="020B0604020202020204" pitchFamily="34" charset="0"/>
              <a:buChar char="•"/>
            </a:pPr>
            <a:endParaRPr lang="es-ES" sz="1400" dirty="0"/>
          </a:p>
          <a:p>
            <a:pPr lvl="1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El mejor modelo para obtener predicciones del nivel de salud a partir de las 10 variables más relevantes es </a:t>
            </a:r>
            <a:r>
              <a:rPr lang="es-ES" sz="1400" dirty="0" err="1"/>
              <a:t>Voting</a:t>
            </a:r>
            <a:r>
              <a:rPr lang="es-ES" sz="1400" dirty="0"/>
              <a:t> </a:t>
            </a:r>
            <a:r>
              <a:rPr lang="es-ES" sz="1400" dirty="0" err="1"/>
              <a:t>Classifier</a:t>
            </a:r>
            <a:r>
              <a:rPr lang="es-ES" sz="1400" dirty="0"/>
              <a:t> –</a:t>
            </a:r>
            <a:r>
              <a:rPr lang="es-ES" sz="1400" dirty="0" err="1"/>
              <a:t>hard</a:t>
            </a:r>
            <a:r>
              <a:rPr lang="es-ES" sz="1400" dirty="0"/>
              <a:t>- (SVC y </a:t>
            </a:r>
            <a:r>
              <a:rPr lang="es-ES" sz="1400" dirty="0" err="1"/>
              <a:t>Decission</a:t>
            </a:r>
            <a:r>
              <a:rPr lang="es-ES" sz="1400" dirty="0"/>
              <a:t> </a:t>
            </a:r>
            <a:r>
              <a:rPr lang="es-ES" sz="1400" dirty="0" err="1"/>
              <a:t>Tree</a:t>
            </a:r>
            <a:r>
              <a:rPr lang="es-ES" sz="1400" dirty="0"/>
              <a:t> </a:t>
            </a:r>
            <a:r>
              <a:rPr lang="es-ES" sz="1400" dirty="0" err="1"/>
              <a:t>Classifier</a:t>
            </a:r>
            <a:r>
              <a:rPr lang="es-ES" sz="1400" dirty="0"/>
              <a:t>). </a:t>
            </a:r>
            <a:r>
              <a:rPr lang="es-ES" sz="1400" dirty="0" err="1"/>
              <a:t>VotingClassifier</a:t>
            </a:r>
            <a:r>
              <a:rPr lang="es-ES" sz="1400" dirty="0"/>
              <a:t>: 0.9989</a:t>
            </a:r>
          </a:p>
          <a:p>
            <a:pPr marL="628650" lvl="3" algn="just"/>
            <a:endParaRPr lang="es-ES" sz="1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E809D7C-4FC6-4BA5-9652-CE490F5D948F}"/>
              </a:ext>
            </a:extLst>
          </p:cNvPr>
          <p:cNvSpPr txBox="1"/>
          <p:nvPr/>
        </p:nvSpPr>
        <p:spPr>
          <a:xfrm>
            <a:off x="1607000" y="532730"/>
            <a:ext cx="2367517" cy="5499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Conclusiones</a:t>
            </a:r>
            <a:endParaRPr lang="en-US" sz="3200" b="1" i="0" dirty="0">
              <a:effectLst/>
              <a:latin typeface="+mj-lt"/>
              <a:ea typeface="+mj-ea"/>
              <a:cs typeface="+mj-cs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0063029D-811F-4D77-B31E-5ED9BCBA0DE8}"/>
              </a:ext>
            </a:extLst>
          </p:cNvPr>
          <p:cNvCxnSpPr>
            <a:cxnSpLocks/>
          </p:cNvCxnSpPr>
          <p:nvPr/>
        </p:nvCxnSpPr>
        <p:spPr>
          <a:xfrm>
            <a:off x="1388470" y="1060003"/>
            <a:ext cx="2752780" cy="0"/>
          </a:xfrm>
          <a:prstGeom prst="line">
            <a:avLst/>
          </a:prstGeom>
          <a:ln w="57150">
            <a:solidFill>
              <a:srgbClr val="649B3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653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BD47C2E-EF19-4C57-881D-A7B805E0BD36}"/>
              </a:ext>
            </a:extLst>
          </p:cNvPr>
          <p:cNvSpPr txBox="1"/>
          <p:nvPr/>
        </p:nvSpPr>
        <p:spPr>
          <a:xfrm>
            <a:off x="701438" y="2946209"/>
            <a:ext cx="50244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000" b="1">
                <a:solidFill>
                  <a:srgbClr val="0070C0"/>
                </a:solidFill>
                <a:latin typeface="Arial Narrow" panose="020B0606020202030204" pitchFamily="34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0" dirty="0">
                <a:solidFill>
                  <a:schemeClr val="tx1"/>
                </a:solidFill>
                <a:latin typeface="+mn-lt"/>
              </a:rPr>
              <a:t>Analizar para determinadas enfermedades, los determinantes de salud que más influyen en una mejor salud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b="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0" dirty="0">
                <a:solidFill>
                  <a:schemeClr val="tx1"/>
                </a:solidFill>
                <a:latin typeface="+mn-lt"/>
              </a:rPr>
              <a:t>Analizar a partir de indicadores específicos de salud objetiva para determinadas enfermedades, los determinantes de salud que más inciden en la mejoría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FA152E6-0300-499E-A7ED-43E9FB842709}"/>
              </a:ext>
            </a:extLst>
          </p:cNvPr>
          <p:cNvSpPr txBox="1"/>
          <p:nvPr/>
        </p:nvSpPr>
        <p:spPr>
          <a:xfrm>
            <a:off x="931527" y="1378124"/>
            <a:ext cx="4564310" cy="5499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 err="1">
                <a:latin typeface="+mj-lt"/>
                <a:ea typeface="+mj-ea"/>
                <a:cs typeface="+mj-cs"/>
              </a:rPr>
              <a:t>Futuros</a:t>
            </a:r>
            <a:r>
              <a:rPr lang="en-US" sz="3200" b="1" dirty="0">
                <a:latin typeface="+mj-lt"/>
                <a:ea typeface="+mj-ea"/>
                <a:cs typeface="+mj-cs"/>
              </a:rPr>
              <a:t> </a:t>
            </a:r>
            <a:r>
              <a:rPr lang="en-US" sz="3200" b="1" dirty="0" err="1">
                <a:latin typeface="+mj-lt"/>
                <a:ea typeface="+mj-ea"/>
                <a:cs typeface="+mj-cs"/>
              </a:rPr>
              <a:t>análisis</a:t>
            </a:r>
            <a:r>
              <a:rPr lang="en-US" sz="3200" b="1" dirty="0">
                <a:latin typeface="+mj-lt"/>
                <a:ea typeface="+mj-ea"/>
                <a:cs typeface="+mj-cs"/>
              </a:rPr>
              <a:t> de </a:t>
            </a:r>
            <a:r>
              <a:rPr lang="en-US" sz="3200" b="1" dirty="0" err="1">
                <a:latin typeface="+mj-lt"/>
                <a:ea typeface="+mj-ea"/>
                <a:cs typeface="+mj-cs"/>
              </a:rPr>
              <a:t>interés</a:t>
            </a:r>
            <a:endParaRPr lang="en-US" sz="3200" b="1" i="0" dirty="0">
              <a:effectLst/>
              <a:latin typeface="+mj-lt"/>
              <a:ea typeface="+mj-ea"/>
              <a:cs typeface="+mj-cs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3A2B0F22-DFD0-4028-A06E-7DF668E247BA}"/>
              </a:ext>
            </a:extLst>
          </p:cNvPr>
          <p:cNvCxnSpPr>
            <a:cxnSpLocks/>
          </p:cNvCxnSpPr>
          <p:nvPr/>
        </p:nvCxnSpPr>
        <p:spPr>
          <a:xfrm>
            <a:off x="560155" y="1974440"/>
            <a:ext cx="5307054" cy="0"/>
          </a:xfrm>
          <a:prstGeom prst="line">
            <a:avLst/>
          </a:prstGeom>
          <a:ln w="57150">
            <a:solidFill>
              <a:srgbClr val="649B3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Imagen 9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F6E16049-9372-4925-B123-19E841B6EA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1594"/>
          <a:stretch/>
        </p:blipFill>
        <p:spPr>
          <a:xfrm>
            <a:off x="6190764" y="2221764"/>
            <a:ext cx="5456258" cy="283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35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8155BDD-6592-4173-98F4-2FC28DB1D814}"/>
              </a:ext>
            </a:extLst>
          </p:cNvPr>
          <p:cNvSpPr txBox="1"/>
          <p:nvPr/>
        </p:nvSpPr>
        <p:spPr>
          <a:xfrm>
            <a:off x="615237" y="3032143"/>
            <a:ext cx="106727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latin typeface="+mj-lt"/>
                <a:ea typeface="+mj-ea"/>
                <a:cs typeface="+mj-cs"/>
              </a:rPr>
              <a:t>GRACIAS POR VUESTRA ATENCIÓN!!!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B4928DB-F1EC-40C2-BDB5-74C4D6CC3EDE}"/>
              </a:ext>
            </a:extLst>
          </p:cNvPr>
          <p:cNvSpPr txBox="1"/>
          <p:nvPr/>
        </p:nvSpPr>
        <p:spPr>
          <a:xfrm>
            <a:off x="4779419" y="3752353"/>
            <a:ext cx="26331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s-ES" sz="1600" dirty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Jorgina Garrido Casas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s-ES" sz="1600" dirty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mail: jorginagc@gmail.com</a:t>
            </a:r>
          </a:p>
        </p:txBody>
      </p:sp>
    </p:spTree>
    <p:extLst>
      <p:ext uri="{BB962C8B-B14F-4D97-AF65-F5344CB8AC3E}">
        <p14:creationId xmlns:p14="http://schemas.microsoft.com/office/powerpoint/2010/main" val="339296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7CC72C0-A16C-4DF5-B78D-5342DB9624D6}"/>
              </a:ext>
            </a:extLst>
          </p:cNvPr>
          <p:cNvSpPr txBox="1"/>
          <p:nvPr/>
        </p:nvSpPr>
        <p:spPr>
          <a:xfrm>
            <a:off x="1137258" y="430751"/>
            <a:ext cx="1288548" cy="5678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s-ES"/>
            </a:defPPr>
            <a:lvl1pPr algn="ctr">
              <a:defRPr sz="2800" b="1" i="0">
                <a:solidFill>
                  <a:srgbClr val="0070C0"/>
                </a:solidFill>
                <a:effectLst/>
                <a:latin typeface="Arial Narrow" panose="020B0606020202030204" pitchFamily="34" charset="0"/>
              </a:defRPr>
            </a:lvl1pPr>
          </a:lstStyle>
          <a:p>
            <a:pPr algn="l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Índice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5CB5E6CC-28E5-4327-95D4-5278A60BAF50}"/>
              </a:ext>
            </a:extLst>
          </p:cNvPr>
          <p:cNvCxnSpPr>
            <a:cxnSpLocks/>
          </p:cNvCxnSpPr>
          <p:nvPr/>
        </p:nvCxnSpPr>
        <p:spPr>
          <a:xfrm>
            <a:off x="1137258" y="1186453"/>
            <a:ext cx="3155133" cy="0"/>
          </a:xfrm>
          <a:prstGeom prst="line">
            <a:avLst/>
          </a:prstGeom>
          <a:ln w="57150">
            <a:solidFill>
              <a:srgbClr val="649B3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Imagen 2" descr="Diagrama, Escala de tiempo&#10;&#10;Descripción generada automáticamente">
            <a:extLst>
              <a:ext uri="{FF2B5EF4-FFF2-40B4-BE49-F238E27FC236}">
                <a16:creationId xmlns:a16="http://schemas.microsoft.com/office/drawing/2014/main" id="{A6F1E1A1-1C1B-4825-B516-1B71F7F7A1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382" t="17226" r="1916" b="10048"/>
          <a:stretch/>
        </p:blipFill>
        <p:spPr>
          <a:xfrm>
            <a:off x="7128485" y="1602938"/>
            <a:ext cx="3563790" cy="2808000"/>
          </a:xfrm>
          <a:prstGeom prst="rect">
            <a:avLst/>
          </a:prstGeom>
        </p:spPr>
      </p:pic>
      <p:graphicFrame>
        <p:nvGraphicFramePr>
          <p:cNvPr id="12" name="CuadroTexto 5">
            <a:extLst>
              <a:ext uri="{FF2B5EF4-FFF2-40B4-BE49-F238E27FC236}">
                <a16:creationId xmlns:a16="http://schemas.microsoft.com/office/drawing/2014/main" id="{FE6E56A5-9B5A-41BD-950D-705FD52923E8}"/>
              </a:ext>
            </a:extLst>
          </p:cNvPr>
          <p:cNvGraphicFramePr/>
          <p:nvPr/>
        </p:nvGraphicFramePr>
        <p:xfrm>
          <a:off x="1137258" y="1421553"/>
          <a:ext cx="4818888" cy="3547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4737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D7D0CF4-5BC4-4795-A244-40908B0CCC0C}"/>
              </a:ext>
            </a:extLst>
          </p:cNvPr>
          <p:cNvSpPr txBox="1"/>
          <p:nvPr/>
        </p:nvSpPr>
        <p:spPr>
          <a:xfrm>
            <a:off x="2928622" y="0"/>
            <a:ext cx="6671036" cy="9409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Salud</a:t>
            </a: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percibida</a:t>
            </a: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como</a:t>
            </a: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medida</a:t>
            </a: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 de </a:t>
            </a: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salud</a:t>
            </a:r>
            <a:endParaRPr lang="en-US" sz="3200" b="1" i="0" dirty="0">
              <a:effectLst/>
              <a:latin typeface="+mj-lt"/>
              <a:ea typeface="+mj-ea"/>
              <a:cs typeface="+mj-cs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1A8898D-D7F0-4E41-9C6F-A91F1228776D}"/>
              </a:ext>
            </a:extLst>
          </p:cNvPr>
          <p:cNvCxnSpPr/>
          <p:nvPr/>
        </p:nvCxnSpPr>
        <p:spPr>
          <a:xfrm>
            <a:off x="3180000" y="1089277"/>
            <a:ext cx="5832000" cy="0"/>
          </a:xfrm>
          <a:prstGeom prst="line">
            <a:avLst/>
          </a:prstGeom>
          <a:ln w="57150">
            <a:solidFill>
              <a:srgbClr val="649B3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CF11161D-3008-4767-85A2-028B6C974598}"/>
              </a:ext>
            </a:extLst>
          </p:cNvPr>
          <p:cNvSpPr txBox="1"/>
          <p:nvPr/>
        </p:nvSpPr>
        <p:spPr>
          <a:xfrm>
            <a:off x="548490" y="2238079"/>
            <a:ext cx="10715222" cy="3329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s-ES" sz="16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 </a:t>
            </a:r>
            <a:r>
              <a:rPr lang="es-ES" sz="16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salud percibida: </a:t>
            </a:r>
            <a:r>
              <a:rPr lang="es-ES" sz="16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evaluación que los individuos realizan de su estado de </a:t>
            </a:r>
            <a:r>
              <a:rPr lang="es-ES" sz="16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salud</a:t>
            </a:r>
            <a:r>
              <a:rPr lang="es-ES" sz="16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s-ES" sz="1600" dirty="0">
              <a:solidFill>
                <a:srgbClr val="202124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s-ES" sz="16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pregunta que se realiza en la ENS fue </a:t>
            </a:r>
            <a:r>
              <a:rPr lang="es-ES" sz="1600" spc="-65" dirty="0">
                <a:solidFill>
                  <a:srgbClr val="1A1A1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formulada siguiendo las recomendaciones de la 2ª Conferencia de la OMS para lograr métodos e instrumentos comunes para las encuestas de salud (Conferencia de </a:t>
            </a:r>
            <a:r>
              <a:rPr lang="es-ES" sz="1600" spc="-65" dirty="0" err="1">
                <a:solidFill>
                  <a:srgbClr val="1A1A1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Voorburg</a:t>
            </a:r>
            <a:r>
              <a:rPr lang="es-ES" sz="1600" spc="-65" dirty="0">
                <a:solidFill>
                  <a:srgbClr val="1A1A1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1990):</a:t>
            </a:r>
            <a:br>
              <a:rPr lang="es-ES" sz="1600" spc="-65" dirty="0">
                <a:solidFill>
                  <a:srgbClr val="1A1A1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lang="es-ES" sz="1600" spc="-65" dirty="0">
              <a:solidFill>
                <a:srgbClr val="1A1A1A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600" i="1" spc="-65" dirty="0">
                <a:solidFill>
                  <a:srgbClr val="1A1A1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Considera que su salud en general es: Muy buena / Buena / Regular / Mala / Muy mala</a:t>
            </a:r>
            <a:br>
              <a:rPr lang="es-ES" sz="1600" spc="-65" dirty="0">
                <a:solidFill>
                  <a:srgbClr val="1A1A1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lang="es-ES" sz="1600" spc="-65" dirty="0">
              <a:solidFill>
                <a:srgbClr val="1A1A1A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s-ES" sz="16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Está condicionada tanto por el estado mental como el somático.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" sz="1600" dirty="0">
              <a:solidFill>
                <a:srgbClr val="202124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s-ES" sz="16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situación de mala </a:t>
            </a:r>
            <a:r>
              <a:rPr lang="es-ES" sz="16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salud percibida se</a:t>
            </a:r>
            <a:r>
              <a:rPr lang="es-ES" sz="16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relaciona con una menor esperanza de vida.</a:t>
            </a:r>
            <a:endParaRPr lang="es-E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26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7F85950-C267-4E4C-A05C-74B48277A3E8}"/>
              </a:ext>
            </a:extLst>
          </p:cNvPr>
          <p:cNvSpPr txBox="1"/>
          <p:nvPr/>
        </p:nvSpPr>
        <p:spPr>
          <a:xfrm>
            <a:off x="437883" y="-142050"/>
            <a:ext cx="6671036" cy="9409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Algunos</a:t>
            </a: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estudios</a:t>
            </a: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sobre</a:t>
            </a: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salud</a:t>
            </a: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percibida</a:t>
            </a:r>
            <a:endParaRPr lang="en-US" sz="3200" b="1" i="0" dirty="0">
              <a:effectLst/>
              <a:latin typeface="+mj-lt"/>
              <a:ea typeface="+mj-ea"/>
              <a:cs typeface="+mj-cs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56AE5FF2-5FF4-47BD-A435-0A7A06F137C0}"/>
              </a:ext>
            </a:extLst>
          </p:cNvPr>
          <p:cNvCxnSpPr/>
          <p:nvPr/>
        </p:nvCxnSpPr>
        <p:spPr>
          <a:xfrm>
            <a:off x="602607" y="838194"/>
            <a:ext cx="5832000" cy="0"/>
          </a:xfrm>
          <a:prstGeom prst="line">
            <a:avLst/>
          </a:prstGeom>
          <a:ln w="57150">
            <a:solidFill>
              <a:srgbClr val="649B3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5CF1C05C-CB36-479B-AA87-EA87DEFF6EE3}"/>
              </a:ext>
            </a:extLst>
          </p:cNvPr>
          <p:cNvSpPr txBox="1"/>
          <p:nvPr/>
        </p:nvSpPr>
        <p:spPr>
          <a:xfrm>
            <a:off x="0" y="1612011"/>
            <a:ext cx="11127346" cy="4009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/>
              <a:t>M.C. Pérez-Fuentes , M.M. Molero, I. Mercader, F.J. Soler Flores, A. Barragán, Y. Calzadilla y J.J. </a:t>
            </a:r>
            <a:r>
              <a:rPr lang="es-ES" sz="1400" dirty="0" err="1"/>
              <a:t>Gázquez</a:t>
            </a:r>
            <a:r>
              <a:rPr lang="es-ES" sz="1400" dirty="0"/>
              <a:t>.  (2015). Salud percibida y salud real: prevalencia en las personas mayores de 60 años. Enfermería Universitaria, 12(2):56-62</a:t>
            </a:r>
          </a:p>
          <a:p>
            <a:pPr marL="685800" lvl="1">
              <a:lnSpc>
                <a:spcPct val="90000"/>
              </a:lnSpc>
              <a:spcAft>
                <a:spcPts val="600"/>
              </a:spcAft>
            </a:pPr>
            <a:r>
              <a:rPr lang="es-ES" sz="1400" dirty="0"/>
              <a:t>El número de enfermedades, la edad y el género son variables que explican una cuarta parte de la variable subjetiva salud percibida, por tanto </a:t>
            </a:r>
            <a:r>
              <a:rPr lang="es-ES" b="1" dirty="0"/>
              <a:t>ofrecen indicios de poder ser utilizadas en la planificación de políticas sanitarias</a:t>
            </a:r>
            <a:r>
              <a:rPr lang="es-ES" dirty="0"/>
              <a:t>. </a:t>
            </a:r>
          </a:p>
          <a:p>
            <a:pPr marL="228600">
              <a:lnSpc>
                <a:spcPct val="90000"/>
              </a:lnSpc>
              <a:spcAft>
                <a:spcPts val="600"/>
              </a:spcAft>
            </a:pPr>
            <a:endParaRPr lang="en-US" sz="1400" dirty="0"/>
          </a:p>
          <a:p>
            <a:pPr marL="228600">
              <a:lnSpc>
                <a:spcPct val="90000"/>
              </a:lnSpc>
              <a:spcAft>
                <a:spcPts val="600"/>
              </a:spcAft>
            </a:pPr>
            <a:endParaRPr lang="en-US" sz="1400" i="0" dirty="0">
              <a:effectLst/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/>
              <a:t>A. C. Stein , O. Molinero, A. Salguero , M. C. R. Correa, S. Márquez. (2013). Actividad física y salud percibida en pacientes con enfermedad coronaria. Cuadernos de psicología del deporte, vol. 14, 1, 109-116.</a:t>
            </a:r>
          </a:p>
          <a:p>
            <a:pPr marL="685800" lvl="1">
              <a:lnSpc>
                <a:spcPct val="90000"/>
              </a:lnSpc>
              <a:spcAft>
                <a:spcPts val="600"/>
              </a:spcAft>
            </a:pPr>
            <a:r>
              <a:rPr lang="es-ES" sz="1400" dirty="0"/>
              <a:t>Los resultados obtenidos pusieron de manifiesto que </a:t>
            </a:r>
            <a:r>
              <a:rPr lang="es-ES" sz="1600" b="1" dirty="0"/>
              <a:t>la práctica de actividad física se asociaba en pacientes con enfermedad coronaria a una mejora en las distintas escalas del Cuestionario de Salud SF-36 y en la Escala de Depresión Geriátrica</a:t>
            </a:r>
            <a:r>
              <a:rPr lang="es-ES" sz="1400" dirty="0"/>
              <a:t>, confirmando su importancia para el mantenimiento de la calidad de vida relacionada con la salud en estos pacientes.</a:t>
            </a:r>
          </a:p>
          <a:p>
            <a:pPr marL="685800" lvl="1">
              <a:lnSpc>
                <a:spcPct val="90000"/>
              </a:lnSpc>
              <a:spcAft>
                <a:spcPts val="600"/>
              </a:spcAft>
            </a:pPr>
            <a:endParaRPr lang="es-ES" sz="1400" dirty="0"/>
          </a:p>
          <a:p>
            <a:pPr marL="228600">
              <a:lnSpc>
                <a:spcPct val="90000"/>
              </a:lnSpc>
              <a:spcAft>
                <a:spcPts val="600"/>
              </a:spcAft>
            </a:pPr>
            <a:endParaRPr lang="es-ES" sz="14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/>
              <a:t>Castro-Vázquez, Ángel; Espinosa-Gutiérrez, Irene; Rodríguez-Contreras, Patricia; Santos-Iglesias, Pablo. (2007). Relación entre el estado de salud percibido e indicadores de salud en la población española International </a:t>
            </a:r>
            <a:r>
              <a:rPr lang="es-ES" sz="1400" dirty="0" err="1"/>
              <a:t>Journal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Clinical</a:t>
            </a:r>
            <a:r>
              <a:rPr lang="es-ES" sz="1400" dirty="0"/>
              <a:t> and </a:t>
            </a:r>
            <a:r>
              <a:rPr lang="es-ES" sz="1400" dirty="0" err="1"/>
              <a:t>Health</a:t>
            </a:r>
            <a:r>
              <a:rPr lang="es-ES" sz="1400" dirty="0"/>
              <a:t> </a:t>
            </a:r>
            <a:r>
              <a:rPr lang="es-ES" sz="1400" dirty="0" err="1"/>
              <a:t>Psychology</a:t>
            </a:r>
            <a:r>
              <a:rPr lang="es-ES" sz="1400" dirty="0"/>
              <a:t>, vol. 7, núm. 3, 2007, pp. 883-898</a:t>
            </a:r>
          </a:p>
          <a:p>
            <a:pPr marL="685800" lvl="1">
              <a:lnSpc>
                <a:spcPct val="90000"/>
              </a:lnSpc>
              <a:spcAft>
                <a:spcPts val="600"/>
              </a:spcAft>
            </a:pPr>
            <a:r>
              <a:rPr lang="es-ES" sz="1400" dirty="0"/>
              <a:t>Es posible que esta relación esté </a:t>
            </a:r>
            <a:r>
              <a:rPr lang="es-ES" sz="1600" b="1" dirty="0"/>
              <a:t>mediada por </a:t>
            </a:r>
            <a:r>
              <a:rPr lang="es-ES" sz="1400" dirty="0"/>
              <a:t>otro tipo de </a:t>
            </a:r>
            <a:r>
              <a:rPr lang="es-ES" sz="1600" b="1" dirty="0"/>
              <a:t>variables como características de personalidad o aspectos sociodemográficos</a:t>
            </a:r>
            <a:r>
              <a:rPr lang="es-ES" sz="1400" dirty="0"/>
              <a:t>, lo que hace que el estado de salud percibido </a:t>
            </a:r>
            <a:r>
              <a:rPr lang="es-ES" sz="1600" b="1" dirty="0"/>
              <a:t>no sea un buen indicador para asignar políticas sanitarias</a:t>
            </a:r>
            <a:r>
              <a:rPr lang="es-ES" sz="1400" dirty="0"/>
              <a:t>. </a:t>
            </a:r>
            <a:endParaRPr lang="en-US" sz="1400" b="1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20167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46508DD-0EF7-45AF-BB22-324CDFD002EF}"/>
              </a:ext>
            </a:extLst>
          </p:cNvPr>
          <p:cNvSpPr txBox="1"/>
          <p:nvPr/>
        </p:nvSpPr>
        <p:spPr>
          <a:xfrm>
            <a:off x="2259550" y="140732"/>
            <a:ext cx="8342955" cy="6876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Objetivo</a:t>
            </a: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hipótesis</a:t>
            </a: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fuente</a:t>
            </a: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 de </a:t>
            </a: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información</a:t>
            </a:r>
            <a:endParaRPr lang="en-US" sz="3200" b="1" i="0" dirty="0">
              <a:effectLst/>
              <a:latin typeface="+mj-lt"/>
              <a:ea typeface="+mj-ea"/>
              <a:cs typeface="+mj-cs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1A34851-E3D0-45B6-8191-18E3A7C99D4A}"/>
              </a:ext>
            </a:extLst>
          </p:cNvPr>
          <p:cNvCxnSpPr>
            <a:cxnSpLocks/>
          </p:cNvCxnSpPr>
          <p:nvPr/>
        </p:nvCxnSpPr>
        <p:spPr>
          <a:xfrm>
            <a:off x="2456033" y="982411"/>
            <a:ext cx="6831551" cy="0"/>
          </a:xfrm>
          <a:prstGeom prst="line">
            <a:avLst/>
          </a:prstGeom>
          <a:ln w="57150">
            <a:solidFill>
              <a:srgbClr val="649B3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1320096B-4438-4AA0-B350-A1E46F52DE2C}"/>
              </a:ext>
            </a:extLst>
          </p:cNvPr>
          <p:cNvSpPr txBox="1"/>
          <p:nvPr/>
        </p:nvSpPr>
        <p:spPr>
          <a:xfrm>
            <a:off x="228687" y="1619052"/>
            <a:ext cx="10230235" cy="3483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s-ES"/>
            </a:defPPr>
            <a:lvl1pPr marL="457200" indent="-457200">
              <a:buFont typeface="Wingdings" panose="05000000000000000000" pitchFamily="2" charset="2"/>
              <a:buChar char="ü"/>
              <a:defRPr sz="2000" b="1" i="0">
                <a:solidFill>
                  <a:srgbClr val="0070C0"/>
                </a:solidFill>
                <a:effectLst/>
                <a:latin typeface="Arial Narrow" panose="020B0606020202030204" pitchFamily="34" charset="0"/>
              </a:defRPr>
            </a:lvl1pPr>
          </a:lstStyle>
          <a:p>
            <a:pPr marL="22860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1600" dirty="0" err="1">
                <a:solidFill>
                  <a:schemeClr val="tx1"/>
                </a:solidFill>
                <a:latin typeface="+mn-lt"/>
              </a:rPr>
              <a:t>Objetivo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0" indent="0" algn="l">
              <a:buNone/>
            </a:pPr>
            <a:r>
              <a:rPr lang="es-ES" sz="1600" b="0" dirty="0">
                <a:solidFill>
                  <a:schemeClr val="tx1"/>
                </a:solidFill>
                <a:latin typeface="+mn-lt"/>
              </a:rPr>
              <a:t>	Identificar el mejor modelo de machine </a:t>
            </a:r>
            <a:r>
              <a:rPr lang="es-ES" sz="1600" b="0" dirty="0" err="1">
                <a:solidFill>
                  <a:schemeClr val="tx1"/>
                </a:solidFill>
                <a:latin typeface="+mn-lt"/>
              </a:rPr>
              <a:t>learning</a:t>
            </a:r>
            <a:r>
              <a:rPr lang="es-ES" sz="1600" b="0" dirty="0">
                <a:solidFill>
                  <a:schemeClr val="tx1"/>
                </a:solidFill>
                <a:latin typeface="+mn-lt"/>
              </a:rPr>
              <a:t> y </a:t>
            </a:r>
            <a:r>
              <a:rPr lang="es-ES" sz="1600" b="0" dirty="0" err="1">
                <a:solidFill>
                  <a:schemeClr val="tx1"/>
                </a:solidFill>
                <a:latin typeface="+mn-lt"/>
              </a:rPr>
              <a:t>deep</a:t>
            </a:r>
            <a:r>
              <a:rPr lang="es-ES" sz="16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s-ES" sz="1600" b="0" dirty="0" err="1">
                <a:solidFill>
                  <a:schemeClr val="tx1"/>
                </a:solidFill>
                <a:latin typeface="+mn-lt"/>
              </a:rPr>
              <a:t>learning</a:t>
            </a:r>
            <a:r>
              <a:rPr lang="es-ES" sz="1600" b="0" dirty="0">
                <a:solidFill>
                  <a:schemeClr val="tx1"/>
                </a:solidFill>
                <a:latin typeface="+mn-lt"/>
              </a:rPr>
              <a:t> para predecir la salud (salud percibida) a 	partir de determinantes de salud</a:t>
            </a:r>
          </a:p>
          <a:p>
            <a:pPr marL="228600" indent="0">
              <a:lnSpc>
                <a:spcPct val="90000"/>
              </a:lnSpc>
              <a:spcAft>
                <a:spcPts val="600"/>
              </a:spcAft>
              <a:buNone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2860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1600" dirty="0" err="1">
                <a:solidFill>
                  <a:schemeClr val="tx1"/>
                </a:solidFill>
                <a:latin typeface="+mn-lt"/>
              </a:rPr>
              <a:t>Hipótesis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s-ES" sz="1600" b="0" dirty="0">
                <a:solidFill>
                  <a:schemeClr val="tx1"/>
                </a:solidFill>
                <a:latin typeface="+mn-lt"/>
              </a:rPr>
              <a:t>	Los modelos de clasificación presentarán mejor precisión en la predicción de la salud a partir de variables 	categóricas referentes a determinantes de salud</a:t>
            </a:r>
          </a:p>
          <a:p>
            <a:pPr marL="0" indent="0">
              <a:buNone/>
            </a:pPr>
            <a:endParaRPr lang="es-ES" sz="1600" b="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s-ES" sz="1600" b="0" dirty="0">
              <a:solidFill>
                <a:schemeClr val="tx1"/>
              </a:solidFill>
              <a:latin typeface="+mn-lt"/>
            </a:endParaRPr>
          </a:p>
          <a:p>
            <a:pPr marL="22860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es-ES" sz="1600" dirty="0">
                <a:solidFill>
                  <a:schemeClr val="tx1"/>
                </a:solidFill>
                <a:latin typeface="+mn-lt"/>
              </a:rPr>
              <a:t>Fuente de información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3712FCC-3527-4410-BDF6-02352A1223E2}"/>
              </a:ext>
            </a:extLst>
          </p:cNvPr>
          <p:cNvSpPr txBox="1"/>
          <p:nvPr/>
        </p:nvSpPr>
        <p:spPr>
          <a:xfrm>
            <a:off x="638809" y="4331007"/>
            <a:ext cx="890443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dirty="0"/>
              <a:t>Encuesta nacional de salud. 2017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Muestra adultos (mayores de 15 años): 23.089 personas encuestada</a:t>
            </a:r>
          </a:p>
          <a:p>
            <a:pPr lvl="1"/>
            <a:endParaRPr lang="es-E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Variables de determinantes de salud medidas preventivas y sociodemográficas: 51</a:t>
            </a:r>
          </a:p>
        </p:txBody>
      </p:sp>
      <p:pic>
        <p:nvPicPr>
          <p:cNvPr id="3" name="Imagen 2" descr="Imagen que contiene Icono&#10;&#10;Descripción generada automáticamente">
            <a:extLst>
              <a:ext uri="{FF2B5EF4-FFF2-40B4-BE49-F238E27FC236}">
                <a16:creationId xmlns:a16="http://schemas.microsoft.com/office/drawing/2014/main" id="{F824CCEF-89F7-442D-B0DF-DE139CB88E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0951" t="7265" b="9309"/>
          <a:stretch/>
        </p:blipFill>
        <p:spPr>
          <a:xfrm>
            <a:off x="8289417" y="3322005"/>
            <a:ext cx="3744000" cy="233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2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006551F-4A64-4DA4-9769-423BE3235EC0}"/>
              </a:ext>
            </a:extLst>
          </p:cNvPr>
          <p:cNvSpPr txBox="1"/>
          <p:nvPr/>
        </p:nvSpPr>
        <p:spPr>
          <a:xfrm>
            <a:off x="3850065" y="-75919"/>
            <a:ext cx="4821382" cy="6876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s-ES"/>
            </a:defPPr>
            <a:lvl1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 i="0"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Variables </a:t>
            </a:r>
            <a:r>
              <a:rPr lang="en-US" dirty="0" err="1"/>
              <a:t>utilizadas</a:t>
            </a:r>
            <a:endParaRPr lang="en-US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004BA1ED-F14D-422C-878D-B0AAE2C1FE99}"/>
              </a:ext>
            </a:extLst>
          </p:cNvPr>
          <p:cNvCxnSpPr>
            <a:cxnSpLocks/>
          </p:cNvCxnSpPr>
          <p:nvPr/>
        </p:nvCxnSpPr>
        <p:spPr>
          <a:xfrm>
            <a:off x="3524449" y="638252"/>
            <a:ext cx="4073236" cy="0"/>
          </a:xfrm>
          <a:prstGeom prst="line">
            <a:avLst/>
          </a:prstGeom>
          <a:ln w="57150">
            <a:solidFill>
              <a:srgbClr val="649B3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10DC0F0C-8491-411C-8BF2-6BDCEEB594AF}"/>
              </a:ext>
            </a:extLst>
          </p:cNvPr>
          <p:cNvSpPr txBox="1"/>
          <p:nvPr/>
        </p:nvSpPr>
        <p:spPr>
          <a:xfrm>
            <a:off x="553132" y="1018110"/>
            <a:ext cx="44719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dirty="0"/>
              <a:t>Prácticas preventivas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883C965-65FC-4457-9FD8-BA0A7990F0AC}"/>
              </a:ext>
            </a:extLst>
          </p:cNvPr>
          <p:cNvSpPr txBox="1"/>
          <p:nvPr/>
        </p:nvSpPr>
        <p:spPr>
          <a:xfrm>
            <a:off x="553131" y="1492191"/>
            <a:ext cx="535978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s-ES" sz="1400" dirty="0"/>
              <a:t>Vacunación de la gripe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s-ES" sz="1400" dirty="0"/>
              <a:t>Toma de tensión arterial por un profesional sanitario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s-ES" sz="1400" dirty="0"/>
              <a:t>Medición del nivel de colesterol en sangre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s-ES" sz="1400" dirty="0"/>
              <a:t>Medición del nivel de azúcar en sangre por un profesional sanitario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s-ES" sz="1400" dirty="0"/>
              <a:t>Prueba de sangre oculta en heces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s-ES" sz="1400" dirty="0"/>
              <a:t>Colonoscopia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E5FE9D2B-03E7-43CE-9A07-CF53B7FF99C6}"/>
              </a:ext>
            </a:extLst>
          </p:cNvPr>
          <p:cNvCxnSpPr>
            <a:cxnSpLocks/>
          </p:cNvCxnSpPr>
          <p:nvPr/>
        </p:nvCxnSpPr>
        <p:spPr>
          <a:xfrm>
            <a:off x="815381" y="1394626"/>
            <a:ext cx="2705415" cy="0"/>
          </a:xfrm>
          <a:prstGeom prst="line">
            <a:avLst/>
          </a:prstGeom>
          <a:ln w="57150">
            <a:solidFill>
              <a:srgbClr val="649B3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A1C3E02-B792-4D86-B94D-D95AFAF00468}"/>
              </a:ext>
            </a:extLst>
          </p:cNvPr>
          <p:cNvSpPr txBox="1"/>
          <p:nvPr/>
        </p:nvSpPr>
        <p:spPr>
          <a:xfrm>
            <a:off x="8493079" y="1022561"/>
            <a:ext cx="18356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ES"/>
            </a:defPPr>
            <a:lvl1pPr>
              <a:defRPr sz="1600" b="1">
                <a:solidFill>
                  <a:srgbClr val="0070C0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s-ES" dirty="0">
                <a:solidFill>
                  <a:schemeClr val="tx1"/>
                </a:solidFill>
                <a:latin typeface="+mn-lt"/>
              </a:rPr>
              <a:t>Sociodemográficas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092F956-8623-48CE-BC5B-FE16DF8F0C02}"/>
              </a:ext>
            </a:extLst>
          </p:cNvPr>
          <p:cNvSpPr txBox="1"/>
          <p:nvPr/>
        </p:nvSpPr>
        <p:spPr>
          <a:xfrm>
            <a:off x="8085156" y="1496642"/>
            <a:ext cx="340002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s-ES" sz="1400" dirty="0"/>
              <a:t>CCAA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s-ES" sz="1400" dirty="0"/>
              <a:t>Sexo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s-ES" sz="1400" dirty="0"/>
              <a:t>Edad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s-ES" sz="1400" dirty="0"/>
              <a:t>Estado civil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s-ES" sz="1400" dirty="0"/>
              <a:t>Nacionalidad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s-ES" sz="1400" dirty="0"/>
              <a:t>Actividad económica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s-ES" sz="1400" dirty="0"/>
              <a:t>Nivel de estudios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s-ES" sz="1400" dirty="0"/>
              <a:t>Clase social basada en la ocupación 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960811B6-1B74-466D-8912-B6E769F5DE18}"/>
              </a:ext>
            </a:extLst>
          </p:cNvPr>
          <p:cNvCxnSpPr>
            <a:cxnSpLocks/>
          </p:cNvCxnSpPr>
          <p:nvPr/>
        </p:nvCxnSpPr>
        <p:spPr>
          <a:xfrm>
            <a:off x="8795360" y="1399077"/>
            <a:ext cx="1283999" cy="0"/>
          </a:xfrm>
          <a:prstGeom prst="line">
            <a:avLst/>
          </a:prstGeom>
          <a:ln w="57150">
            <a:solidFill>
              <a:srgbClr val="649B3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333D353-184D-494A-8579-0245A58AC1CB}"/>
              </a:ext>
            </a:extLst>
          </p:cNvPr>
          <p:cNvSpPr txBox="1"/>
          <p:nvPr/>
        </p:nvSpPr>
        <p:spPr>
          <a:xfrm>
            <a:off x="553131" y="3491804"/>
            <a:ext cx="44719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dirty="0"/>
              <a:t>Determinantes de salud</a:t>
            </a: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0C26156C-3007-40AD-9EDD-A9C9CAF3A3FB}"/>
              </a:ext>
            </a:extLst>
          </p:cNvPr>
          <p:cNvCxnSpPr>
            <a:cxnSpLocks/>
          </p:cNvCxnSpPr>
          <p:nvPr/>
        </p:nvCxnSpPr>
        <p:spPr>
          <a:xfrm>
            <a:off x="815380" y="3868320"/>
            <a:ext cx="2705415" cy="0"/>
          </a:xfrm>
          <a:prstGeom prst="line">
            <a:avLst/>
          </a:prstGeom>
          <a:ln w="57150">
            <a:solidFill>
              <a:srgbClr val="649B3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6" name="Grupo 55">
            <a:extLst>
              <a:ext uri="{FF2B5EF4-FFF2-40B4-BE49-F238E27FC236}">
                <a16:creationId xmlns:a16="http://schemas.microsoft.com/office/drawing/2014/main" id="{9AC3633E-7462-44E0-B4C9-A32BF047E24C}"/>
              </a:ext>
            </a:extLst>
          </p:cNvPr>
          <p:cNvGrpSpPr/>
          <p:nvPr/>
        </p:nvGrpSpPr>
        <p:grpSpPr>
          <a:xfrm>
            <a:off x="7106991" y="4060992"/>
            <a:ext cx="1564456" cy="812406"/>
            <a:chOff x="7719108" y="4123603"/>
            <a:chExt cx="1564456" cy="812406"/>
          </a:xfrm>
        </p:grpSpPr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B116095F-DF26-4C67-8E8F-03A11DBB9D11}"/>
                </a:ext>
              </a:extLst>
            </p:cNvPr>
            <p:cNvSpPr txBox="1"/>
            <p:nvPr/>
          </p:nvSpPr>
          <p:spPr>
            <a:xfrm>
              <a:off x="7719108" y="4123603"/>
              <a:ext cx="15644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b="1" dirty="0"/>
                <a:t>Alimentación</a:t>
              </a:r>
            </a:p>
          </p:txBody>
        </p: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033DE494-7316-48C7-9BA2-BD0A6C5BF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7928796" y="4468009"/>
              <a:ext cx="957379" cy="468000"/>
            </a:xfrm>
            <a:prstGeom prst="rect">
              <a:avLst/>
            </a:prstGeom>
          </p:spPr>
        </p:pic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E1B3511A-44EE-447A-A718-43C25E68BFC4}"/>
              </a:ext>
            </a:extLst>
          </p:cNvPr>
          <p:cNvGrpSpPr/>
          <p:nvPr/>
        </p:nvGrpSpPr>
        <p:grpSpPr>
          <a:xfrm>
            <a:off x="4109401" y="4060992"/>
            <a:ext cx="1677346" cy="987874"/>
            <a:chOff x="4343668" y="4131238"/>
            <a:chExt cx="1677346" cy="987874"/>
          </a:xfrm>
        </p:grpSpPr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405B6358-DD49-4483-B55D-148557678528}"/>
                </a:ext>
              </a:extLst>
            </p:cNvPr>
            <p:cNvSpPr txBox="1"/>
            <p:nvPr/>
          </p:nvSpPr>
          <p:spPr>
            <a:xfrm>
              <a:off x="4343668" y="4131238"/>
              <a:ext cx="16773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b="1" dirty="0"/>
                <a:t>Actividad física</a:t>
              </a:r>
            </a:p>
          </p:txBody>
        </p:sp>
        <p:pic>
          <p:nvPicPr>
            <p:cNvPr id="8" name="Imagen 7" descr="Interfaz de usuario gráfica&#10;&#10;Descripción generada automáticamente">
              <a:extLst>
                <a:ext uri="{FF2B5EF4-FFF2-40B4-BE49-F238E27FC236}">
                  <a16:creationId xmlns:a16="http://schemas.microsoft.com/office/drawing/2014/main" id="{3F19EC71-96CD-4DE3-B991-52ED183EFE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53909" t="59497" r="4334"/>
            <a:stretch/>
          </p:blipFill>
          <p:spPr>
            <a:xfrm>
              <a:off x="4413964" y="4470102"/>
              <a:ext cx="1476000" cy="649010"/>
            </a:xfrm>
            <a:prstGeom prst="rect">
              <a:avLst/>
            </a:prstGeom>
          </p:spPr>
        </p:pic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A50746A7-E020-4AC2-BA3A-4DDE72A98E16}"/>
              </a:ext>
            </a:extLst>
          </p:cNvPr>
          <p:cNvGrpSpPr/>
          <p:nvPr/>
        </p:nvGrpSpPr>
        <p:grpSpPr>
          <a:xfrm>
            <a:off x="815380" y="5585314"/>
            <a:ext cx="1757617" cy="812110"/>
            <a:chOff x="815380" y="5470558"/>
            <a:chExt cx="1757617" cy="812110"/>
          </a:xfrm>
        </p:grpSpPr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BE397719-8A86-4DA6-814B-266EA11B6E53}"/>
                </a:ext>
              </a:extLst>
            </p:cNvPr>
            <p:cNvSpPr txBox="1"/>
            <p:nvPr/>
          </p:nvSpPr>
          <p:spPr>
            <a:xfrm>
              <a:off x="815380" y="5470558"/>
              <a:ext cx="175761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b="1" dirty="0"/>
                <a:t>Higiene dental</a:t>
              </a:r>
            </a:p>
          </p:txBody>
        </p:sp>
        <p:pic>
          <p:nvPicPr>
            <p:cNvPr id="17" name="Imagen 16" descr="Diagrama&#10;&#10;Descripción generada automáticamente con confianza baja">
              <a:extLst>
                <a:ext uri="{FF2B5EF4-FFF2-40B4-BE49-F238E27FC236}">
                  <a16:creationId xmlns:a16="http://schemas.microsoft.com/office/drawing/2014/main" id="{8CC27C5C-ED55-41D6-BFA5-439D03A201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 l="20578" b="38700"/>
            <a:stretch/>
          </p:blipFill>
          <p:spPr>
            <a:xfrm>
              <a:off x="1069553" y="5779393"/>
              <a:ext cx="828000" cy="503275"/>
            </a:xfrm>
            <a:prstGeom prst="rect">
              <a:avLst/>
            </a:prstGeom>
          </p:spPr>
        </p:pic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9531F04B-63ED-4D93-9E0D-FE00D5107328}"/>
              </a:ext>
            </a:extLst>
          </p:cNvPr>
          <p:cNvGrpSpPr/>
          <p:nvPr/>
        </p:nvGrpSpPr>
        <p:grpSpPr>
          <a:xfrm>
            <a:off x="4022220" y="5585314"/>
            <a:ext cx="2157084" cy="688786"/>
            <a:chOff x="4256487" y="5418833"/>
            <a:chExt cx="2157084" cy="688786"/>
          </a:xfrm>
        </p:grpSpPr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BC060E17-A1FE-436F-90D5-BCEAE1B9C18D}"/>
                </a:ext>
              </a:extLst>
            </p:cNvPr>
            <p:cNvSpPr txBox="1"/>
            <p:nvPr/>
          </p:nvSpPr>
          <p:spPr>
            <a:xfrm>
              <a:off x="4256487" y="5418833"/>
              <a:ext cx="21570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b="1" dirty="0"/>
                <a:t>Consumo de tabaco</a:t>
              </a:r>
            </a:p>
          </p:txBody>
        </p:sp>
        <p:pic>
          <p:nvPicPr>
            <p:cNvPr id="28" name="Imagen 27" descr="Imagen que contiene interior, tabla, hombre, sostener&#10;&#10;Descripción generada automáticamente">
              <a:extLst>
                <a:ext uri="{FF2B5EF4-FFF2-40B4-BE49-F238E27FC236}">
                  <a16:creationId xmlns:a16="http://schemas.microsoft.com/office/drawing/2014/main" id="{AE857D27-7347-467F-8C99-F0B6D9FE84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rcRect l="12078" r="5678" b="46648"/>
            <a:stretch/>
          </p:blipFill>
          <p:spPr>
            <a:xfrm>
              <a:off x="4837356" y="5709766"/>
              <a:ext cx="864000" cy="397853"/>
            </a:xfrm>
            <a:prstGeom prst="rect">
              <a:avLst/>
            </a:prstGeom>
          </p:spPr>
        </p:pic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67B23ED6-CCF4-47EE-BCD7-0A1C42F045DE}"/>
              </a:ext>
            </a:extLst>
          </p:cNvPr>
          <p:cNvGrpSpPr/>
          <p:nvPr/>
        </p:nvGrpSpPr>
        <p:grpSpPr>
          <a:xfrm>
            <a:off x="9207201" y="4060992"/>
            <a:ext cx="2732899" cy="1054289"/>
            <a:chOff x="9456582" y="4060992"/>
            <a:chExt cx="2936850" cy="1054289"/>
          </a:xfrm>
        </p:grpSpPr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8C3A41EC-EBA8-4671-9F26-EE4D905BDBB9}"/>
                </a:ext>
              </a:extLst>
            </p:cNvPr>
            <p:cNvSpPr txBox="1"/>
            <p:nvPr/>
          </p:nvSpPr>
          <p:spPr>
            <a:xfrm>
              <a:off x="9456582" y="4060992"/>
              <a:ext cx="29368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b="1" dirty="0"/>
                <a:t>Apoyo afectivo y personal</a:t>
              </a:r>
            </a:p>
          </p:txBody>
        </p:sp>
        <p:pic>
          <p:nvPicPr>
            <p:cNvPr id="42" name="Imagen 41" descr="Dibujo animado de un personaje de caricatura&#10;&#10;Descripción generada automáticamente con confianza media">
              <a:extLst>
                <a:ext uri="{FF2B5EF4-FFF2-40B4-BE49-F238E27FC236}">
                  <a16:creationId xmlns:a16="http://schemas.microsoft.com/office/drawing/2014/main" id="{CF2275BF-2284-464C-89E0-401DC4552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10211334" y="4380446"/>
              <a:ext cx="1080000" cy="734835"/>
            </a:xfrm>
            <a:prstGeom prst="rect">
              <a:avLst/>
            </a:prstGeom>
          </p:spPr>
        </p:pic>
      </p:grpSp>
      <p:grpSp>
        <p:nvGrpSpPr>
          <p:cNvPr id="58" name="Grupo 57">
            <a:extLst>
              <a:ext uri="{FF2B5EF4-FFF2-40B4-BE49-F238E27FC236}">
                <a16:creationId xmlns:a16="http://schemas.microsoft.com/office/drawing/2014/main" id="{F9BDA450-AD26-46D4-9CE8-60AF4C381350}"/>
              </a:ext>
            </a:extLst>
          </p:cNvPr>
          <p:cNvGrpSpPr/>
          <p:nvPr/>
        </p:nvGrpSpPr>
        <p:grpSpPr>
          <a:xfrm>
            <a:off x="648842" y="4060992"/>
            <a:ext cx="2271206" cy="872168"/>
            <a:chOff x="648842" y="4139193"/>
            <a:chExt cx="2271206" cy="872168"/>
          </a:xfrm>
        </p:grpSpPr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151D93CD-A97A-4D83-9CB4-2C7E70337215}"/>
                </a:ext>
              </a:extLst>
            </p:cNvPr>
            <p:cNvSpPr txBox="1"/>
            <p:nvPr/>
          </p:nvSpPr>
          <p:spPr>
            <a:xfrm>
              <a:off x="648842" y="4139193"/>
              <a:ext cx="227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b="1" dirty="0"/>
                <a:t>Características físicas</a:t>
              </a:r>
            </a:p>
          </p:txBody>
        </p:sp>
        <p:pic>
          <p:nvPicPr>
            <p:cNvPr id="45" name="Imagen 44" descr="Imagen que contiene persona, edificio, exterior, hombre&#10;&#10;Descripción generada automáticamente">
              <a:extLst>
                <a:ext uri="{FF2B5EF4-FFF2-40B4-BE49-F238E27FC236}">
                  <a16:creationId xmlns:a16="http://schemas.microsoft.com/office/drawing/2014/main" id="{4C7055E7-337D-4B54-A795-1E7A4E34C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1241138" y="4471361"/>
              <a:ext cx="841722" cy="540000"/>
            </a:xfrm>
            <a:prstGeom prst="rect">
              <a:avLst/>
            </a:prstGeom>
          </p:spPr>
        </p:pic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7EB22553-F72F-422A-8C07-DC393C017195}"/>
              </a:ext>
            </a:extLst>
          </p:cNvPr>
          <p:cNvGrpSpPr/>
          <p:nvPr/>
        </p:nvGrpSpPr>
        <p:grpSpPr>
          <a:xfrm>
            <a:off x="6887173" y="5623582"/>
            <a:ext cx="2157084" cy="903182"/>
            <a:chOff x="7568213" y="5388832"/>
            <a:chExt cx="2157084" cy="903182"/>
          </a:xfrm>
        </p:grpSpPr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6D4C2EC5-C2F5-4425-8733-3FAFBFA4AB3F}"/>
                </a:ext>
              </a:extLst>
            </p:cNvPr>
            <p:cNvSpPr txBox="1"/>
            <p:nvPr/>
          </p:nvSpPr>
          <p:spPr>
            <a:xfrm>
              <a:off x="7568213" y="5388832"/>
              <a:ext cx="21570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b="1" dirty="0"/>
                <a:t>Consumo de alcohol</a:t>
              </a:r>
            </a:p>
          </p:txBody>
        </p:sp>
        <p:pic>
          <p:nvPicPr>
            <p:cNvPr id="50" name="Imagen 49" descr="Botella de vino&#10;&#10;Descripción generada automáticamente">
              <a:extLst>
                <a:ext uri="{FF2B5EF4-FFF2-40B4-BE49-F238E27FC236}">
                  <a16:creationId xmlns:a16="http://schemas.microsoft.com/office/drawing/2014/main" id="{DFE71F1E-17AE-43F9-A1E5-F4E121900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5"/>
                </a:ext>
              </a:extLst>
            </a:blip>
            <a:stretch>
              <a:fillRect/>
            </a:stretch>
          </p:blipFill>
          <p:spPr>
            <a:xfrm>
              <a:off x="8169660" y="5718318"/>
              <a:ext cx="864000" cy="5736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9382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AB0C8C5-BAA5-4709-A05C-43A731425D4A}"/>
              </a:ext>
            </a:extLst>
          </p:cNvPr>
          <p:cNvSpPr txBox="1"/>
          <p:nvPr/>
        </p:nvSpPr>
        <p:spPr>
          <a:xfrm>
            <a:off x="4563324" y="128030"/>
            <a:ext cx="2375144" cy="5355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s-ES"/>
            </a:defPPr>
            <a:lvl1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 i="0"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Data </a:t>
            </a:r>
            <a:r>
              <a:rPr lang="es-ES" dirty="0" err="1"/>
              <a:t>mining</a:t>
            </a:r>
            <a:endParaRPr lang="es-E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49900FA-1BC3-47C0-AFC7-EE2F07A54956}"/>
              </a:ext>
            </a:extLst>
          </p:cNvPr>
          <p:cNvCxnSpPr>
            <a:cxnSpLocks/>
          </p:cNvCxnSpPr>
          <p:nvPr/>
        </p:nvCxnSpPr>
        <p:spPr>
          <a:xfrm>
            <a:off x="2932126" y="668646"/>
            <a:ext cx="5637540" cy="0"/>
          </a:xfrm>
          <a:prstGeom prst="line">
            <a:avLst/>
          </a:prstGeom>
          <a:ln w="57150">
            <a:solidFill>
              <a:srgbClr val="649B3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815E557-79A7-40C9-B23C-BEF94AA252F9}"/>
              </a:ext>
            </a:extLst>
          </p:cNvPr>
          <p:cNvSpPr txBox="1"/>
          <p:nvPr/>
        </p:nvSpPr>
        <p:spPr>
          <a:xfrm>
            <a:off x="837126" y="1289088"/>
            <a:ext cx="1010991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 err="1"/>
              <a:t>Missing</a:t>
            </a:r>
            <a:r>
              <a:rPr lang="es-ES" dirty="0"/>
              <a:t>: “No sabe”, “No contesta”</a:t>
            </a:r>
          </a:p>
          <a:p>
            <a:endParaRPr lang="es-ES" dirty="0"/>
          </a:p>
          <a:p>
            <a:r>
              <a:rPr lang="es-ES" dirty="0"/>
              <a:t>	Menos del 10%:</a:t>
            </a:r>
          </a:p>
          <a:p>
            <a:endParaRPr lang="es-ES" dirty="0"/>
          </a:p>
          <a:p>
            <a:r>
              <a:rPr lang="es-ES" dirty="0"/>
              <a:t>                     - Variables categóricas: se sustituyen por la moda</a:t>
            </a:r>
          </a:p>
          <a:p>
            <a:r>
              <a:rPr lang="es-ES" dirty="0"/>
              <a:t>                     - Variables numéricas: se sustituyen por la mediana</a:t>
            </a:r>
          </a:p>
          <a:p>
            <a:endParaRPr lang="es-ES" dirty="0"/>
          </a:p>
          <a:p>
            <a:r>
              <a:rPr lang="es-ES" b="1" dirty="0"/>
              <a:t>Duplicados</a:t>
            </a:r>
            <a:r>
              <a:rPr lang="es-ES" dirty="0"/>
              <a:t>: 0</a:t>
            </a:r>
          </a:p>
          <a:p>
            <a:endParaRPr lang="es-ES" dirty="0"/>
          </a:p>
          <a:p>
            <a:endParaRPr lang="es-ES" dirty="0"/>
          </a:p>
          <a:p>
            <a:r>
              <a:rPr lang="es-ES" b="1" dirty="0" err="1"/>
              <a:t>Outliers</a:t>
            </a:r>
            <a:r>
              <a:rPr lang="es-ES" dirty="0"/>
              <a:t>.- Se mantuvieron y se tuvo en cuenta posteriormente en el entrenamiento de modelos</a:t>
            </a:r>
          </a:p>
          <a:p>
            <a:endParaRPr lang="es-ES" dirty="0"/>
          </a:p>
          <a:p>
            <a:endParaRPr lang="es-ES" dirty="0"/>
          </a:p>
          <a:p>
            <a:r>
              <a:rPr lang="es-ES" b="1" dirty="0"/>
              <a:t>Colinealidad</a:t>
            </a:r>
            <a:r>
              <a:rPr lang="es-ES" dirty="0"/>
              <a:t>.- Se eliminaron las variables entre las que existía colinealidad (Pearson &gt;=.40)</a:t>
            </a:r>
          </a:p>
          <a:p>
            <a:endParaRPr lang="es-ES" dirty="0"/>
          </a:p>
          <a:p>
            <a:endParaRPr lang="es-ES" dirty="0"/>
          </a:p>
          <a:p>
            <a:r>
              <a:rPr lang="es-ES" b="1" dirty="0"/>
              <a:t>Categorización de variables numéricas</a:t>
            </a:r>
            <a:r>
              <a:rPr lang="es-ES" dirty="0"/>
              <a:t>: Edad y peso(kg)</a:t>
            </a:r>
            <a:endParaRPr lang="es-ES" b="1" dirty="0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921175DF-ADAC-4B23-9481-F2AAED763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32072" y="1289088"/>
            <a:ext cx="4430768" cy="249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04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adroTexto 25">
            <a:extLst>
              <a:ext uri="{FF2B5EF4-FFF2-40B4-BE49-F238E27FC236}">
                <a16:creationId xmlns:a16="http://schemas.microsoft.com/office/drawing/2014/main" id="{144B9B3A-69D0-4CE3-9542-4E1929408AD7}"/>
              </a:ext>
            </a:extLst>
          </p:cNvPr>
          <p:cNvSpPr txBox="1"/>
          <p:nvPr/>
        </p:nvSpPr>
        <p:spPr>
          <a:xfrm>
            <a:off x="5050857" y="87474"/>
            <a:ext cx="3869332" cy="6876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Outliers</a:t>
            </a: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1D91A9DA-9A2C-40C9-9175-2FA4C70E10A7}"/>
              </a:ext>
            </a:extLst>
          </p:cNvPr>
          <p:cNvCxnSpPr>
            <a:cxnSpLocks/>
          </p:cNvCxnSpPr>
          <p:nvPr/>
        </p:nvCxnSpPr>
        <p:spPr>
          <a:xfrm>
            <a:off x="3629110" y="786444"/>
            <a:ext cx="4498984" cy="0"/>
          </a:xfrm>
          <a:prstGeom prst="line">
            <a:avLst/>
          </a:prstGeom>
          <a:ln w="57150">
            <a:solidFill>
              <a:srgbClr val="649B3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Imagen 2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F9CF9060-F751-4A50-978D-B7AE13D13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70" y="1754478"/>
            <a:ext cx="4809685" cy="3168000"/>
          </a:xfrm>
          <a:prstGeom prst="rect">
            <a:avLst/>
          </a:prstGeom>
        </p:spPr>
      </p:pic>
      <p:pic>
        <p:nvPicPr>
          <p:cNvPr id="5" name="Imagen 4" descr="Calendario&#10;&#10;Descripción generada automáticamente">
            <a:extLst>
              <a:ext uri="{FF2B5EF4-FFF2-40B4-BE49-F238E27FC236}">
                <a16:creationId xmlns:a16="http://schemas.microsoft.com/office/drawing/2014/main" id="{1B306CE6-107D-4AC5-AA6F-76E0F1075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543" y="1736478"/>
            <a:ext cx="4734400" cy="3204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7FA440E-0B3B-4DB7-9731-26BC82BEA06E}"/>
              </a:ext>
            </a:extLst>
          </p:cNvPr>
          <p:cNvSpPr txBox="1"/>
          <p:nvPr/>
        </p:nvSpPr>
        <p:spPr>
          <a:xfrm>
            <a:off x="764856" y="5021968"/>
            <a:ext cx="947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S109: Altura</a:t>
            </a:r>
          </a:p>
          <a:p>
            <a:r>
              <a:rPr lang="es-ES" sz="1200" dirty="0"/>
              <a:t>S110: Peso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80CD431-7BFE-4017-AEF9-06773A0CFB0F}"/>
              </a:ext>
            </a:extLst>
          </p:cNvPr>
          <p:cNvSpPr txBox="1"/>
          <p:nvPr/>
        </p:nvSpPr>
        <p:spPr>
          <a:xfrm>
            <a:off x="7020744" y="5021968"/>
            <a:ext cx="3868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U120_1: Frecuencia de consumo de fruta fresca</a:t>
            </a:r>
          </a:p>
          <a:p>
            <a:r>
              <a:rPr lang="es-ES" sz="1200" dirty="0"/>
              <a:t>U120_2: Frecuencia de consumo de carne</a:t>
            </a:r>
          </a:p>
          <a:p>
            <a:r>
              <a:rPr lang="es-ES" sz="1200" dirty="0"/>
              <a:t>U120_3: Frecuencia de consumo de huevos</a:t>
            </a:r>
          </a:p>
          <a:p>
            <a:r>
              <a:rPr lang="es-ES" sz="1200" dirty="0"/>
              <a:t>U120_4: Frecuencia de consumo de pescado</a:t>
            </a:r>
          </a:p>
          <a:p>
            <a:r>
              <a:rPr lang="es-ES" sz="1200" dirty="0"/>
              <a:t>U120_5: Frecuencia de consumo de pasta, arroz, patatas</a:t>
            </a:r>
          </a:p>
          <a:p>
            <a:r>
              <a:rPr lang="es-ES" sz="1200" dirty="0"/>
              <a:t>U120_6: Frecuencia de consumo de pan, cereales</a:t>
            </a:r>
          </a:p>
        </p:txBody>
      </p:sp>
    </p:spTree>
    <p:extLst>
      <p:ext uri="{BB962C8B-B14F-4D97-AF65-F5344CB8AC3E}">
        <p14:creationId xmlns:p14="http://schemas.microsoft.com/office/powerpoint/2010/main" val="1826332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adroTexto 25">
            <a:extLst>
              <a:ext uri="{FF2B5EF4-FFF2-40B4-BE49-F238E27FC236}">
                <a16:creationId xmlns:a16="http://schemas.microsoft.com/office/drawing/2014/main" id="{144B9B3A-69D0-4CE3-9542-4E1929408AD7}"/>
              </a:ext>
            </a:extLst>
          </p:cNvPr>
          <p:cNvSpPr txBox="1"/>
          <p:nvPr/>
        </p:nvSpPr>
        <p:spPr>
          <a:xfrm>
            <a:off x="4679625" y="63845"/>
            <a:ext cx="3869332" cy="6876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Colinealidad</a:t>
            </a:r>
            <a:endParaRPr lang="en-US" sz="3200" b="1" i="0" dirty="0">
              <a:effectLst/>
              <a:latin typeface="+mj-lt"/>
              <a:ea typeface="+mj-ea"/>
              <a:cs typeface="+mj-cs"/>
            </a:endParaRP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1D91A9DA-9A2C-40C9-9175-2FA4C70E10A7}"/>
              </a:ext>
            </a:extLst>
          </p:cNvPr>
          <p:cNvCxnSpPr>
            <a:cxnSpLocks/>
          </p:cNvCxnSpPr>
          <p:nvPr/>
        </p:nvCxnSpPr>
        <p:spPr>
          <a:xfrm>
            <a:off x="3515507" y="751535"/>
            <a:ext cx="4498984" cy="0"/>
          </a:xfrm>
          <a:prstGeom prst="line">
            <a:avLst/>
          </a:prstGeom>
          <a:ln w="57150">
            <a:solidFill>
              <a:srgbClr val="649B3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Imagen 3" descr="Gráfico&#10;&#10;Descripción generada automáticamente">
            <a:extLst>
              <a:ext uri="{FF2B5EF4-FFF2-40B4-BE49-F238E27FC236}">
                <a16:creationId xmlns:a16="http://schemas.microsoft.com/office/drawing/2014/main" id="{0C528299-D73B-400C-8EE8-63135D7D22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49" t="16901" r="9547"/>
          <a:stretch/>
        </p:blipFill>
        <p:spPr>
          <a:xfrm rot="5400000">
            <a:off x="2289114" y="-57220"/>
            <a:ext cx="4551368" cy="7776000"/>
          </a:xfrm>
          <a:prstGeom prst="rect">
            <a:avLst/>
          </a:prstGeom>
        </p:spPr>
      </p:pic>
      <p:pic>
        <p:nvPicPr>
          <p:cNvPr id="8" name="Imagen 7" descr="Gráfico&#10;&#10;Descripción generada automáticamente">
            <a:extLst>
              <a:ext uri="{FF2B5EF4-FFF2-40B4-BE49-F238E27FC236}">
                <a16:creationId xmlns:a16="http://schemas.microsoft.com/office/drawing/2014/main" id="{253E75D2-F9F8-4415-85D1-8594D62E04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91" b="33333"/>
          <a:stretch/>
        </p:blipFill>
        <p:spPr>
          <a:xfrm>
            <a:off x="8873543" y="1555096"/>
            <a:ext cx="765603" cy="457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15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1313</TotalTime>
  <Words>1220</Words>
  <Application>Microsoft Office PowerPoint</Application>
  <PresentationFormat>Panorámica</PresentationFormat>
  <Paragraphs>201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Jorgina Garrido Casas</dc:creator>
  <cp:lastModifiedBy>Jorgina Garrido Casas</cp:lastModifiedBy>
  <cp:revision>149</cp:revision>
  <dcterms:created xsi:type="dcterms:W3CDTF">2021-05-28T15:34:01Z</dcterms:created>
  <dcterms:modified xsi:type="dcterms:W3CDTF">2021-07-11T18:14:25Z</dcterms:modified>
</cp:coreProperties>
</file>