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2" r:id="rId3"/>
    <p:sldId id="280" r:id="rId4"/>
    <p:sldId id="281" r:id="rId5"/>
    <p:sldId id="283" r:id="rId6"/>
    <p:sldId id="284" r:id="rId7"/>
    <p:sldId id="276" r:id="rId8"/>
    <p:sldId id="277" r:id="rId9"/>
    <p:sldId id="271" r:id="rId10"/>
    <p:sldId id="266" r:id="rId11"/>
    <p:sldId id="268" r:id="rId12"/>
    <p:sldId id="269" r:id="rId13"/>
    <p:sldId id="270" r:id="rId14"/>
    <p:sldId id="285" r:id="rId15"/>
    <p:sldId id="286" r:id="rId16"/>
    <p:sldId id="287" r:id="rId17"/>
    <p:sldId id="288" r:id="rId18"/>
    <p:sldId id="289" r:id="rId19"/>
    <p:sldId id="260" r:id="rId20"/>
    <p:sldId id="274" r:id="rId21"/>
    <p:sldId id="275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1C5"/>
    <a:srgbClr val="FFE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10DEB-BA61-41B8-B733-BC9840300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BE8BB7-26FD-49D1-813A-3BAC87E7A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367344-4042-4DD6-94AD-1624ECD3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04/06/2021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5CD535-C610-4E36-A994-DC365D21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3BC22D-321D-41F0-A80C-8C96A49F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32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95955-8771-47FA-9C3E-3DCBD512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6D7439-30E2-42CE-96A9-9BB384841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7C3968-59BE-4869-AB3A-96811C73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04/06/2021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54FBB6-19E2-4BAA-AA98-3DC88FAC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4F59FF-B415-42D6-B445-4B7E7421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87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09D45D-E1FE-441B-A34A-B37173F53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E8185C-3D97-4CFC-BCC3-9D1BEF598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DF169-7775-485C-AF8B-A37452D5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04/06/2021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1E42DC-2B6E-4F76-8A42-B16A6B7B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2E9506-210F-47E4-9185-F1E6980C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81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C3FD0-FCEE-46D0-BE9C-BCE5110D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FCE5A4-4D50-482D-8EBD-BFFF7AF4E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B4E1EE-B078-417A-9220-7F54DB60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04/06/2021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6F7F4C-980A-46A5-876E-38D53EC4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36027D-D4B3-4944-B756-397F2BB8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203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29F53-B6F0-4504-B500-0798A468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E9C16A-9322-4431-953A-4ABE989C3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8FC32F-6DAD-460C-8C77-5EC94D9D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04/06/2021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5495C3-396A-44FC-96CB-1248071A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A55E10-3844-4689-A9D6-3BECF329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96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C6DF2-DE10-4B75-A325-6319FC1B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E181A-4499-4A78-B5F5-0517C72F1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2035AE-3F72-4811-BB8C-F8BBB57C3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D48F4F-B9B8-404B-8BEC-545AD85F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04/06/2021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04A190-CD7D-4CC7-8EB3-0E3112EC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B344A0-5E2C-4757-B250-B2EB9F93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806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DE25-4BDE-4359-8B09-15D243CF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1AA274-CF65-4EA5-8729-DE2A2F496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18B70C-95D4-4854-897D-EA81FDEFC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A3F83B-6A02-4B3C-A8F3-ED13E08C1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DB28BE-EACF-4D66-9B77-59FCFCA81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4F1545-AA9A-4F82-BBEE-F0729720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04/06/2021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618BB4-CA61-4644-9D9B-E5DEB16B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6EAEF7-9AEB-43E9-900D-DB37EB1B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36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21BD3-CCF8-4319-9602-F4BD1CFC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BC638D-19ED-4B27-A029-4908B696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04/06/2021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BEF49F-617C-4480-B22C-6A7AC5E0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75BE2F-19E0-436B-8FC7-226D6521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92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D3B5E3-5070-4298-B5CC-0515DBBE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04/06/2021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95854A-7E99-4B25-80DE-6357E2FD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15C7AE-1320-483A-B843-2D452B5B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837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56AE4-641C-4F05-A4AF-2B257AA1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818D8C-DDC3-4FBA-BEB1-889C23B81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209ABC-8A49-4954-9B13-B678F3BEC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2A04DF-9600-49A2-9186-87AB530C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04/06/2021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5C3506-B498-4BE6-BB7E-47EA7094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DC982A-01E4-480C-B893-0CE73F8A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993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86394-CB30-4AA0-8022-04E5C931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B72D50-5AA8-449F-B03F-362E41B69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5037BF-C69D-4FC4-ADCB-99C8F663B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66ADFB-36CE-4FCA-B85E-04B117A4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04/06/2021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45329A-202A-43A7-B0F1-EF5A7EF5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4ECBAB-7457-4EED-8741-913CE27F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960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5FCDD6-3B4D-4C61-A6A7-1DD35D96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9A8A91-CA8B-4A72-A453-DE7915731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F58569-883F-4201-83D2-E159D9DC6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EC508-5FE5-4C88-A216-DD6ACC641FC5}" type="datetimeFigureOut">
              <a:rPr lang="es-ES" smtClean="0"/>
              <a:t>04/06/2021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5D647C-7E96-4B74-BC0C-3F60C19A7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41A084-CBA5-4E4A-8A2B-243A03386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33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zasidi.com/2018/01/11/la-sanidad-del-futuro-a-traves-de-las-tic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riti.com/pwa-para-clinicas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icsymedicinau.blogspot.com/2015/05/impacto-de-las-tics-en-la-salud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vaopenmind.com/articulos/estudios-del-futuro-teorias-metodologias/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xperienciadepacientes.es/gestion-sanitaria/gestion-del-cambio-salud-y-las-tic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mpleo.com/co/noticias/consejos-profesionales/bienestar-laboral-clave-en-el-desempeno-del-colaborador-4407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sesdatosofimaticos.wordpress.com/2017/10/24/ventajas-y-desventajas-de-los-paquetes-de-base-de-datos-a-exponer-y-cual-es-mi-favorito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B9D64846-3E50-4655-80B9-DF65B6D84B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109" r="18297" b="-2"/>
          <a:stretch/>
        </p:blipFill>
        <p:spPr>
          <a:xfrm>
            <a:off x="0" y="1017022"/>
            <a:ext cx="3276000" cy="4823956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7CA9C25-47DC-47C0-ABC7-CC7442D7122F}"/>
              </a:ext>
            </a:extLst>
          </p:cNvPr>
          <p:cNvSpPr txBox="1"/>
          <p:nvPr/>
        </p:nvSpPr>
        <p:spPr>
          <a:xfrm>
            <a:off x="3627371" y="1723001"/>
            <a:ext cx="8378199" cy="9409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Estudio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sobre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la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relación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entre TICS y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Salud</a:t>
            </a:r>
            <a:endParaRPr lang="en-US" sz="3200" b="1" i="0" dirty="0">
              <a:effectLst/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b="1" i="0" dirty="0">
              <a:effectLst/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¿Son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más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saludables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las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poblaciones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con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mejor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conexión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a TICS?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2140B23-9728-45FF-BC41-89FCF192BF4C}"/>
              </a:ext>
            </a:extLst>
          </p:cNvPr>
          <p:cNvCxnSpPr/>
          <p:nvPr/>
        </p:nvCxnSpPr>
        <p:spPr>
          <a:xfrm>
            <a:off x="4730984" y="2969911"/>
            <a:ext cx="5832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03F75676-FF90-4E5F-B155-3ED63BE891AC}"/>
              </a:ext>
            </a:extLst>
          </p:cNvPr>
          <p:cNvSpPr txBox="1"/>
          <p:nvPr/>
        </p:nvSpPr>
        <p:spPr>
          <a:xfrm>
            <a:off x="6779254" y="4264240"/>
            <a:ext cx="5351786" cy="2618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b="1" dirty="0" err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Autora</a:t>
            </a:r>
            <a:r>
              <a:rPr lang="en-US" sz="1600" b="1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: </a:t>
            </a:r>
          </a:p>
          <a:p>
            <a:pPr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b="1" dirty="0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Jorgina Garrido Casas</a:t>
            </a:r>
          </a:p>
          <a:p>
            <a:pPr marL="685800" lvl="2">
              <a:lnSpc>
                <a:spcPct val="90000"/>
              </a:lnSpc>
              <a:spcBef>
                <a:spcPct val="20000"/>
              </a:spcBef>
              <a:defRPr/>
            </a:pPr>
            <a:endParaRPr lang="en-US" sz="1600" b="1" dirty="0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  <a:p>
            <a:pPr marL="685800" lvl="2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b="1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			</a:t>
            </a:r>
            <a:r>
              <a:rPr lang="en-US" sz="1600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Mayo 2021</a:t>
            </a:r>
          </a:p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			Proyecto EDA. The Bridge</a:t>
            </a:r>
          </a:p>
        </p:txBody>
      </p:sp>
    </p:spTree>
    <p:extLst>
      <p:ext uri="{BB962C8B-B14F-4D97-AF65-F5344CB8AC3E}">
        <p14:creationId xmlns:p14="http://schemas.microsoft.com/office/powerpoint/2010/main" val="3858995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3D87CEE-9924-472D-AA22-0DA5D6DC1759}"/>
              </a:ext>
            </a:extLst>
          </p:cNvPr>
          <p:cNvSpPr txBox="1"/>
          <p:nvPr/>
        </p:nvSpPr>
        <p:spPr>
          <a:xfrm>
            <a:off x="8305430" y="521667"/>
            <a:ext cx="36925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/>
              <a:t>Correlaciones positivas (Pearson &gt;= 0.20)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1257097B-46ED-4802-B81E-D7C289861369}"/>
              </a:ext>
            </a:extLst>
          </p:cNvPr>
          <p:cNvGrpSpPr/>
          <p:nvPr/>
        </p:nvGrpSpPr>
        <p:grpSpPr>
          <a:xfrm>
            <a:off x="4479289" y="42047"/>
            <a:ext cx="2409696" cy="809408"/>
            <a:chOff x="4716578" y="-15923"/>
            <a:chExt cx="2409696" cy="809408"/>
          </a:xfrm>
        </p:grpSpPr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AE93D5D5-9990-415B-B5C6-B28083AB3B23}"/>
                </a:ext>
              </a:extLst>
            </p:cNvPr>
            <p:cNvSpPr txBox="1"/>
            <p:nvPr/>
          </p:nvSpPr>
          <p:spPr>
            <a:xfrm>
              <a:off x="4915091" y="-15923"/>
              <a:ext cx="2072449" cy="6876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200" b="1" i="0" dirty="0" err="1">
                  <a:effectLst/>
                  <a:latin typeface="+mj-lt"/>
                  <a:ea typeface="+mj-ea"/>
                  <a:cs typeface="+mj-cs"/>
                </a:rPr>
                <a:t>Resultados</a:t>
              </a:r>
              <a:endParaRPr lang="en-US" sz="3200" b="1" i="0" dirty="0">
                <a:effectLst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351FDC8D-94A8-4FA0-815C-EED60479AD67}"/>
                </a:ext>
              </a:extLst>
            </p:cNvPr>
            <p:cNvCxnSpPr>
              <a:cxnSpLocks/>
            </p:cNvCxnSpPr>
            <p:nvPr/>
          </p:nvCxnSpPr>
          <p:spPr>
            <a:xfrm>
              <a:off x="4716578" y="793485"/>
              <a:ext cx="2409696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D2488A4C-DC75-4D76-801B-F02900A63360}"/>
              </a:ext>
            </a:extLst>
          </p:cNvPr>
          <p:cNvGrpSpPr/>
          <p:nvPr/>
        </p:nvGrpSpPr>
        <p:grpSpPr>
          <a:xfrm>
            <a:off x="473635" y="1135200"/>
            <a:ext cx="4229245" cy="1261884"/>
            <a:chOff x="349367" y="1983350"/>
            <a:chExt cx="4229245" cy="1261884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973A5045-FB1D-4EBF-A969-84AD0EFCC83B}"/>
                </a:ext>
              </a:extLst>
            </p:cNvPr>
            <p:cNvSpPr txBox="1"/>
            <p:nvPr/>
          </p:nvSpPr>
          <p:spPr>
            <a:xfrm>
              <a:off x="349367" y="1983350"/>
              <a:ext cx="4229245" cy="12618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b="1" dirty="0"/>
                <a:t>Conexión de banda ancha por red de cable o fibra óptica:</a:t>
              </a:r>
            </a:p>
            <a:p>
              <a:endParaRPr lang="es-ES" sz="1600" b="1" dirty="0">
                <a:solidFill>
                  <a:srgbClr val="0070C0"/>
                </a:solidFill>
                <a:latin typeface="Arial Narrow" panose="020B0606020202030204" pitchFamily="34" charset="0"/>
              </a:endParaRP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Restricciones en las AVD por dolor (.3524)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Salud mental media (.2064)</a:t>
              </a:r>
            </a:p>
          </p:txBody>
        </p: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2778140A-5FCB-4FAD-A1B6-58448702F9C6}"/>
                </a:ext>
              </a:extLst>
            </p:cNvPr>
            <p:cNvCxnSpPr>
              <a:cxnSpLocks/>
            </p:cNvCxnSpPr>
            <p:nvPr/>
          </p:nvCxnSpPr>
          <p:spPr>
            <a:xfrm>
              <a:off x="723038" y="2587911"/>
              <a:ext cx="2705415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95848B43-D240-482B-9B04-7C01E6AF41B7}"/>
              </a:ext>
            </a:extLst>
          </p:cNvPr>
          <p:cNvGrpSpPr/>
          <p:nvPr/>
        </p:nvGrpSpPr>
        <p:grpSpPr>
          <a:xfrm>
            <a:off x="4155694" y="1375479"/>
            <a:ext cx="3616047" cy="1508105"/>
            <a:chOff x="4155694" y="1647531"/>
            <a:chExt cx="3616047" cy="1508105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3BBE1B6F-1DC2-4630-BA54-A1919A8ADC7F}"/>
                </a:ext>
              </a:extLst>
            </p:cNvPr>
            <p:cNvSpPr txBox="1"/>
            <p:nvPr/>
          </p:nvSpPr>
          <p:spPr>
            <a:xfrm>
              <a:off x="4155694" y="1647531"/>
              <a:ext cx="3616047" cy="1508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b="1" dirty="0"/>
                <a:t>	          ADSL:</a:t>
              </a:r>
            </a:p>
            <a:p>
              <a:endParaRPr lang="es-ES" sz="1600" b="1" dirty="0">
                <a:solidFill>
                  <a:srgbClr val="0070C0"/>
                </a:solidFill>
                <a:latin typeface="Arial Narrow" panose="020B060602020203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Otros problemas de salud mental (.335)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Tensión alta (.2807)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Alguna dificultad de concentración (.2634)</a:t>
              </a:r>
            </a:p>
            <a:p>
              <a:endParaRPr lang="es-ES" dirty="0"/>
            </a:p>
          </p:txBody>
        </p: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8EE02829-6F2B-4269-919F-93D6EC4790D1}"/>
                </a:ext>
              </a:extLst>
            </p:cNvPr>
            <p:cNvCxnSpPr>
              <a:cxnSpLocks/>
            </p:cNvCxnSpPr>
            <p:nvPr/>
          </p:nvCxnSpPr>
          <p:spPr>
            <a:xfrm>
              <a:off x="4275786" y="2006576"/>
              <a:ext cx="3228614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B0353390-ABB3-47F6-AF93-E0656A74C769}"/>
              </a:ext>
            </a:extLst>
          </p:cNvPr>
          <p:cNvGrpSpPr/>
          <p:nvPr/>
        </p:nvGrpSpPr>
        <p:grpSpPr>
          <a:xfrm>
            <a:off x="7933853" y="1375479"/>
            <a:ext cx="3731736" cy="1508105"/>
            <a:chOff x="7933853" y="1647531"/>
            <a:chExt cx="3731736" cy="1508105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A3062834-87ED-4A00-860B-4EBB6A50DA5F}"/>
                </a:ext>
              </a:extLst>
            </p:cNvPr>
            <p:cNvSpPr txBox="1"/>
            <p:nvPr/>
          </p:nvSpPr>
          <p:spPr>
            <a:xfrm>
              <a:off x="7933853" y="1647531"/>
              <a:ext cx="3731736" cy="1508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b="1" dirty="0"/>
                <a:t>A través de un dispositivo de mano:</a:t>
              </a:r>
            </a:p>
            <a:p>
              <a:endParaRPr lang="es-ES" sz="1600" b="1" dirty="0"/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Alguna dificultad de concentración (.3741)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Infarto de miocardio (.2649)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Migraña (.2315)</a:t>
              </a:r>
            </a:p>
            <a:p>
              <a:endParaRPr lang="es-ES" dirty="0"/>
            </a:p>
          </p:txBody>
        </p: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F675B265-DF71-4759-94E7-39C5EE7F92B1}"/>
                </a:ext>
              </a:extLst>
            </p:cNvPr>
            <p:cNvCxnSpPr>
              <a:cxnSpLocks/>
            </p:cNvCxnSpPr>
            <p:nvPr/>
          </p:nvCxnSpPr>
          <p:spPr>
            <a:xfrm>
              <a:off x="8176961" y="1992873"/>
              <a:ext cx="2705415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4B4342A0-093A-417D-AD98-BA71084481A1}"/>
              </a:ext>
            </a:extLst>
          </p:cNvPr>
          <p:cNvGrpSpPr/>
          <p:nvPr/>
        </p:nvGrpSpPr>
        <p:grpSpPr>
          <a:xfrm>
            <a:off x="2950410" y="4548798"/>
            <a:ext cx="5879365" cy="383903"/>
            <a:chOff x="2849575" y="4826932"/>
            <a:chExt cx="5879365" cy="383903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A3A7421D-1DFD-4697-AEFB-6A74E5E2F6D4}"/>
                </a:ext>
              </a:extLst>
            </p:cNvPr>
            <p:cNvSpPr txBox="1"/>
            <p:nvPr/>
          </p:nvSpPr>
          <p:spPr>
            <a:xfrm>
              <a:off x="2849575" y="4826932"/>
              <a:ext cx="587936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b="1" dirty="0"/>
                <a:t>Asociación de tipo de conexión con variables sociodemográficas:</a:t>
              </a:r>
            </a:p>
          </p:txBody>
        </p: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8EBEB9A5-7649-4927-8C47-3E8EDFF7CB11}"/>
                </a:ext>
              </a:extLst>
            </p:cNvPr>
            <p:cNvCxnSpPr>
              <a:cxnSpLocks/>
            </p:cNvCxnSpPr>
            <p:nvPr/>
          </p:nvCxnSpPr>
          <p:spPr>
            <a:xfrm>
              <a:off x="3209278" y="5210835"/>
              <a:ext cx="4844053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E71E507-F2DF-41B6-8782-7658CA5AA1D7}"/>
              </a:ext>
            </a:extLst>
          </p:cNvPr>
          <p:cNvGrpSpPr/>
          <p:nvPr/>
        </p:nvGrpSpPr>
        <p:grpSpPr>
          <a:xfrm>
            <a:off x="1049650" y="4942846"/>
            <a:ext cx="3609591" cy="769441"/>
            <a:chOff x="524339" y="4998383"/>
            <a:chExt cx="3609591" cy="769441"/>
          </a:xfrm>
        </p:grpSpPr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EA4E336-EF5F-4F1C-9525-86CBC6C09B65}"/>
                </a:ext>
              </a:extLst>
            </p:cNvPr>
            <p:cNvSpPr txBox="1"/>
            <p:nvPr/>
          </p:nvSpPr>
          <p:spPr>
            <a:xfrm>
              <a:off x="524339" y="4998383"/>
              <a:ext cx="3609591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b="1" dirty="0"/>
                <a:t>Conexión por red de cable o fibra óptica: 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Renta media hogar (.6288) 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Educación superior (.3696)</a:t>
              </a:r>
            </a:p>
          </p:txBody>
        </p: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FF87BB9D-4F4E-4CFD-BBEA-94CF82E2BF75}"/>
                </a:ext>
              </a:extLst>
            </p:cNvPr>
            <p:cNvCxnSpPr>
              <a:cxnSpLocks/>
            </p:cNvCxnSpPr>
            <p:nvPr/>
          </p:nvCxnSpPr>
          <p:spPr>
            <a:xfrm>
              <a:off x="817078" y="5280951"/>
              <a:ext cx="2735643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7F81F10-6168-4ABB-89C6-073646B58461}"/>
              </a:ext>
            </a:extLst>
          </p:cNvPr>
          <p:cNvGrpSpPr/>
          <p:nvPr/>
        </p:nvGrpSpPr>
        <p:grpSpPr>
          <a:xfrm>
            <a:off x="2710210" y="5885198"/>
            <a:ext cx="2488937" cy="553998"/>
            <a:chOff x="2396650" y="6155636"/>
            <a:chExt cx="2488937" cy="553998"/>
          </a:xfrm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D27C2648-36BF-4A34-BC8D-C10DA5EE3663}"/>
                </a:ext>
              </a:extLst>
            </p:cNvPr>
            <p:cNvSpPr txBox="1"/>
            <p:nvPr/>
          </p:nvSpPr>
          <p:spPr>
            <a:xfrm>
              <a:off x="2396650" y="6155636"/>
              <a:ext cx="248893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b="1" dirty="0"/>
                <a:t>Otras conexiones: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Renta media hogar (.3929) </a:t>
              </a:r>
            </a:p>
          </p:txBody>
        </p: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40C694E2-3037-4C7D-8253-43055E9F5328}"/>
                </a:ext>
              </a:extLst>
            </p:cNvPr>
            <p:cNvCxnSpPr>
              <a:cxnSpLocks/>
            </p:cNvCxnSpPr>
            <p:nvPr/>
          </p:nvCxnSpPr>
          <p:spPr>
            <a:xfrm>
              <a:off x="2644987" y="6432635"/>
              <a:ext cx="1088077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E5579C1C-D7DD-465D-844A-46307D03D4ED}"/>
              </a:ext>
            </a:extLst>
          </p:cNvPr>
          <p:cNvGrpSpPr/>
          <p:nvPr/>
        </p:nvGrpSpPr>
        <p:grpSpPr>
          <a:xfrm>
            <a:off x="6203652" y="5885198"/>
            <a:ext cx="2774205" cy="769441"/>
            <a:chOff x="9447004" y="5608723"/>
            <a:chExt cx="2774205" cy="769441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78A210D6-DE6D-414A-8C67-52C9853BFAE5}"/>
                </a:ext>
              </a:extLst>
            </p:cNvPr>
            <p:cNvSpPr txBox="1"/>
            <p:nvPr/>
          </p:nvSpPr>
          <p:spPr>
            <a:xfrm>
              <a:off x="9447004" y="5608723"/>
              <a:ext cx="2774205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b="1" dirty="0"/>
                <a:t>Móvil USB: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Renta media hogar (.4764)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Educación superior (.4012)</a:t>
              </a:r>
            </a:p>
          </p:txBody>
        </p: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1A18B014-724E-458C-BC77-98339372A916}"/>
                </a:ext>
              </a:extLst>
            </p:cNvPr>
            <p:cNvCxnSpPr>
              <a:cxnSpLocks/>
            </p:cNvCxnSpPr>
            <p:nvPr/>
          </p:nvCxnSpPr>
          <p:spPr>
            <a:xfrm>
              <a:off x="9591649" y="5908184"/>
              <a:ext cx="792229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8" name="Imagen 27" descr="Gráfico&#10;&#10;Descripción generada automáticamente">
            <a:extLst>
              <a:ext uri="{FF2B5EF4-FFF2-40B4-BE49-F238E27FC236}">
                <a16:creationId xmlns:a16="http://schemas.microsoft.com/office/drawing/2014/main" id="{CBBEAF9C-7C63-48EE-8900-9B79E6EBC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58" y="2626039"/>
            <a:ext cx="2376000" cy="1978185"/>
          </a:xfrm>
          <a:prstGeom prst="rect">
            <a:avLst/>
          </a:prstGeom>
        </p:spPr>
      </p:pic>
      <p:grpSp>
        <p:nvGrpSpPr>
          <p:cNvPr id="37" name="Grupo 36">
            <a:extLst>
              <a:ext uri="{FF2B5EF4-FFF2-40B4-BE49-F238E27FC236}">
                <a16:creationId xmlns:a16="http://schemas.microsoft.com/office/drawing/2014/main" id="{E23BD9D3-A43D-469F-AE52-8E77AAA468DA}"/>
              </a:ext>
            </a:extLst>
          </p:cNvPr>
          <p:cNvGrpSpPr/>
          <p:nvPr/>
        </p:nvGrpSpPr>
        <p:grpSpPr>
          <a:xfrm>
            <a:off x="6717258" y="4942846"/>
            <a:ext cx="4042670" cy="800219"/>
            <a:chOff x="163140" y="5619976"/>
            <a:chExt cx="3609591" cy="800219"/>
          </a:xfrm>
        </p:grpSpPr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9EA6D63F-C6FB-4B82-A9A0-21C5B69D2A0C}"/>
                </a:ext>
              </a:extLst>
            </p:cNvPr>
            <p:cNvSpPr txBox="1"/>
            <p:nvPr/>
          </p:nvSpPr>
          <p:spPr>
            <a:xfrm>
              <a:off x="163140" y="5619976"/>
              <a:ext cx="3609591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b="1" dirty="0"/>
                <a:t>Conexión móvil con dispositivo de mano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1600" dirty="0"/>
                <a:t>Edad de 25 a 59 años</a:t>
              </a:r>
              <a:r>
                <a:rPr lang="es-ES" sz="1400" dirty="0"/>
                <a:t> (.5227) 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Índice de masculinidad (.2886)</a:t>
              </a:r>
            </a:p>
          </p:txBody>
        </p: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3A924B38-B7B8-47D8-B01A-CE0240617499}"/>
                </a:ext>
              </a:extLst>
            </p:cNvPr>
            <p:cNvCxnSpPr>
              <a:cxnSpLocks/>
            </p:cNvCxnSpPr>
            <p:nvPr/>
          </p:nvCxnSpPr>
          <p:spPr>
            <a:xfrm>
              <a:off x="473635" y="5908184"/>
              <a:ext cx="2735643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62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5CB68803-54B0-4657-B807-6729C004765E}"/>
              </a:ext>
            </a:extLst>
          </p:cNvPr>
          <p:cNvGrpSpPr/>
          <p:nvPr/>
        </p:nvGrpSpPr>
        <p:grpSpPr>
          <a:xfrm>
            <a:off x="4655939" y="13151"/>
            <a:ext cx="2409696" cy="549947"/>
            <a:chOff x="4655939" y="13151"/>
            <a:chExt cx="2409696" cy="549947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6798D128-7DA2-450A-ABDD-E1A3B5970534}"/>
                </a:ext>
              </a:extLst>
            </p:cNvPr>
            <p:cNvSpPr txBox="1"/>
            <p:nvPr/>
          </p:nvSpPr>
          <p:spPr>
            <a:xfrm>
              <a:off x="4847233" y="13151"/>
              <a:ext cx="2072449" cy="54994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200" b="1" i="0" dirty="0" err="1">
                  <a:effectLst/>
                  <a:latin typeface="+mj-lt"/>
                  <a:ea typeface="+mj-ea"/>
                  <a:cs typeface="+mj-cs"/>
                </a:rPr>
                <a:t>Resultados</a:t>
              </a:r>
              <a:endParaRPr lang="en-US" sz="3200" b="1" i="0" dirty="0">
                <a:effectLst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5CB71F8F-156B-4D12-A508-A4F5A4C53B81}"/>
                </a:ext>
              </a:extLst>
            </p:cNvPr>
            <p:cNvCxnSpPr>
              <a:cxnSpLocks/>
            </p:cNvCxnSpPr>
            <p:nvPr/>
          </p:nvCxnSpPr>
          <p:spPr>
            <a:xfrm>
              <a:off x="4655939" y="540424"/>
              <a:ext cx="2409696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EAC1E1A-BF9D-400A-8D61-A569010F6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0914"/>
            <a:ext cx="12192000" cy="467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8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627FB4DC-EFCE-4904-AF24-FBD19986F843}"/>
              </a:ext>
            </a:extLst>
          </p:cNvPr>
          <p:cNvGrpSpPr/>
          <p:nvPr/>
        </p:nvGrpSpPr>
        <p:grpSpPr>
          <a:xfrm>
            <a:off x="4655939" y="13151"/>
            <a:ext cx="2409696" cy="549947"/>
            <a:chOff x="4655939" y="13151"/>
            <a:chExt cx="2409696" cy="549947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24391FE-5191-4992-8D3E-A17FF5BE956F}"/>
                </a:ext>
              </a:extLst>
            </p:cNvPr>
            <p:cNvSpPr txBox="1"/>
            <p:nvPr/>
          </p:nvSpPr>
          <p:spPr>
            <a:xfrm>
              <a:off x="4847233" y="13151"/>
              <a:ext cx="2072449" cy="54994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200" b="1" i="0" dirty="0" err="1">
                  <a:effectLst/>
                  <a:latin typeface="+mj-lt"/>
                  <a:ea typeface="+mj-ea"/>
                  <a:cs typeface="+mj-cs"/>
                </a:rPr>
                <a:t>Resultados</a:t>
              </a:r>
              <a:endParaRPr lang="en-US" sz="3200" b="1" i="0" dirty="0">
                <a:effectLst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E1191DBC-CC3A-4E7F-A468-144E4376F382}"/>
                </a:ext>
              </a:extLst>
            </p:cNvPr>
            <p:cNvCxnSpPr>
              <a:cxnSpLocks/>
            </p:cNvCxnSpPr>
            <p:nvPr/>
          </p:nvCxnSpPr>
          <p:spPr>
            <a:xfrm>
              <a:off x="4655939" y="540424"/>
              <a:ext cx="2409696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D22AC041-2EC8-4689-A410-0B439935D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8863"/>
            <a:ext cx="12192000" cy="402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49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725269B9-F64E-422D-9211-2242206AF0C3}"/>
              </a:ext>
            </a:extLst>
          </p:cNvPr>
          <p:cNvGrpSpPr/>
          <p:nvPr/>
        </p:nvGrpSpPr>
        <p:grpSpPr>
          <a:xfrm>
            <a:off x="4655939" y="13151"/>
            <a:ext cx="2409696" cy="549947"/>
            <a:chOff x="4655939" y="13151"/>
            <a:chExt cx="2409696" cy="549947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0F8B6DA1-9CB9-4FBB-A4F5-21E7BD4FCB95}"/>
                </a:ext>
              </a:extLst>
            </p:cNvPr>
            <p:cNvSpPr txBox="1"/>
            <p:nvPr/>
          </p:nvSpPr>
          <p:spPr>
            <a:xfrm>
              <a:off x="4847233" y="13151"/>
              <a:ext cx="2072449" cy="54994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200" b="1" i="0" dirty="0" err="1">
                  <a:effectLst/>
                  <a:latin typeface="+mj-lt"/>
                  <a:ea typeface="+mj-ea"/>
                  <a:cs typeface="+mj-cs"/>
                </a:rPr>
                <a:t>Resultados</a:t>
              </a:r>
              <a:endParaRPr lang="en-US" sz="3200" b="1" i="0" dirty="0">
                <a:effectLst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31B8EA82-BE5A-4986-AD27-981B3CABCC7E}"/>
                </a:ext>
              </a:extLst>
            </p:cNvPr>
            <p:cNvCxnSpPr>
              <a:cxnSpLocks/>
            </p:cNvCxnSpPr>
            <p:nvPr/>
          </p:nvCxnSpPr>
          <p:spPr>
            <a:xfrm>
              <a:off x="4655939" y="540424"/>
              <a:ext cx="2409696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60B9A82D-CEE5-4E2B-B0A7-635C908D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5000"/>
            <a:ext cx="12192000" cy="41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90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BEEAF6B9-2F6E-464F-93E3-A90077065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2261"/>
            <a:ext cx="12192000" cy="4173477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187C1377-095E-4CA1-B83F-E2375ABADBA3}"/>
              </a:ext>
            </a:extLst>
          </p:cNvPr>
          <p:cNvGrpSpPr/>
          <p:nvPr/>
        </p:nvGrpSpPr>
        <p:grpSpPr>
          <a:xfrm>
            <a:off x="4655939" y="66050"/>
            <a:ext cx="2409696" cy="549947"/>
            <a:chOff x="4655939" y="13151"/>
            <a:chExt cx="2409696" cy="549947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11C302F-AE31-4E7E-9E24-B15D04EA79F1}"/>
                </a:ext>
              </a:extLst>
            </p:cNvPr>
            <p:cNvSpPr txBox="1"/>
            <p:nvPr/>
          </p:nvSpPr>
          <p:spPr>
            <a:xfrm>
              <a:off x="4847233" y="13151"/>
              <a:ext cx="2072449" cy="54994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200" b="1" i="0" dirty="0" err="1">
                  <a:effectLst/>
                  <a:latin typeface="+mj-lt"/>
                  <a:ea typeface="+mj-ea"/>
                  <a:cs typeface="+mj-cs"/>
                </a:rPr>
                <a:t>Resultados</a:t>
              </a:r>
              <a:endParaRPr lang="en-US" sz="3200" b="1" i="0" dirty="0">
                <a:effectLst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3A24045-530E-4743-B548-C1E8FFA2E847}"/>
                </a:ext>
              </a:extLst>
            </p:cNvPr>
            <p:cNvCxnSpPr>
              <a:cxnSpLocks/>
            </p:cNvCxnSpPr>
            <p:nvPr/>
          </p:nvCxnSpPr>
          <p:spPr>
            <a:xfrm>
              <a:off x="4655939" y="540424"/>
              <a:ext cx="2409696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733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FA0FD38D-F722-49EB-85C9-83822401C58F}"/>
              </a:ext>
            </a:extLst>
          </p:cNvPr>
          <p:cNvGrpSpPr/>
          <p:nvPr/>
        </p:nvGrpSpPr>
        <p:grpSpPr>
          <a:xfrm>
            <a:off x="4655939" y="50936"/>
            <a:ext cx="2409696" cy="549947"/>
            <a:chOff x="4655939" y="13151"/>
            <a:chExt cx="2409696" cy="549947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36DCD294-552D-4119-81FE-5E3A734E18A4}"/>
                </a:ext>
              </a:extLst>
            </p:cNvPr>
            <p:cNvSpPr txBox="1"/>
            <p:nvPr/>
          </p:nvSpPr>
          <p:spPr>
            <a:xfrm>
              <a:off x="4847233" y="13151"/>
              <a:ext cx="2072449" cy="54994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200" b="1" i="0" dirty="0" err="1">
                  <a:effectLst/>
                  <a:latin typeface="+mj-lt"/>
                  <a:ea typeface="+mj-ea"/>
                  <a:cs typeface="+mj-cs"/>
                </a:rPr>
                <a:t>Resultados</a:t>
              </a:r>
              <a:endParaRPr lang="en-US" sz="3200" b="1" i="0" dirty="0">
                <a:effectLst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E3AD4A90-332E-4554-AC7A-58CCB6073DF9}"/>
                </a:ext>
              </a:extLst>
            </p:cNvPr>
            <p:cNvCxnSpPr>
              <a:cxnSpLocks/>
            </p:cNvCxnSpPr>
            <p:nvPr/>
          </p:nvCxnSpPr>
          <p:spPr>
            <a:xfrm>
              <a:off x="4655939" y="540424"/>
              <a:ext cx="2409696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8" name="Imagen 7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A32710E2-4973-4316-8039-60DB900E5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626"/>
            <a:ext cx="12192000" cy="413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00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FEEEDEC7-C37E-4EC6-816D-2A1AFAE65E66}"/>
              </a:ext>
            </a:extLst>
          </p:cNvPr>
          <p:cNvGrpSpPr/>
          <p:nvPr/>
        </p:nvGrpSpPr>
        <p:grpSpPr>
          <a:xfrm>
            <a:off x="4655939" y="81164"/>
            <a:ext cx="2409696" cy="549947"/>
            <a:chOff x="4655939" y="13151"/>
            <a:chExt cx="2409696" cy="549947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6CF6F853-38F2-4EC8-84F0-16FDE4755E21}"/>
                </a:ext>
              </a:extLst>
            </p:cNvPr>
            <p:cNvSpPr txBox="1"/>
            <p:nvPr/>
          </p:nvSpPr>
          <p:spPr>
            <a:xfrm>
              <a:off x="4847233" y="13151"/>
              <a:ext cx="2072449" cy="54994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200" b="1" i="0" dirty="0" err="1">
                  <a:effectLst/>
                  <a:latin typeface="+mj-lt"/>
                  <a:ea typeface="+mj-ea"/>
                  <a:cs typeface="+mj-cs"/>
                </a:rPr>
                <a:t>Resultados</a:t>
              </a:r>
              <a:endParaRPr lang="en-US" sz="3200" b="1" i="0" dirty="0">
                <a:effectLst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F71F4D4C-23AE-40CB-B097-8794C11C0E5E}"/>
                </a:ext>
              </a:extLst>
            </p:cNvPr>
            <p:cNvCxnSpPr>
              <a:cxnSpLocks/>
            </p:cNvCxnSpPr>
            <p:nvPr/>
          </p:nvCxnSpPr>
          <p:spPr>
            <a:xfrm>
              <a:off x="4655939" y="540424"/>
              <a:ext cx="2409696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8" name="Imagen 7" descr="Texto&#10;&#10;Descripción generada automáticamente con confianza baja">
            <a:extLst>
              <a:ext uri="{FF2B5EF4-FFF2-40B4-BE49-F238E27FC236}">
                <a16:creationId xmlns:a16="http://schemas.microsoft.com/office/drawing/2014/main" id="{CA7A5F5C-DE3F-425A-9E2E-6A0A51FBB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1726"/>
            <a:ext cx="12192000" cy="415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98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76670887-27DB-43A8-8048-FDC27CBC19BC}"/>
              </a:ext>
            </a:extLst>
          </p:cNvPr>
          <p:cNvGrpSpPr/>
          <p:nvPr/>
        </p:nvGrpSpPr>
        <p:grpSpPr>
          <a:xfrm>
            <a:off x="4655939" y="81164"/>
            <a:ext cx="2409696" cy="549947"/>
            <a:chOff x="4655939" y="13151"/>
            <a:chExt cx="2409696" cy="549947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B6ED8DFD-30FA-44AE-969E-B3C9659B7FB9}"/>
                </a:ext>
              </a:extLst>
            </p:cNvPr>
            <p:cNvSpPr txBox="1"/>
            <p:nvPr/>
          </p:nvSpPr>
          <p:spPr>
            <a:xfrm>
              <a:off x="4847233" y="13151"/>
              <a:ext cx="2072449" cy="54994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200" b="1" i="0" dirty="0" err="1">
                  <a:effectLst/>
                  <a:latin typeface="+mj-lt"/>
                  <a:ea typeface="+mj-ea"/>
                  <a:cs typeface="+mj-cs"/>
                </a:rPr>
                <a:t>Resultados</a:t>
              </a:r>
              <a:endParaRPr lang="en-US" sz="3200" b="1" i="0" dirty="0">
                <a:effectLst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6CE9D483-E986-40C2-B87A-25481E8EE817}"/>
                </a:ext>
              </a:extLst>
            </p:cNvPr>
            <p:cNvCxnSpPr>
              <a:cxnSpLocks/>
            </p:cNvCxnSpPr>
            <p:nvPr/>
          </p:nvCxnSpPr>
          <p:spPr>
            <a:xfrm>
              <a:off x="4655939" y="540424"/>
              <a:ext cx="2409696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8" name="Imagen 7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CAE3ECE-0E19-4CA8-9FCF-5456B2413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364"/>
            <a:ext cx="12192000" cy="415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53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81544DB8-BA64-4A02-BF18-42A47EDBAE29}"/>
              </a:ext>
            </a:extLst>
          </p:cNvPr>
          <p:cNvGrpSpPr/>
          <p:nvPr/>
        </p:nvGrpSpPr>
        <p:grpSpPr>
          <a:xfrm>
            <a:off x="4655939" y="96278"/>
            <a:ext cx="2409696" cy="549947"/>
            <a:chOff x="4655939" y="13151"/>
            <a:chExt cx="2409696" cy="549947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2ADD1836-0EBA-4334-A3DC-2645B2C3A11F}"/>
                </a:ext>
              </a:extLst>
            </p:cNvPr>
            <p:cNvSpPr txBox="1"/>
            <p:nvPr/>
          </p:nvSpPr>
          <p:spPr>
            <a:xfrm>
              <a:off x="4847233" y="13151"/>
              <a:ext cx="2072449" cy="54994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200" b="1" i="0" dirty="0" err="1">
                  <a:effectLst/>
                  <a:latin typeface="+mj-lt"/>
                  <a:ea typeface="+mj-ea"/>
                  <a:cs typeface="+mj-cs"/>
                </a:rPr>
                <a:t>Resultados</a:t>
              </a:r>
              <a:endParaRPr lang="en-US" sz="3200" b="1" i="0" dirty="0">
                <a:effectLst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776D1E49-C2F3-4092-AF73-2BCA65107CC4}"/>
                </a:ext>
              </a:extLst>
            </p:cNvPr>
            <p:cNvCxnSpPr>
              <a:cxnSpLocks/>
            </p:cNvCxnSpPr>
            <p:nvPr/>
          </p:nvCxnSpPr>
          <p:spPr>
            <a:xfrm>
              <a:off x="4655939" y="540424"/>
              <a:ext cx="2409696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8" name="Imagen 7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3056B772-9E41-43EA-82A0-9B41B8A34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141"/>
            <a:ext cx="12192000" cy="413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21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930123D-413E-4C69-8548-C7F621AB7294}"/>
              </a:ext>
            </a:extLst>
          </p:cNvPr>
          <p:cNvSpPr txBox="1"/>
          <p:nvPr/>
        </p:nvSpPr>
        <p:spPr>
          <a:xfrm>
            <a:off x="337392" y="2689454"/>
            <a:ext cx="1116959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1" algn="just"/>
            <a:endParaRPr lang="es-ES" sz="1400" dirty="0"/>
          </a:p>
          <a:p>
            <a:pPr lvl="1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lvl="1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El tipo de conexión de banda ancha que muestra una mayor asociación con “buena salud” percibida (Pearson: .50) es a través de dispositivos de mano (teléfono móvil de últimas generaciones -al menos 3G-, iPod,...). Asociación que se ve afectada por la edad de la población que hace uso de este tipo de dispositivos (edad entre 25-59 años).</a:t>
            </a:r>
          </a:p>
          <a:p>
            <a:pPr lvl="1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lvl="1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Se encuentra una ligera asociación con algunos problemas de salud física y mental en función del tipo de conexión de banda ancha mayoritariamente utilizado:</a:t>
            </a:r>
          </a:p>
          <a:p>
            <a:pPr lvl="1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lvl="2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Utilización de dispositivos de mano: “alguna dificultad de concentración” (Pearson: .374)</a:t>
            </a:r>
          </a:p>
          <a:p>
            <a:pPr lvl="2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La conexión por ADSL : “otros problemas de salud mental” (Pearson: .335)</a:t>
            </a:r>
          </a:p>
          <a:p>
            <a:pPr lvl="2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La conexión por cable o fibra óptica: “Restricciones en la actividad de la vida diaria por dolor” (Pearson: .352)</a:t>
            </a:r>
          </a:p>
          <a:p>
            <a:pPr lvl="1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628650" lvl="3" algn="just"/>
            <a:endParaRPr lang="es-ES" sz="1400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C9C10DA4-38D2-453A-AD18-5A4047A26059}"/>
              </a:ext>
            </a:extLst>
          </p:cNvPr>
          <p:cNvGrpSpPr/>
          <p:nvPr/>
        </p:nvGrpSpPr>
        <p:grpSpPr>
          <a:xfrm>
            <a:off x="1388470" y="532730"/>
            <a:ext cx="2752780" cy="549947"/>
            <a:chOff x="4655939" y="13151"/>
            <a:chExt cx="2409696" cy="549947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0E809D7C-4FC6-4BA5-9652-CE490F5D948F}"/>
                </a:ext>
              </a:extLst>
            </p:cNvPr>
            <p:cNvSpPr txBox="1"/>
            <p:nvPr/>
          </p:nvSpPr>
          <p:spPr>
            <a:xfrm>
              <a:off x="4847233" y="13151"/>
              <a:ext cx="2072449" cy="54994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200" b="1" i="0" dirty="0" err="1">
                  <a:effectLst/>
                  <a:latin typeface="+mj-lt"/>
                  <a:ea typeface="+mj-ea"/>
                  <a:cs typeface="+mj-cs"/>
                </a:rPr>
                <a:t>Conclusiones</a:t>
              </a:r>
              <a:endParaRPr lang="en-US" sz="3200" b="1" i="0" dirty="0">
                <a:effectLst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0063029D-811F-4D77-B31E-5ED9BCBA0DE8}"/>
                </a:ext>
              </a:extLst>
            </p:cNvPr>
            <p:cNvCxnSpPr>
              <a:cxnSpLocks/>
            </p:cNvCxnSpPr>
            <p:nvPr/>
          </p:nvCxnSpPr>
          <p:spPr>
            <a:xfrm>
              <a:off x="4655939" y="540424"/>
              <a:ext cx="2409696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" name="Imagen 2" descr="Un control remoto y un celular en la mano&#10;&#10;Descripción generada automáticamente">
            <a:extLst>
              <a:ext uri="{FF2B5EF4-FFF2-40B4-BE49-F238E27FC236}">
                <a16:creationId xmlns:a16="http://schemas.microsoft.com/office/drawing/2014/main" id="{49FA7609-4FEF-48C6-8385-A3FA2EBB5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84000" y="0"/>
            <a:ext cx="4608000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5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861BDB0-A74F-4401-922E-281AC054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11689" y="1543748"/>
            <a:ext cx="4284000" cy="377050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7CC72C0-A16C-4DF5-B78D-5342DB9624D6}"/>
              </a:ext>
            </a:extLst>
          </p:cNvPr>
          <p:cNvSpPr txBox="1"/>
          <p:nvPr/>
        </p:nvSpPr>
        <p:spPr>
          <a:xfrm>
            <a:off x="1076802" y="1163782"/>
            <a:ext cx="1288548" cy="5678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  <a:lvl1pPr algn="ctr">
              <a:defRPr sz="2800" b="1" i="0">
                <a:solidFill>
                  <a:srgbClr val="0070C0"/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Índice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E18A94-0272-4CFC-B135-0DE742EE3614}"/>
              </a:ext>
            </a:extLst>
          </p:cNvPr>
          <p:cNvSpPr txBox="1"/>
          <p:nvPr/>
        </p:nvSpPr>
        <p:spPr>
          <a:xfrm>
            <a:off x="1076802" y="215458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defPPr>
              <a:defRPr lang="es-ES"/>
            </a:defPPr>
            <a:lvl1pPr algn="ctr">
              <a:defRPr sz="2800" b="1" i="0">
                <a:solidFill>
                  <a:srgbClr val="0070C0"/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Justificación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Objetivo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Hipótesis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Fuentes de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información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. Bases de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datos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utilizadas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Operativización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de variables</a:t>
            </a: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Calidad de bases de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datos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Resultados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Conclusiones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Futuros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análisis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interés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1F30109-81CA-42CD-BDCA-092855097F93}"/>
              </a:ext>
            </a:extLst>
          </p:cNvPr>
          <p:cNvCxnSpPr>
            <a:cxnSpLocks/>
          </p:cNvCxnSpPr>
          <p:nvPr/>
        </p:nvCxnSpPr>
        <p:spPr>
          <a:xfrm>
            <a:off x="1076802" y="1843915"/>
            <a:ext cx="3155133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375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BD47C2E-EF19-4C57-881D-A7B805E0BD36}"/>
              </a:ext>
            </a:extLst>
          </p:cNvPr>
          <p:cNvSpPr txBox="1"/>
          <p:nvPr/>
        </p:nvSpPr>
        <p:spPr>
          <a:xfrm>
            <a:off x="902617" y="4044635"/>
            <a:ext cx="99081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000" b="1">
                <a:solidFill>
                  <a:srgbClr val="0070C0"/>
                </a:solidFill>
                <a:latin typeface="Arial Narrow" panose="020B0606020202030204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>
                <a:solidFill>
                  <a:schemeClr val="tx1"/>
                </a:solidFill>
                <a:latin typeface="+mn-lt"/>
              </a:rPr>
              <a:t>Examinar otras variables de control que puedan estar incidiendo en el desarrollo mayor o menor de determinados problemas de salud: tipo de ocupaciones que más se realizan, habilidades digitales, población mayor de 65 años,…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>
                <a:solidFill>
                  <a:schemeClr val="tx1"/>
                </a:solidFill>
                <a:latin typeface="+mn-lt"/>
              </a:rPr>
              <a:t>Un estudio longitudinal en el que se recojan las variaciones en la cantidad de hogares con acceso a diferentes tipos de conexiones TICS y la variación en medidas de salud a lo largo de tiempo ampliaría el conocimiento sobre la asociación estudiada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>
                <a:solidFill>
                  <a:schemeClr val="tx1"/>
                </a:solidFill>
                <a:latin typeface="+mn-lt"/>
              </a:rPr>
              <a:t>Un análisis similar a nivel individual en vez de a nivel de CCAA también arrojaría información de interés aunque es claramente más costoso</a:t>
            </a:r>
          </a:p>
        </p:txBody>
      </p:sp>
      <p:pic>
        <p:nvPicPr>
          <p:cNvPr id="8" name="Imagen 7" descr="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1BE792F8-3B73-4D34-939C-156D89A05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29844" y="535181"/>
            <a:ext cx="6660000" cy="2278183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A977891C-D7C6-45AF-99B3-AED92BB69972}"/>
              </a:ext>
            </a:extLst>
          </p:cNvPr>
          <p:cNvGrpSpPr/>
          <p:nvPr/>
        </p:nvGrpSpPr>
        <p:grpSpPr>
          <a:xfrm>
            <a:off x="549662" y="3154026"/>
            <a:ext cx="5307054" cy="549947"/>
            <a:chOff x="4655939" y="13151"/>
            <a:chExt cx="2409696" cy="549947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BFA152E6-0300-499E-A7ED-43E9FB842709}"/>
                </a:ext>
              </a:extLst>
            </p:cNvPr>
            <p:cNvSpPr txBox="1"/>
            <p:nvPr/>
          </p:nvSpPr>
          <p:spPr>
            <a:xfrm>
              <a:off x="4847233" y="13151"/>
              <a:ext cx="2072449" cy="54994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200" b="1" dirty="0" err="1">
                  <a:latin typeface="+mj-lt"/>
                  <a:ea typeface="+mj-ea"/>
                  <a:cs typeface="+mj-cs"/>
                </a:rPr>
                <a:t>Futuros</a:t>
              </a:r>
              <a:r>
                <a:rPr lang="en-US" sz="3200" b="1" dirty="0">
                  <a:latin typeface="+mj-lt"/>
                  <a:ea typeface="+mj-ea"/>
                  <a:cs typeface="+mj-cs"/>
                </a:rPr>
                <a:t> </a:t>
              </a:r>
              <a:r>
                <a:rPr lang="en-US" sz="3200" b="1" dirty="0" err="1">
                  <a:latin typeface="+mj-lt"/>
                  <a:ea typeface="+mj-ea"/>
                  <a:cs typeface="+mj-cs"/>
                </a:rPr>
                <a:t>análisis</a:t>
              </a:r>
              <a:r>
                <a:rPr lang="en-US" sz="3200" b="1" dirty="0">
                  <a:latin typeface="+mj-lt"/>
                  <a:ea typeface="+mj-ea"/>
                  <a:cs typeface="+mj-cs"/>
                </a:rPr>
                <a:t> de </a:t>
              </a:r>
              <a:r>
                <a:rPr lang="en-US" sz="3200" b="1" dirty="0" err="1">
                  <a:latin typeface="+mj-lt"/>
                  <a:ea typeface="+mj-ea"/>
                  <a:cs typeface="+mj-cs"/>
                </a:rPr>
                <a:t>interés</a:t>
              </a:r>
              <a:endParaRPr lang="en-US" sz="3200" b="1" i="0" dirty="0">
                <a:effectLst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3A2B0F22-DFD0-4028-A06E-7DF668E247BA}"/>
                </a:ext>
              </a:extLst>
            </p:cNvPr>
            <p:cNvCxnSpPr>
              <a:cxnSpLocks/>
            </p:cNvCxnSpPr>
            <p:nvPr/>
          </p:nvCxnSpPr>
          <p:spPr>
            <a:xfrm>
              <a:off x="4655939" y="540424"/>
              <a:ext cx="2409696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9935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8155BDD-6592-4173-98F4-2FC28DB1D814}"/>
              </a:ext>
            </a:extLst>
          </p:cNvPr>
          <p:cNvSpPr txBox="1"/>
          <p:nvPr/>
        </p:nvSpPr>
        <p:spPr>
          <a:xfrm>
            <a:off x="615237" y="3032143"/>
            <a:ext cx="10672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latin typeface="+mj-lt"/>
                <a:ea typeface="+mj-ea"/>
                <a:cs typeface="+mj-cs"/>
              </a:rPr>
              <a:t>GRACIAS POR LA ATENCIÓN!!!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4928DB-F1EC-40C2-BDB5-74C4D6CC3EDE}"/>
              </a:ext>
            </a:extLst>
          </p:cNvPr>
          <p:cNvSpPr txBox="1"/>
          <p:nvPr/>
        </p:nvSpPr>
        <p:spPr>
          <a:xfrm>
            <a:off x="4779419" y="3752353"/>
            <a:ext cx="26331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s-ES" sz="1600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Jorgina Garrido Casas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s-ES" sz="1600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mail: jorginagc@gmail.com</a:t>
            </a:r>
          </a:p>
        </p:txBody>
      </p:sp>
    </p:spTree>
    <p:extLst>
      <p:ext uri="{BB962C8B-B14F-4D97-AF65-F5344CB8AC3E}">
        <p14:creationId xmlns:p14="http://schemas.microsoft.com/office/powerpoint/2010/main" val="339296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7F85950-C267-4E4C-A05C-74B48277A3E8}"/>
              </a:ext>
            </a:extLst>
          </p:cNvPr>
          <p:cNvSpPr txBox="1"/>
          <p:nvPr/>
        </p:nvSpPr>
        <p:spPr>
          <a:xfrm>
            <a:off x="198301" y="906842"/>
            <a:ext cx="6671036" cy="9409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¿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Cómo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pueden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mejorar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las TICS la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salud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de una población?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6AE5FF2-5FF4-47BD-A435-0A7A06F137C0}"/>
              </a:ext>
            </a:extLst>
          </p:cNvPr>
          <p:cNvCxnSpPr/>
          <p:nvPr/>
        </p:nvCxnSpPr>
        <p:spPr>
          <a:xfrm>
            <a:off x="143871" y="2183980"/>
            <a:ext cx="5832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32D4CCD-E629-48A5-BAE3-57F10BBDE8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509" r="21823"/>
          <a:stretch/>
        </p:blipFill>
        <p:spPr>
          <a:xfrm>
            <a:off x="8444952" y="1878137"/>
            <a:ext cx="3744000" cy="373270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CF1C05C-CB36-479B-AA87-EA87DEFF6EE3}"/>
              </a:ext>
            </a:extLst>
          </p:cNvPr>
          <p:cNvSpPr txBox="1"/>
          <p:nvPr/>
        </p:nvSpPr>
        <p:spPr>
          <a:xfrm>
            <a:off x="-106021" y="2714202"/>
            <a:ext cx="7325024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i="0" dirty="0" err="1">
                <a:effectLst/>
              </a:rPr>
              <a:t>Facilitando</a:t>
            </a:r>
            <a:r>
              <a:rPr lang="en-US" sz="1500" i="0" dirty="0">
                <a:effectLst/>
              </a:rPr>
              <a:t> </a:t>
            </a:r>
            <a:r>
              <a:rPr lang="en-US" sz="1500" i="0" dirty="0" err="1">
                <a:effectLst/>
              </a:rPr>
              <a:t>el</a:t>
            </a:r>
            <a:r>
              <a:rPr lang="en-US" sz="1500" i="0" dirty="0">
                <a:effectLst/>
              </a:rPr>
              <a:t> </a:t>
            </a:r>
            <a:r>
              <a:rPr lang="en-US" sz="1500" i="0" dirty="0" err="1">
                <a:effectLst/>
              </a:rPr>
              <a:t>acceso</a:t>
            </a:r>
            <a:r>
              <a:rPr lang="en-US" sz="1500" i="0" dirty="0">
                <a:effectLst/>
              </a:rPr>
              <a:t> a </a:t>
            </a:r>
            <a:r>
              <a:rPr lang="en-US" sz="1500" i="0" dirty="0" err="1">
                <a:effectLst/>
              </a:rPr>
              <a:t>informaci</a:t>
            </a:r>
            <a:r>
              <a:rPr lang="en-US" sz="1500" dirty="0" err="1"/>
              <a:t>ón</a:t>
            </a:r>
            <a:r>
              <a:rPr lang="en-US" sz="1500" dirty="0"/>
              <a:t> </a:t>
            </a:r>
            <a:r>
              <a:rPr lang="en-US" sz="1500" dirty="0" err="1"/>
              <a:t>relacionada</a:t>
            </a:r>
            <a:r>
              <a:rPr lang="en-US" sz="1500" dirty="0"/>
              <a:t> con la </a:t>
            </a:r>
            <a:r>
              <a:rPr lang="en-US" sz="1500" dirty="0" err="1"/>
              <a:t>salud</a:t>
            </a:r>
            <a:r>
              <a:rPr lang="en-US" sz="1500" dirty="0"/>
              <a:t> y </a:t>
            </a:r>
            <a:r>
              <a:rPr lang="en-US" sz="1500" dirty="0" err="1"/>
              <a:t>servicios</a:t>
            </a:r>
            <a:r>
              <a:rPr lang="en-US" sz="1500" dirty="0"/>
              <a:t> de </a:t>
            </a:r>
            <a:r>
              <a:rPr lang="en-US" sz="1500" dirty="0" err="1"/>
              <a:t>salud</a:t>
            </a:r>
            <a:endParaRPr lang="en-US" sz="15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i="0" dirty="0" err="1">
                <a:effectLst/>
              </a:rPr>
              <a:t>Aportando</a:t>
            </a:r>
            <a:r>
              <a:rPr lang="en-US" sz="1500" i="0" dirty="0">
                <a:effectLst/>
              </a:rPr>
              <a:t> </a:t>
            </a:r>
            <a:r>
              <a:rPr lang="en-US" sz="1500" i="0" dirty="0" err="1">
                <a:effectLst/>
              </a:rPr>
              <a:t>educación</a:t>
            </a:r>
            <a:r>
              <a:rPr lang="en-US" sz="1500" i="0" dirty="0">
                <a:effectLst/>
              </a:rPr>
              <a:t> </a:t>
            </a:r>
            <a:r>
              <a:rPr lang="en-US" sz="1500" i="0" dirty="0" err="1">
                <a:effectLst/>
              </a:rPr>
              <a:t>en</a:t>
            </a:r>
            <a:r>
              <a:rPr lang="en-US" sz="1500" i="0" dirty="0">
                <a:effectLst/>
              </a:rPr>
              <a:t> </a:t>
            </a:r>
            <a:r>
              <a:rPr lang="en-US" sz="1500" i="0" dirty="0" err="1">
                <a:effectLst/>
              </a:rPr>
              <a:t>salud</a:t>
            </a:r>
            <a:endParaRPr lang="en-US" sz="1500" i="0" dirty="0">
              <a:effectLst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i="0" dirty="0">
              <a:effectLst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Facilitando</a:t>
            </a:r>
            <a:r>
              <a:rPr lang="en-US" sz="1500" dirty="0"/>
              <a:t> e </a:t>
            </a:r>
            <a:r>
              <a:rPr lang="en-US" sz="1500" dirty="0" err="1"/>
              <a:t>intercambiando</a:t>
            </a:r>
            <a:r>
              <a:rPr lang="en-US" sz="1500" dirty="0"/>
              <a:t> </a:t>
            </a:r>
            <a:r>
              <a:rPr lang="en-US" sz="1500" dirty="0" err="1"/>
              <a:t>información</a:t>
            </a:r>
            <a:r>
              <a:rPr lang="en-US" sz="1500" dirty="0"/>
              <a:t> </a:t>
            </a:r>
            <a:r>
              <a:rPr lang="en-US" sz="1500" dirty="0" err="1"/>
              <a:t>sobre</a:t>
            </a:r>
            <a:r>
              <a:rPr lang="en-US" sz="1500" dirty="0"/>
              <a:t> </a:t>
            </a:r>
            <a:r>
              <a:rPr lang="en-US" sz="1500" dirty="0" err="1"/>
              <a:t>salud</a:t>
            </a:r>
            <a:endParaRPr lang="en-US" sz="15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Mejorando</a:t>
            </a:r>
            <a:r>
              <a:rPr lang="en-US" sz="1500" dirty="0"/>
              <a:t> </a:t>
            </a:r>
            <a:r>
              <a:rPr lang="en-US" sz="1500" dirty="0" err="1"/>
              <a:t>el</a:t>
            </a:r>
            <a:r>
              <a:rPr lang="en-US" sz="1500" dirty="0"/>
              <a:t> capital social </a:t>
            </a:r>
            <a:r>
              <a:rPr lang="en-US" sz="1500" dirty="0" err="1"/>
              <a:t>aportando</a:t>
            </a:r>
            <a:r>
              <a:rPr lang="en-US" sz="1500" dirty="0"/>
              <a:t> un mayor </a:t>
            </a:r>
            <a:r>
              <a:rPr lang="en-US" sz="1500" dirty="0" err="1"/>
              <a:t>sentido</a:t>
            </a:r>
            <a:r>
              <a:rPr lang="en-US" sz="1500" dirty="0"/>
              <a:t> de la </a:t>
            </a:r>
            <a:r>
              <a:rPr lang="en-US" sz="1500" dirty="0" err="1"/>
              <a:t>ciudadanía</a:t>
            </a:r>
            <a:r>
              <a:rPr lang="en-US" sz="1500" dirty="0"/>
              <a:t> del </a:t>
            </a:r>
            <a:r>
              <a:rPr lang="en-US" sz="1500" dirty="0" err="1"/>
              <a:t>bienestar</a:t>
            </a:r>
            <a:r>
              <a:rPr lang="en-US" sz="1500" dirty="0"/>
              <a:t> </a:t>
            </a:r>
            <a:r>
              <a:rPr lang="es-ES" sz="1600" dirty="0"/>
              <a:t>(</a:t>
            </a:r>
            <a:r>
              <a:rPr lang="es-ES" sz="1600" dirty="0" err="1"/>
              <a:t>Bargh</a:t>
            </a:r>
            <a:r>
              <a:rPr lang="es-ES" sz="1600" dirty="0"/>
              <a:t> and </a:t>
            </a:r>
            <a:r>
              <a:rPr lang="es-ES" sz="1600" dirty="0" err="1"/>
              <a:t>McKenna</a:t>
            </a:r>
            <a:r>
              <a:rPr lang="es-ES" sz="1600" dirty="0"/>
              <a:t>, 2004)</a:t>
            </a:r>
            <a:endParaRPr lang="en-US" sz="15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016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B95C4EA-E337-4119-B757-65273BC9ED07}"/>
              </a:ext>
            </a:extLst>
          </p:cNvPr>
          <p:cNvSpPr txBox="1"/>
          <p:nvPr/>
        </p:nvSpPr>
        <p:spPr>
          <a:xfrm>
            <a:off x="4012780" y="254087"/>
            <a:ext cx="6582169" cy="687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Algunos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resultados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estudios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previos</a:t>
            </a:r>
            <a:endParaRPr lang="en-US" sz="3200" b="1" i="0" dirty="0"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A5E9030-1EFC-4E11-A379-FE14C5498F2E}"/>
              </a:ext>
            </a:extLst>
          </p:cNvPr>
          <p:cNvCxnSpPr>
            <a:cxnSpLocks/>
          </p:cNvCxnSpPr>
          <p:nvPr/>
        </p:nvCxnSpPr>
        <p:spPr>
          <a:xfrm>
            <a:off x="4182812" y="1156225"/>
            <a:ext cx="6242103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Imagen 5" descr="Grupo de personas posando para una foto&#10;&#10;Descripción generada automáticamente">
            <a:extLst>
              <a:ext uri="{FF2B5EF4-FFF2-40B4-BE49-F238E27FC236}">
                <a16:creationId xmlns:a16="http://schemas.microsoft.com/office/drawing/2014/main" id="{65817FE1-D8F2-491F-8B87-025CCD7743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3347" r="21322" b="-1"/>
          <a:stretch/>
        </p:blipFill>
        <p:spPr>
          <a:xfrm>
            <a:off x="0" y="1937551"/>
            <a:ext cx="2736000" cy="4028798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117127D-6C7D-450D-BE01-658B5694C8F6}"/>
              </a:ext>
            </a:extLst>
          </p:cNvPr>
          <p:cNvSpPr txBox="1"/>
          <p:nvPr/>
        </p:nvSpPr>
        <p:spPr>
          <a:xfrm>
            <a:off x="2529441" y="1399901"/>
            <a:ext cx="8898223" cy="3483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  <a:lvl1pPr marL="457200" indent="-457200">
              <a:buFont typeface="Wingdings" panose="05000000000000000000" pitchFamily="2" charset="2"/>
              <a:buChar char="ü"/>
              <a:defRPr sz="2000" b="1" i="0">
                <a:solidFill>
                  <a:srgbClr val="0070C0"/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Graham y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Nikolova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, 2012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El </a:t>
            </a:r>
            <a:r>
              <a:rPr lang="en-US" sz="1600" dirty="0" err="1"/>
              <a:t>acceso</a:t>
            </a:r>
            <a:r>
              <a:rPr lang="en-US" sz="1600" dirty="0"/>
              <a:t> a la </a:t>
            </a:r>
            <a:r>
              <a:rPr lang="en-US" sz="1600" dirty="0" err="1"/>
              <a:t>tecnología</a:t>
            </a:r>
            <a:r>
              <a:rPr lang="en-US" sz="1600" dirty="0"/>
              <a:t> (</a:t>
            </a:r>
            <a:r>
              <a:rPr lang="en-US" sz="1600" dirty="0" err="1"/>
              <a:t>celulares</a:t>
            </a:r>
            <a:r>
              <a:rPr lang="en-US" sz="1600" dirty="0"/>
              <a:t>, internet, </a:t>
            </a:r>
            <a:r>
              <a:rPr lang="en-US" sz="1600" dirty="0" err="1"/>
              <a:t>televisión</a:t>
            </a:r>
            <a:r>
              <a:rPr lang="en-US" sz="1600" dirty="0"/>
              <a:t>) es </a:t>
            </a:r>
            <a:r>
              <a:rPr lang="en-US" sz="1600" dirty="0" err="1"/>
              <a:t>positivo</a:t>
            </a:r>
            <a:r>
              <a:rPr lang="en-US" sz="1600" dirty="0"/>
              <a:t> para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bienestar</a:t>
            </a:r>
            <a:r>
              <a:rPr lang="en-US" sz="1600" dirty="0"/>
              <a:t> general </a:t>
            </a:r>
            <a:r>
              <a:rPr lang="en-US" sz="1600" dirty="0" err="1"/>
              <a:t>pero</a:t>
            </a:r>
            <a:r>
              <a:rPr lang="en-US" sz="1600" dirty="0"/>
              <a:t> con </a:t>
            </a:r>
            <a:r>
              <a:rPr lang="en-US" sz="1600" dirty="0" err="1"/>
              <a:t>unos</a:t>
            </a:r>
            <a:r>
              <a:rPr lang="en-US" sz="1600" dirty="0"/>
              <a:t> </a:t>
            </a:r>
            <a:r>
              <a:rPr lang="en-US" sz="1600" dirty="0" err="1"/>
              <a:t>rendimientos</a:t>
            </a:r>
            <a:r>
              <a:rPr lang="en-US" sz="1600" dirty="0"/>
              <a:t> </a:t>
            </a:r>
            <a:r>
              <a:rPr lang="en-US" sz="1600" dirty="0" err="1"/>
              <a:t>marginales</a:t>
            </a:r>
            <a:r>
              <a:rPr lang="en-US" sz="1600" dirty="0"/>
              <a:t> </a:t>
            </a:r>
            <a:r>
              <a:rPr lang="en-US" sz="1600" dirty="0" err="1"/>
              <a:t>decrecientes</a:t>
            </a:r>
            <a:r>
              <a:rPr lang="en-US" sz="1600" dirty="0"/>
              <a:t> entre </a:t>
            </a:r>
            <a:r>
              <a:rPr lang="en-US" sz="1600" dirty="0" err="1"/>
              <a:t>aquellos</a:t>
            </a:r>
            <a:r>
              <a:rPr lang="en-US" sz="1600" dirty="0"/>
              <a:t> que </a:t>
            </a:r>
            <a:r>
              <a:rPr lang="en-US" sz="1600" dirty="0" err="1"/>
              <a:t>ya</a:t>
            </a:r>
            <a:r>
              <a:rPr lang="en-US" sz="1600" dirty="0"/>
              <a:t> </a:t>
            </a:r>
            <a:r>
              <a:rPr lang="en-US" sz="1600" dirty="0" err="1"/>
              <a:t>tienen</a:t>
            </a:r>
            <a:r>
              <a:rPr lang="en-US" sz="1600" dirty="0"/>
              <a:t> un gran </a:t>
            </a:r>
            <a:r>
              <a:rPr lang="en-US" sz="1600" dirty="0" err="1"/>
              <a:t>acceso</a:t>
            </a:r>
            <a:r>
              <a:rPr lang="en-US" sz="1600" dirty="0"/>
              <a:t> a </a:t>
            </a:r>
            <a:r>
              <a:rPr lang="en-US" sz="1600" dirty="0" err="1"/>
              <a:t>estas</a:t>
            </a:r>
            <a:r>
              <a:rPr lang="en-US" sz="1600" dirty="0"/>
              <a:t> </a:t>
            </a:r>
            <a:r>
              <a:rPr lang="en-US" sz="1600" dirty="0" err="1"/>
              <a:t>tecnologías</a:t>
            </a:r>
            <a:endParaRPr lang="en-US" sz="16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Adicionalmente</a:t>
            </a:r>
            <a:r>
              <a:rPr lang="en-US" sz="1600" dirty="0"/>
              <a:t> se </a:t>
            </a:r>
            <a:r>
              <a:rPr lang="en-US" sz="1600" dirty="0" err="1"/>
              <a:t>encuentran</a:t>
            </a:r>
            <a:r>
              <a:rPr lang="en-US" sz="1600" dirty="0"/>
              <a:t> </a:t>
            </a:r>
            <a:r>
              <a:rPr lang="en-US" sz="1600" dirty="0" err="1"/>
              <a:t>signos</a:t>
            </a:r>
            <a:r>
              <a:rPr lang="en-US" sz="1600" dirty="0"/>
              <a:t> de </a:t>
            </a:r>
            <a:r>
              <a:rPr lang="en-US" sz="1600" dirty="0" err="1"/>
              <a:t>estrés</a:t>
            </a:r>
            <a:r>
              <a:rPr lang="en-US" sz="1600" dirty="0"/>
              <a:t> y </a:t>
            </a:r>
            <a:r>
              <a:rPr lang="en-US" sz="1600" dirty="0" err="1"/>
              <a:t>enfado</a:t>
            </a:r>
            <a:r>
              <a:rPr lang="en-US" sz="1600" dirty="0"/>
              <a:t> </a:t>
            </a:r>
            <a:r>
              <a:rPr lang="en-US" sz="1600" dirty="0" err="1"/>
              <a:t>incluso</a:t>
            </a:r>
            <a:r>
              <a:rPr lang="en-US" sz="1600" dirty="0"/>
              <a:t> entre </a:t>
            </a:r>
            <a:r>
              <a:rPr lang="en-US" sz="1600" dirty="0" err="1"/>
              <a:t>grupos</a:t>
            </a:r>
            <a:r>
              <a:rPr lang="en-US" sz="1600" dirty="0"/>
              <a:t> de población con un </a:t>
            </a:r>
            <a:r>
              <a:rPr lang="en-US" sz="1600" dirty="0" err="1"/>
              <a:t>acceso</a:t>
            </a:r>
            <a:r>
              <a:rPr lang="en-US" sz="1600" dirty="0"/>
              <a:t> a la </a:t>
            </a:r>
            <a:r>
              <a:rPr lang="en-US" sz="1600" dirty="0" err="1"/>
              <a:t>tecnología</a:t>
            </a:r>
            <a:r>
              <a:rPr lang="en-US" sz="1600" dirty="0"/>
              <a:t> </a:t>
            </a:r>
            <a:r>
              <a:rPr lang="en-US" sz="1600" dirty="0" err="1"/>
              <a:t>relativamente</a:t>
            </a:r>
            <a:r>
              <a:rPr lang="en-US" sz="1600" dirty="0"/>
              <a:t> nuevo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El </a:t>
            </a:r>
            <a:r>
              <a:rPr lang="en-US" sz="1600" dirty="0" err="1"/>
              <a:t>proceso</a:t>
            </a:r>
            <a:r>
              <a:rPr lang="en-US" sz="1600" dirty="0"/>
              <a:t> de </a:t>
            </a:r>
            <a:r>
              <a:rPr lang="en-US" sz="1600" dirty="0" err="1"/>
              <a:t>desarrollo</a:t>
            </a:r>
            <a:r>
              <a:rPr lang="en-US" sz="1600" dirty="0"/>
              <a:t> </a:t>
            </a:r>
            <a:r>
              <a:rPr lang="en-US" sz="1600" dirty="0" err="1"/>
              <a:t>tecnológico</a:t>
            </a:r>
            <a:r>
              <a:rPr lang="en-US" sz="1600" dirty="0"/>
              <a:t> </a:t>
            </a:r>
            <a:r>
              <a:rPr lang="en-US" sz="1600" dirty="0" err="1"/>
              <a:t>está</a:t>
            </a:r>
            <a:r>
              <a:rPr lang="en-US" sz="1600" dirty="0"/>
              <a:t> con </a:t>
            </a:r>
            <a:r>
              <a:rPr lang="en-US" sz="1600" dirty="0" err="1"/>
              <a:t>frecuencia</a:t>
            </a:r>
            <a:r>
              <a:rPr lang="en-US" sz="1600" dirty="0"/>
              <a:t> </a:t>
            </a:r>
            <a:r>
              <a:rPr lang="en-US" sz="1600" dirty="0" err="1"/>
              <a:t>acompañado</a:t>
            </a:r>
            <a:r>
              <a:rPr lang="en-US" sz="1600" dirty="0"/>
              <a:t> de altos </a:t>
            </a:r>
            <a:r>
              <a:rPr lang="en-US" sz="1600" dirty="0" err="1"/>
              <a:t>niveles</a:t>
            </a:r>
            <a:r>
              <a:rPr lang="en-US" sz="1600" dirty="0"/>
              <a:t> de </a:t>
            </a:r>
            <a:r>
              <a:rPr lang="en-US" sz="1600" dirty="0" err="1"/>
              <a:t>frustración</a:t>
            </a:r>
            <a:r>
              <a:rPr lang="en-US" sz="1600" dirty="0"/>
              <a:t> al </a:t>
            </a:r>
            <a:r>
              <a:rPr lang="en-US" sz="1600" dirty="0" err="1"/>
              <a:t>mismo</a:t>
            </a:r>
            <a:r>
              <a:rPr lang="en-US" sz="1600" dirty="0"/>
              <a:t> </a:t>
            </a:r>
            <a:r>
              <a:rPr lang="en-US" sz="1600" dirty="0" err="1"/>
              <a:t>tiempo</a:t>
            </a:r>
            <a:r>
              <a:rPr lang="en-US" sz="1600" dirty="0"/>
              <a:t> que </a:t>
            </a:r>
            <a:r>
              <a:rPr lang="en-US" sz="1600" dirty="0" err="1"/>
              <a:t>eleva</a:t>
            </a:r>
            <a:r>
              <a:rPr lang="en-US" sz="1600" dirty="0"/>
              <a:t> los </a:t>
            </a:r>
            <a:r>
              <a:rPr lang="en-US" sz="1600" dirty="0" err="1"/>
              <a:t>niveles</a:t>
            </a:r>
            <a:r>
              <a:rPr lang="en-US" sz="1600" dirty="0"/>
              <a:t> de </a:t>
            </a:r>
            <a:r>
              <a:rPr lang="en-US" sz="1600" dirty="0" err="1"/>
              <a:t>bienestar</a:t>
            </a: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Ganju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, Pavlov y Banker, 2016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 </a:t>
            </a:r>
            <a:r>
              <a:rPr lang="en-US" sz="1600" dirty="0" err="1"/>
              <a:t>todos</a:t>
            </a:r>
            <a:r>
              <a:rPr lang="en-US" sz="1600" dirty="0"/>
              <a:t> los </a:t>
            </a:r>
            <a:r>
              <a:rPr lang="en-US" sz="1600" dirty="0" err="1"/>
              <a:t>países</a:t>
            </a:r>
            <a:r>
              <a:rPr lang="en-US" sz="1600" dirty="0"/>
              <a:t> </a:t>
            </a:r>
            <a:r>
              <a:rPr lang="en-US" sz="1600" dirty="0" err="1"/>
              <a:t>aumentan</a:t>
            </a:r>
            <a:r>
              <a:rPr lang="en-US" sz="1600" dirty="0"/>
              <a:t> sus </a:t>
            </a:r>
            <a:r>
              <a:rPr lang="en-US" sz="1600" dirty="0" err="1"/>
              <a:t>niveles</a:t>
            </a:r>
            <a:r>
              <a:rPr lang="en-US" sz="1600" dirty="0"/>
              <a:t> de </a:t>
            </a:r>
            <a:r>
              <a:rPr lang="en-US" sz="1600" dirty="0" err="1"/>
              <a:t>bienestar</a:t>
            </a:r>
            <a:r>
              <a:rPr lang="en-US" sz="1600" dirty="0"/>
              <a:t> </a:t>
            </a:r>
            <a:r>
              <a:rPr lang="en-US" sz="1600" dirty="0" err="1"/>
              <a:t>utilizando</a:t>
            </a:r>
            <a:r>
              <a:rPr lang="en-US" sz="1600" dirty="0"/>
              <a:t> las TICS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Países</a:t>
            </a:r>
            <a:r>
              <a:rPr lang="en-US" sz="1600" dirty="0"/>
              <a:t> </a:t>
            </a:r>
            <a:r>
              <a:rPr lang="en-US" sz="1600" dirty="0" err="1"/>
              <a:t>menos</a:t>
            </a:r>
            <a:r>
              <a:rPr lang="en-US" sz="1600" dirty="0"/>
              <a:t> </a:t>
            </a:r>
            <a:r>
              <a:rPr lang="en-US" sz="1600" dirty="0" err="1"/>
              <a:t>desarrollados</a:t>
            </a:r>
            <a:r>
              <a:rPr lang="en-US" sz="1600" dirty="0"/>
              <a:t> </a:t>
            </a:r>
            <a:r>
              <a:rPr lang="en-US" sz="1600" dirty="0" err="1"/>
              <a:t>aumentaron</a:t>
            </a:r>
            <a:r>
              <a:rPr lang="en-US" sz="1600" dirty="0"/>
              <a:t> sus </a:t>
            </a:r>
            <a:r>
              <a:rPr lang="en-US" sz="1600" dirty="0" err="1"/>
              <a:t>niveles</a:t>
            </a:r>
            <a:r>
              <a:rPr lang="en-US" sz="1600" dirty="0"/>
              <a:t> de </a:t>
            </a:r>
            <a:r>
              <a:rPr lang="en-US" sz="1600" dirty="0" err="1"/>
              <a:t>bienestar</a:t>
            </a:r>
            <a:r>
              <a:rPr lang="en-US" sz="1600" dirty="0"/>
              <a:t> </a:t>
            </a:r>
            <a:r>
              <a:rPr lang="en-US" sz="1600" dirty="0" err="1"/>
              <a:t>primariamente</a:t>
            </a:r>
            <a:r>
              <a:rPr lang="en-US" sz="1600" dirty="0"/>
              <a:t> con </a:t>
            </a:r>
            <a:r>
              <a:rPr lang="en-US" sz="1600" dirty="0" err="1"/>
              <a:t>dispositivos</a:t>
            </a:r>
            <a:r>
              <a:rPr lang="en-US" sz="1600" dirty="0"/>
              <a:t> </a:t>
            </a:r>
            <a:r>
              <a:rPr lang="en-US" sz="1600" dirty="0" err="1"/>
              <a:t>móviles</a:t>
            </a:r>
            <a:r>
              <a:rPr lang="en-US" sz="1600" dirty="0"/>
              <a:t> </a:t>
            </a:r>
            <a:r>
              <a:rPr lang="en-US" sz="1600" dirty="0" err="1"/>
              <a:t>mientras</a:t>
            </a:r>
            <a:r>
              <a:rPr lang="en-US" sz="1600" dirty="0"/>
              <a:t> que </a:t>
            </a:r>
            <a:r>
              <a:rPr lang="en-US" sz="1600" dirty="0" err="1"/>
              <a:t>países</a:t>
            </a:r>
            <a:r>
              <a:rPr lang="en-US" sz="1600" dirty="0"/>
              <a:t> </a:t>
            </a:r>
            <a:r>
              <a:rPr lang="en-US" sz="1600" dirty="0" err="1"/>
              <a:t>desarrollados</a:t>
            </a:r>
            <a:r>
              <a:rPr lang="en-US" sz="1600" dirty="0"/>
              <a:t> </a:t>
            </a:r>
            <a:r>
              <a:rPr lang="en-US" sz="1600" dirty="0" err="1"/>
              <a:t>aumentaron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nivel</a:t>
            </a:r>
            <a:r>
              <a:rPr lang="en-US" sz="1600" dirty="0"/>
              <a:t> de </a:t>
            </a:r>
            <a:r>
              <a:rPr lang="en-US" sz="1600" dirty="0" err="1"/>
              <a:t>bienestar</a:t>
            </a:r>
            <a:r>
              <a:rPr lang="en-US" sz="1600" dirty="0"/>
              <a:t> con </a:t>
            </a:r>
            <a:r>
              <a:rPr lang="en-US" sz="1600" dirty="0" err="1"/>
              <a:t>cualquiera</a:t>
            </a:r>
            <a:r>
              <a:rPr lang="en-US" sz="1600" dirty="0"/>
              <a:t> de los </a:t>
            </a:r>
            <a:r>
              <a:rPr lang="en-US" sz="1600" dirty="0" err="1"/>
              <a:t>medios</a:t>
            </a:r>
            <a:r>
              <a:rPr lang="en-US" sz="1600" dirty="0"/>
              <a:t> </a:t>
            </a:r>
            <a:r>
              <a:rPr lang="en-US" sz="1600" dirty="0" err="1"/>
              <a:t>estudiados</a:t>
            </a:r>
            <a:r>
              <a:rPr lang="en-US" sz="1600" dirty="0"/>
              <a:t> (</a:t>
            </a:r>
            <a:r>
              <a:rPr lang="en-US" sz="1600" dirty="0" err="1"/>
              <a:t>teléfonos</a:t>
            </a:r>
            <a:r>
              <a:rPr lang="en-US" sz="1600" dirty="0"/>
              <a:t> </a:t>
            </a:r>
            <a:r>
              <a:rPr lang="en-US" sz="1600" dirty="0" err="1"/>
              <a:t>fijos</a:t>
            </a:r>
            <a:r>
              <a:rPr lang="en-US" sz="1600" dirty="0"/>
              <a:t>, internet, </a:t>
            </a:r>
            <a:r>
              <a:rPr lang="en-US" sz="1600" dirty="0" err="1"/>
              <a:t>teléfonos</a:t>
            </a:r>
            <a:r>
              <a:rPr lang="en-US" sz="1600" dirty="0"/>
              <a:t> </a:t>
            </a:r>
            <a:r>
              <a:rPr lang="en-US" sz="1600" dirty="0" err="1"/>
              <a:t>móviles</a:t>
            </a:r>
            <a:r>
              <a:rPr lang="en-US" sz="1600" dirty="0"/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229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46508DD-0EF7-45AF-BB22-324CDFD002EF}"/>
              </a:ext>
            </a:extLst>
          </p:cNvPr>
          <p:cNvSpPr txBox="1"/>
          <p:nvPr/>
        </p:nvSpPr>
        <p:spPr>
          <a:xfrm>
            <a:off x="2259550" y="140732"/>
            <a:ext cx="8342955" cy="687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Objetivos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hipótesis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fuentes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información</a:t>
            </a:r>
            <a:endParaRPr lang="en-US" sz="3200" b="1" i="0" dirty="0"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1A34851-E3D0-45B6-8191-18E3A7C99D4A}"/>
              </a:ext>
            </a:extLst>
          </p:cNvPr>
          <p:cNvCxnSpPr>
            <a:cxnSpLocks/>
          </p:cNvCxnSpPr>
          <p:nvPr/>
        </p:nvCxnSpPr>
        <p:spPr>
          <a:xfrm>
            <a:off x="2456033" y="982411"/>
            <a:ext cx="6831551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320096B-4438-4AA0-B350-A1E46F52DE2C}"/>
              </a:ext>
            </a:extLst>
          </p:cNvPr>
          <p:cNvSpPr txBox="1"/>
          <p:nvPr/>
        </p:nvSpPr>
        <p:spPr>
          <a:xfrm>
            <a:off x="228687" y="1619052"/>
            <a:ext cx="8898223" cy="3483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  <a:lvl1pPr marL="457200" indent="-457200">
              <a:buFont typeface="Wingdings" panose="05000000000000000000" pitchFamily="2" charset="2"/>
              <a:buChar char="ü"/>
              <a:defRPr sz="2000" b="1" i="0">
                <a:solidFill>
                  <a:srgbClr val="0070C0"/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 marL="22860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Objetivo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0" indent="0" algn="l">
              <a:buNone/>
            </a:pPr>
            <a:r>
              <a:rPr lang="es-ES" sz="1600" b="0" dirty="0">
                <a:solidFill>
                  <a:schemeClr val="tx1"/>
                </a:solidFill>
                <a:latin typeface="+mn-lt"/>
              </a:rPr>
              <a:t>	Conocer la relación entre el tipo de conexión a TICS y la salud a nivel poblacional en España</a:t>
            </a:r>
          </a:p>
          <a:p>
            <a:pPr marL="228600" indent="0">
              <a:lnSpc>
                <a:spcPct val="90000"/>
              </a:lnSpc>
              <a:spcAft>
                <a:spcPts val="600"/>
              </a:spcAft>
              <a:buNone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2860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Hipótesis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s-ES" sz="1600" b="0" dirty="0">
                <a:solidFill>
                  <a:schemeClr val="tx1"/>
                </a:solidFill>
                <a:latin typeface="+mn-lt"/>
              </a:rPr>
              <a:t>	Las CCAA con mejor conexión a TICS muestran una mejor salud percibida, física y mental que 	aquellas en las que se dispone de un peor tipo de conexión</a:t>
            </a:r>
          </a:p>
          <a:p>
            <a:pPr marL="0" indent="0">
              <a:buNone/>
            </a:pPr>
            <a:endParaRPr lang="es-ES" sz="1600" b="0" dirty="0">
              <a:solidFill>
                <a:schemeClr val="tx1"/>
              </a:solidFill>
              <a:latin typeface="+mn-lt"/>
            </a:endParaRPr>
          </a:p>
          <a:p>
            <a:pPr marL="22860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s-ES" sz="1600" dirty="0">
                <a:solidFill>
                  <a:schemeClr val="tx1"/>
                </a:solidFill>
                <a:latin typeface="+mn-lt"/>
              </a:rPr>
              <a:t>Fuentes de información*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Imagen 7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6C8A7082-C0EC-4012-AFE7-DF52976C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01480" y="3599018"/>
            <a:ext cx="3672000" cy="188256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3712FCC-3527-4410-BDF6-02352A1223E2}"/>
              </a:ext>
            </a:extLst>
          </p:cNvPr>
          <p:cNvSpPr txBox="1"/>
          <p:nvPr/>
        </p:nvSpPr>
        <p:spPr>
          <a:xfrm>
            <a:off x="870630" y="3923674"/>
            <a:ext cx="638949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/>
              <a:t>Encuesta sobre equipamiento y uso de TICS en los hogares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/>
              <a:t>Encuesta nacional de salud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/>
              <a:t>Encuesta de condiciones de vida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/>
              <a:t>Padrón municipal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738345-8AD2-47FA-809F-E1ED92C1E91B}"/>
              </a:ext>
            </a:extLst>
          </p:cNvPr>
          <p:cNvSpPr txBox="1"/>
          <p:nvPr/>
        </p:nvSpPr>
        <p:spPr>
          <a:xfrm>
            <a:off x="341042" y="6424458"/>
            <a:ext cx="11169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100" dirty="0">
                <a:latin typeface="Arial Narrow" panose="020B0606020202030204" pitchFamily="34" charset="0"/>
              </a:rPr>
              <a:t>* Información del padrón municipal y la correspondiente a la Renta media por hogar de la Encuesta de condiciones de vida se utilizaron los datos de 2018 que hacen referencia a información de la población en 2017</a:t>
            </a:r>
          </a:p>
        </p:txBody>
      </p:sp>
    </p:spTree>
    <p:extLst>
      <p:ext uri="{BB962C8B-B14F-4D97-AF65-F5344CB8AC3E}">
        <p14:creationId xmlns:p14="http://schemas.microsoft.com/office/powerpoint/2010/main" val="87132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006551F-4A64-4DA4-9769-423BE3235EC0}"/>
              </a:ext>
            </a:extLst>
          </p:cNvPr>
          <p:cNvSpPr txBox="1"/>
          <p:nvPr/>
        </p:nvSpPr>
        <p:spPr>
          <a:xfrm>
            <a:off x="3592961" y="9611"/>
            <a:ext cx="4821382" cy="687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s-E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 i="0"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Operativización</a:t>
            </a:r>
            <a:r>
              <a:rPr lang="en-US" dirty="0"/>
              <a:t> de variables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04BA1ED-F14D-422C-878D-B0AAE2C1FE99}"/>
              </a:ext>
            </a:extLst>
          </p:cNvPr>
          <p:cNvCxnSpPr>
            <a:cxnSpLocks/>
          </p:cNvCxnSpPr>
          <p:nvPr/>
        </p:nvCxnSpPr>
        <p:spPr>
          <a:xfrm>
            <a:off x="3789443" y="851290"/>
            <a:ext cx="4073236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4" name="Grupo 43">
            <a:extLst>
              <a:ext uri="{FF2B5EF4-FFF2-40B4-BE49-F238E27FC236}">
                <a16:creationId xmlns:a16="http://schemas.microsoft.com/office/drawing/2014/main" id="{E0140E3E-6425-4A1B-9B25-1BDB3EA31D11}"/>
              </a:ext>
            </a:extLst>
          </p:cNvPr>
          <p:cNvGrpSpPr/>
          <p:nvPr/>
        </p:nvGrpSpPr>
        <p:grpSpPr>
          <a:xfrm>
            <a:off x="736213" y="1340999"/>
            <a:ext cx="4965562" cy="1859076"/>
            <a:chOff x="493454" y="1345450"/>
            <a:chExt cx="4965562" cy="1859076"/>
          </a:xfrm>
        </p:grpSpPr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10DC0F0C-8491-411C-8BF2-6BDCEEB594AF}"/>
                </a:ext>
              </a:extLst>
            </p:cNvPr>
            <p:cNvSpPr txBox="1"/>
            <p:nvPr/>
          </p:nvSpPr>
          <p:spPr>
            <a:xfrm>
              <a:off x="493454" y="1345450"/>
              <a:ext cx="44719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b="1" dirty="0"/>
                <a:t>Tipos de conexión a TICS (Banda ancha): 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A883C965-65FC-4457-9FD8-BA0A7990F0AC}"/>
                </a:ext>
              </a:extLst>
            </p:cNvPr>
            <p:cNvSpPr txBox="1"/>
            <p:nvPr/>
          </p:nvSpPr>
          <p:spPr>
            <a:xfrm>
              <a:off x="493454" y="1819531"/>
              <a:ext cx="4965562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Por ADSL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Por red de cable o fibra óptica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Otras conexiones fijas (vía satélite, wifi público, </a:t>
              </a:r>
              <a:r>
                <a:rPr lang="es-ES" sz="1400" dirty="0" err="1"/>
                <a:t>Wimax</a:t>
              </a:r>
              <a:r>
                <a:rPr lang="es-ES" sz="1400" dirty="0"/>
                <a:t>)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A través de un dispositivo de mano (teléfono móvil de últimas generaciones -al menos 3G-, iPod,...)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Conexión móvil vía </a:t>
              </a:r>
              <a:r>
                <a:rPr lang="es-ES" sz="1400" dirty="0" err="1"/>
                <a:t>moden</a:t>
              </a:r>
              <a:r>
                <a:rPr lang="es-ES" sz="1400" dirty="0"/>
                <a:t> USB o tarjeta (en portátiles, p. ej.)</a:t>
              </a: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E5FE9D2B-03E7-43CE-9A07-CF53B7FF99C6}"/>
                </a:ext>
              </a:extLst>
            </p:cNvPr>
            <p:cNvCxnSpPr>
              <a:cxnSpLocks/>
            </p:cNvCxnSpPr>
            <p:nvPr/>
          </p:nvCxnSpPr>
          <p:spPr>
            <a:xfrm>
              <a:off x="755703" y="1721966"/>
              <a:ext cx="2705415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D767A8CC-EE65-4C27-B2E9-4E777CA7F838}"/>
              </a:ext>
            </a:extLst>
          </p:cNvPr>
          <p:cNvGrpSpPr/>
          <p:nvPr/>
        </p:nvGrpSpPr>
        <p:grpSpPr>
          <a:xfrm>
            <a:off x="8676160" y="1345450"/>
            <a:ext cx="2857499" cy="1643632"/>
            <a:chOff x="8676160" y="1345450"/>
            <a:chExt cx="2857499" cy="1643632"/>
          </a:xfrm>
        </p:grpSpPr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8A1C3E02-B792-4D86-B94D-D95AFAF00468}"/>
                </a:ext>
              </a:extLst>
            </p:cNvPr>
            <p:cNvSpPr txBox="1"/>
            <p:nvPr/>
          </p:nvSpPr>
          <p:spPr>
            <a:xfrm>
              <a:off x="8676160" y="1345450"/>
              <a:ext cx="183566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s-ES"/>
              </a:defPPr>
              <a:lvl1pPr>
                <a:defRPr sz="1600" b="1">
                  <a:solidFill>
                    <a:srgbClr val="0070C0"/>
                  </a:solidFill>
                  <a:latin typeface="Arial Narrow" panose="020B0606020202030204" pitchFamily="34" charset="0"/>
                </a:defRPr>
              </a:lvl1pPr>
            </a:lstStyle>
            <a:p>
              <a:r>
                <a:rPr lang="es-ES" dirty="0">
                  <a:solidFill>
                    <a:schemeClr val="tx1"/>
                  </a:solidFill>
                  <a:latin typeface="+mn-lt"/>
                </a:rPr>
                <a:t>Sociodemográficas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6092F956-8623-48CE-BC5B-FE16DF8F0C02}"/>
                </a:ext>
              </a:extLst>
            </p:cNvPr>
            <p:cNvSpPr txBox="1"/>
            <p:nvPr/>
          </p:nvSpPr>
          <p:spPr>
            <a:xfrm>
              <a:off x="8676160" y="1819531"/>
              <a:ext cx="2857499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Tasa de paro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Índice de masculinidad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Renta media por hogar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Educación superior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Edad de 25 a 59 años</a:t>
              </a:r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960811B6-1B74-466D-8912-B6E769F5DE18}"/>
                </a:ext>
              </a:extLst>
            </p:cNvPr>
            <p:cNvCxnSpPr>
              <a:cxnSpLocks/>
            </p:cNvCxnSpPr>
            <p:nvPr/>
          </p:nvCxnSpPr>
          <p:spPr>
            <a:xfrm>
              <a:off x="8978441" y="1721966"/>
              <a:ext cx="1283999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BBF5BDF-BE61-4F26-85BD-F76B33DB3C08}"/>
              </a:ext>
            </a:extLst>
          </p:cNvPr>
          <p:cNvGrpSpPr/>
          <p:nvPr/>
        </p:nvGrpSpPr>
        <p:grpSpPr>
          <a:xfrm>
            <a:off x="1100524" y="3423923"/>
            <a:ext cx="9451073" cy="3364753"/>
            <a:chOff x="1249674" y="3340053"/>
            <a:chExt cx="9451073" cy="3364753"/>
          </a:xfrm>
        </p:grpSpPr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1FF4AD21-F4FF-4F11-B7EF-4C3DE1542B07}"/>
                </a:ext>
              </a:extLst>
            </p:cNvPr>
            <p:cNvSpPr txBox="1"/>
            <p:nvPr/>
          </p:nvSpPr>
          <p:spPr>
            <a:xfrm>
              <a:off x="3985860" y="3724200"/>
              <a:ext cx="14731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s-ES"/>
              </a:defPPr>
              <a:lvl1pPr>
                <a:defRPr sz="1600" b="1"/>
              </a:lvl1pPr>
            </a:lstStyle>
            <a:p>
              <a:r>
                <a:rPr lang="es-ES" dirty="0"/>
                <a:t>Salud objetiva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36FE5A9F-7903-4580-9CD5-BB85EA236FAA}"/>
                </a:ext>
              </a:extLst>
            </p:cNvPr>
            <p:cNvSpPr txBox="1"/>
            <p:nvPr/>
          </p:nvSpPr>
          <p:spPr>
            <a:xfrm>
              <a:off x="8945613" y="3724200"/>
              <a:ext cx="14731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s-ES"/>
              </a:defPPr>
              <a:lvl1pPr>
                <a:defRPr sz="1600" b="1"/>
              </a:lvl1pPr>
            </a:lstStyle>
            <a:p>
              <a:r>
                <a:rPr lang="es-ES" dirty="0"/>
                <a:t>Salud subjetiva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9E3A4F9A-7ADF-49A2-BB37-AE2A8185C5B0}"/>
                </a:ext>
              </a:extLst>
            </p:cNvPr>
            <p:cNvSpPr txBox="1"/>
            <p:nvPr/>
          </p:nvSpPr>
          <p:spPr>
            <a:xfrm>
              <a:off x="8893326" y="4011487"/>
              <a:ext cx="1807421" cy="892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/>
                <a:t>	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Salud percibida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s-ES" dirty="0"/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BB0FCEC7-ADFA-448B-BC75-C27FC9605E6D}"/>
                </a:ext>
              </a:extLst>
            </p:cNvPr>
            <p:cNvSpPr txBox="1"/>
            <p:nvPr/>
          </p:nvSpPr>
          <p:spPr>
            <a:xfrm>
              <a:off x="5522893" y="3340053"/>
              <a:ext cx="8188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s-ES"/>
              </a:defPPr>
              <a:lvl1pPr>
                <a:defRPr sz="2000" b="1">
                  <a:solidFill>
                    <a:srgbClr val="0070C0"/>
                  </a:solidFill>
                  <a:latin typeface="Arial Narrow" panose="020B0606020202030204" pitchFamily="34" charset="0"/>
                </a:defRPr>
              </a:lvl1pPr>
            </a:lstStyle>
            <a:p>
              <a:r>
                <a:rPr lang="es-ES" sz="1600" dirty="0">
                  <a:solidFill>
                    <a:schemeClr val="tx1"/>
                  </a:solidFill>
                  <a:latin typeface="+mn-lt"/>
                </a:rPr>
                <a:t>Salud</a:t>
              </a:r>
            </a:p>
          </p:txBody>
        </p: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25BF4A77-172D-4EF1-9BC5-59CD55907C88}"/>
                </a:ext>
              </a:extLst>
            </p:cNvPr>
            <p:cNvCxnSpPr>
              <a:cxnSpLocks/>
            </p:cNvCxnSpPr>
            <p:nvPr/>
          </p:nvCxnSpPr>
          <p:spPr>
            <a:xfrm>
              <a:off x="1571861" y="3724200"/>
              <a:ext cx="9000417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24EE671D-4B3D-4257-8A7B-ED1B3B31358B}"/>
                </a:ext>
              </a:extLst>
            </p:cNvPr>
            <p:cNvCxnSpPr>
              <a:cxnSpLocks/>
            </p:cNvCxnSpPr>
            <p:nvPr/>
          </p:nvCxnSpPr>
          <p:spPr>
            <a:xfrm>
              <a:off x="4047703" y="4059089"/>
              <a:ext cx="1237502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5815F934-FAEC-476F-90A3-AFA5A1EF0104}"/>
                </a:ext>
              </a:extLst>
            </p:cNvPr>
            <p:cNvCxnSpPr>
              <a:cxnSpLocks/>
            </p:cNvCxnSpPr>
            <p:nvPr/>
          </p:nvCxnSpPr>
          <p:spPr>
            <a:xfrm>
              <a:off x="9063440" y="4059089"/>
              <a:ext cx="1237502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DC4D2316-F595-437F-B78D-5C2374B7B324}"/>
                </a:ext>
              </a:extLst>
            </p:cNvPr>
            <p:cNvGrpSpPr/>
            <p:nvPr/>
          </p:nvGrpSpPr>
          <p:grpSpPr>
            <a:xfrm>
              <a:off x="1249674" y="4181038"/>
              <a:ext cx="3790948" cy="2523768"/>
              <a:chOff x="1249674" y="4181038"/>
              <a:chExt cx="3790948" cy="2523768"/>
            </a:xfrm>
          </p:grpSpPr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88F8B12F-09AC-4781-BBBB-488D4CBFFC2F}"/>
                  </a:ext>
                </a:extLst>
              </p:cNvPr>
              <p:cNvSpPr txBox="1"/>
              <p:nvPr/>
            </p:nvSpPr>
            <p:spPr>
              <a:xfrm>
                <a:off x="1249674" y="4181038"/>
                <a:ext cx="3790948" cy="25237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s-ES"/>
                </a:defPPr>
                <a:lvl1pPr>
                  <a:defRPr sz="1600" b="1"/>
                </a:lvl1pPr>
              </a:lstStyle>
              <a:p>
                <a:r>
                  <a:rPr lang="es-ES" dirty="0"/>
                  <a:t>	Física</a:t>
                </a:r>
              </a:p>
              <a:p>
                <a:endParaRPr lang="es-ES" dirty="0"/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Dificultades para concentrarse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Diabetes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Dificultades para ver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Dolor de espalda crónico cervical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Dolor de espalda crónico lumbar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Infarto de miocardio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Restricciones en AVD por dolor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Sobrepeso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Migraña</a:t>
                </a:r>
              </a:p>
            </p:txBody>
          </p:sp>
          <p:cxnSp>
            <p:nvCxnSpPr>
              <p:cNvPr id="34" name="Conector recto 33">
                <a:extLst>
                  <a:ext uri="{FF2B5EF4-FFF2-40B4-BE49-F238E27FC236}">
                    <a16:creationId xmlns:a16="http://schemas.microsoft.com/office/drawing/2014/main" id="{8B401F2D-F0DE-44C9-8376-9F2049750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1309" y="4491099"/>
                <a:ext cx="568138" cy="0"/>
              </a:xfrm>
              <a:prstGeom prst="line">
                <a:avLst/>
              </a:prstGeom>
              <a:ln w="63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upo 38">
              <a:extLst>
                <a:ext uri="{FF2B5EF4-FFF2-40B4-BE49-F238E27FC236}">
                  <a16:creationId xmlns:a16="http://schemas.microsoft.com/office/drawing/2014/main" id="{90CDDC0E-F6EA-4C66-9EAC-AE463C0CCE72}"/>
                </a:ext>
              </a:extLst>
            </p:cNvPr>
            <p:cNvGrpSpPr/>
            <p:nvPr/>
          </p:nvGrpSpPr>
          <p:grpSpPr>
            <a:xfrm>
              <a:off x="5187493" y="4181038"/>
              <a:ext cx="3790948" cy="1692771"/>
              <a:chOff x="5187493" y="4350040"/>
              <a:chExt cx="3790948" cy="1692771"/>
            </a:xfrm>
          </p:grpSpPr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E57282-A22B-4D6E-BF9B-6384E566B7F2}"/>
                  </a:ext>
                </a:extLst>
              </p:cNvPr>
              <p:cNvSpPr txBox="1"/>
              <p:nvPr/>
            </p:nvSpPr>
            <p:spPr>
              <a:xfrm>
                <a:off x="5187493" y="4350040"/>
                <a:ext cx="3790948" cy="1692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s-ES"/>
                </a:defPPr>
                <a:lvl1pPr>
                  <a:defRPr sz="1600" b="1"/>
                </a:lvl1pPr>
              </a:lstStyle>
              <a:p>
                <a:r>
                  <a:rPr lang="es-ES" dirty="0"/>
                  <a:t>	Mental</a:t>
                </a:r>
              </a:p>
              <a:p>
                <a:endParaRPr lang="es-ES" dirty="0"/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Depresión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Ansiedad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Otros problemas de salud mental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Salud mental media</a:t>
                </a:r>
              </a:p>
              <a:p>
                <a:endParaRPr lang="es-ES" dirty="0"/>
              </a:p>
            </p:txBody>
          </p:sp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BF067B29-3DA8-4EB4-A21D-BF2C87BEA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0463" y="4635942"/>
                <a:ext cx="568138" cy="0"/>
              </a:xfrm>
              <a:prstGeom prst="line">
                <a:avLst/>
              </a:prstGeom>
              <a:ln w="63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37BDADFD-CF2A-4CFC-931D-98E6904683AA}"/>
                </a:ext>
              </a:extLst>
            </p:cNvPr>
            <p:cNvCxnSpPr>
              <a:cxnSpLocks/>
            </p:cNvCxnSpPr>
            <p:nvPr/>
          </p:nvCxnSpPr>
          <p:spPr>
            <a:xfrm>
              <a:off x="8365627" y="3884311"/>
              <a:ext cx="0" cy="1776013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938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AB0C8C5-BAA5-4709-A05C-43A731425D4A}"/>
              </a:ext>
            </a:extLst>
          </p:cNvPr>
          <p:cNvSpPr txBox="1"/>
          <p:nvPr/>
        </p:nvSpPr>
        <p:spPr>
          <a:xfrm>
            <a:off x="2544586" y="128030"/>
            <a:ext cx="7564315" cy="5355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s-E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 i="0"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Calidad de las bases de datos utilizadas</a:t>
            </a:r>
          </a:p>
        </p:txBody>
      </p:sp>
      <p:pic>
        <p:nvPicPr>
          <p:cNvPr id="18" name="Imagen 17" descr="Gráfico&#10;&#10;Descripción generada automáticamente">
            <a:extLst>
              <a:ext uri="{FF2B5EF4-FFF2-40B4-BE49-F238E27FC236}">
                <a16:creationId xmlns:a16="http://schemas.microsoft.com/office/drawing/2014/main" id="{E203AED2-3D1C-49B5-BE19-DA4A35939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24" y="4235657"/>
            <a:ext cx="4680000" cy="2509245"/>
          </a:xfrm>
          <a:prstGeom prst="rect">
            <a:avLst/>
          </a:prstGeom>
        </p:spPr>
      </p:pic>
      <p:pic>
        <p:nvPicPr>
          <p:cNvPr id="20" name="Imagen 19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85694C35-2A60-40C2-8E33-4426963B8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24" y="4324385"/>
            <a:ext cx="4320000" cy="2269363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CA559778-C533-45DA-8D25-4FF3D297BB6E}"/>
              </a:ext>
            </a:extLst>
          </p:cNvPr>
          <p:cNvSpPr txBox="1"/>
          <p:nvPr/>
        </p:nvSpPr>
        <p:spPr>
          <a:xfrm>
            <a:off x="3290003" y="834944"/>
            <a:ext cx="5332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1600" b="1"/>
            </a:lvl1pPr>
          </a:lstStyle>
          <a:p>
            <a:r>
              <a:rPr lang="es-ES" dirty="0"/>
              <a:t>Encuesta sobre equipamiento y uso de TICS en los hogares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18CCE40-56E8-47D0-B94E-F6E7C6DCC529}"/>
              </a:ext>
            </a:extLst>
          </p:cNvPr>
          <p:cNvSpPr txBox="1"/>
          <p:nvPr/>
        </p:nvSpPr>
        <p:spPr>
          <a:xfrm>
            <a:off x="3439876" y="3840105"/>
            <a:ext cx="4829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1600" b="1"/>
            </a:lvl1pPr>
          </a:lstStyle>
          <a:p>
            <a:r>
              <a:rPr lang="es-ES" dirty="0"/>
              <a:t>Encuesta sobre condiciones de vida y padrón municipal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49900FA-1BC3-47C0-AFC7-EE2F07A54956}"/>
              </a:ext>
            </a:extLst>
          </p:cNvPr>
          <p:cNvCxnSpPr>
            <a:cxnSpLocks/>
          </p:cNvCxnSpPr>
          <p:nvPr/>
        </p:nvCxnSpPr>
        <p:spPr>
          <a:xfrm>
            <a:off x="2932126" y="668646"/>
            <a:ext cx="563754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2B4D9674-DA98-470E-8ED4-6176E5D2651C}"/>
              </a:ext>
            </a:extLst>
          </p:cNvPr>
          <p:cNvGrpSpPr/>
          <p:nvPr/>
        </p:nvGrpSpPr>
        <p:grpSpPr>
          <a:xfrm>
            <a:off x="143583" y="355180"/>
            <a:ext cx="1856790" cy="697502"/>
            <a:chOff x="143583" y="355180"/>
            <a:chExt cx="1856790" cy="697502"/>
          </a:xfrm>
        </p:grpSpPr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B289421D-12F5-4519-9EE5-9FF3B9EDE931}"/>
                </a:ext>
              </a:extLst>
            </p:cNvPr>
            <p:cNvSpPr txBox="1"/>
            <p:nvPr/>
          </p:nvSpPr>
          <p:spPr>
            <a:xfrm>
              <a:off x="143583" y="395795"/>
              <a:ext cx="185679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s-ES"/>
              </a:defPPr>
              <a:lvl1pPr>
                <a:defRPr sz="1600" b="1"/>
              </a:lvl1pPr>
            </a:lstStyle>
            <a:p>
              <a:r>
                <a:rPr lang="es-ES" dirty="0"/>
                <a:t>Valores </a:t>
              </a:r>
              <a:r>
                <a:rPr lang="es-ES" dirty="0" err="1"/>
                <a:t>missing</a:t>
              </a:r>
              <a:r>
                <a:rPr lang="es-ES" dirty="0"/>
                <a:t>: 0</a:t>
              </a:r>
            </a:p>
            <a:p>
              <a:r>
                <a:rPr lang="es-ES" dirty="0"/>
                <a:t>Duplicados: 0</a:t>
              </a:r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F94FEAF7-2EC7-4BE0-8BEC-7AF977D9854F}"/>
                </a:ext>
              </a:extLst>
            </p:cNvPr>
            <p:cNvSpPr/>
            <p:nvPr/>
          </p:nvSpPr>
          <p:spPr>
            <a:xfrm>
              <a:off x="143583" y="355180"/>
              <a:ext cx="1753230" cy="697502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2" name="Imagen 11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DBB2CB27-1ABA-4735-8B4D-C50CB0472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98" y="1215912"/>
            <a:ext cx="4680000" cy="250924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4E83A66-1261-4182-92C5-0EF0BD683D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24" y="1120488"/>
            <a:ext cx="4212000" cy="274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0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37A8EC69-6283-4BC6-A5F0-13D4EC992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36" y="1081261"/>
            <a:ext cx="10368000" cy="2834815"/>
          </a:xfrm>
          <a:prstGeom prst="rect">
            <a:avLst/>
          </a:prstGeom>
        </p:spPr>
      </p:pic>
      <p:pic>
        <p:nvPicPr>
          <p:cNvPr id="12" name="Imagen 11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C228A307-BCFE-462C-A58C-74EF9C612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86" y="4131060"/>
            <a:ext cx="5040000" cy="2702265"/>
          </a:xfrm>
          <a:prstGeom prst="rect">
            <a:avLst/>
          </a:prstGeom>
        </p:spPr>
      </p:pic>
      <p:pic>
        <p:nvPicPr>
          <p:cNvPr id="14" name="Imagen 13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E9B190A1-2CBC-4ECD-A298-2904D2153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558" y="4131060"/>
            <a:ext cx="5040000" cy="2668881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EC03E343-FB52-4149-896E-CF14C5EAF13D}"/>
              </a:ext>
            </a:extLst>
          </p:cNvPr>
          <p:cNvGrpSpPr/>
          <p:nvPr/>
        </p:nvGrpSpPr>
        <p:grpSpPr>
          <a:xfrm>
            <a:off x="120912" y="216503"/>
            <a:ext cx="1856790" cy="697502"/>
            <a:chOff x="143583" y="355180"/>
            <a:chExt cx="1856790" cy="697502"/>
          </a:xfrm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2FDFA2A9-B85D-4363-8D16-ED1045FE4C37}"/>
                </a:ext>
              </a:extLst>
            </p:cNvPr>
            <p:cNvSpPr txBox="1"/>
            <p:nvPr/>
          </p:nvSpPr>
          <p:spPr>
            <a:xfrm>
              <a:off x="143583" y="395795"/>
              <a:ext cx="185679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s-ES"/>
              </a:defPPr>
              <a:lvl1pPr>
                <a:defRPr sz="1600" b="1"/>
              </a:lvl1pPr>
            </a:lstStyle>
            <a:p>
              <a:r>
                <a:rPr lang="es-ES" dirty="0"/>
                <a:t>Valores </a:t>
              </a:r>
              <a:r>
                <a:rPr lang="es-ES" dirty="0" err="1"/>
                <a:t>missing</a:t>
              </a:r>
              <a:r>
                <a:rPr lang="es-ES" dirty="0"/>
                <a:t>: 0</a:t>
              </a:r>
            </a:p>
            <a:p>
              <a:r>
                <a:rPr lang="es-ES" dirty="0"/>
                <a:t>Duplicados: 0</a:t>
              </a:r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1D84B185-3E98-4E95-A2CD-6118A163CED6}"/>
                </a:ext>
              </a:extLst>
            </p:cNvPr>
            <p:cNvSpPr/>
            <p:nvPr/>
          </p:nvSpPr>
          <p:spPr>
            <a:xfrm>
              <a:off x="143583" y="355180"/>
              <a:ext cx="1753230" cy="697502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336C020-5D62-4BA6-9070-34B883DE2159}"/>
              </a:ext>
            </a:extLst>
          </p:cNvPr>
          <p:cNvSpPr txBox="1"/>
          <p:nvPr/>
        </p:nvSpPr>
        <p:spPr>
          <a:xfrm>
            <a:off x="2544586" y="128030"/>
            <a:ext cx="7564315" cy="5355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s-E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 i="0"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Calidad de las bases de datos utilizadas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1F385D3-87BD-43A1-98F0-C17A4F4D68B2}"/>
              </a:ext>
            </a:extLst>
          </p:cNvPr>
          <p:cNvCxnSpPr>
            <a:cxnSpLocks/>
          </p:cNvCxnSpPr>
          <p:nvPr/>
        </p:nvCxnSpPr>
        <p:spPr>
          <a:xfrm>
            <a:off x="2932126" y="668646"/>
            <a:ext cx="563754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E0375D6-765C-4B81-98F1-3C93CE2F1B03}"/>
              </a:ext>
            </a:extLst>
          </p:cNvPr>
          <p:cNvSpPr txBox="1"/>
          <p:nvPr/>
        </p:nvSpPr>
        <p:spPr>
          <a:xfrm>
            <a:off x="4492284" y="767417"/>
            <a:ext cx="37751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1600" b="1"/>
            </a:lvl1pPr>
          </a:lstStyle>
          <a:p>
            <a:r>
              <a:rPr lang="es-ES" dirty="0"/>
              <a:t>Encuesta Nacional de Sanidad. Salud física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0EB264B-890D-4CD7-A2A5-F99774B55ADF}"/>
              </a:ext>
            </a:extLst>
          </p:cNvPr>
          <p:cNvSpPr txBox="1"/>
          <p:nvPr/>
        </p:nvSpPr>
        <p:spPr>
          <a:xfrm>
            <a:off x="6581526" y="3891090"/>
            <a:ext cx="49816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1600" b="1"/>
            </a:lvl1pPr>
          </a:lstStyle>
          <a:p>
            <a:r>
              <a:rPr lang="es-ES" dirty="0"/>
              <a:t>Encuesta sobre condiciones de vida. Salud </a:t>
            </a:r>
            <a:r>
              <a:rPr lang="es-ES" dirty="0" err="1"/>
              <a:t>autopercibida</a:t>
            </a:r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BF3DE97-6187-4F58-9275-ABD558BCD03E}"/>
              </a:ext>
            </a:extLst>
          </p:cNvPr>
          <p:cNvSpPr txBox="1"/>
          <p:nvPr/>
        </p:nvSpPr>
        <p:spPr>
          <a:xfrm>
            <a:off x="921831" y="3914055"/>
            <a:ext cx="40225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1600" b="1"/>
            </a:lvl1pPr>
          </a:lstStyle>
          <a:p>
            <a:r>
              <a:rPr lang="es-ES" dirty="0"/>
              <a:t>Encuesta Nacional de Sanidad. Salud mental</a:t>
            </a:r>
          </a:p>
        </p:txBody>
      </p:sp>
    </p:spTree>
    <p:extLst>
      <p:ext uri="{BB962C8B-B14F-4D97-AF65-F5344CB8AC3E}">
        <p14:creationId xmlns:p14="http://schemas.microsoft.com/office/powerpoint/2010/main" val="370828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A867D6DA-921D-40C6-9403-B88E37A262A8}"/>
              </a:ext>
            </a:extLst>
          </p:cNvPr>
          <p:cNvGrpSpPr/>
          <p:nvPr/>
        </p:nvGrpSpPr>
        <p:grpSpPr>
          <a:xfrm>
            <a:off x="4716578" y="-15923"/>
            <a:ext cx="2409696" cy="809408"/>
            <a:chOff x="4716578" y="-15923"/>
            <a:chExt cx="2409696" cy="809408"/>
          </a:xfrm>
        </p:grpSpPr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144B9B3A-69D0-4CE3-9542-4E1929408AD7}"/>
                </a:ext>
              </a:extLst>
            </p:cNvPr>
            <p:cNvSpPr txBox="1"/>
            <p:nvPr/>
          </p:nvSpPr>
          <p:spPr>
            <a:xfrm>
              <a:off x="4915091" y="-15923"/>
              <a:ext cx="2072449" cy="6876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200" b="1" i="0" dirty="0" err="1">
                  <a:effectLst/>
                  <a:latin typeface="+mj-lt"/>
                  <a:ea typeface="+mj-ea"/>
                  <a:cs typeface="+mj-cs"/>
                </a:rPr>
                <a:t>Resultados</a:t>
              </a:r>
              <a:endParaRPr lang="en-US" sz="3200" b="1" i="0" dirty="0">
                <a:effectLst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1D91A9DA-9A2C-40C9-9175-2FA4C70E10A7}"/>
                </a:ext>
              </a:extLst>
            </p:cNvPr>
            <p:cNvCxnSpPr>
              <a:cxnSpLocks/>
            </p:cNvCxnSpPr>
            <p:nvPr/>
          </p:nvCxnSpPr>
          <p:spPr>
            <a:xfrm>
              <a:off x="4716578" y="793485"/>
              <a:ext cx="2409696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380D0294-2CD2-4CDD-8399-8E52C01A6013}"/>
              </a:ext>
            </a:extLst>
          </p:cNvPr>
          <p:cNvGrpSpPr/>
          <p:nvPr/>
        </p:nvGrpSpPr>
        <p:grpSpPr>
          <a:xfrm>
            <a:off x="2192497" y="1368546"/>
            <a:ext cx="7341240" cy="338554"/>
            <a:chOff x="2192497" y="1084462"/>
            <a:chExt cx="7341240" cy="338554"/>
          </a:xfrm>
        </p:grpSpPr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592509F3-3DFF-431C-B012-CD6B9422872B}"/>
                </a:ext>
              </a:extLst>
            </p:cNvPr>
            <p:cNvSpPr txBox="1"/>
            <p:nvPr/>
          </p:nvSpPr>
          <p:spPr>
            <a:xfrm>
              <a:off x="2192497" y="1084462"/>
              <a:ext cx="7341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s-ES"/>
              </a:defPPr>
              <a:lvl1pPr>
                <a:defRPr sz="1600" b="1"/>
              </a:lvl1pPr>
            </a:lstStyle>
            <a:p>
              <a:r>
                <a:rPr lang="es-ES" dirty="0"/>
                <a:t>Asociación entre diferentes tipos de conexión de banda ancha y percepción de salud</a:t>
              </a: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76884583-A44A-4253-A410-472701AADE51}"/>
                </a:ext>
              </a:extLst>
            </p:cNvPr>
            <p:cNvCxnSpPr>
              <a:cxnSpLocks/>
            </p:cNvCxnSpPr>
            <p:nvPr/>
          </p:nvCxnSpPr>
          <p:spPr>
            <a:xfrm>
              <a:off x="2447342" y="1423016"/>
              <a:ext cx="6711772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D39C45D4-D3C5-4727-A488-0A04E9507849}"/>
              </a:ext>
            </a:extLst>
          </p:cNvPr>
          <p:cNvGrpSpPr/>
          <p:nvPr/>
        </p:nvGrpSpPr>
        <p:grpSpPr>
          <a:xfrm>
            <a:off x="1287306" y="2074510"/>
            <a:ext cx="6265524" cy="4178243"/>
            <a:chOff x="1287306" y="2074510"/>
            <a:chExt cx="6265524" cy="4178243"/>
          </a:xfrm>
        </p:grpSpPr>
        <p:pic>
          <p:nvPicPr>
            <p:cNvPr id="6" name="Imagen 5" descr="Gráfico, Gráfico de rectángulos&#10;&#10;Descripción generada automáticamente">
              <a:extLst>
                <a:ext uri="{FF2B5EF4-FFF2-40B4-BE49-F238E27FC236}">
                  <a16:creationId xmlns:a16="http://schemas.microsoft.com/office/drawing/2014/main" id="{5288E34F-BEC4-4132-B90F-41BF63C26F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276" b="21512"/>
            <a:stretch/>
          </p:blipFill>
          <p:spPr>
            <a:xfrm>
              <a:off x="6868830" y="2074510"/>
              <a:ext cx="684000" cy="4178243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990C4D59-9D63-41F4-963E-DA8EAA6B7B31}"/>
                </a:ext>
              </a:extLst>
            </p:cNvPr>
            <p:cNvSpPr txBox="1"/>
            <p:nvPr/>
          </p:nvSpPr>
          <p:spPr>
            <a:xfrm>
              <a:off x="1287306" y="4619224"/>
              <a:ext cx="4093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b="1" dirty="0"/>
                <a:t>Conexión móvil con dispositivo de mano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F21D94B7-A1F8-4992-A51D-26FB1E2ED4F8}"/>
                </a:ext>
              </a:extLst>
            </p:cNvPr>
            <p:cNvSpPr txBox="1"/>
            <p:nvPr/>
          </p:nvSpPr>
          <p:spPr>
            <a:xfrm>
              <a:off x="2103939" y="3547872"/>
              <a:ext cx="3276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Conexión por cable o fibra óptica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646CD278-00D0-40DE-89A3-FD1AD4E5268C}"/>
                </a:ext>
              </a:extLst>
            </p:cNvPr>
            <p:cNvSpPr txBox="1"/>
            <p:nvPr/>
          </p:nvSpPr>
          <p:spPr>
            <a:xfrm>
              <a:off x="3585371" y="4099889"/>
              <a:ext cx="17951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Otras conexiones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6F00DD4F-CFF2-4007-B872-662B688D257F}"/>
                </a:ext>
              </a:extLst>
            </p:cNvPr>
            <p:cNvSpPr txBox="1"/>
            <p:nvPr/>
          </p:nvSpPr>
          <p:spPr>
            <a:xfrm>
              <a:off x="4703754" y="3046502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b="1" dirty="0"/>
                <a:t>ADSL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AFE4308B-7266-4C56-B79B-A8D8DD2DF147}"/>
                </a:ext>
              </a:extLst>
            </p:cNvPr>
            <p:cNvSpPr txBox="1"/>
            <p:nvPr/>
          </p:nvSpPr>
          <p:spPr>
            <a:xfrm>
              <a:off x="4174186" y="5217874"/>
              <a:ext cx="1206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 err="1"/>
                <a:t>Móvil_USB</a:t>
              </a:r>
              <a:endParaRPr lang="es-ES" dirty="0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0120394F-6193-441E-B0A5-E5A9DA571EBD}"/>
                </a:ext>
              </a:extLst>
            </p:cNvPr>
            <p:cNvSpPr txBox="1"/>
            <p:nvPr/>
          </p:nvSpPr>
          <p:spPr>
            <a:xfrm>
              <a:off x="5240928" y="2232335"/>
              <a:ext cx="7776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Buena salud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2D60D55D-8F1D-4C74-8027-F365DE636326}"/>
                </a:ext>
              </a:extLst>
            </p:cNvPr>
            <p:cNvSpPr txBox="1"/>
            <p:nvPr/>
          </p:nvSpPr>
          <p:spPr>
            <a:xfrm>
              <a:off x="5916016" y="2232335"/>
              <a:ext cx="960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Salud regular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4A85744-FDB8-458A-9023-A7A1A05B66CF}"/>
                </a:ext>
              </a:extLst>
            </p:cNvPr>
            <p:cNvSpPr/>
            <p:nvPr/>
          </p:nvSpPr>
          <p:spPr>
            <a:xfrm>
              <a:off x="4671991" y="3038998"/>
              <a:ext cx="676788" cy="39000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A3461A8E-E9DE-4D68-BB3E-D23FEAA799AF}"/>
                </a:ext>
              </a:extLst>
            </p:cNvPr>
            <p:cNvSpPr/>
            <p:nvPr/>
          </p:nvSpPr>
          <p:spPr>
            <a:xfrm>
              <a:off x="1287306" y="4579707"/>
              <a:ext cx="4050799" cy="4828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5" name="Imagen 24" descr="Gráfico&#10;&#10;Descripción generada automáticamente">
              <a:extLst>
                <a:ext uri="{FF2B5EF4-FFF2-40B4-BE49-F238E27FC236}">
                  <a16:creationId xmlns:a16="http://schemas.microsoft.com/office/drawing/2014/main" id="{4212A2CF-0E75-42E5-906F-B970049968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099" t="18561" r="13590" b="38953"/>
            <a:stretch/>
          </p:blipFill>
          <p:spPr>
            <a:xfrm>
              <a:off x="5347095" y="2986046"/>
              <a:ext cx="1152000" cy="2661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63329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1069</Words>
  <Application>Microsoft Office PowerPoint</Application>
  <PresentationFormat>Panorámica</PresentationFormat>
  <Paragraphs>175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Arial Narrow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Jorgina Garrido Casas</dc:creator>
  <cp:lastModifiedBy>Jorgina Garrido Casas</cp:lastModifiedBy>
  <cp:revision>105</cp:revision>
  <dcterms:created xsi:type="dcterms:W3CDTF">2021-05-28T15:34:01Z</dcterms:created>
  <dcterms:modified xsi:type="dcterms:W3CDTF">2021-06-04T12:48:16Z</dcterms:modified>
</cp:coreProperties>
</file>