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Algorithms Parallelization in ASIC Design</a:t>
            </a:r>
            <a:br>
              <a:rPr lang="en-US" dirty="0">
                <a:solidFill>
                  <a:schemeClr val="accent2"/>
                </a:solidFill>
              </a:rPr>
            </a:b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0907" y="4835662"/>
            <a:ext cx="7766936" cy="109689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Candidato:</a:t>
            </a:r>
          </a:p>
          <a:p>
            <a:r>
              <a:rPr lang="it-IT" sz="2400" dirty="0">
                <a:solidFill>
                  <a:schemeClr val="tx1"/>
                </a:solidFill>
              </a:rPr>
              <a:t>Jiang Gina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77240" y="45992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Relatori: </a:t>
            </a:r>
          </a:p>
          <a:p>
            <a:r>
              <a:rPr lang="it-IT" sz="2400" dirty="0"/>
              <a:t>Prof. Mariagrazia Graziano </a:t>
            </a:r>
          </a:p>
          <a:p>
            <a:r>
              <a:rPr lang="it-IT" sz="2400" dirty="0"/>
              <a:t>Prof. Marco Vacca </a:t>
            </a:r>
          </a:p>
          <a:p>
            <a:r>
              <a:rPr lang="it-IT" sz="2400" dirty="0"/>
              <a:t>Prof. Maurizio Zambon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6358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76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4466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an algorithm for quickly and eﬃciently generating the sum of values in a rectangular subset of a grid. 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778378"/>
            <a:ext cx="5328920" cy="3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80" y="2149361"/>
            <a:ext cx="7010400" cy="4334388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Method </a:t>
            </a:r>
            <a:r>
              <a:rPr lang="it-IT" sz="4400" dirty="0" err="1">
                <a:solidFill>
                  <a:schemeClr val="accent2"/>
                </a:solidFill>
              </a:rPr>
              <a:t>used</a:t>
            </a:r>
            <a:endParaRPr lang="it-IT" sz="4400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33080" y="2111494"/>
            <a:ext cx="223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16 </a:t>
            </a:r>
            <a:r>
              <a:rPr lang="it-IT" sz="2400" dirty="0" err="1"/>
              <a:t>elements</a:t>
            </a:r>
            <a:endParaRPr lang="it-IT" sz="2400" dirty="0"/>
          </a:p>
        </p:txBody>
      </p:sp>
      <p:sp>
        <p:nvSpPr>
          <p:cNvPr id="7" name="Rettangolo 6"/>
          <p:cNvSpPr/>
          <p:nvPr/>
        </p:nvSpPr>
        <p:spPr>
          <a:xfrm>
            <a:off x="8272764" y="4091336"/>
            <a:ext cx="149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2nd </a:t>
            </a:r>
            <a:r>
              <a:rPr lang="it-IT" sz="2400" dirty="0" err="1"/>
              <a:t>cycle</a:t>
            </a:r>
            <a:endParaRPr lang="it-IT" sz="2400" dirty="0"/>
          </a:p>
        </p:txBody>
      </p:sp>
      <p:sp>
        <p:nvSpPr>
          <p:cNvPr id="8" name="Rettangolo 7"/>
          <p:cNvSpPr/>
          <p:nvPr/>
        </p:nvSpPr>
        <p:spPr>
          <a:xfrm>
            <a:off x="8272764" y="3101415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1st </a:t>
            </a:r>
            <a:r>
              <a:rPr lang="it-IT" sz="2400" dirty="0" err="1"/>
              <a:t>cycle</a:t>
            </a:r>
            <a:endParaRPr lang="it-IT" sz="2400" dirty="0"/>
          </a:p>
        </p:txBody>
      </p:sp>
      <p:sp>
        <p:nvSpPr>
          <p:cNvPr id="9" name="Rettangolo 8"/>
          <p:cNvSpPr/>
          <p:nvPr/>
        </p:nvSpPr>
        <p:spPr>
          <a:xfrm>
            <a:off x="8267684" y="5007094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3rd </a:t>
            </a:r>
            <a:r>
              <a:rPr lang="it-IT" sz="2400" dirty="0" err="1"/>
              <a:t>cycle</a:t>
            </a:r>
            <a:endParaRPr lang="it-IT" sz="2400" dirty="0"/>
          </a:p>
        </p:txBody>
      </p:sp>
      <p:sp>
        <p:nvSpPr>
          <p:cNvPr id="10" name="Rettangolo 9"/>
          <p:cNvSpPr/>
          <p:nvPr/>
        </p:nvSpPr>
        <p:spPr>
          <a:xfrm>
            <a:off x="8267684" y="592285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4th </a:t>
            </a:r>
            <a:r>
              <a:rPr lang="it-IT" sz="2400" dirty="0" err="1"/>
              <a:t>cycle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092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Ex. First 8 </a:t>
            </a:r>
            <a:r>
              <a:rPr lang="it-IT" sz="4400" dirty="0" err="1">
                <a:solidFill>
                  <a:schemeClr val="accent2"/>
                </a:solidFill>
              </a:rPr>
              <a:t>odd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r>
              <a:rPr lang="it-IT" sz="4400" dirty="0" err="1">
                <a:solidFill>
                  <a:schemeClr val="accent2"/>
                </a:solidFill>
              </a:rPr>
              <a:t>numbers</a:t>
            </a:r>
            <a:endParaRPr lang="it-IT" sz="4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2316479"/>
            <a:ext cx="5283200" cy="42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Inclusive </a:t>
            </a:r>
            <a:r>
              <a:rPr lang="it-IT" sz="4400" dirty="0" err="1">
                <a:solidFill>
                  <a:schemeClr val="accent2"/>
                </a:solidFill>
              </a:rPr>
              <a:t>scan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423195" cy="38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err="1">
                <a:solidFill>
                  <a:schemeClr val="accent2"/>
                </a:solidFill>
              </a:rPr>
              <a:t>Binomial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r>
              <a:rPr lang="it-IT" sz="4400" dirty="0" err="1">
                <a:solidFill>
                  <a:schemeClr val="accent2"/>
                </a:solidFill>
              </a:rPr>
              <a:t>Filter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280" y="2743050"/>
            <a:ext cx="3967479" cy="393692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40080" y="1769795"/>
            <a:ext cx="8945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It’s</a:t>
            </a:r>
            <a:r>
              <a:rPr lang="it-IT" sz="2400" dirty="0"/>
              <a:t> a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binomial</a:t>
            </a:r>
            <a:r>
              <a:rPr lang="it-IT" sz="2400" dirty="0"/>
              <a:t> </a:t>
            </a:r>
            <a:r>
              <a:rPr lang="it-IT" sz="2400" dirty="0" err="1"/>
              <a:t>coefficients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cell</a:t>
            </a:r>
            <a:r>
              <a:rPr lang="it-IT" sz="2400" dirty="0"/>
              <a:t> with the </a:t>
            </a:r>
            <a:r>
              <a:rPr lang="it-IT" sz="2400" dirty="0" err="1"/>
              <a:t>neighborhood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9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>
                <a:solidFill>
                  <a:schemeClr val="accent2"/>
                </a:solidFill>
              </a:rPr>
              <a:t>Binomial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r>
              <a:rPr lang="it-IT" sz="4400" dirty="0" err="1">
                <a:solidFill>
                  <a:schemeClr val="accent2"/>
                </a:solidFill>
              </a:rPr>
              <a:t>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compute the </a:t>
            </a: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cells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5 </a:t>
            </a:r>
          </a:p>
        </p:txBody>
      </p:sp>
    </p:spTree>
    <p:extLst>
      <p:ext uri="{BB962C8B-B14F-4D97-AF65-F5344CB8AC3E}">
        <p14:creationId xmlns:p14="http://schemas.microsoft.com/office/powerpoint/2010/main" val="400201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82503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103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Algorithms Parallelization in ASIC Design </vt:lpstr>
      <vt:lpstr>SUMMED AREA TABLE </vt:lpstr>
      <vt:lpstr>SUMMED AREA TABLE -1D Method used</vt:lpstr>
      <vt:lpstr>SUMMED AREA TABLE -1D Ex. First 8 odd numbers</vt:lpstr>
      <vt:lpstr>SUMMED AREA TABLE -1D Inclusive scan</vt:lpstr>
      <vt:lpstr>Binomial Filter</vt:lpstr>
      <vt:lpstr>Binomial Filter Optimization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Parallelization in ASIC Design</dc:title>
  <dc:creator>Gina Jiang</dc:creator>
  <cp:lastModifiedBy>Gina Jiang</cp:lastModifiedBy>
  <cp:revision>8</cp:revision>
  <dcterms:created xsi:type="dcterms:W3CDTF">2017-10-02T18:06:43Z</dcterms:created>
  <dcterms:modified xsi:type="dcterms:W3CDTF">2017-10-02T21:25:01Z</dcterms:modified>
</cp:coreProperties>
</file>