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70" r:id="rId9"/>
    <p:sldId id="271" r:id="rId10"/>
    <p:sldId id="269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9" autoAdjust="0"/>
    <p:restoredTop sz="94660"/>
  </p:normalViewPr>
  <p:slideViewPr>
    <p:cSldViewPr snapToGrid="0">
      <p:cViewPr>
        <p:scale>
          <a:sx n="60" d="100"/>
          <a:sy n="60" d="100"/>
        </p:scale>
        <p:origin x="93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Algorithms Parallelization in ASIC Design</a:t>
            </a:r>
            <a:br>
              <a:rPr lang="en-US" dirty="0">
                <a:solidFill>
                  <a:schemeClr val="accent2"/>
                </a:solidFill>
              </a:rPr>
            </a:b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750907" y="4835662"/>
            <a:ext cx="7766936" cy="109689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Candidato:</a:t>
            </a:r>
          </a:p>
          <a:p>
            <a:r>
              <a:rPr lang="it-IT" sz="2400" dirty="0">
                <a:solidFill>
                  <a:schemeClr val="tx1"/>
                </a:solidFill>
              </a:rPr>
              <a:t>Jiang Gina</a:t>
            </a:r>
          </a:p>
        </p:txBody>
      </p:sp>
      <p:sp>
        <p:nvSpPr>
          <p:cNvPr id="4" name="Rettangolo 3"/>
          <p:cNvSpPr/>
          <p:nvPr/>
        </p:nvSpPr>
        <p:spPr>
          <a:xfrm>
            <a:off x="777240" y="459928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/>
              <a:t>Relatori: </a:t>
            </a:r>
          </a:p>
          <a:p>
            <a:r>
              <a:rPr lang="it-IT" sz="2400" dirty="0"/>
              <a:t>Prof. Mariagrazia Graziano </a:t>
            </a:r>
          </a:p>
          <a:p>
            <a:r>
              <a:rPr lang="it-IT" sz="2400" dirty="0"/>
              <a:t>Prof. Marco Vacca </a:t>
            </a:r>
          </a:p>
          <a:p>
            <a:r>
              <a:rPr lang="it-IT" sz="2400" dirty="0"/>
              <a:t>Prof. Maurizio Zambon</a:t>
            </a:r>
          </a:p>
        </p:txBody>
      </p:sp>
    </p:spTree>
    <p:extLst>
      <p:ext uri="{BB962C8B-B14F-4D97-AF65-F5344CB8AC3E}">
        <p14:creationId xmlns:p14="http://schemas.microsoft.com/office/powerpoint/2010/main" val="146358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LLM-DCT </a:t>
            </a: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44633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There's a faster DCT algorithm, sometimes called LLM for its authors: </a:t>
            </a:r>
            <a:r>
              <a:rPr lang="en-US" sz="2400" dirty="0" err="1"/>
              <a:t>Loeffler</a:t>
            </a:r>
            <a:r>
              <a:rPr lang="en-US" sz="2400" dirty="0"/>
              <a:t>, </a:t>
            </a:r>
            <a:r>
              <a:rPr lang="en-US" sz="2400" dirty="0" err="1"/>
              <a:t>Ligtenberg</a:t>
            </a:r>
            <a:r>
              <a:rPr lang="en-US" sz="2400" dirty="0"/>
              <a:t>, and </a:t>
            </a:r>
            <a:r>
              <a:rPr lang="en-US" sz="2400" dirty="0" err="1"/>
              <a:t>Moschytz</a:t>
            </a:r>
            <a:r>
              <a:rPr lang="en-US" sz="2400" dirty="0"/>
              <a:t>: for a certain kind of matrix (with size 2</a:t>
            </a:r>
            <a:r>
              <a:rPr lang="en-US" sz="2400" baseline="30000" dirty="0"/>
              <a:t>n</a:t>
            </a:r>
            <a:r>
              <a:rPr lang="en-US" sz="2400" dirty="0"/>
              <a:t>), we can reduce the number of multiplications.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1783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Cosine </a:t>
            </a:r>
            <a:r>
              <a:rPr lang="it-IT" sz="4400" dirty="0" err="1">
                <a:solidFill>
                  <a:schemeClr val="accent2"/>
                </a:solidFill>
              </a:rPr>
              <a:t>matrix</a:t>
            </a:r>
            <a:r>
              <a:rPr lang="it-IT" sz="4400" dirty="0">
                <a:solidFill>
                  <a:schemeClr val="accent2"/>
                </a:solidFill>
              </a:rPr>
              <a:t> for n=8</a:t>
            </a:r>
            <a:endParaRPr lang="it-IT" sz="4400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Segnaposto contenut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23" y="2160588"/>
            <a:ext cx="8053026" cy="427831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046" y="2223349"/>
            <a:ext cx="7950979" cy="43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3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Cosine </a:t>
            </a:r>
            <a:r>
              <a:rPr lang="it-IT" sz="4400" dirty="0" err="1">
                <a:solidFill>
                  <a:schemeClr val="accent2"/>
                </a:solidFill>
              </a:rPr>
              <a:t>matrix</a:t>
            </a:r>
            <a:r>
              <a:rPr lang="it-IT" sz="4400" dirty="0">
                <a:solidFill>
                  <a:schemeClr val="accent2"/>
                </a:solidFill>
              </a:rPr>
              <a:t> for n=8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023" y="2230438"/>
            <a:ext cx="8053026" cy="42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1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6534" y="304800"/>
            <a:ext cx="8596668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LLM 8-DCT </a:t>
            </a:r>
            <a:r>
              <a:rPr lang="it-IT" sz="4400" dirty="0" err="1">
                <a:solidFill>
                  <a:schemeClr val="accent2"/>
                </a:solidFill>
              </a:rPr>
              <a:t>implementation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200" y="1748807"/>
            <a:ext cx="5168900" cy="50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4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59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280" y="2743050"/>
            <a:ext cx="3967479" cy="393692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40080" y="1769795"/>
            <a:ext cx="8945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It’s</a:t>
            </a:r>
            <a:r>
              <a:rPr lang="it-IT" sz="2400" dirty="0"/>
              <a:t> a </a:t>
            </a:r>
            <a:r>
              <a:rPr lang="it-IT" sz="2400" dirty="0" err="1"/>
              <a:t>weighted</a:t>
            </a:r>
            <a:r>
              <a:rPr lang="it-IT" sz="2400" dirty="0"/>
              <a:t> </a:t>
            </a:r>
            <a:r>
              <a:rPr lang="it-IT" sz="2400" dirty="0" err="1"/>
              <a:t>mean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binomial</a:t>
            </a:r>
            <a:r>
              <a:rPr lang="it-IT" sz="2400" dirty="0"/>
              <a:t> </a:t>
            </a:r>
            <a:r>
              <a:rPr lang="it-IT" sz="2400" dirty="0" err="1"/>
              <a:t>coefficients</a:t>
            </a:r>
            <a:r>
              <a:rPr lang="it-IT" sz="2400" dirty="0"/>
              <a:t> </a:t>
            </a:r>
            <a:r>
              <a:rPr lang="it-IT" sz="2400" dirty="0" err="1"/>
              <a:t>between</a:t>
            </a:r>
            <a:r>
              <a:rPr lang="it-IT" sz="2400" dirty="0"/>
              <a:t> the </a:t>
            </a:r>
            <a:r>
              <a:rPr lang="it-IT" sz="2400" dirty="0" err="1"/>
              <a:t>cell</a:t>
            </a:r>
            <a:r>
              <a:rPr lang="it-IT" sz="2400" dirty="0"/>
              <a:t> with the </a:t>
            </a:r>
            <a:r>
              <a:rPr lang="it-IT" sz="2400" dirty="0" err="1"/>
              <a:t>neighborhood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9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Common </a:t>
            </a:r>
            <a:r>
              <a:rPr lang="it-IT" sz="4400" dirty="0" err="1">
                <a:solidFill>
                  <a:schemeClr val="accent2"/>
                </a:solidFill>
              </a:rPr>
              <a:t>method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61840" y="2160589"/>
            <a:ext cx="4712162" cy="334613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compute the </a:t>
            </a:r>
            <a:r>
              <a:rPr lang="it-IT" dirty="0" err="1"/>
              <a:t>Binomial</a:t>
            </a:r>
            <a:r>
              <a:rPr lang="it-IT" dirty="0"/>
              <a:t> </a:t>
            </a:r>
            <a:r>
              <a:rPr lang="it-IT" dirty="0" err="1"/>
              <a:t>Filter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cells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requires</a:t>
            </a:r>
            <a:r>
              <a:rPr lang="it-IT" dirty="0"/>
              <a:t> 5 </a:t>
            </a:r>
            <a:r>
              <a:rPr lang="it-IT" dirty="0" err="1"/>
              <a:t>multiplications</a:t>
            </a:r>
            <a:r>
              <a:rPr lang="it-IT" dirty="0"/>
              <a:t>, 8 </a:t>
            </a:r>
            <a:r>
              <a:rPr lang="it-IT" dirty="0" err="1"/>
              <a:t>additions</a:t>
            </a:r>
            <a:r>
              <a:rPr lang="it-IT" dirty="0"/>
              <a:t>, one </a:t>
            </a:r>
            <a:r>
              <a:rPr lang="it-IT" dirty="0" err="1"/>
              <a:t>divisions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OVERALL:</a:t>
            </a:r>
          </a:p>
          <a:p>
            <a:pPr marL="0" indent="0">
              <a:buNone/>
            </a:pPr>
            <a:r>
              <a:rPr lang="it-IT" dirty="0"/>
              <a:t>-NxNx5 </a:t>
            </a:r>
            <a:r>
              <a:rPr lang="it-IT" dirty="0" err="1"/>
              <a:t>multiplications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-NxNx8 </a:t>
            </a:r>
            <a:r>
              <a:rPr lang="it-IT" dirty="0" err="1"/>
              <a:t>additions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NxN</a:t>
            </a:r>
            <a:r>
              <a:rPr lang="it-IT" dirty="0"/>
              <a:t> </a:t>
            </a:r>
            <a:r>
              <a:rPr lang="it-IT" dirty="0" err="1"/>
              <a:t>divisions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8" y="2565400"/>
            <a:ext cx="3482656" cy="28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1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r>
              <a:rPr lang="it-IT" sz="4400" dirty="0">
                <a:solidFill>
                  <a:schemeClr val="accent2"/>
                </a:solidFill>
              </a:rPr>
              <a:t> 1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No </a:t>
            </a:r>
            <a:r>
              <a:rPr lang="it-IT" sz="2400" dirty="0" err="1"/>
              <a:t>need</a:t>
            </a:r>
            <a:r>
              <a:rPr lang="it-IT" sz="2400" dirty="0"/>
              <a:t> for a </a:t>
            </a:r>
            <a:r>
              <a:rPr lang="it-IT" sz="2400" dirty="0" err="1"/>
              <a:t>logic</a:t>
            </a:r>
            <a:r>
              <a:rPr lang="it-IT" sz="2400" dirty="0"/>
              <a:t> to do </a:t>
            </a:r>
            <a:r>
              <a:rPr lang="it-IT" sz="2400" dirty="0" err="1"/>
              <a:t>multiplication</a:t>
            </a:r>
            <a:r>
              <a:rPr lang="it-IT" sz="2400" dirty="0"/>
              <a:t> and </a:t>
            </a:r>
            <a:r>
              <a:rPr lang="it-IT" sz="2400" dirty="0" err="1"/>
              <a:t>division</a:t>
            </a:r>
            <a:r>
              <a:rPr lang="it-IT" sz="2400" dirty="0"/>
              <a:t>, just «shift», </a:t>
            </a:r>
            <a:r>
              <a:rPr lang="it-IT" sz="2400" dirty="0" err="1"/>
              <a:t>everything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encoded</a:t>
            </a:r>
            <a:r>
              <a:rPr lang="it-IT" sz="2400" dirty="0"/>
              <a:t> in </a:t>
            </a:r>
            <a:r>
              <a:rPr lang="it-IT" sz="2400" dirty="0" err="1"/>
              <a:t>binary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Shift </a:t>
            </a:r>
            <a:r>
              <a:rPr lang="it-IT" sz="2400" dirty="0" err="1"/>
              <a:t>left</a:t>
            </a:r>
            <a:r>
              <a:rPr lang="it-IT" sz="2400" dirty="0"/>
              <a:t> by 1,2, ..n positions </a:t>
            </a:r>
            <a:r>
              <a:rPr lang="it-IT" sz="2400" dirty="0">
                <a:sym typeface="Wingdings" panose="05000000000000000000" pitchFamily="2" charset="2"/>
              </a:rPr>
              <a:t> </a:t>
            </a:r>
            <a:r>
              <a:rPr lang="it-IT" sz="2400" dirty="0" err="1">
                <a:sym typeface="Wingdings" panose="05000000000000000000" pitchFamily="2" charset="2"/>
              </a:rPr>
              <a:t>multiply</a:t>
            </a:r>
            <a:r>
              <a:rPr lang="it-IT" sz="2400" dirty="0">
                <a:sym typeface="Wingdings" panose="05000000000000000000" pitchFamily="2" charset="2"/>
              </a:rPr>
              <a:t> by 2</a:t>
            </a:r>
            <a:r>
              <a:rPr lang="it-IT" sz="2400" baseline="30000" dirty="0">
                <a:sym typeface="Wingdings" panose="05000000000000000000" pitchFamily="2" charset="2"/>
              </a:rPr>
              <a:t>1</a:t>
            </a:r>
            <a:r>
              <a:rPr lang="it-IT" sz="2400" dirty="0">
                <a:sym typeface="Wingdings" panose="05000000000000000000" pitchFamily="2" charset="2"/>
              </a:rPr>
              <a:t>, 2</a:t>
            </a:r>
            <a:r>
              <a:rPr lang="it-IT" sz="2400" baseline="30000" dirty="0">
                <a:sym typeface="Wingdings" panose="05000000000000000000" pitchFamily="2" charset="2"/>
              </a:rPr>
              <a:t>2</a:t>
            </a:r>
            <a:r>
              <a:rPr lang="it-IT" sz="2400" dirty="0">
                <a:sym typeface="Wingdings" panose="05000000000000000000" pitchFamily="2" charset="2"/>
              </a:rPr>
              <a:t>, … </a:t>
            </a:r>
            <a:r>
              <a:rPr lang="it-IT" sz="2400" dirty="0">
                <a:sym typeface="Wingdings" panose="05000000000000000000" pitchFamily="2" charset="2"/>
              </a:rPr>
              <a:t>2</a:t>
            </a:r>
            <a:r>
              <a:rPr lang="it-IT" sz="2400" baseline="30000" dirty="0">
                <a:sym typeface="Wingdings" panose="05000000000000000000" pitchFamily="2" charset="2"/>
              </a:rPr>
              <a:t>n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Shift right by 1,2, ..n positions </a:t>
            </a:r>
            <a:r>
              <a:rPr lang="it-IT" sz="2400" dirty="0">
                <a:sym typeface="Wingdings" panose="05000000000000000000" pitchFamily="2" charset="2"/>
              </a:rPr>
              <a:t> divide by 2</a:t>
            </a:r>
            <a:r>
              <a:rPr lang="it-IT" sz="2400" baseline="30000" dirty="0">
                <a:sym typeface="Wingdings" panose="05000000000000000000" pitchFamily="2" charset="2"/>
              </a:rPr>
              <a:t>1</a:t>
            </a:r>
            <a:r>
              <a:rPr lang="it-IT" sz="2400" dirty="0">
                <a:sym typeface="Wingdings" panose="05000000000000000000" pitchFamily="2" charset="2"/>
              </a:rPr>
              <a:t>, 2</a:t>
            </a:r>
            <a:r>
              <a:rPr lang="it-IT" sz="2400" baseline="30000" dirty="0">
                <a:sym typeface="Wingdings" panose="05000000000000000000" pitchFamily="2" charset="2"/>
              </a:rPr>
              <a:t>2</a:t>
            </a:r>
            <a:r>
              <a:rPr lang="it-IT" sz="2400" dirty="0">
                <a:sym typeface="Wingdings" panose="05000000000000000000" pitchFamily="2" charset="2"/>
              </a:rPr>
              <a:t>, … 2</a:t>
            </a:r>
            <a:r>
              <a:rPr lang="it-IT" sz="2400" baseline="30000" dirty="0">
                <a:sym typeface="Wingdings" panose="05000000000000000000" pitchFamily="2" charset="2"/>
              </a:rPr>
              <a:t>n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448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Optimization</a:t>
            </a:r>
            <a:r>
              <a:rPr lang="it-IT" sz="4400" dirty="0">
                <a:solidFill>
                  <a:schemeClr val="accent2"/>
                </a:solidFill>
              </a:rPr>
              <a:t> 2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97050"/>
            <a:ext cx="9266766" cy="4019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notice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there</a:t>
            </a:r>
            <a:r>
              <a:rPr lang="it-IT" sz="2400" dirty="0"/>
              <a:t> are some </a:t>
            </a:r>
            <a:r>
              <a:rPr lang="it-IT" sz="2400" dirty="0" err="1"/>
              <a:t>additions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could</a:t>
            </a:r>
            <a:r>
              <a:rPr lang="it-IT" sz="2400" dirty="0"/>
              <a:t> be </a:t>
            </a:r>
            <a:r>
              <a:rPr lang="it-IT" sz="2400" dirty="0" err="1"/>
              <a:t>saved</a:t>
            </a:r>
            <a:r>
              <a:rPr lang="it-IT" sz="2400" dirty="0"/>
              <a:t> </a:t>
            </a:r>
            <a:r>
              <a:rPr lang="it-IT" sz="2400" dirty="0" err="1"/>
              <a:t>into</a:t>
            </a:r>
            <a:r>
              <a:rPr lang="it-IT" sz="2400" dirty="0"/>
              <a:t> a storage </a:t>
            </a:r>
            <a:r>
              <a:rPr lang="it-IT" sz="2400" dirty="0" err="1"/>
              <a:t>memory</a:t>
            </a:r>
            <a:r>
              <a:rPr lang="it-IT" sz="2400" dirty="0"/>
              <a:t> and re-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of computing 3 </a:t>
            </a:r>
            <a:r>
              <a:rPr lang="it-IT" sz="2400" dirty="0" err="1"/>
              <a:t>times</a:t>
            </a:r>
            <a:r>
              <a:rPr lang="it-IT" sz="2400" dirty="0"/>
              <a:t>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1" y="2692073"/>
            <a:ext cx="9207500" cy="41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BINOMIAL FILTER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4262966" cy="3880773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2800" dirty="0"/>
              <a:t>THIS WORK</a:t>
            </a:r>
            <a:endParaRPr lang="it-IT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No </a:t>
            </a:r>
            <a:r>
              <a:rPr lang="it-IT" sz="2400" dirty="0" err="1"/>
              <a:t>multiplications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No </a:t>
            </a:r>
            <a:r>
              <a:rPr lang="it-IT" sz="2400" dirty="0" err="1"/>
              <a:t>divisions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 err="1"/>
              <a:t>Approximately</a:t>
            </a:r>
            <a:r>
              <a:rPr lang="it-IT" sz="2400" dirty="0"/>
              <a:t> NxNx8/3 </a:t>
            </a:r>
            <a:r>
              <a:rPr lang="it-IT" sz="2400" dirty="0" err="1"/>
              <a:t>additions</a:t>
            </a:r>
            <a:endParaRPr lang="it-IT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400" dirty="0"/>
              <a:t>Time for 4 </a:t>
            </a:r>
            <a:r>
              <a:rPr lang="it-IT" sz="2400" dirty="0" err="1"/>
              <a:t>additions</a:t>
            </a:r>
            <a:endParaRPr lang="it-IT" sz="2400" dirty="0"/>
          </a:p>
          <a:p>
            <a:pPr marL="0" indent="0">
              <a:buClr>
                <a:schemeClr val="tx1"/>
              </a:buClr>
              <a:buNone/>
            </a:pPr>
            <a:endParaRPr lang="it-IT" sz="2400" dirty="0"/>
          </a:p>
        </p:txBody>
      </p:sp>
      <p:sp>
        <p:nvSpPr>
          <p:cNvPr id="9" name="Rettangolo 8"/>
          <p:cNvSpPr/>
          <p:nvPr/>
        </p:nvSpPr>
        <p:spPr>
          <a:xfrm>
            <a:off x="5651500" y="2621747"/>
            <a:ext cx="488315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LIM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NxNx5 </a:t>
            </a:r>
            <a:r>
              <a:rPr lang="it-IT" sz="2400" dirty="0" err="1"/>
              <a:t>multiplications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NxNx8 </a:t>
            </a:r>
            <a:r>
              <a:rPr lang="it-IT" sz="2400" dirty="0" err="1"/>
              <a:t>additions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 err="1"/>
              <a:t>NxN</a:t>
            </a:r>
            <a:r>
              <a:rPr lang="it-IT" sz="2400" dirty="0"/>
              <a:t> </a:t>
            </a:r>
            <a:r>
              <a:rPr lang="it-IT" sz="2400" dirty="0" err="1"/>
              <a:t>divisions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Time for 1 </a:t>
            </a:r>
            <a:r>
              <a:rPr lang="it-IT" sz="2400" dirty="0" err="1"/>
              <a:t>multiplication</a:t>
            </a:r>
            <a:r>
              <a:rPr lang="it-IT" sz="2400" dirty="0"/>
              <a:t>, 8 </a:t>
            </a:r>
            <a:r>
              <a:rPr lang="it-IT" sz="2400" dirty="0" err="1"/>
              <a:t>additions</a:t>
            </a:r>
            <a:r>
              <a:rPr lang="it-IT" sz="2400" dirty="0"/>
              <a:t>, 1 </a:t>
            </a:r>
            <a:r>
              <a:rPr lang="it-IT" sz="2400" dirty="0" err="1"/>
              <a:t>division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727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760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74800"/>
            <a:ext cx="8596668" cy="4466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an algorithm for quickly and eﬃciently generating the sum of values in a rectangular subset of a grid. 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778378"/>
            <a:ext cx="5328920" cy="3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680" y="2149361"/>
            <a:ext cx="7010400" cy="4334388"/>
          </a:xfrm>
          <a:prstGeom prst="rect">
            <a:avLst/>
          </a:prstGeo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Method </a:t>
            </a:r>
            <a:r>
              <a:rPr lang="it-IT" sz="4400" dirty="0" err="1">
                <a:solidFill>
                  <a:schemeClr val="accent2"/>
                </a:solidFill>
              </a:rPr>
              <a:t>used</a:t>
            </a:r>
            <a:endParaRPr lang="it-IT" sz="4400" dirty="0">
              <a:solidFill>
                <a:schemeClr val="accent2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133080" y="2111494"/>
            <a:ext cx="223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16 </a:t>
            </a:r>
            <a:r>
              <a:rPr lang="it-IT" sz="2400" dirty="0" err="1"/>
              <a:t>elements</a:t>
            </a:r>
            <a:endParaRPr lang="it-IT" sz="2400" dirty="0"/>
          </a:p>
        </p:txBody>
      </p:sp>
      <p:sp>
        <p:nvSpPr>
          <p:cNvPr id="7" name="Rettangolo 6"/>
          <p:cNvSpPr/>
          <p:nvPr/>
        </p:nvSpPr>
        <p:spPr>
          <a:xfrm>
            <a:off x="8272764" y="4091336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2nd step</a:t>
            </a:r>
          </a:p>
        </p:txBody>
      </p:sp>
      <p:sp>
        <p:nvSpPr>
          <p:cNvPr id="8" name="Rettangolo 7"/>
          <p:cNvSpPr/>
          <p:nvPr/>
        </p:nvSpPr>
        <p:spPr>
          <a:xfrm>
            <a:off x="8272764" y="3101415"/>
            <a:ext cx="1273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1st step</a:t>
            </a:r>
          </a:p>
        </p:txBody>
      </p:sp>
      <p:sp>
        <p:nvSpPr>
          <p:cNvPr id="9" name="Rettangolo 8"/>
          <p:cNvSpPr/>
          <p:nvPr/>
        </p:nvSpPr>
        <p:spPr>
          <a:xfrm>
            <a:off x="8267684" y="5007094"/>
            <a:ext cx="1317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3rd step</a:t>
            </a:r>
          </a:p>
        </p:txBody>
      </p:sp>
      <p:sp>
        <p:nvSpPr>
          <p:cNvPr id="10" name="Rettangolo 9"/>
          <p:cNvSpPr/>
          <p:nvPr/>
        </p:nvSpPr>
        <p:spPr>
          <a:xfrm>
            <a:off x="8267684" y="5922852"/>
            <a:ext cx="1316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4th step</a:t>
            </a:r>
          </a:p>
        </p:txBody>
      </p:sp>
    </p:spTree>
    <p:extLst>
      <p:ext uri="{BB962C8B-B14F-4D97-AF65-F5344CB8AC3E}">
        <p14:creationId xmlns:p14="http://schemas.microsoft.com/office/powerpoint/2010/main" val="8092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-1D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Ex. First 8 </a:t>
            </a:r>
            <a:r>
              <a:rPr lang="it-IT" sz="4400" dirty="0" err="1">
                <a:solidFill>
                  <a:schemeClr val="accent2"/>
                </a:solidFill>
              </a:rPr>
              <a:t>odd</a:t>
            </a:r>
            <a:r>
              <a:rPr lang="it-IT" sz="4400" dirty="0">
                <a:solidFill>
                  <a:schemeClr val="accent2"/>
                </a:solidFill>
              </a:rPr>
              <a:t> </a:t>
            </a:r>
            <a:r>
              <a:rPr lang="it-IT" sz="4400" dirty="0" err="1">
                <a:solidFill>
                  <a:schemeClr val="accent2"/>
                </a:solidFill>
              </a:rPr>
              <a:t>numbers</a:t>
            </a:r>
            <a:endParaRPr lang="it-IT" sz="44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76" y="2585720"/>
            <a:ext cx="4944143" cy="4000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/>
              <p:cNvSpPr txBox="1"/>
              <p:nvPr/>
            </p:nvSpPr>
            <p:spPr>
              <a:xfrm>
                <a:off x="6719104" y="5075498"/>
                <a:ext cx="304703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−1=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04" y="5075498"/>
                <a:ext cx="304703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6455249" y="2458049"/>
            <a:ext cx="3892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know </a:t>
            </a:r>
            <a:r>
              <a:rPr lang="it-IT" sz="2400" dirty="0" err="1"/>
              <a:t>that</a:t>
            </a:r>
            <a:r>
              <a:rPr lang="it-IT" sz="2400" dirty="0"/>
              <a:t> for a </a:t>
            </a:r>
            <a:r>
              <a:rPr lang="it-IT" sz="2400" dirty="0" err="1"/>
              <a:t>mathematical</a:t>
            </a:r>
            <a:r>
              <a:rPr lang="it-IT" sz="2400" dirty="0"/>
              <a:t> </a:t>
            </a:r>
            <a:r>
              <a:rPr lang="it-IT" sz="2400" dirty="0" err="1"/>
              <a:t>property</a:t>
            </a:r>
            <a:r>
              <a:rPr lang="it-IT" sz="2400" dirty="0"/>
              <a:t>, the sum of the first </a:t>
            </a:r>
            <a:r>
              <a:rPr lang="it-IT" sz="2400" i="1" dirty="0"/>
              <a:t>n</a:t>
            </a:r>
            <a:r>
              <a:rPr lang="it-IT" sz="2400" dirty="0"/>
              <a:t> </a:t>
            </a:r>
            <a:r>
              <a:rPr lang="it-IT" sz="2400" dirty="0" err="1"/>
              <a:t>odd</a:t>
            </a:r>
            <a:r>
              <a:rPr lang="it-IT" sz="2400" dirty="0"/>
              <a:t> </a:t>
            </a:r>
            <a:r>
              <a:rPr lang="it-IT" sz="2400" dirty="0" err="1"/>
              <a:t>numbers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n</a:t>
            </a:r>
            <a:r>
              <a:rPr lang="it-IT" sz="2400" baseline="30000" dirty="0"/>
              <a:t>2 </a:t>
            </a:r>
          </a:p>
          <a:p>
            <a:r>
              <a:rPr lang="it-IT" sz="2400" dirty="0" err="1"/>
              <a:t>That’s</a:t>
            </a:r>
            <a:r>
              <a:rPr lang="it-IT" sz="2400" dirty="0"/>
              <a:t> </a:t>
            </a:r>
            <a:r>
              <a:rPr lang="it-IT" sz="2400" dirty="0" err="1"/>
              <a:t>why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get</a:t>
            </a:r>
            <a:r>
              <a:rPr lang="it-IT" sz="2400" dirty="0"/>
              <a:t> the first 8 </a:t>
            </a:r>
            <a:r>
              <a:rPr lang="it-IT" sz="2400" dirty="0" err="1"/>
              <a:t>square</a:t>
            </a:r>
            <a:r>
              <a:rPr lang="it-IT" sz="2400" dirty="0"/>
              <a:t> </a:t>
            </a:r>
            <a:r>
              <a:rPr lang="it-IT" sz="2400" dirty="0" err="1"/>
              <a:t>number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</a:t>
            </a:r>
            <a:r>
              <a:rPr lang="it-IT" sz="2400" dirty="0" err="1"/>
              <a:t>result</a:t>
            </a:r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230" y="4916170"/>
            <a:ext cx="3134821" cy="15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-2D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>
                <a:solidFill>
                  <a:schemeClr val="accent2"/>
                </a:solidFill>
              </a:rPr>
              <a:t>Inclusive </a:t>
            </a:r>
            <a:r>
              <a:rPr lang="it-IT" sz="4400" dirty="0" err="1">
                <a:solidFill>
                  <a:schemeClr val="accent2"/>
                </a:solidFill>
              </a:rPr>
              <a:t>scan</a:t>
            </a:r>
            <a:r>
              <a:rPr lang="it-IT" sz="4400" dirty="0">
                <a:solidFill>
                  <a:schemeClr val="accent2"/>
                </a:solidFill>
              </a:rPr>
              <a:t> (on LIM)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10423195" cy="38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SUMMED AREA TABLE 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Results</a:t>
            </a:r>
            <a:endParaRPr lang="it-IT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262966" cy="388077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sz="2800" dirty="0"/>
                  <a:t>THIS WORK</a:t>
                </a:r>
                <a:endParaRPr lang="it-IT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it-IT" sz="2400" dirty="0"/>
                  <a:t>For a </a:t>
                </a:r>
                <a:r>
                  <a:rPr lang="it-IT" sz="2400" dirty="0" err="1"/>
                  <a:t>NxN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matrix</a:t>
                </a:r>
                <a:r>
                  <a:rPr lang="it-IT" sz="2400" dirty="0"/>
                  <a:t>, </a:t>
                </a:r>
                <a:r>
                  <a:rPr lang="it-IT" sz="2400" dirty="0" err="1"/>
                  <a:t>it</a:t>
                </a:r>
                <a:r>
                  <a:rPr lang="it-IT" sz="2400" dirty="0"/>
                  <a:t> </a:t>
                </a:r>
                <a:r>
                  <a:rPr lang="it-IT" sz="2400" dirty="0" err="1"/>
                  <a:t>requires</a:t>
                </a:r>
                <a:r>
                  <a:rPr lang="it-IT" sz="2400" dirty="0"/>
                  <a:t>  the time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it-IT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it-IT" sz="2400" dirty="0"/>
                  <a:t> additions.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262966" cy="3880773"/>
              </a:xfrm>
              <a:blipFill>
                <a:blip r:embed="rId2"/>
                <a:stretch>
                  <a:fillRect l="-28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/>
          <p:cNvSpPr/>
          <p:nvPr/>
        </p:nvSpPr>
        <p:spPr>
          <a:xfrm>
            <a:off x="5651500" y="2621747"/>
            <a:ext cx="45339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/>
              <a:t>LIM</a:t>
            </a: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400" dirty="0"/>
              <a:t>For </a:t>
            </a:r>
            <a:r>
              <a:rPr lang="it-IT" sz="2400" dirty="0" err="1"/>
              <a:t>writing</a:t>
            </a:r>
            <a:r>
              <a:rPr lang="it-IT" sz="2400" dirty="0"/>
              <a:t> the data, for the </a:t>
            </a:r>
            <a:r>
              <a:rPr lang="it-IT" sz="2400" dirty="0" err="1"/>
              <a:t>configuration</a:t>
            </a:r>
            <a:r>
              <a:rPr lang="it-IT" sz="2400" dirty="0"/>
              <a:t> and the </a:t>
            </a:r>
            <a:r>
              <a:rPr lang="it-IT" sz="2400" dirty="0" err="1"/>
              <a:t>algorithm</a:t>
            </a:r>
            <a:r>
              <a:rPr lang="it-IT" sz="2400" dirty="0"/>
              <a:t> </a:t>
            </a:r>
            <a:r>
              <a:rPr lang="it-IT" sz="2400" dirty="0" err="1"/>
              <a:t>computation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 9N+1 </a:t>
            </a:r>
            <a:r>
              <a:rPr lang="it-IT" sz="2400" dirty="0" err="1"/>
              <a:t>cycles</a:t>
            </a:r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3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7750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85939"/>
            <a:ext cx="910801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discrete cosine transform (DCT) expresses a finite sequence of data points in terms of a sum of cosine functions oscillating at different frequencies.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24" y="3148549"/>
            <a:ext cx="7812227" cy="31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endParaRPr lang="it-IT" sz="4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930400"/>
            <a:ext cx="8604250" cy="24151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58875"/>
            <a:ext cx="8469312" cy="7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6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>
                <a:solidFill>
                  <a:schemeClr val="accent2"/>
                </a:solidFill>
              </a:rPr>
              <a:t>DISCRETE COSINE TRANSFORM</a:t>
            </a:r>
            <a:br>
              <a:rPr lang="it-IT" sz="4400" dirty="0">
                <a:solidFill>
                  <a:schemeClr val="accent2"/>
                </a:solidFill>
              </a:rPr>
            </a:br>
            <a:r>
              <a:rPr lang="it-IT" sz="4400" dirty="0" err="1">
                <a:solidFill>
                  <a:schemeClr val="accent2"/>
                </a:solidFill>
              </a:rPr>
              <a:t>Parallelization</a:t>
            </a:r>
            <a:endParaRPr lang="it-IT" sz="44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300" y="2078038"/>
            <a:ext cx="5803900" cy="47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654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413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Trebuchet MS</vt:lpstr>
      <vt:lpstr>Wingdings</vt:lpstr>
      <vt:lpstr>Wingdings 3</vt:lpstr>
      <vt:lpstr>Sfaccettatura</vt:lpstr>
      <vt:lpstr>Algorithms Parallelization in ASIC Design </vt:lpstr>
      <vt:lpstr>SUMMED AREA TABLE </vt:lpstr>
      <vt:lpstr>SUMMED AREA TABLE -1D Method used</vt:lpstr>
      <vt:lpstr>SUMMED AREA TABLE -1D Ex. First 8 odd numbers</vt:lpstr>
      <vt:lpstr>SUMMED AREA TABLE -2D Inclusive scan (on LIM)</vt:lpstr>
      <vt:lpstr>SUMMED AREA TABLE  Results</vt:lpstr>
      <vt:lpstr>DISCRETE COSINE TRANSFORM </vt:lpstr>
      <vt:lpstr>DISCRETE COSINE TRANSFORM</vt:lpstr>
      <vt:lpstr>DISCRETE COSINE TRANSFORM Parallelization</vt:lpstr>
      <vt:lpstr>DISCRETE COSINE TRANSFORM LLM-DCT optimization</vt:lpstr>
      <vt:lpstr>DISCRETE COSINE TRANSFORM Cosine matrix for n=8</vt:lpstr>
      <vt:lpstr>DISCRETE COSINE TRANSFORM Cosine matrix for n=8</vt:lpstr>
      <vt:lpstr>DISCRETE COSINE TRANSFORM LLM 8-DCT implementation</vt:lpstr>
      <vt:lpstr>DISCRETE COSINE TRANSFORM Results</vt:lpstr>
      <vt:lpstr>BINOMIAL FILTER</vt:lpstr>
      <vt:lpstr>BINOMIAL FILTER Common method </vt:lpstr>
      <vt:lpstr>BINOMIAL FILTER Optimization 1</vt:lpstr>
      <vt:lpstr>BINOMIAL FILTER Optimization 2</vt:lpstr>
      <vt:lpstr>BINOMIAL FILTER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Parallelization in ASIC Design</dc:title>
  <dc:creator>Gina Jiang</dc:creator>
  <cp:lastModifiedBy>Gina Jiang</cp:lastModifiedBy>
  <cp:revision>26</cp:revision>
  <dcterms:created xsi:type="dcterms:W3CDTF">2017-10-02T18:06:43Z</dcterms:created>
  <dcterms:modified xsi:type="dcterms:W3CDTF">2017-10-03T00:14:06Z</dcterms:modified>
</cp:coreProperties>
</file>