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2"/>
    <p:sldId id="257" r:id="rId3"/>
  </p:sldIdLst>
  <p:sldSz cx="18288000" cy="10287000"/>
  <p:notesSz cx="6858000" cy="9144000"/>
  <p:embeddedFontLst>
    <p:embeddedFont>
      <p:font typeface="Now" pitchFamily="2" charset="77"/>
      <p:regular r:id="rId5"/>
    </p:embeddedFont>
    <p:embeddedFont>
      <p:font typeface="Now Bold" pitchFamily="2" charset="77"/>
      <p:regular r:id="rId6"/>
      <p:bold r:id="rId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68257" autoAdjust="0"/>
  </p:normalViewPr>
  <p:slideViewPr>
    <p:cSldViewPr>
      <p:cViewPr>
        <p:scale>
          <a:sx n="63" d="100"/>
          <a:sy n="63" d="100"/>
        </p:scale>
        <p:origin x="704" y="-9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bleStyles" Target="tableStyles.xml"/><Relationship Id="rId5" Type="http://schemas.openxmlformats.org/officeDocument/2006/relationships/font" Target="fonts/font1.fntdata"/><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i Hong Ngoc Phan" userId="03c2b7b3-f754-4229-9680-6857ba2f09eb" providerId="ADAL" clId="{3471A3B6-F0F0-F949-8B25-DACC81BE67A5}"/>
    <pc:docChg chg="undo custSel modSld">
      <pc:chgData name="Thai Hong Ngoc Phan" userId="03c2b7b3-f754-4229-9680-6857ba2f09eb" providerId="ADAL" clId="{3471A3B6-F0F0-F949-8B25-DACC81BE67A5}" dt="2024-11-14T17:03:30.355" v="491" actId="113"/>
      <pc:docMkLst>
        <pc:docMk/>
      </pc:docMkLst>
      <pc:sldChg chg="modNotesTx">
        <pc:chgData name="Thai Hong Ngoc Phan" userId="03c2b7b3-f754-4229-9680-6857ba2f09eb" providerId="ADAL" clId="{3471A3B6-F0F0-F949-8B25-DACC81BE67A5}" dt="2024-11-14T17:01:27.799" v="416" actId="20577"/>
        <pc:sldMkLst>
          <pc:docMk/>
          <pc:sldMk cId="0" sldId="256"/>
        </pc:sldMkLst>
      </pc:sldChg>
      <pc:sldChg chg="modNotesTx">
        <pc:chgData name="Thai Hong Ngoc Phan" userId="03c2b7b3-f754-4229-9680-6857ba2f09eb" providerId="ADAL" clId="{3471A3B6-F0F0-F949-8B25-DACC81BE67A5}" dt="2024-11-14T17:03:30.355" v="491" actId="113"/>
        <pc:sldMkLst>
          <pc:docMk/>
          <pc:sldMk cId="0"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E8D00B-F1BC-C045-9B76-EA7819C816F1}" type="datetimeFigureOut">
              <a:rPr lang="en-US" smtClean="0"/>
              <a:t>11/15/24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DDC41F-6076-5F44-9304-132132327023}" type="slidenum">
              <a:rPr lang="en-US" smtClean="0"/>
              <a:t>‹#›</a:t>
            </a:fld>
            <a:endParaRPr lang="en-US"/>
          </a:p>
        </p:txBody>
      </p:sp>
    </p:spTree>
    <p:extLst>
      <p:ext uri="{BB962C8B-B14F-4D97-AF65-F5344CB8AC3E}">
        <p14:creationId xmlns:p14="http://schemas.microsoft.com/office/powerpoint/2010/main" val="844488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Top 5 Drugs Trend Over Time</a:t>
            </a:r>
            <a:r>
              <a:rPr lang="en-US" dirty="0"/>
              <a:t>: Alcohol and Amphetamine are the most prevalent drugs among clients, necessitate more resources and targeted interventions for these substances. Cannabis, Cocaine, and Heroin, while still prevalent, show a more stable trend. Based on the color code of the </a:t>
            </a:r>
            <a:r>
              <a:rPr lang="en-US" dirty="0" err="1"/>
              <a:t>treemap</a:t>
            </a:r>
            <a:r>
              <a:rPr lang="en-US" dirty="0"/>
              <a:t>, Alcohol is one of the top drug of high Severity of Dependence score</a:t>
            </a:r>
          </a:p>
          <a:p>
            <a:r>
              <a:rPr lang="en-US" b="1" dirty="0"/>
              <a:t>Average Scores Over Time</a:t>
            </a:r>
            <a:r>
              <a:rPr lang="en-US" dirty="0"/>
              <a:t>: Severity and Distress scores fluctuate but generally remain high compared to Quality of Life, which is consistently lower. This may indicate that clients experience high levels of distress and severity during treatment, with only minimal improvement in Quality of Life over time. Efforts to reduce distress and severity, while also focusing on enhancing Quality of Life, could improve treatment outcomes.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Average Score by Treatment Stage</a:t>
            </a:r>
            <a:r>
              <a:rPr lang="en-US" dirty="0"/>
              <a:t>: This pattern indicates that the treatment process is effective in gradually reducing distress and severity, while also improving Quality of Life. It suggests that treatment has a positive long-term impact on clients, supporting the effectiveness of the program over time.</a:t>
            </a:r>
          </a:p>
          <a:p>
            <a:r>
              <a:rPr lang="en-US" b="1" dirty="0"/>
              <a:t>Drug Distribution &amp; Severity Score</a:t>
            </a:r>
            <a:r>
              <a:rPr lang="en-US" dirty="0"/>
              <a:t>: Alcohol and Amphetamine are not only prevalent but also associated with higher severity levels to certain extent </a:t>
            </a:r>
          </a:p>
        </p:txBody>
      </p:sp>
      <p:sp>
        <p:nvSpPr>
          <p:cNvPr id="4" name="Slide Number Placeholder 3"/>
          <p:cNvSpPr>
            <a:spLocks noGrp="1"/>
          </p:cNvSpPr>
          <p:nvPr>
            <p:ph type="sldNum" sz="quarter" idx="5"/>
          </p:nvPr>
        </p:nvSpPr>
        <p:spPr/>
        <p:txBody>
          <a:bodyPr/>
          <a:lstStyle/>
          <a:p>
            <a:fld id="{93DDC41F-6076-5F44-9304-132132327023}" type="slidenum">
              <a:rPr lang="en-US" smtClean="0"/>
              <a:t>1</a:t>
            </a:fld>
            <a:endParaRPr lang="en-US"/>
          </a:p>
        </p:txBody>
      </p:sp>
    </p:spTree>
    <p:extLst>
      <p:ext uri="{BB962C8B-B14F-4D97-AF65-F5344CB8AC3E}">
        <p14:creationId xmlns:p14="http://schemas.microsoft.com/office/powerpoint/2010/main" val="1690406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Average Responses by question: </a:t>
            </a:r>
            <a:r>
              <a:rPr lang="en-US" b="0" dirty="0"/>
              <a:t>S</a:t>
            </a:r>
            <a:r>
              <a:rPr lang="en-US" dirty="0"/>
              <a:t>cores for </a:t>
            </a:r>
            <a:r>
              <a:rPr lang="en-US" b="1" dirty="0"/>
              <a:t>alcohol</a:t>
            </a:r>
            <a:r>
              <a:rPr lang="en-US" dirty="0"/>
              <a:t> cases generally higher than for other drugs on questions like K10Q2, K1007, and K10Q8 </a:t>
            </a:r>
          </a:p>
          <a:p>
            <a:r>
              <a:rPr lang="en-US" dirty="0">
                <a:sym typeface="Wingdings" pitchFamily="2" charset="2"/>
              </a:rPr>
              <a:t> </a:t>
            </a:r>
            <a:r>
              <a:rPr lang="en-US" dirty="0"/>
              <a:t>alcohol-using clients experience more psychological distress than those with other drug dependencies.</a:t>
            </a:r>
          </a:p>
          <a:p>
            <a:r>
              <a:rPr lang="en-US" b="1" dirty="0"/>
              <a:t>WHO8 Score Breakdown: </a:t>
            </a:r>
            <a:r>
              <a:rPr lang="en-US" dirty="0"/>
              <a:t>The client's quality of life appears to be consistently lower than the average of all clients, potentially indicating that this client may benefit from more personalized interventions to address specific areas of well-being.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Severity of Dependence</a:t>
            </a:r>
            <a:r>
              <a:rPr lang="en-US" dirty="0"/>
              <a:t>: A reduction by </a:t>
            </a:r>
            <a:r>
              <a:rPr lang="en-US" b="1" dirty="0"/>
              <a:t>14 points (-100%) </a:t>
            </a:r>
            <a:r>
              <a:rPr lang="en-US" dirty="0"/>
              <a:t>suggests that the client may no longer feel dependent on alcohol , </a:t>
            </a:r>
            <a:r>
              <a:rPr lang="en-US" b="1" dirty="0"/>
              <a:t>significant progress</a:t>
            </a:r>
            <a:r>
              <a:rPr lang="en-US" dirty="0"/>
              <a:t>. (the score should show green instead of red)</a:t>
            </a:r>
          </a:p>
          <a:p>
            <a:r>
              <a:rPr lang="en-US" b="1" dirty="0"/>
              <a:t>Kessler’s Psychological Distress</a:t>
            </a:r>
            <a:r>
              <a:rPr lang="en-US" dirty="0"/>
              <a:t>: A decrease of </a:t>
            </a:r>
            <a:r>
              <a:rPr lang="en-US" b="1" dirty="0"/>
              <a:t>14 points (-14.3%) </a:t>
            </a:r>
            <a:r>
              <a:rPr lang="en-US" dirty="0"/>
              <a:t>implies reduced distress, which is a </a:t>
            </a:r>
            <a:r>
              <a:rPr lang="en-US" b="1" dirty="0"/>
              <a:t>positive outcome</a:t>
            </a:r>
            <a:r>
              <a:rPr lang="en-US" dirty="0"/>
              <a:t>. (the score should show green instead of red)</a:t>
            </a:r>
          </a:p>
          <a:p>
            <a:r>
              <a:rPr lang="en-US" b="1" dirty="0"/>
              <a:t>Quality of Life</a:t>
            </a:r>
            <a:r>
              <a:rPr lang="en-US" dirty="0"/>
              <a:t>: An increase of </a:t>
            </a:r>
            <a:r>
              <a:rPr lang="en-US" b="1" dirty="0"/>
              <a:t>8 points (+34.8%) </a:t>
            </a:r>
            <a:r>
              <a:rPr lang="en-US" dirty="0"/>
              <a:t>suggests that the client’s perceived quality of life has </a:t>
            </a:r>
            <a:r>
              <a:rPr lang="en-US" b="1" dirty="0"/>
              <a:t>improved significantly</a:t>
            </a:r>
            <a:r>
              <a:rPr lang="en-US" dirty="0"/>
              <a:t>.</a:t>
            </a:r>
          </a:p>
          <a:p>
            <a:endParaRPr lang="en-US" b="1" dirty="0"/>
          </a:p>
        </p:txBody>
      </p:sp>
      <p:sp>
        <p:nvSpPr>
          <p:cNvPr id="4" name="Slide Number Placeholder 3"/>
          <p:cNvSpPr>
            <a:spLocks noGrp="1"/>
          </p:cNvSpPr>
          <p:nvPr>
            <p:ph type="sldNum" sz="quarter" idx="5"/>
          </p:nvPr>
        </p:nvSpPr>
        <p:spPr/>
        <p:txBody>
          <a:bodyPr/>
          <a:lstStyle/>
          <a:p>
            <a:fld id="{93DDC41F-6076-5F44-9304-132132327023}" type="slidenum">
              <a:rPr lang="en-US" smtClean="0"/>
              <a:t>2</a:t>
            </a:fld>
            <a:endParaRPr lang="en-US"/>
          </a:p>
        </p:txBody>
      </p:sp>
    </p:spTree>
    <p:extLst>
      <p:ext uri="{BB962C8B-B14F-4D97-AF65-F5344CB8AC3E}">
        <p14:creationId xmlns:p14="http://schemas.microsoft.com/office/powerpoint/2010/main" val="4091665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11/15/24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odyssey-dashboard.streamlit.app" TargetMode="External"/><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41520" y="1404598"/>
            <a:ext cx="6068320" cy="4336844"/>
            <a:chOff x="0" y="0"/>
            <a:chExt cx="8091093" cy="5782459"/>
          </a:xfrm>
        </p:grpSpPr>
        <p:pic>
          <p:nvPicPr>
            <p:cNvPr id="3" name="Picture 3"/>
            <p:cNvPicPr>
              <a:picLocks noChangeAspect="1"/>
            </p:cNvPicPr>
            <p:nvPr/>
          </p:nvPicPr>
          <p:blipFill>
            <a:blip r:embed="rId3"/>
            <a:srcRect t="11836" b="11836"/>
            <a:stretch>
              <a:fillRect/>
            </a:stretch>
          </p:blipFill>
          <p:spPr>
            <a:xfrm>
              <a:off x="0" y="0"/>
              <a:ext cx="8091093" cy="5782459"/>
            </a:xfrm>
            <a:prstGeom prst="rect">
              <a:avLst/>
            </a:prstGeom>
          </p:spPr>
        </p:pic>
      </p:grpSp>
      <p:sp>
        <p:nvSpPr>
          <p:cNvPr id="4" name="Freeform 4"/>
          <p:cNvSpPr/>
          <p:nvPr/>
        </p:nvSpPr>
        <p:spPr>
          <a:xfrm>
            <a:off x="6109840" y="1404598"/>
            <a:ext cx="6068320" cy="4336844"/>
          </a:xfrm>
          <a:custGeom>
            <a:avLst/>
            <a:gdLst/>
            <a:ahLst/>
            <a:cxnLst/>
            <a:rect l="l" t="t" r="r" b="b"/>
            <a:pathLst>
              <a:path w="6068320" h="4336844">
                <a:moveTo>
                  <a:pt x="0" y="0"/>
                </a:moveTo>
                <a:lnTo>
                  <a:pt x="6068320" y="0"/>
                </a:lnTo>
                <a:lnTo>
                  <a:pt x="6068320" y="4336844"/>
                </a:lnTo>
                <a:lnTo>
                  <a:pt x="0" y="4336844"/>
                </a:lnTo>
                <a:lnTo>
                  <a:pt x="0" y="0"/>
                </a:lnTo>
                <a:close/>
              </a:path>
            </a:pathLst>
          </a:custGeom>
          <a:blipFill>
            <a:blip r:embed="rId4"/>
            <a:stretch>
              <a:fillRect t="-15507" b="-15507"/>
            </a:stretch>
          </a:blipFill>
        </p:spPr>
        <p:txBody>
          <a:bodyPr/>
          <a:lstStyle/>
          <a:p>
            <a:endParaRPr lang="en-US"/>
          </a:p>
        </p:txBody>
      </p:sp>
      <p:sp>
        <p:nvSpPr>
          <p:cNvPr id="5" name="Freeform 5"/>
          <p:cNvSpPr/>
          <p:nvPr/>
        </p:nvSpPr>
        <p:spPr>
          <a:xfrm>
            <a:off x="41520" y="5741442"/>
            <a:ext cx="6068320" cy="4545558"/>
          </a:xfrm>
          <a:custGeom>
            <a:avLst/>
            <a:gdLst/>
            <a:ahLst/>
            <a:cxnLst/>
            <a:rect l="l" t="t" r="r" b="b"/>
            <a:pathLst>
              <a:path w="6068320" h="4545558">
                <a:moveTo>
                  <a:pt x="0" y="0"/>
                </a:moveTo>
                <a:lnTo>
                  <a:pt x="6068320" y="0"/>
                </a:lnTo>
                <a:lnTo>
                  <a:pt x="6068320" y="4545558"/>
                </a:lnTo>
                <a:lnTo>
                  <a:pt x="0" y="4545558"/>
                </a:lnTo>
                <a:lnTo>
                  <a:pt x="0" y="0"/>
                </a:lnTo>
                <a:close/>
              </a:path>
            </a:pathLst>
          </a:custGeom>
          <a:blipFill>
            <a:blip r:embed="rId5"/>
            <a:stretch>
              <a:fillRect/>
            </a:stretch>
          </a:blipFill>
        </p:spPr>
        <p:txBody>
          <a:bodyPr/>
          <a:lstStyle/>
          <a:p>
            <a:endParaRPr lang="en-US"/>
          </a:p>
        </p:txBody>
      </p:sp>
      <p:sp>
        <p:nvSpPr>
          <p:cNvPr id="6" name="Freeform 6"/>
          <p:cNvSpPr/>
          <p:nvPr/>
        </p:nvSpPr>
        <p:spPr>
          <a:xfrm>
            <a:off x="6109840" y="5741442"/>
            <a:ext cx="6068320" cy="4545558"/>
          </a:xfrm>
          <a:custGeom>
            <a:avLst/>
            <a:gdLst/>
            <a:ahLst/>
            <a:cxnLst/>
            <a:rect l="l" t="t" r="r" b="b"/>
            <a:pathLst>
              <a:path w="6068320" h="4545558">
                <a:moveTo>
                  <a:pt x="0" y="0"/>
                </a:moveTo>
                <a:lnTo>
                  <a:pt x="6068320" y="0"/>
                </a:lnTo>
                <a:lnTo>
                  <a:pt x="6068320" y="4545558"/>
                </a:lnTo>
                <a:lnTo>
                  <a:pt x="0" y="4545558"/>
                </a:lnTo>
                <a:lnTo>
                  <a:pt x="0" y="0"/>
                </a:lnTo>
                <a:close/>
              </a:path>
            </a:pathLst>
          </a:custGeom>
          <a:blipFill>
            <a:blip r:embed="rId6"/>
            <a:stretch>
              <a:fillRect/>
            </a:stretch>
          </a:blipFill>
        </p:spPr>
        <p:txBody>
          <a:bodyPr/>
          <a:lstStyle/>
          <a:p>
            <a:endParaRPr lang="en-US"/>
          </a:p>
        </p:txBody>
      </p:sp>
      <p:sp>
        <p:nvSpPr>
          <p:cNvPr id="7" name="Freeform 7"/>
          <p:cNvSpPr/>
          <p:nvPr/>
        </p:nvSpPr>
        <p:spPr>
          <a:xfrm>
            <a:off x="12178160" y="4536392"/>
            <a:ext cx="6141649" cy="5750608"/>
          </a:xfrm>
          <a:custGeom>
            <a:avLst/>
            <a:gdLst/>
            <a:ahLst/>
            <a:cxnLst/>
            <a:rect l="l" t="t" r="r" b="b"/>
            <a:pathLst>
              <a:path w="6141649" h="5750608">
                <a:moveTo>
                  <a:pt x="0" y="0"/>
                </a:moveTo>
                <a:lnTo>
                  <a:pt x="6141649" y="0"/>
                </a:lnTo>
                <a:lnTo>
                  <a:pt x="6141649" y="5750608"/>
                </a:lnTo>
                <a:lnTo>
                  <a:pt x="0" y="5750608"/>
                </a:lnTo>
                <a:lnTo>
                  <a:pt x="0" y="0"/>
                </a:lnTo>
                <a:close/>
              </a:path>
            </a:pathLst>
          </a:custGeom>
          <a:blipFill>
            <a:blip r:embed="rId7"/>
            <a:stretch>
              <a:fillRect/>
            </a:stretch>
          </a:blipFill>
        </p:spPr>
        <p:txBody>
          <a:bodyPr/>
          <a:lstStyle/>
          <a:p>
            <a:endParaRPr lang="en-US"/>
          </a:p>
        </p:txBody>
      </p:sp>
      <p:sp>
        <p:nvSpPr>
          <p:cNvPr id="8" name="TextBox 8"/>
          <p:cNvSpPr txBox="1"/>
          <p:nvPr/>
        </p:nvSpPr>
        <p:spPr>
          <a:xfrm>
            <a:off x="3970275" y="-9525"/>
            <a:ext cx="10347450" cy="1104677"/>
          </a:xfrm>
          <a:prstGeom prst="rect">
            <a:avLst/>
          </a:prstGeom>
        </p:spPr>
        <p:txBody>
          <a:bodyPr lIns="0" tIns="0" rIns="0" bIns="0" rtlCol="0" anchor="t">
            <a:spAutoFit/>
          </a:bodyPr>
          <a:lstStyle/>
          <a:p>
            <a:pPr algn="ctr">
              <a:lnSpc>
                <a:spcPts val="8696"/>
              </a:lnSpc>
              <a:spcBef>
                <a:spcPct val="0"/>
              </a:spcBef>
            </a:pPr>
            <a:r>
              <a:rPr lang="en-US" sz="7128" b="1" dirty="0">
                <a:solidFill>
                  <a:srgbClr val="404040"/>
                </a:solidFill>
                <a:latin typeface="Now Bold"/>
                <a:ea typeface="Now Bold"/>
                <a:cs typeface="Now Bold"/>
                <a:sym typeface="Now Bold"/>
              </a:rPr>
              <a:t>OVERVIEW STATISTICS</a:t>
            </a:r>
          </a:p>
        </p:txBody>
      </p:sp>
      <p:sp>
        <p:nvSpPr>
          <p:cNvPr id="9" name="TextBox 9"/>
          <p:cNvSpPr txBox="1"/>
          <p:nvPr/>
        </p:nvSpPr>
        <p:spPr>
          <a:xfrm>
            <a:off x="5628895" y="9004388"/>
            <a:ext cx="655070" cy="253912"/>
          </a:xfrm>
          <a:prstGeom prst="rect">
            <a:avLst/>
          </a:prstGeom>
        </p:spPr>
        <p:txBody>
          <a:bodyPr lIns="0" tIns="0" rIns="0" bIns="0" rtlCol="0" anchor="t">
            <a:spAutoFit/>
          </a:bodyPr>
          <a:lstStyle/>
          <a:p>
            <a:pPr algn="l">
              <a:lnSpc>
                <a:spcPts val="2005"/>
              </a:lnSpc>
            </a:pPr>
            <a:r>
              <a:rPr lang="en-US" sz="1644">
                <a:solidFill>
                  <a:srgbClr val="000000"/>
                </a:solidFill>
                <a:latin typeface="Now"/>
                <a:ea typeface="Now"/>
                <a:cs typeface="Now"/>
                <a:sym typeface="Now"/>
              </a:rPr>
              <a:t>01</a:t>
            </a:r>
          </a:p>
        </p:txBody>
      </p:sp>
      <p:sp>
        <p:nvSpPr>
          <p:cNvPr id="10" name="TextBox 10"/>
          <p:cNvSpPr txBox="1"/>
          <p:nvPr/>
        </p:nvSpPr>
        <p:spPr>
          <a:xfrm>
            <a:off x="13897015" y="1404598"/>
            <a:ext cx="2703940" cy="309131"/>
          </a:xfrm>
          <a:prstGeom prst="rect">
            <a:avLst/>
          </a:prstGeom>
        </p:spPr>
        <p:txBody>
          <a:bodyPr lIns="0" tIns="0" rIns="0" bIns="0" rtlCol="0" anchor="t">
            <a:spAutoFit/>
          </a:bodyPr>
          <a:lstStyle/>
          <a:p>
            <a:pPr algn="ctr">
              <a:lnSpc>
                <a:spcPts val="2494"/>
              </a:lnSpc>
              <a:spcBef>
                <a:spcPct val="0"/>
              </a:spcBef>
            </a:pPr>
            <a:r>
              <a:rPr lang="en-US" sz="2045" b="1">
                <a:solidFill>
                  <a:srgbClr val="000000"/>
                </a:solidFill>
                <a:latin typeface="Now Bold"/>
                <a:ea typeface="Now Bold"/>
                <a:cs typeface="Now Bold"/>
                <a:sym typeface="Now Bold"/>
              </a:rPr>
              <a:t>KEY METRICS</a:t>
            </a:r>
          </a:p>
        </p:txBody>
      </p:sp>
      <p:sp>
        <p:nvSpPr>
          <p:cNvPr id="11" name="TextBox 11"/>
          <p:cNvSpPr txBox="1"/>
          <p:nvPr/>
        </p:nvSpPr>
        <p:spPr>
          <a:xfrm>
            <a:off x="13112552" y="1713729"/>
            <a:ext cx="4272865" cy="1062337"/>
          </a:xfrm>
          <a:prstGeom prst="rect">
            <a:avLst/>
          </a:prstGeom>
        </p:spPr>
        <p:txBody>
          <a:bodyPr lIns="0" tIns="0" rIns="0" bIns="0" rtlCol="0" anchor="t">
            <a:spAutoFit/>
          </a:bodyPr>
          <a:lstStyle/>
          <a:p>
            <a:pPr algn="l">
              <a:lnSpc>
                <a:spcPts val="2143"/>
              </a:lnSpc>
            </a:pPr>
            <a:r>
              <a:rPr lang="en-US" sz="1757">
                <a:solidFill>
                  <a:srgbClr val="000000"/>
                </a:solidFill>
                <a:latin typeface="Now"/>
                <a:ea typeface="Now"/>
                <a:cs typeface="Now"/>
                <a:sym typeface="Now"/>
              </a:rPr>
              <a:t>Total Clients: 1166</a:t>
            </a:r>
          </a:p>
          <a:p>
            <a:pPr algn="l">
              <a:lnSpc>
                <a:spcPts val="2143"/>
              </a:lnSpc>
            </a:pPr>
            <a:r>
              <a:rPr lang="en-US" sz="1757">
                <a:solidFill>
                  <a:srgbClr val="000000"/>
                </a:solidFill>
                <a:latin typeface="Now"/>
                <a:ea typeface="Now"/>
                <a:cs typeface="Now"/>
                <a:sym typeface="Now"/>
              </a:rPr>
              <a:t>Treatment Episodes: 1500</a:t>
            </a:r>
          </a:p>
          <a:p>
            <a:pPr algn="l">
              <a:lnSpc>
                <a:spcPts val="2143"/>
              </a:lnSpc>
            </a:pPr>
            <a:r>
              <a:rPr lang="en-US" sz="1757">
                <a:solidFill>
                  <a:srgbClr val="000000"/>
                </a:solidFill>
                <a:latin typeface="Now"/>
                <a:ea typeface="Now"/>
                <a:cs typeface="Now"/>
                <a:sym typeface="Now"/>
              </a:rPr>
              <a:t>Active Cases (Treatment Phases): 642</a:t>
            </a:r>
          </a:p>
          <a:p>
            <a:pPr algn="l">
              <a:lnSpc>
                <a:spcPts val="2143"/>
              </a:lnSpc>
              <a:spcBef>
                <a:spcPct val="0"/>
              </a:spcBef>
            </a:pPr>
            <a:r>
              <a:rPr lang="en-US" sz="1757">
                <a:solidFill>
                  <a:srgbClr val="000000"/>
                </a:solidFill>
                <a:latin typeface="Now"/>
                <a:ea typeface="Now"/>
                <a:cs typeface="Now"/>
                <a:sym typeface="Now"/>
              </a:rPr>
              <a:t>Avg Episodes/Client: 1.3</a:t>
            </a:r>
          </a:p>
        </p:txBody>
      </p:sp>
      <p:sp>
        <p:nvSpPr>
          <p:cNvPr id="12" name="TextBox 12"/>
          <p:cNvSpPr txBox="1"/>
          <p:nvPr/>
        </p:nvSpPr>
        <p:spPr>
          <a:xfrm>
            <a:off x="13897015" y="3001652"/>
            <a:ext cx="2703940" cy="309131"/>
          </a:xfrm>
          <a:prstGeom prst="rect">
            <a:avLst/>
          </a:prstGeom>
        </p:spPr>
        <p:txBody>
          <a:bodyPr lIns="0" tIns="0" rIns="0" bIns="0" rtlCol="0" anchor="t">
            <a:spAutoFit/>
          </a:bodyPr>
          <a:lstStyle/>
          <a:p>
            <a:pPr algn="ctr">
              <a:lnSpc>
                <a:spcPts val="2494"/>
              </a:lnSpc>
              <a:spcBef>
                <a:spcPct val="0"/>
              </a:spcBef>
            </a:pPr>
            <a:r>
              <a:rPr lang="en-US" sz="2045" b="1">
                <a:solidFill>
                  <a:srgbClr val="000000"/>
                </a:solidFill>
                <a:latin typeface="Now Bold"/>
                <a:ea typeface="Now Bold"/>
                <a:cs typeface="Now Bold"/>
                <a:sym typeface="Now Bold"/>
              </a:rPr>
              <a:t>LIVE DASHBOARD</a:t>
            </a:r>
          </a:p>
        </p:txBody>
      </p:sp>
      <p:sp>
        <p:nvSpPr>
          <p:cNvPr id="13" name="TextBox 13"/>
          <p:cNvSpPr txBox="1"/>
          <p:nvPr/>
        </p:nvSpPr>
        <p:spPr>
          <a:xfrm>
            <a:off x="13112552" y="3310783"/>
            <a:ext cx="4272865" cy="262237"/>
          </a:xfrm>
          <a:prstGeom prst="rect">
            <a:avLst/>
          </a:prstGeom>
        </p:spPr>
        <p:txBody>
          <a:bodyPr lIns="0" tIns="0" rIns="0" bIns="0" rtlCol="0" anchor="t">
            <a:spAutoFit/>
          </a:bodyPr>
          <a:lstStyle/>
          <a:p>
            <a:pPr algn="ctr">
              <a:lnSpc>
                <a:spcPts val="2143"/>
              </a:lnSpc>
              <a:spcBef>
                <a:spcPct val="0"/>
              </a:spcBef>
            </a:pPr>
            <a:r>
              <a:rPr lang="en-US" sz="1757" u="sng">
                <a:solidFill>
                  <a:srgbClr val="000000"/>
                </a:solidFill>
                <a:latin typeface="Now"/>
                <a:ea typeface="Now"/>
                <a:cs typeface="Now"/>
                <a:sym typeface="Now"/>
                <a:hlinkClick r:id="rId8" tooltip="https://odyssey-dashboard.streamlit.app"/>
              </a:rPr>
              <a:t>odyssey-dashboard.streamlit.app</a:t>
            </a:r>
          </a:p>
        </p:txBody>
      </p:sp>
      <p:sp>
        <p:nvSpPr>
          <p:cNvPr id="14" name="TextBox 14"/>
          <p:cNvSpPr txBox="1"/>
          <p:nvPr/>
        </p:nvSpPr>
        <p:spPr>
          <a:xfrm>
            <a:off x="13897015" y="3801620"/>
            <a:ext cx="2703940" cy="309131"/>
          </a:xfrm>
          <a:prstGeom prst="rect">
            <a:avLst/>
          </a:prstGeom>
        </p:spPr>
        <p:txBody>
          <a:bodyPr lIns="0" tIns="0" rIns="0" bIns="0" rtlCol="0" anchor="t">
            <a:spAutoFit/>
          </a:bodyPr>
          <a:lstStyle/>
          <a:p>
            <a:pPr algn="ctr">
              <a:lnSpc>
                <a:spcPts val="2494"/>
              </a:lnSpc>
              <a:spcBef>
                <a:spcPct val="0"/>
              </a:spcBef>
            </a:pPr>
            <a:r>
              <a:rPr lang="en-US" sz="2045" b="1">
                <a:solidFill>
                  <a:srgbClr val="000000"/>
                </a:solidFill>
                <a:latin typeface="Now Bold"/>
                <a:ea typeface="Now Bold"/>
                <a:cs typeface="Now Bold"/>
                <a:sym typeface="Now Bold"/>
              </a:rPr>
              <a:t>GITHUB</a:t>
            </a:r>
          </a:p>
        </p:txBody>
      </p:sp>
      <p:sp>
        <p:nvSpPr>
          <p:cNvPr id="15" name="TextBox 15"/>
          <p:cNvSpPr txBox="1"/>
          <p:nvPr/>
        </p:nvSpPr>
        <p:spPr>
          <a:xfrm>
            <a:off x="12731552" y="4110751"/>
            <a:ext cx="5034865" cy="262237"/>
          </a:xfrm>
          <a:prstGeom prst="rect">
            <a:avLst/>
          </a:prstGeom>
        </p:spPr>
        <p:txBody>
          <a:bodyPr lIns="0" tIns="0" rIns="0" bIns="0" rtlCol="0" anchor="t">
            <a:spAutoFit/>
          </a:bodyPr>
          <a:lstStyle/>
          <a:p>
            <a:pPr algn="ctr">
              <a:lnSpc>
                <a:spcPts val="2143"/>
              </a:lnSpc>
              <a:spcBef>
                <a:spcPct val="0"/>
              </a:spcBef>
            </a:pPr>
            <a:r>
              <a:rPr lang="en-US" sz="1757">
                <a:solidFill>
                  <a:srgbClr val="000000"/>
                </a:solidFill>
                <a:latin typeface="Now"/>
                <a:ea typeface="Now"/>
                <a:cs typeface="Now"/>
                <a:sym typeface="Now"/>
              </a:rPr>
              <a:t>https://github.com/GinaPhan/OdysseyIntern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48472" y="3147197"/>
            <a:ext cx="9941052" cy="3510497"/>
          </a:xfrm>
          <a:custGeom>
            <a:avLst/>
            <a:gdLst/>
            <a:ahLst/>
            <a:cxnLst/>
            <a:rect l="l" t="t" r="r" b="b"/>
            <a:pathLst>
              <a:path w="9941052" h="3510497">
                <a:moveTo>
                  <a:pt x="0" y="0"/>
                </a:moveTo>
                <a:lnTo>
                  <a:pt x="9941052" y="0"/>
                </a:lnTo>
                <a:lnTo>
                  <a:pt x="9941052" y="3510496"/>
                </a:lnTo>
                <a:lnTo>
                  <a:pt x="0" y="3510496"/>
                </a:lnTo>
                <a:lnTo>
                  <a:pt x="0" y="0"/>
                </a:lnTo>
                <a:close/>
              </a:path>
            </a:pathLst>
          </a:custGeom>
          <a:blipFill>
            <a:blip r:embed="rId3"/>
            <a:stretch>
              <a:fillRect t="-2990" b="-1432"/>
            </a:stretch>
          </a:blipFill>
        </p:spPr>
        <p:txBody>
          <a:bodyPr/>
          <a:lstStyle/>
          <a:p>
            <a:endParaRPr lang="en-US"/>
          </a:p>
        </p:txBody>
      </p:sp>
      <p:sp>
        <p:nvSpPr>
          <p:cNvPr id="3" name="Freeform 3"/>
          <p:cNvSpPr/>
          <p:nvPr/>
        </p:nvSpPr>
        <p:spPr>
          <a:xfrm>
            <a:off x="-24236" y="6657693"/>
            <a:ext cx="9868343" cy="3629307"/>
          </a:xfrm>
          <a:custGeom>
            <a:avLst/>
            <a:gdLst/>
            <a:ahLst/>
            <a:cxnLst/>
            <a:rect l="l" t="t" r="r" b="b"/>
            <a:pathLst>
              <a:path w="9868343" h="3629307">
                <a:moveTo>
                  <a:pt x="0" y="0"/>
                </a:moveTo>
                <a:lnTo>
                  <a:pt x="9868343" y="0"/>
                </a:lnTo>
                <a:lnTo>
                  <a:pt x="9868343" y="3629307"/>
                </a:lnTo>
                <a:lnTo>
                  <a:pt x="0" y="3629307"/>
                </a:lnTo>
                <a:lnTo>
                  <a:pt x="0" y="0"/>
                </a:lnTo>
                <a:close/>
              </a:path>
            </a:pathLst>
          </a:custGeom>
          <a:blipFill>
            <a:blip r:embed="rId4"/>
            <a:stretch>
              <a:fillRect t="-265"/>
            </a:stretch>
          </a:blipFill>
        </p:spPr>
        <p:txBody>
          <a:bodyPr/>
          <a:lstStyle/>
          <a:p>
            <a:endParaRPr lang="en-US"/>
          </a:p>
        </p:txBody>
      </p:sp>
      <p:sp>
        <p:nvSpPr>
          <p:cNvPr id="4" name="Freeform 4"/>
          <p:cNvSpPr/>
          <p:nvPr/>
        </p:nvSpPr>
        <p:spPr>
          <a:xfrm>
            <a:off x="9892580" y="2178240"/>
            <a:ext cx="5948699" cy="5012949"/>
          </a:xfrm>
          <a:custGeom>
            <a:avLst/>
            <a:gdLst/>
            <a:ahLst/>
            <a:cxnLst/>
            <a:rect l="l" t="t" r="r" b="b"/>
            <a:pathLst>
              <a:path w="5948699" h="5012949">
                <a:moveTo>
                  <a:pt x="0" y="0"/>
                </a:moveTo>
                <a:lnTo>
                  <a:pt x="5948699" y="0"/>
                </a:lnTo>
                <a:lnTo>
                  <a:pt x="5948699" y="5012949"/>
                </a:lnTo>
                <a:lnTo>
                  <a:pt x="0" y="5012949"/>
                </a:lnTo>
                <a:lnTo>
                  <a:pt x="0" y="0"/>
                </a:lnTo>
                <a:close/>
              </a:path>
            </a:pathLst>
          </a:custGeom>
          <a:blipFill>
            <a:blip r:embed="rId5"/>
            <a:stretch>
              <a:fillRect/>
            </a:stretch>
          </a:blipFill>
        </p:spPr>
        <p:txBody>
          <a:bodyPr/>
          <a:lstStyle/>
          <a:p>
            <a:endParaRPr lang="en-US"/>
          </a:p>
        </p:txBody>
      </p:sp>
      <p:sp>
        <p:nvSpPr>
          <p:cNvPr id="5" name="Freeform 5"/>
          <p:cNvSpPr/>
          <p:nvPr/>
        </p:nvSpPr>
        <p:spPr>
          <a:xfrm>
            <a:off x="9892580" y="7191189"/>
            <a:ext cx="8395420" cy="3095811"/>
          </a:xfrm>
          <a:custGeom>
            <a:avLst/>
            <a:gdLst/>
            <a:ahLst/>
            <a:cxnLst/>
            <a:rect l="l" t="t" r="r" b="b"/>
            <a:pathLst>
              <a:path w="8395420" h="3095811">
                <a:moveTo>
                  <a:pt x="0" y="0"/>
                </a:moveTo>
                <a:lnTo>
                  <a:pt x="8395420" y="0"/>
                </a:lnTo>
                <a:lnTo>
                  <a:pt x="8395420" y="3095811"/>
                </a:lnTo>
                <a:lnTo>
                  <a:pt x="0" y="3095811"/>
                </a:lnTo>
                <a:lnTo>
                  <a:pt x="0" y="0"/>
                </a:lnTo>
                <a:close/>
              </a:path>
            </a:pathLst>
          </a:custGeom>
          <a:blipFill>
            <a:blip r:embed="rId6"/>
            <a:stretch>
              <a:fillRect/>
            </a:stretch>
          </a:blipFill>
        </p:spPr>
        <p:txBody>
          <a:bodyPr/>
          <a:lstStyle/>
          <a:p>
            <a:endParaRPr lang="en-US"/>
          </a:p>
        </p:txBody>
      </p:sp>
      <p:sp>
        <p:nvSpPr>
          <p:cNvPr id="6" name="Freeform 6"/>
          <p:cNvSpPr/>
          <p:nvPr/>
        </p:nvSpPr>
        <p:spPr>
          <a:xfrm>
            <a:off x="15841279" y="2178240"/>
            <a:ext cx="2446721" cy="1498273"/>
          </a:xfrm>
          <a:custGeom>
            <a:avLst/>
            <a:gdLst/>
            <a:ahLst/>
            <a:cxnLst/>
            <a:rect l="l" t="t" r="r" b="b"/>
            <a:pathLst>
              <a:path w="2446721" h="1498273">
                <a:moveTo>
                  <a:pt x="0" y="0"/>
                </a:moveTo>
                <a:lnTo>
                  <a:pt x="2446721" y="0"/>
                </a:lnTo>
                <a:lnTo>
                  <a:pt x="2446721" y="1498273"/>
                </a:lnTo>
                <a:lnTo>
                  <a:pt x="0" y="1498273"/>
                </a:lnTo>
                <a:lnTo>
                  <a:pt x="0" y="0"/>
                </a:lnTo>
                <a:close/>
              </a:path>
            </a:pathLst>
          </a:custGeom>
          <a:blipFill>
            <a:blip r:embed="rId7"/>
            <a:stretch>
              <a:fillRect/>
            </a:stretch>
          </a:blipFill>
        </p:spPr>
        <p:txBody>
          <a:bodyPr/>
          <a:lstStyle/>
          <a:p>
            <a:endParaRPr lang="en-US"/>
          </a:p>
        </p:txBody>
      </p:sp>
      <p:sp>
        <p:nvSpPr>
          <p:cNvPr id="7" name="Freeform 7"/>
          <p:cNvSpPr/>
          <p:nvPr/>
        </p:nvSpPr>
        <p:spPr>
          <a:xfrm>
            <a:off x="15841279" y="3676513"/>
            <a:ext cx="2446721" cy="1558328"/>
          </a:xfrm>
          <a:custGeom>
            <a:avLst/>
            <a:gdLst/>
            <a:ahLst/>
            <a:cxnLst/>
            <a:rect l="l" t="t" r="r" b="b"/>
            <a:pathLst>
              <a:path w="2446721" h="1558328">
                <a:moveTo>
                  <a:pt x="0" y="0"/>
                </a:moveTo>
                <a:lnTo>
                  <a:pt x="2446721" y="0"/>
                </a:lnTo>
                <a:lnTo>
                  <a:pt x="2446721" y="1558328"/>
                </a:lnTo>
                <a:lnTo>
                  <a:pt x="0" y="1558328"/>
                </a:lnTo>
                <a:lnTo>
                  <a:pt x="0" y="0"/>
                </a:lnTo>
                <a:close/>
              </a:path>
            </a:pathLst>
          </a:custGeom>
          <a:blipFill>
            <a:blip r:embed="rId8"/>
            <a:stretch>
              <a:fillRect/>
            </a:stretch>
          </a:blipFill>
        </p:spPr>
        <p:txBody>
          <a:bodyPr/>
          <a:lstStyle/>
          <a:p>
            <a:endParaRPr lang="en-US"/>
          </a:p>
        </p:txBody>
      </p:sp>
      <p:sp>
        <p:nvSpPr>
          <p:cNvPr id="8" name="Freeform 8"/>
          <p:cNvSpPr/>
          <p:nvPr/>
        </p:nvSpPr>
        <p:spPr>
          <a:xfrm>
            <a:off x="15841279" y="5303718"/>
            <a:ext cx="2446721" cy="1887470"/>
          </a:xfrm>
          <a:custGeom>
            <a:avLst/>
            <a:gdLst/>
            <a:ahLst/>
            <a:cxnLst/>
            <a:rect l="l" t="t" r="r" b="b"/>
            <a:pathLst>
              <a:path w="2446721" h="1887470">
                <a:moveTo>
                  <a:pt x="0" y="0"/>
                </a:moveTo>
                <a:lnTo>
                  <a:pt x="2446721" y="0"/>
                </a:lnTo>
                <a:lnTo>
                  <a:pt x="2446721" y="1887471"/>
                </a:lnTo>
                <a:lnTo>
                  <a:pt x="0" y="1887471"/>
                </a:lnTo>
                <a:lnTo>
                  <a:pt x="0" y="0"/>
                </a:lnTo>
                <a:close/>
              </a:path>
            </a:pathLst>
          </a:custGeom>
          <a:blipFill>
            <a:blip r:embed="rId9"/>
            <a:stretch>
              <a:fillRect/>
            </a:stretch>
          </a:blipFill>
        </p:spPr>
        <p:txBody>
          <a:bodyPr/>
          <a:lstStyle/>
          <a:p>
            <a:endParaRPr lang="en-US"/>
          </a:p>
        </p:txBody>
      </p:sp>
      <p:sp>
        <p:nvSpPr>
          <p:cNvPr id="9" name="Freeform 9"/>
          <p:cNvSpPr/>
          <p:nvPr/>
        </p:nvSpPr>
        <p:spPr>
          <a:xfrm>
            <a:off x="-48472" y="2178240"/>
            <a:ext cx="9941052" cy="996080"/>
          </a:xfrm>
          <a:custGeom>
            <a:avLst/>
            <a:gdLst/>
            <a:ahLst/>
            <a:cxnLst/>
            <a:rect l="l" t="t" r="r" b="b"/>
            <a:pathLst>
              <a:path w="9941052" h="996080">
                <a:moveTo>
                  <a:pt x="0" y="0"/>
                </a:moveTo>
                <a:lnTo>
                  <a:pt x="9941052" y="0"/>
                </a:lnTo>
                <a:lnTo>
                  <a:pt x="9941052" y="996080"/>
                </a:lnTo>
                <a:lnTo>
                  <a:pt x="0" y="996080"/>
                </a:lnTo>
                <a:lnTo>
                  <a:pt x="0" y="0"/>
                </a:lnTo>
                <a:close/>
              </a:path>
            </a:pathLst>
          </a:custGeom>
          <a:blipFill>
            <a:blip r:embed="rId10"/>
            <a:stretch>
              <a:fillRect t="-244" b="-244"/>
            </a:stretch>
          </a:blipFill>
        </p:spPr>
        <p:txBody>
          <a:bodyPr/>
          <a:lstStyle/>
          <a:p>
            <a:endParaRPr lang="en-US"/>
          </a:p>
        </p:txBody>
      </p:sp>
      <p:sp>
        <p:nvSpPr>
          <p:cNvPr id="10" name="TextBox 10"/>
          <p:cNvSpPr txBox="1"/>
          <p:nvPr/>
        </p:nvSpPr>
        <p:spPr>
          <a:xfrm>
            <a:off x="1738704" y="19316"/>
            <a:ext cx="14810593" cy="1104677"/>
          </a:xfrm>
          <a:prstGeom prst="rect">
            <a:avLst/>
          </a:prstGeom>
        </p:spPr>
        <p:txBody>
          <a:bodyPr lIns="0" tIns="0" rIns="0" bIns="0" rtlCol="0" anchor="t">
            <a:spAutoFit/>
          </a:bodyPr>
          <a:lstStyle/>
          <a:p>
            <a:pPr algn="ctr">
              <a:lnSpc>
                <a:spcPts val="8696"/>
              </a:lnSpc>
              <a:spcBef>
                <a:spcPct val="0"/>
              </a:spcBef>
            </a:pPr>
            <a:r>
              <a:rPr lang="en-US" sz="7128" b="1">
                <a:solidFill>
                  <a:srgbClr val="404040"/>
                </a:solidFill>
                <a:latin typeface="Now Bold"/>
                <a:ea typeface="Now Bold"/>
                <a:cs typeface="Now Bold"/>
                <a:sym typeface="Now Bold"/>
              </a:rPr>
              <a:t>SINGULAR ALCOHOL OR CLIENT</a:t>
            </a:r>
          </a:p>
        </p:txBody>
      </p:sp>
      <p:sp>
        <p:nvSpPr>
          <p:cNvPr id="11" name="TextBox 11"/>
          <p:cNvSpPr txBox="1"/>
          <p:nvPr/>
        </p:nvSpPr>
        <p:spPr>
          <a:xfrm>
            <a:off x="2768751" y="1714544"/>
            <a:ext cx="4282369" cy="309131"/>
          </a:xfrm>
          <a:prstGeom prst="rect">
            <a:avLst/>
          </a:prstGeom>
        </p:spPr>
        <p:txBody>
          <a:bodyPr lIns="0" tIns="0" rIns="0" bIns="0" rtlCol="0" anchor="t">
            <a:spAutoFit/>
          </a:bodyPr>
          <a:lstStyle/>
          <a:p>
            <a:pPr algn="ctr">
              <a:lnSpc>
                <a:spcPts val="2494"/>
              </a:lnSpc>
              <a:spcBef>
                <a:spcPct val="0"/>
              </a:spcBef>
            </a:pPr>
            <a:r>
              <a:rPr lang="en-US" sz="2045" b="1">
                <a:solidFill>
                  <a:srgbClr val="000000"/>
                </a:solidFill>
                <a:latin typeface="Now Bold"/>
                <a:ea typeface="Now Bold"/>
                <a:cs typeface="Now Bold"/>
                <a:sym typeface="Now Bold"/>
              </a:rPr>
              <a:t>SAMPLE GRAPHS FOR ALCOHOL</a:t>
            </a:r>
          </a:p>
        </p:txBody>
      </p:sp>
      <p:sp>
        <p:nvSpPr>
          <p:cNvPr id="12" name="TextBox 12"/>
          <p:cNvSpPr txBox="1"/>
          <p:nvPr/>
        </p:nvSpPr>
        <p:spPr>
          <a:xfrm>
            <a:off x="12112391" y="1714544"/>
            <a:ext cx="4119083" cy="309131"/>
          </a:xfrm>
          <a:prstGeom prst="rect">
            <a:avLst/>
          </a:prstGeom>
        </p:spPr>
        <p:txBody>
          <a:bodyPr lIns="0" tIns="0" rIns="0" bIns="0" rtlCol="0" anchor="t">
            <a:spAutoFit/>
          </a:bodyPr>
          <a:lstStyle/>
          <a:p>
            <a:pPr algn="ctr">
              <a:lnSpc>
                <a:spcPts val="2494"/>
              </a:lnSpc>
              <a:spcBef>
                <a:spcPct val="0"/>
              </a:spcBef>
            </a:pPr>
            <a:r>
              <a:rPr lang="en-US" sz="2045" b="1">
                <a:solidFill>
                  <a:srgbClr val="000000"/>
                </a:solidFill>
                <a:latin typeface="Now Bold"/>
                <a:ea typeface="Now Bold"/>
                <a:cs typeface="Now Bold"/>
                <a:sym typeface="Now Bold"/>
              </a:rPr>
              <a:t>SAMPLE GRAPHS FOR 1 CLIENT</a:t>
            </a:r>
          </a:p>
        </p:txBody>
      </p:sp>
      <p:sp>
        <p:nvSpPr>
          <p:cNvPr id="13" name="AutoShape 13"/>
          <p:cNvSpPr/>
          <p:nvPr/>
        </p:nvSpPr>
        <p:spPr>
          <a:xfrm>
            <a:off x="9911630" y="2193073"/>
            <a:ext cx="0" cy="8108760"/>
          </a:xfrm>
          <a:prstGeom prst="line">
            <a:avLst/>
          </a:prstGeom>
          <a:ln w="38100" cap="flat">
            <a:solidFill>
              <a:srgbClr val="000000"/>
            </a:solidFill>
            <a:prstDash val="solid"/>
            <a:headEnd type="none" w="sm" len="sm"/>
            <a:tailEnd type="none" w="sm" len="sm"/>
          </a:ln>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2c514c1-a717-4087-be06-d40d2070ad52}" enabled="0" method="" siteId="{82c514c1-a717-4087-be06-d40d2070ad52}" removed="1"/>
</clbl:labelList>
</file>

<file path=docProps/app.xml><?xml version="1.0" encoding="utf-8"?>
<Properties xmlns="http://schemas.openxmlformats.org/officeDocument/2006/extended-properties" xmlns:vt="http://schemas.openxmlformats.org/officeDocument/2006/docPropsVTypes">
  <TotalTime>20</TotalTime>
  <Words>440</Words>
  <Application>Microsoft Macintosh PowerPoint</Application>
  <PresentationFormat>Custom</PresentationFormat>
  <Paragraphs>26</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Now</vt:lpstr>
      <vt:lpstr>Calibri</vt:lpstr>
      <vt:lpstr>Wingdings</vt:lpstr>
      <vt:lpstr>Aptos</vt:lpstr>
      <vt:lpstr>Now Bold</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01</dc:title>
  <cp:lastModifiedBy>Thai Hong Ngoc Phan</cp:lastModifiedBy>
  <cp:revision>1</cp:revision>
  <dcterms:created xsi:type="dcterms:W3CDTF">2006-08-16T00:00:00Z</dcterms:created>
  <dcterms:modified xsi:type="dcterms:W3CDTF">2024-11-14T17:03:33Z</dcterms:modified>
  <dc:identifier>DAGWdzbCpKA</dc:identifier>
</cp:coreProperties>
</file>