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7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/>
    <p:restoredTop sz="94643"/>
  </p:normalViewPr>
  <p:slideViewPr>
    <p:cSldViewPr snapToGrid="0" snapToObjects="1">
      <p:cViewPr varScale="1">
        <p:scale>
          <a:sx n="77" d="100"/>
          <a:sy n="77" d="100"/>
        </p:scale>
        <p:origin x="19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DBA921-DC01-4F44-9362-85C9C6CEC67C}" type="datetimeFigureOut">
              <a:rPr lang="en-US" smtClean="0"/>
              <a:t>3/22/19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49E019-A998-1D42-B257-44660C6B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92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9E019-A998-1D42-B257-44660C6B8BD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0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9E019-A998-1D42-B257-44660C6B8BD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01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4" Type="http://schemas.openxmlformats.org/officeDocument/2006/relationships/image" Target="../media/image14.jpeg"/><Relationship Id="rId5" Type="http://schemas.openxmlformats.org/officeDocument/2006/relationships/image" Target="../media/image15.jpeg"/><Relationship Id="rId6" Type="http://schemas.openxmlformats.org/officeDocument/2006/relationships/image" Target="../media/image16.jpeg"/><Relationship Id="rId7" Type="http://schemas.openxmlformats.org/officeDocument/2006/relationships/image" Target="../media/image17.jpe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9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0.png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Wholesale Customer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 Lisbon, Portugal</a:t>
            </a:r>
          </a:p>
        </p:txBody>
      </p:sp>
    </p:spTree>
    <p:extLst>
      <p:ext uri="{BB962C8B-B14F-4D97-AF65-F5344CB8AC3E}">
        <p14:creationId xmlns:p14="http://schemas.microsoft.com/office/powerpoint/2010/main" val="217397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CUSTOMERS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1323266"/>
            <a:ext cx="4800600" cy="632529"/>
          </a:xfrm>
        </p:spPr>
        <p:txBody>
          <a:bodyPr/>
          <a:lstStyle/>
          <a:p>
            <a:r>
              <a:rPr lang="en-US" dirty="0" smtClean="0"/>
              <a:t>CATERING INDUSTRY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1678" y="2037074"/>
            <a:ext cx="4800600" cy="2185791"/>
          </a:xfrm>
        </p:spPr>
        <p:txBody>
          <a:bodyPr/>
          <a:lstStyle/>
          <a:p>
            <a:r>
              <a:rPr lang="en-US" dirty="0" smtClean="0"/>
              <a:t>298 CUSTOMERS</a:t>
            </a:r>
          </a:p>
          <a:p>
            <a:r>
              <a:rPr lang="en-US" dirty="0" smtClean="0"/>
              <a:t>USE KMENAS</a:t>
            </a:r>
          </a:p>
          <a:p>
            <a:r>
              <a:rPr lang="en-US" dirty="0" smtClean="0"/>
              <a:t>3 CLUSTERS</a:t>
            </a:r>
          </a:p>
          <a:p>
            <a:r>
              <a:rPr lang="en-US" dirty="0" smtClean="0"/>
              <a:t>High </a:t>
            </a:r>
            <a:r>
              <a:rPr lang="en-US" dirty="0"/>
              <a:t>on Fresh, Frozen and </a:t>
            </a:r>
            <a:r>
              <a:rPr lang="en-US" dirty="0" err="1" smtClean="0"/>
              <a:t>Delicassen</a:t>
            </a:r>
            <a:r>
              <a:rPr lang="en-US" dirty="0" smtClean="0"/>
              <a:t> PRODUCTS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24828" y="3801756"/>
            <a:ext cx="4800600" cy="632529"/>
          </a:xfrm>
        </p:spPr>
        <p:txBody>
          <a:bodyPr/>
          <a:lstStyle/>
          <a:p>
            <a:r>
              <a:rPr lang="en-US" dirty="0" smtClean="0"/>
              <a:t>RETAIL CUSTOMERS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24828" y="4434285"/>
            <a:ext cx="4800600" cy="2156928"/>
          </a:xfrm>
        </p:spPr>
        <p:txBody>
          <a:bodyPr/>
          <a:lstStyle/>
          <a:p>
            <a:r>
              <a:rPr lang="en-US" dirty="0" smtClean="0"/>
              <a:t>142 CUSTOMERS</a:t>
            </a:r>
          </a:p>
          <a:p>
            <a:r>
              <a:rPr lang="en-US" dirty="0" smtClean="0"/>
              <a:t>USE Hierarchical</a:t>
            </a:r>
          </a:p>
          <a:p>
            <a:r>
              <a:rPr lang="en-US" dirty="0" smtClean="0"/>
              <a:t>3 CLUSTERS</a:t>
            </a:r>
          </a:p>
          <a:p>
            <a:r>
              <a:rPr lang="en-US" dirty="0" smtClean="0"/>
              <a:t>High </a:t>
            </a:r>
            <a:r>
              <a:rPr lang="en-US" dirty="0"/>
              <a:t>on Milk, Grocery, Detergents and </a:t>
            </a:r>
            <a:r>
              <a:rPr lang="en-US" dirty="0" smtClean="0"/>
              <a:t>Paper PRODUCTS</a:t>
            </a:r>
            <a:endParaRPr lang="en-US" dirty="0"/>
          </a:p>
        </p:txBody>
      </p:sp>
      <p:pic>
        <p:nvPicPr>
          <p:cNvPr id="5126" name="Picture 6" descr="mage result for fres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539" y="3723027"/>
            <a:ext cx="2143861" cy="14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mage result for frozen foo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539" y="5161486"/>
            <a:ext cx="2692483" cy="151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mage result for delicatesse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912" y="4475880"/>
            <a:ext cx="2392627" cy="135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mage result for milk produc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064" y="381000"/>
            <a:ext cx="3242364" cy="226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mage result for Grocery produc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2008" y="1127758"/>
            <a:ext cx="2037074" cy="203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 descr="mage result for Detergents and Paper product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140" y="2644313"/>
            <a:ext cx="2876414" cy="1376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6674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Catering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1559207"/>
            <a:ext cx="8533849" cy="235064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5527" y="2283901"/>
            <a:ext cx="2116345" cy="13283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51678" y="4288221"/>
            <a:ext cx="1017832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Cluster 1: Lower spender catering business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Cluster 2: Medium spender catering business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Cluster 3: High spender catering business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High spender spend a lot on Fresh and Frozen products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Medium and High combined to 114 customers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61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Retail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195" y="1270340"/>
            <a:ext cx="10887770" cy="43150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15195" y="5795445"/>
            <a:ext cx="10887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Cluster 1: Majority                                         Cluster 2: Only 1                                          Cluster 3: Only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090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Retail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2737810"/>
            <a:ext cx="10178322" cy="12950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678" y="4107680"/>
            <a:ext cx="10178322" cy="24282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1678" y="1408412"/>
            <a:ext cx="10178322" cy="1254584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3740729" y="4467371"/>
            <a:ext cx="984700" cy="225973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023660" y="4467371"/>
            <a:ext cx="984700" cy="225973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664635" y="4467371"/>
            <a:ext cx="984700" cy="225973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23660" y="3158835"/>
            <a:ext cx="984700" cy="94884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740729" y="3158835"/>
            <a:ext cx="984700" cy="94884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740729" y="3158836"/>
            <a:ext cx="984700" cy="94884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664635" y="3158835"/>
            <a:ext cx="984700" cy="94884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197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9"/>
            <a:ext cx="8187071" cy="1170547"/>
          </a:xfrm>
        </p:spPr>
        <p:txBody>
          <a:bodyPr/>
          <a:lstStyle/>
          <a:p>
            <a:r>
              <a:rPr lang="en-US" sz="6600" dirty="0" smtClean="0"/>
              <a:t>Recommendation</a:t>
            </a:r>
            <a:endParaRPr lang="en-US" sz="6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2709949"/>
            <a:ext cx="7017488" cy="3400968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Put correlated products in near section / area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High Spenders in Catering purchase more on Fresh, So fresh need to be sufficient for them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High spenders in retail purchase more on Milk, grocery, detergents and paper, So those need to be placed near each other for customers’ convenience </a:t>
            </a:r>
          </a:p>
        </p:txBody>
      </p:sp>
    </p:spTree>
    <p:extLst>
      <p:ext uri="{BB962C8B-B14F-4D97-AF65-F5344CB8AC3E}">
        <p14:creationId xmlns:p14="http://schemas.microsoft.com/office/powerpoint/2010/main" val="582705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699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Stakeholder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wholesale distributor's </a:t>
            </a:r>
            <a:r>
              <a:rPr lang="en-US" sz="1800" dirty="0" smtClean="0"/>
              <a:t>owner</a:t>
            </a:r>
          </a:p>
          <a:p>
            <a:r>
              <a:rPr lang="en-US" sz="1800" dirty="0"/>
              <a:t>He would like to know, according to their shopping habits, how could all his customers be categorized into different </a:t>
            </a:r>
            <a:r>
              <a:rPr lang="en-US" sz="1800" dirty="0" smtClean="0"/>
              <a:t>types</a:t>
            </a:r>
          </a:p>
          <a:p>
            <a:r>
              <a:rPr lang="en-US" sz="1800" dirty="0"/>
              <a:t>So that it enables him to target at different groups of customers using specific </a:t>
            </a:r>
            <a:r>
              <a:rPr lang="en-US" sz="1800" dirty="0" smtClean="0"/>
              <a:t>approach to </a:t>
            </a:r>
            <a:r>
              <a:rPr lang="en-US" sz="1800" dirty="0"/>
              <a:t>maximum the profit.</a:t>
            </a:r>
          </a:p>
        </p:txBody>
      </p:sp>
      <p:pic>
        <p:nvPicPr>
          <p:cNvPr id="2050" name="Picture 2" descr="mage result for wholesal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8" y="1150882"/>
            <a:ext cx="6692462" cy="446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5961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in the dataset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6189" y="1296987"/>
            <a:ext cx="8369300" cy="3086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6189" y="4636048"/>
            <a:ext cx="3086100" cy="571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6189" y="5460509"/>
            <a:ext cx="2362200" cy="762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588912" y="4636048"/>
            <a:ext cx="50784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From </a:t>
            </a:r>
            <a:r>
              <a:rPr lang="en-US" dirty="0" err="1" smtClean="0"/>
              <a:t>UCI.edu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Total 440 rows / customers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2 Channels: Catering and Retail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3 Regions: Lisbon, Oporto and other regions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Numbers are: annual </a:t>
            </a:r>
            <a:r>
              <a:rPr lang="en-US" dirty="0"/>
              <a:t>spending in monetary units</a:t>
            </a:r>
          </a:p>
        </p:txBody>
      </p:sp>
    </p:spTree>
    <p:extLst>
      <p:ext uri="{BB962C8B-B14F-4D97-AF65-F5344CB8AC3E}">
        <p14:creationId xmlns:p14="http://schemas.microsoft.com/office/powerpoint/2010/main" val="2022015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1318084"/>
            <a:ext cx="3092115" cy="11966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Additional information retrieved from the dataset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7821" y="592870"/>
            <a:ext cx="5233048" cy="4168315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3238499"/>
            <a:ext cx="3092115" cy="2247900"/>
          </a:xfrm>
        </p:spPr>
        <p:txBody>
          <a:bodyPr>
            <a:norm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mr-IN" sz="2000" dirty="0"/>
              <a:t>&gt;= 40000, "</a:t>
            </a:r>
            <a:r>
              <a:rPr lang="mr-IN" sz="2000" dirty="0" err="1"/>
              <a:t>Major</a:t>
            </a:r>
            <a:r>
              <a:rPr lang="mr-IN" sz="2000" dirty="0"/>
              <a:t> </a:t>
            </a:r>
            <a:r>
              <a:rPr lang="mr-IN" sz="2000" dirty="0" err="1"/>
              <a:t>Customer</a:t>
            </a:r>
            <a:r>
              <a:rPr lang="mr-IN" sz="2000" dirty="0"/>
              <a:t>"] = </a:t>
            </a:r>
            <a:r>
              <a:rPr lang="mr-IN" sz="2000" dirty="0" err="1" smtClean="0"/>
              <a:t>True</a:t>
            </a:r>
            <a:endParaRPr lang="en-US" sz="20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000" dirty="0"/>
              <a:t>&lt; 40000, "Major Customer"] = False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820" y="4959348"/>
            <a:ext cx="5244181" cy="111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058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5" y="961696"/>
            <a:ext cx="3092115" cy="1196671"/>
          </a:xfrm>
        </p:spPr>
        <p:txBody>
          <a:bodyPr/>
          <a:lstStyle/>
          <a:p>
            <a:r>
              <a:rPr lang="en-US" dirty="0" smtClean="0"/>
              <a:t>Income </a:t>
            </a:r>
            <a:br>
              <a:rPr lang="en-US" dirty="0" smtClean="0"/>
            </a:br>
            <a:r>
              <a:rPr lang="en-US" dirty="0" smtClean="0"/>
              <a:t>from </a:t>
            </a:r>
            <a:br>
              <a:rPr lang="en-US" dirty="0" smtClean="0"/>
            </a:br>
            <a:r>
              <a:rPr lang="en-US" dirty="0" smtClean="0"/>
              <a:t>Products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0670" y="961696"/>
            <a:ext cx="6242391" cy="4776951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2695902"/>
            <a:ext cx="3299933" cy="3209597"/>
          </a:xfrm>
          <a:noFill/>
        </p:spPr>
        <p:txBody>
          <a:bodyPr>
            <a:normAutofit/>
          </a:bodyPr>
          <a:lstStyle/>
          <a:p>
            <a:r>
              <a:rPr lang="en-US" sz="2000" dirty="0" smtClean="0"/>
              <a:t>36.1% from Fresh Product</a:t>
            </a:r>
          </a:p>
          <a:p>
            <a:r>
              <a:rPr lang="en-US" sz="2000" dirty="0" smtClean="0"/>
              <a:t>23.9% from Grocery Product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88974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 - Product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545" y="493087"/>
            <a:ext cx="7056451" cy="581312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2617076"/>
            <a:ext cx="3092115" cy="3288424"/>
          </a:xfrm>
        </p:spPr>
        <p:txBody>
          <a:bodyPr>
            <a:normAutofit/>
          </a:bodyPr>
          <a:lstStyle/>
          <a:p>
            <a:r>
              <a:rPr lang="en-US" sz="1800" dirty="0" smtClean="0"/>
              <a:t>0.92 </a:t>
            </a:r>
            <a:r>
              <a:rPr lang="mr-IN" sz="1800" dirty="0" smtClean="0"/>
              <a:t>–</a:t>
            </a:r>
            <a:r>
              <a:rPr lang="en-US" sz="1800" dirty="0" smtClean="0"/>
              <a:t> </a:t>
            </a:r>
          </a:p>
          <a:p>
            <a:r>
              <a:rPr lang="en-US" sz="1800" dirty="0" err="1" smtClean="0"/>
              <a:t>Detergents_Paper</a:t>
            </a:r>
            <a:r>
              <a:rPr lang="en-US" sz="1800" dirty="0" smtClean="0"/>
              <a:t> ~ Grocery</a:t>
            </a:r>
          </a:p>
          <a:p>
            <a:r>
              <a:rPr lang="en-US" sz="1800" dirty="0" smtClean="0"/>
              <a:t>0.73 </a:t>
            </a:r>
            <a:r>
              <a:rPr lang="mr-IN" sz="1800" dirty="0" smtClean="0"/>
              <a:t>–</a:t>
            </a:r>
            <a:r>
              <a:rPr lang="en-US" sz="1800" dirty="0" smtClean="0"/>
              <a:t> </a:t>
            </a:r>
          </a:p>
          <a:p>
            <a:r>
              <a:rPr lang="en-US" sz="1800" dirty="0" smtClean="0"/>
              <a:t>Grocery ~ Milk</a:t>
            </a:r>
          </a:p>
          <a:p>
            <a:r>
              <a:rPr lang="en-US" sz="1800" dirty="0" smtClean="0"/>
              <a:t>0.66 </a:t>
            </a:r>
            <a:r>
              <a:rPr lang="mr-IN" sz="1800" dirty="0" smtClean="0"/>
              <a:t>–</a:t>
            </a:r>
            <a:r>
              <a:rPr lang="en-US" sz="1800" dirty="0" smtClean="0"/>
              <a:t> </a:t>
            </a:r>
          </a:p>
          <a:p>
            <a:r>
              <a:rPr lang="en-US" sz="1800" dirty="0" err="1" smtClean="0"/>
              <a:t>Detergents_Paper</a:t>
            </a:r>
            <a:r>
              <a:rPr lang="en-US" sz="1800" dirty="0" smtClean="0"/>
              <a:t> ~ Milk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015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Regions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5834" y="122325"/>
            <a:ext cx="4997729" cy="6609551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3736428"/>
            <a:ext cx="3234005" cy="2169072"/>
          </a:xfrm>
        </p:spPr>
        <p:txBody>
          <a:bodyPr/>
          <a:lstStyle/>
          <a:p>
            <a:r>
              <a:rPr lang="en-US" dirty="0" smtClean="0"/>
              <a:t>Not evenly distributed</a:t>
            </a:r>
          </a:p>
          <a:p>
            <a:r>
              <a:rPr lang="en-US" dirty="0"/>
              <a:t>More </a:t>
            </a:r>
            <a:r>
              <a:rPr lang="en-US" dirty="0" smtClean="0"/>
              <a:t>customer from other regions</a:t>
            </a:r>
            <a:endParaRPr lang="en-US" dirty="0"/>
          </a:p>
          <a:p>
            <a:r>
              <a:rPr lang="en-US" dirty="0" smtClean="0"/>
              <a:t>Average is about the same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7884" y="2314149"/>
            <a:ext cx="23622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420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Channels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313" y="1024759"/>
            <a:ext cx="7082512" cy="4761186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3563006"/>
            <a:ext cx="3092115" cy="234249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Catering high on Fresh, Frozen and Delicatessen</a:t>
            </a:r>
          </a:p>
          <a:p>
            <a:r>
              <a:rPr lang="en-US" sz="2000" dirty="0" smtClean="0"/>
              <a:t>Retail high on Milk, Grocery, Detergents and Paper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3899" y="2322688"/>
            <a:ext cx="30861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869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D_catering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9545" y="1716986"/>
            <a:ext cx="7053640" cy="3375276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2049516"/>
            <a:ext cx="3092115" cy="385598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Based on 3 product types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Fresh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Frozen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Delicatessen</a:t>
            </a:r>
          </a:p>
          <a:p>
            <a:r>
              <a:rPr lang="en-US" sz="2000" dirty="0" smtClean="0"/>
              <a:t>Those 3 catering purchase more than retail</a:t>
            </a:r>
          </a:p>
        </p:txBody>
      </p:sp>
      <p:sp>
        <p:nvSpPr>
          <p:cNvPr id="6" name="Oval 5"/>
          <p:cNvSpPr/>
          <p:nvPr/>
        </p:nvSpPr>
        <p:spPr>
          <a:xfrm>
            <a:off x="898635" y="3445045"/>
            <a:ext cx="930166" cy="858941"/>
          </a:xfrm>
          <a:prstGeom prst="ellipse">
            <a:avLst/>
          </a:prstGeom>
          <a:noFill/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1828801" y="3445045"/>
            <a:ext cx="984700" cy="98506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648608" y="2049517"/>
            <a:ext cx="2459420" cy="250671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70728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</a:majorFont>
      <a:minorFont>
        <a:latin typeface="Gill Sans MT" panose="020B0502020104020203"/>
        <a:ea typeface=""/>
        <a:cs typeface="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355</TotalTime>
  <Words>342</Words>
  <Application>Microsoft Macintosh PowerPoint</Application>
  <PresentationFormat>Widescreen</PresentationFormat>
  <Paragraphs>65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Gill Sans MT</vt:lpstr>
      <vt:lpstr>Impact</vt:lpstr>
      <vt:lpstr>Arial</vt:lpstr>
      <vt:lpstr>Badge</vt:lpstr>
      <vt:lpstr>Wholesale Customer</vt:lpstr>
      <vt:lpstr>Stakeholder</vt:lpstr>
      <vt:lpstr>Information in the dataset</vt:lpstr>
      <vt:lpstr>Additional information retrieved from the dataset</vt:lpstr>
      <vt:lpstr>Income  from  Products</vt:lpstr>
      <vt:lpstr>Inter - Product</vt:lpstr>
      <vt:lpstr>Regions</vt:lpstr>
      <vt:lpstr>Channels</vt:lpstr>
      <vt:lpstr>D_catering</vt:lpstr>
      <vt:lpstr>CLUSTER CUSTOMERS</vt:lpstr>
      <vt:lpstr>Cluster Catering</vt:lpstr>
      <vt:lpstr>Cluster Retail</vt:lpstr>
      <vt:lpstr>Cluster Retail</vt:lpstr>
      <vt:lpstr>Recommendation</vt:lpstr>
      <vt:lpstr>Q &amp; 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Wholesale Customer</dc:title>
  <dc:creator>Qingnan Zeng</dc:creator>
  <cp:lastModifiedBy>Qingnan Zeng</cp:lastModifiedBy>
  <cp:revision>17</cp:revision>
  <dcterms:created xsi:type="dcterms:W3CDTF">2019-03-22T23:53:34Z</dcterms:created>
  <dcterms:modified xsi:type="dcterms:W3CDTF">2019-03-23T05:49:32Z</dcterms:modified>
</cp:coreProperties>
</file>