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3" r:id="rId12"/>
    <p:sldId id="274" r:id="rId13"/>
    <p:sldId id="287" r:id="rId14"/>
    <p:sldId id="277" r:id="rId15"/>
    <p:sldId id="281" r:id="rId16"/>
    <p:sldId id="278" r:id="rId17"/>
    <p:sldId id="279" r:id="rId18"/>
    <p:sldId id="280" r:id="rId19"/>
    <p:sldId id="282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cnblogs.com/hongcha717/archive/2010/10/24/1859780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ACM</a:t>
            </a:r>
            <a:r>
              <a:rPr lang="zh-CN" altLang="en-US" dirty="0" smtClean="0">
                <a:sym typeface="+mn-ea"/>
              </a:rPr>
              <a:t>新生培训（四）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——</a:t>
            </a:r>
            <a:r>
              <a:rPr lang="zh-CN" altLang="en-US" dirty="0" smtClean="0">
                <a:sym typeface="+mn-ea"/>
              </a:rPr>
              <a:t>指针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                                      哈尔滨理工大学</a:t>
            </a:r>
            <a:r>
              <a:rPr lang="en-US" altLang="zh-CN" dirty="0" smtClean="0">
                <a:sym typeface="+mn-ea"/>
              </a:rPr>
              <a:t>ACM</a:t>
            </a:r>
            <a:r>
              <a:rPr lang="zh-CN" altLang="en-US" dirty="0" smtClean="0">
                <a:sym typeface="+mn-ea"/>
              </a:rPr>
              <a:t>集训队：刘明辉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5765"/>
            <a:ext cx="10515600" cy="5771515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阅读程序</a:t>
            </a:r>
            <a:r>
              <a:rPr lang="en-US" altLang="zh-CN"/>
              <a:t>(2)</a:t>
            </a:r>
            <a:endParaRPr lang="zh-CN" altLang="en-US"/>
          </a:p>
          <a:p>
            <a:r>
              <a:rPr lang="en-US" altLang="zh-CN"/>
              <a:t>int *p1, *p2, *p;</a:t>
            </a:r>
            <a:endParaRPr lang="en-US" altLang="zh-CN"/>
          </a:p>
          <a:p>
            <a:r>
              <a:rPr lang="en-US" altLang="zh-CN"/>
              <a:t>int a = 10, b = 12;</a:t>
            </a:r>
            <a:endParaRPr lang="en-US" altLang="zh-CN"/>
          </a:p>
          <a:p>
            <a:r>
              <a:rPr lang="en-US" altLang="zh-CN"/>
              <a:t>p1 = &amp;a;</a:t>
            </a:r>
            <a:endParaRPr lang="en-US" altLang="zh-CN"/>
          </a:p>
          <a:p>
            <a:r>
              <a:rPr lang="en-US" altLang="zh-CN"/>
              <a:t>p2 = &amp;b;</a:t>
            </a:r>
            <a:endParaRPr lang="en-US" altLang="zh-CN"/>
          </a:p>
          <a:p>
            <a:r>
              <a:rPr lang="en-US" altLang="zh-CN"/>
              <a:t>printf("%d %d %d %d %d %d %d %d\n",a,b,&amp;a,&amp;b,p1,p2,*p1,*p2);</a:t>
            </a:r>
            <a:endParaRPr lang="en-US" altLang="zh-CN"/>
          </a:p>
          <a:p>
            <a:r>
              <a:rPr lang="en-US" altLang="zh-CN"/>
              <a:t>if(a &lt; b)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p = p1;</a:t>
            </a:r>
            <a:endParaRPr lang="en-US" altLang="zh-CN"/>
          </a:p>
          <a:p>
            <a:r>
              <a:rPr lang="en-US" altLang="zh-CN"/>
              <a:t>    p1 = p2;</a:t>
            </a:r>
            <a:endParaRPr lang="en-US" altLang="zh-CN"/>
          </a:p>
          <a:p>
            <a:r>
              <a:rPr lang="en-US" altLang="zh-CN"/>
              <a:t>    p2 = p;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printf("%d %d %d %d %d %d %d %d\n",a,b,&amp;a,&amp;b,p1,p2,*p1,*p2);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4655"/>
            <a:ext cx="10515600" cy="5762625"/>
          </a:xfrm>
        </p:spPr>
        <p:txBody>
          <a:bodyPr/>
          <a:lstStyle/>
          <a:p>
            <a:r>
              <a:rPr lang="zh-CN" altLang="en-US"/>
              <a:t>阅读程序</a:t>
            </a:r>
            <a:r>
              <a:rPr lang="en-US" altLang="zh-CN"/>
              <a:t>(3)</a:t>
            </a:r>
            <a:endParaRPr lang="en-US" altLang="zh-CN"/>
          </a:p>
          <a:p>
            <a:r>
              <a:rPr lang="en-US" altLang="zh-CN">
                <a:sym typeface="+mn-ea"/>
              </a:rPr>
              <a:t> int a[3][3], *p;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p = &amp;a[0][0];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for(int i = 0; i &lt; 9; i ++) p[i] = i + 1;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for(int i=0; i&lt;3; i++)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for(int j=0; j&lt;3; j++)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printf("%-3d",a[i][j]);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printf("\n");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}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860" y="413385"/>
            <a:ext cx="926528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数组指针：指向数组的指针      int (*p)[1005];                                                 </a:t>
            </a:r>
            <a:r>
              <a:rPr lang="zh-CN" altLang="en-US">
                <a:sym typeface="+mn-ea"/>
                <a:hlinkClick r:id="rId1"/>
              </a:rPr>
              <a:t>还不懂</a:t>
            </a:r>
            <a:r>
              <a:rPr lang="zh-CN" altLang="en-US"/>
              <a:t>                             </a:t>
            </a:r>
            <a:r>
              <a:rPr lang="zh-CN" altLang="en-US">
                <a:hlinkClick r:id="rId1"/>
              </a:rPr>
              <a:t> </a:t>
            </a:r>
            <a:endParaRPr lang="zh-CN" altLang="en-US"/>
          </a:p>
          <a:p>
            <a:r>
              <a:rPr lang="zh-CN" altLang="en-US"/>
              <a:t>指针数组：很多个指针                int *p[1005];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阅读程序</a:t>
            </a:r>
            <a:r>
              <a:rPr lang="en-US" altLang="zh-CN">
                <a:sym typeface="+mn-ea"/>
              </a:rPr>
              <a:t>(4)</a:t>
            </a:r>
            <a:endParaRPr lang="zh-CN" altLang="en-US"/>
          </a:p>
          <a:p>
            <a:r>
              <a:rPr lang="zh-CN" altLang="en-US" sz="2000"/>
              <a:t>#include&lt;stdio.h&gt;</a:t>
            </a:r>
            <a:endParaRPr lang="zh-CN" altLang="en-US" sz="2000"/>
          </a:p>
          <a:p>
            <a:r>
              <a:rPr lang="zh-CN" altLang="en-US" sz="2000"/>
              <a:t>int main()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    int a[3][5],k=1;</a:t>
            </a:r>
            <a:endParaRPr lang="zh-CN" altLang="en-US" sz="2000"/>
          </a:p>
          <a:p>
            <a:r>
              <a:rPr lang="zh-CN" altLang="en-US" sz="2000"/>
              <a:t>    for(int i=0; i&lt;3; i++)</a:t>
            </a:r>
            <a:endParaRPr lang="zh-CN" altLang="en-US" sz="2000"/>
          </a:p>
          <a:p>
            <a:r>
              <a:rPr lang="zh-CN" altLang="en-US" sz="2000"/>
              <a:t>        for(int j=0; j&lt;5; j++)</a:t>
            </a:r>
            <a:endParaRPr lang="zh-CN" altLang="en-US" sz="2000"/>
          </a:p>
          <a:p>
            <a:r>
              <a:rPr lang="zh-CN" altLang="en-US" sz="2000"/>
              <a:t>            a[i][j]=k++;</a:t>
            </a:r>
            <a:endParaRPr lang="zh-CN" altLang="en-US" sz="2000"/>
          </a:p>
          <a:p>
            <a:r>
              <a:rPr lang="zh-CN" altLang="en-US" sz="2000"/>
              <a:t>    int (*p)[5];</a:t>
            </a:r>
            <a:endParaRPr lang="zh-CN" altLang="en-US" sz="2000"/>
          </a:p>
          <a:p>
            <a:r>
              <a:rPr lang="zh-CN" altLang="en-US" sz="2000"/>
              <a:t>    p=a;</a:t>
            </a:r>
            <a:endParaRPr lang="zh-CN" altLang="en-US" sz="2000"/>
          </a:p>
          <a:p>
            <a:r>
              <a:rPr lang="zh-CN" altLang="en-US" sz="2000"/>
              <a:t>    for(int i=0;i&lt;3;i++)</a:t>
            </a:r>
            <a:endParaRPr lang="zh-CN" altLang="en-US" sz="2000"/>
          </a:p>
          <a:p>
            <a:r>
              <a:rPr lang="zh-CN" altLang="en-US" sz="2000"/>
              <a:t>        for(int j=0;j&lt;5;j++)</a:t>
            </a:r>
            <a:endParaRPr lang="zh-CN" altLang="en-US" sz="2000"/>
          </a:p>
          <a:p>
            <a:r>
              <a:rPr lang="zh-CN" altLang="en-US" sz="2000"/>
              <a:t>        printf("%d\n",*(*(p+i)+j));///p[i][j] *(p[i]+j)  都可以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阅读程序</a:t>
            </a:r>
            <a:r>
              <a:rPr lang="en-US" altLang="zh-CN"/>
              <a:t>(5)</a:t>
            </a:r>
            <a:endParaRPr lang="en-US" altLang="zh-CN"/>
          </a:p>
          <a:p>
            <a:r>
              <a:rPr lang="en-US" altLang="zh-CN"/>
              <a:t>int a[3][3], *p, i;</a:t>
            </a:r>
            <a:endParaRPr lang="en-US" altLang="zh-CN"/>
          </a:p>
          <a:p>
            <a:r>
              <a:rPr lang="en-US" altLang="zh-CN"/>
              <a:t>p = &amp;a[0][0];</a:t>
            </a:r>
            <a:endParaRPr lang="en-US" altLang="zh-CN"/>
          </a:p>
          <a:p>
            <a:r>
              <a:rPr lang="en-US" altLang="zh-CN"/>
              <a:t>for(i = 0; i &lt; 9; i ++) p[i] = i + 1;</a:t>
            </a:r>
            <a:endParaRPr lang="en-US" altLang="zh-CN"/>
          </a:p>
          <a:p>
            <a:r>
              <a:rPr lang="en-US" altLang="zh-CN"/>
              <a:t>cout &lt;&lt; a[1][2] &lt;&lt; endl;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阅读程序</a:t>
            </a:r>
            <a:r>
              <a:rPr lang="en-US" altLang="zh-CN"/>
              <a:t>(6)</a:t>
            </a:r>
            <a:endParaRPr lang="en-US" altLang="zh-CN"/>
          </a:p>
          <a:p>
            <a:r>
              <a:rPr lang="en-US" altLang="zh-CN"/>
              <a:t>char *p = "abcdefghijklmnopq";</a:t>
            </a:r>
            <a:endParaRPr lang="en-US" altLang="zh-CN"/>
          </a:p>
          <a:p>
            <a:r>
              <a:rPr lang="en-US" altLang="zh-CN"/>
              <a:t>while(*p ++ != 'e');</a:t>
            </a:r>
            <a:endParaRPr lang="en-US" altLang="zh-CN"/>
          </a:p>
          <a:p>
            <a:r>
              <a:rPr lang="en-US" altLang="zh-CN"/>
              <a:t>cout &lt;&lt; p &lt;&lt; endl;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阅读程序</a:t>
            </a:r>
            <a:r>
              <a:rPr lang="en-US" altLang="zh-CN"/>
              <a:t>(7)</a:t>
            </a:r>
            <a:endParaRPr lang="en-US" altLang="zh-CN"/>
          </a:p>
          <a:p>
            <a:r>
              <a:rPr lang="en-US" altLang="zh-CN"/>
              <a:t>int a[9] = {1, 2, 3, 4, 5, 6, 7, 8, 9}, *p;</a:t>
            </a:r>
            <a:endParaRPr lang="en-US" altLang="zh-CN"/>
          </a:p>
          <a:p>
            <a:r>
              <a:rPr lang="en-US" altLang="zh-CN"/>
              <a:t>p = a;</a:t>
            </a:r>
            <a:endParaRPr lang="en-US" altLang="zh-CN"/>
          </a:p>
          <a:p>
            <a:r>
              <a:rPr lang="en-US" altLang="zh-CN"/>
              <a:t>cout &lt;&lt; *p &lt;&lt; "," &lt;&lt; *(p + 5) &lt;&lt; endl;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阅读程序</a:t>
            </a:r>
            <a:r>
              <a:rPr lang="en-US" altLang="zh-CN"/>
              <a:t>(8)</a:t>
            </a:r>
            <a:endParaRPr lang="en-US" altLang="zh-CN"/>
          </a:p>
          <a:p>
            <a:r>
              <a:rPr lang="en-US" altLang="zh-CN"/>
              <a:t>char s[] = {"qwerty"};</a:t>
            </a:r>
            <a:endParaRPr lang="en-US" altLang="zh-CN"/>
          </a:p>
          <a:p>
            <a:r>
              <a:rPr lang="en-US" altLang="zh-CN"/>
              <a:t>char *p = s;</a:t>
            </a:r>
            <a:endParaRPr lang="en-US" altLang="zh-CN"/>
          </a:p>
          <a:p>
            <a:r>
              <a:rPr lang="en-US" altLang="zh-CN"/>
              <a:t>*(p + 2) += 3;</a:t>
            </a:r>
            <a:endParaRPr lang="en-US" altLang="zh-CN"/>
          </a:p>
          <a:p>
            <a:r>
              <a:rPr lang="en-US" altLang="zh-CN"/>
              <a:t>cout &lt;&lt; *p &lt;&lt; "," &lt;&lt; *(p + 2) &lt;&lt; endl;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 </a:t>
            </a:r>
            <a:r>
              <a:rPr lang="zh-CN" altLang="en-US"/>
              <a:t>阅读程序</a:t>
            </a:r>
            <a:r>
              <a:rPr lang="en-US" altLang="zh-CN"/>
              <a:t>(9)</a:t>
            </a:r>
            <a:endParaRPr lang="en-US" altLang="zh-CN"/>
          </a:p>
          <a:p>
            <a:r>
              <a:rPr lang="en-US" altLang="zh-CN"/>
              <a:t>  char ch[5] = {"6937"}, *p;</a:t>
            </a:r>
            <a:endParaRPr lang="en-US" altLang="zh-CN"/>
          </a:p>
          <a:p>
            <a:r>
              <a:rPr lang="en-US" altLang="zh-CN"/>
              <a:t>    int i, j, s = 0;</a:t>
            </a:r>
            <a:endParaRPr lang="en-US" altLang="zh-CN"/>
          </a:p>
          <a:p>
            <a:r>
              <a:rPr lang="en-US" altLang="zh-CN"/>
              <a:t>    p=ch;</a:t>
            </a:r>
            <a:endParaRPr lang="en-US" altLang="zh-CN"/>
          </a:p>
          <a:p>
            <a:r>
              <a:rPr lang="en-US" altLang="zh-CN"/>
              <a:t>    for(j = 0; p[j] &gt; '\0'; j++)</a:t>
            </a:r>
            <a:endParaRPr lang="en-US" altLang="zh-CN"/>
          </a:p>
          <a:p>
            <a:r>
              <a:rPr lang="en-US" altLang="zh-CN"/>
              <a:t>        s = 10 * s + p[j] - '0';</a:t>
            </a:r>
            <a:endParaRPr lang="en-US" altLang="zh-CN"/>
          </a:p>
          <a:p>
            <a:r>
              <a:rPr lang="en-US" altLang="zh-CN"/>
              <a:t>    cout &lt;&lt; s &lt;&lt; endl;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025" y="527050"/>
            <a:ext cx="10515600" cy="566801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中可以动态地申请内存空间，很灵活，这种方式在竞赛中基本用不到，但是以后再写项目的时候会非常常用。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关键字去动态申请内存空间。</a:t>
            </a:r>
            <a:endParaRPr lang="en-US" altLang="zh-CN" dirty="0" smtClean="0"/>
          </a:p>
          <a:p>
            <a:r>
              <a:rPr lang="zh-CN" altLang="en-US" dirty="0" smtClean="0"/>
              <a:t>注意用完的内存要是使用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将其删除，防止内存泄漏。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*a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</a:t>
            </a:r>
            <a:endParaRPr lang="en-US" altLang="zh-CN" dirty="0" smtClean="0"/>
          </a:p>
          <a:p>
            <a:r>
              <a:rPr lang="en-US" altLang="zh-CN" dirty="0" smtClean="0"/>
              <a:t> delete a;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*x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delete x;</a:t>
            </a:r>
            <a:endParaRPr lang="en-US" altLang="zh-CN" dirty="0"/>
          </a:p>
          <a:p>
            <a:r>
              <a:rPr lang="en-US" altLang="zh-CN" dirty="0"/>
              <a:t>int *p=(int*)malloc(sizeof(int));</a:t>
            </a:r>
            <a:endParaRPr lang="en-US" altLang="zh-CN" dirty="0"/>
          </a:p>
          <a:p>
            <a:r>
              <a:rPr lang="en-US" altLang="zh-CN" dirty="0"/>
              <a:t>free(p);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复习本堂课讲的指针，重新理解</a:t>
            </a:r>
            <a:r>
              <a:rPr lang="en-US" dirty="0"/>
              <a:t>ppt</a:t>
            </a:r>
            <a:r>
              <a:rPr lang="zh-CN" altLang="en-US" dirty="0"/>
              <a:t>中的程序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存只不过是一个存放数据的空间，就好像我们看电影时的电影院中的座位一样。每个座位都要编号，我们的内存要存放各种各样的数据，当然我们要知道我们的这些数据存放在什么位置吧！所以内存也要象座位一样进行编号了，这就是我们所说的内存编址。座位可以是按一个座位一个号码的从一号开始编号，内存则是按一个字节一个字节进行编址，从零号开始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/>
              <a:t>大家都认为，</a:t>
            </a:r>
            <a:r>
              <a:rPr lang="en-US" altLang="zh-CN"/>
              <a:t>C</a:t>
            </a:r>
            <a:r>
              <a:rPr lang="zh-CN" altLang="en-US"/>
              <a:t>语言之所以强大，以及其自由性，很大部分体现在其灵活的指针运用上。因此，说指针是</a:t>
            </a:r>
            <a:r>
              <a:rPr lang="en-US" altLang="zh-CN"/>
              <a:t>C</a:t>
            </a:r>
            <a:r>
              <a:rPr lang="zh-CN" altLang="en-US"/>
              <a:t>语言的灵魂，一点都不为过。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举一个生活中的例子：比如说你要我借给你一本书，我到了你宿舍，但是你人不在宿舍，于是我把书放在你的2层3号的书架上，并写了一 张纸条放在你的桌上。纸条上写着：你要的书在第2层3号的书架上。当你回来时，看到这张纸条。你就 知道了我借与你的书放在哪了。大家想想看，这张纸条的作用，纸条本身不是书，它上面也没有放着书。 那么你又如何知道书的位置呢？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因为纸条上写着书的位置嘛！其实这张纸条就是一个指针了。它上面的 内容不是书本身，而是书的地址，你通过纸条这个指针找到了我借给你的本书。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首先我们一起来看一下指针的定义方法：</a:t>
            </a:r>
            <a:endParaRPr lang="en-US" altLang="zh-CN"/>
          </a:p>
          <a:p>
            <a:r>
              <a:rPr lang="en-US" altLang="zh-CN"/>
              <a:t>int *p;         </a:t>
            </a:r>
            <a:r>
              <a:rPr lang="zh-CN" altLang="en-US"/>
              <a:t>代表定义了一个指向</a:t>
            </a:r>
            <a:r>
              <a:rPr lang="en-US" altLang="zh-CN"/>
              <a:t>int</a:t>
            </a:r>
            <a:r>
              <a:rPr lang="zh-CN" altLang="en-US"/>
              <a:t>型的指针</a:t>
            </a:r>
            <a:endParaRPr lang="zh-CN" altLang="en-US"/>
          </a:p>
          <a:p>
            <a:r>
              <a:rPr lang="en-US" altLang="zh-CN"/>
              <a:t>char *q;      </a:t>
            </a:r>
            <a:r>
              <a:rPr lang="zh-CN" altLang="en-US"/>
              <a:t>代表定义了一个指向</a:t>
            </a:r>
            <a:r>
              <a:rPr lang="en-US" altLang="zh-CN"/>
              <a:t>char</a:t>
            </a:r>
            <a:r>
              <a:rPr lang="zh-CN" altLang="en-US"/>
              <a:t>型的指针</a:t>
            </a:r>
            <a:endParaRPr lang="zh-CN" altLang="en-US"/>
          </a:p>
          <a:p>
            <a:r>
              <a:rPr lang="zh-CN" altLang="en-US"/>
              <a:t>指针</a:t>
            </a:r>
            <a:r>
              <a:rPr lang="en-US" altLang="zh-CN"/>
              <a:t>p</a:t>
            </a:r>
            <a:r>
              <a:rPr lang="zh-CN" altLang="en-US"/>
              <a:t>内部存储的是</a:t>
            </a:r>
            <a:r>
              <a:rPr lang="en-US" altLang="zh-CN"/>
              <a:t>int</a:t>
            </a:r>
            <a:r>
              <a:rPr lang="zh-CN" altLang="en-US"/>
              <a:t>型地址</a:t>
            </a:r>
            <a:endParaRPr lang="zh-CN" altLang="en-US"/>
          </a:p>
          <a:p>
            <a:r>
              <a:rPr lang="en-US" altLang="zh-CN"/>
              <a:t>p=&amp;n;</a:t>
            </a:r>
            <a:endParaRPr lang="en-US" altLang="zh-CN"/>
          </a:p>
          <a:p>
            <a:r>
              <a:rPr lang="en-US" altLang="zh-CN"/>
              <a:t>*p</a:t>
            </a:r>
            <a:r>
              <a:rPr lang="zh-CN" altLang="en-US"/>
              <a:t>代表的是所存储的地址内部的值</a:t>
            </a:r>
            <a:endParaRPr lang="en-US" altLang="zh-CN"/>
          </a:p>
          <a:p>
            <a:r>
              <a:rPr lang="en-US" altLang="zh-CN"/>
              <a:t>*p=1000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3735"/>
            <a:ext cx="10515600" cy="5503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通过这个程序可以观察出来，</a:t>
            </a:r>
            <a:r>
              <a:rPr lang="en-US" altLang="zh-CN"/>
              <a:t>a,&amp;a,p,*p</a:t>
            </a:r>
            <a:r>
              <a:rPr lang="zh-CN" altLang="en-US"/>
              <a:t>存储的都是什么</a:t>
            </a:r>
            <a:endParaRPr lang="zh-CN" altLang="en-US"/>
          </a:p>
          <a:p>
            <a:pPr lvl="1"/>
            <a:r>
              <a:t>#include&lt;stdio.h&gt;</a:t>
            </a:r>
          </a:p>
          <a:p>
            <a:pPr lvl="1"/>
            <a:r>
              <a:t>int main()</a:t>
            </a:r>
          </a:p>
          <a:p>
            <a:pPr lvl="1"/>
            <a:r>
              <a:t>{</a:t>
            </a:r>
          </a:p>
          <a:p>
            <a:pPr lvl="1"/>
            <a:r>
              <a:t>    int  a,*p;</a:t>
            </a:r>
            <a:r>
              <a:rPr lang="en-US"/>
              <a:t>//</a:t>
            </a:r>
            <a:r>
              <a:rPr lang="zh-CN" altLang="en-US"/>
              <a:t>定义了</a:t>
            </a:r>
            <a:r>
              <a:rPr lang="en-US" altLang="zh-CN"/>
              <a:t>int </a:t>
            </a:r>
            <a:r>
              <a:rPr lang="zh-CN" altLang="en-US"/>
              <a:t>型的</a:t>
            </a:r>
            <a:r>
              <a:rPr lang="en-US" altLang="zh-CN"/>
              <a:t>a</a:t>
            </a:r>
            <a:r>
              <a:rPr lang="zh-CN" altLang="en-US"/>
              <a:t>，和指向</a:t>
            </a:r>
            <a:r>
              <a:rPr lang="en-US" altLang="zh-CN"/>
              <a:t>int</a:t>
            </a:r>
            <a:r>
              <a:rPr lang="zh-CN" altLang="en-US"/>
              <a:t>型的指针</a:t>
            </a:r>
            <a:r>
              <a:rPr lang="en-US" altLang="zh-CN"/>
              <a:t>p</a:t>
            </a:r>
            <a:endParaRPr lang="en-US" altLang="zh-CN"/>
          </a:p>
          <a:p>
            <a:pPr lvl="1"/>
            <a:r>
              <a:t>    a=10;     </a:t>
            </a:r>
            <a:r>
              <a:rPr lang="en-US"/>
              <a:t>//</a:t>
            </a:r>
            <a:r>
              <a:rPr lang="zh-CN" altLang="en-US"/>
              <a:t>给</a:t>
            </a:r>
            <a:r>
              <a:rPr lang="en-US" altLang="zh-CN"/>
              <a:t>a</a:t>
            </a:r>
            <a:r>
              <a:rPr lang="zh-CN" altLang="en-US"/>
              <a:t>赋值 </a:t>
            </a:r>
            <a:r>
              <a:rPr lang="en-US" altLang="zh-CN"/>
              <a:t>10</a:t>
            </a:r>
            <a:endParaRPr lang="en-US" altLang="zh-CN"/>
          </a:p>
          <a:p>
            <a:pPr lvl="1"/>
            <a:r>
              <a:t>    p=&amp;a;   </a:t>
            </a:r>
            <a:r>
              <a:rPr lang="en-US"/>
              <a:t>//  </a:t>
            </a:r>
            <a:r>
              <a:rPr lang="zh-CN" altLang="en-US"/>
              <a:t>指针</a:t>
            </a:r>
            <a:r>
              <a:rPr lang="en-US" altLang="zh-CN"/>
              <a:t>p</a:t>
            </a:r>
            <a:r>
              <a:rPr lang="zh-CN" altLang="en-US"/>
              <a:t>存储</a:t>
            </a:r>
            <a:r>
              <a:rPr lang="en-US" altLang="zh-CN"/>
              <a:t>a</a:t>
            </a:r>
            <a:r>
              <a:rPr lang="zh-CN" altLang="en-US"/>
              <a:t>的地址</a:t>
            </a:r>
            <a:endParaRPr lang="zh-CN" altLang="en-US"/>
          </a:p>
          <a:p>
            <a:pPr lvl="1"/>
            <a:r>
              <a:t>    printf("a=%d\n&amp;a=%d\np=%d\n*p=%d\n",a,&amp;a,p,*p);</a:t>
            </a:r>
          </a:p>
          <a:p>
            <a:pPr lvl="1"/>
          </a:p>
          <a:p>
            <a:pPr lvl="1"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指针的一个用途是用来访问连续的地址空间，例如数组。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我们在学习数组的时候学习了访问数组的方式为使用</a:t>
            </a:r>
            <a:r>
              <a:rPr lang="en-US" altLang="zh-CN"/>
              <a:t>[]</a:t>
            </a:r>
            <a:r>
              <a:rPr lang="zh-CN" altLang="en-US"/>
              <a:t>，而我们也可以使用指针来对数组进行访问。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数组名本质上就是一个指向一段连续空间首地址的指针。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那数组名和普通的指针变量有什么区别呢？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int *pa, a[]= {3,4,5,6,7,3,7,4,4,6};</a:t>
            </a:r>
            <a:endParaRPr lang="zh-CN" altLang="en-US"/>
          </a:p>
          <a:p>
            <a:r>
              <a:rPr lang="zh-CN" altLang="en-US"/>
              <a:t>    pa = a;</a:t>
            </a:r>
            <a:endParaRPr lang="zh-CN" altLang="en-US"/>
          </a:p>
          <a:p>
            <a:r>
              <a:rPr lang="zh-CN" altLang="en-US"/>
              <a:t>    for (int i = 0;  i &lt;= 9;  i ++)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printf ("%d %d\n",pa, *pa );</a:t>
            </a:r>
            <a:endParaRPr lang="zh-CN" altLang="en-US"/>
          </a:p>
          <a:p>
            <a:r>
              <a:rPr lang="zh-CN" altLang="en-US"/>
              <a:t>        pa++ 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如果将</a:t>
            </a:r>
            <a:r>
              <a:rPr lang="en-US" altLang="zh-CN"/>
              <a:t>pa</a:t>
            </a:r>
            <a:r>
              <a:rPr lang="zh-CN" altLang="en-US"/>
              <a:t>换成</a:t>
            </a:r>
            <a:r>
              <a:rPr lang="en-US" altLang="zh-CN"/>
              <a:t>a</a:t>
            </a:r>
            <a:r>
              <a:rPr lang="zh-CN" altLang="en-US"/>
              <a:t>，就会发现编译错误。其实数组名只是一个指针常量，是不能更改的。</a:t>
            </a:r>
            <a:endParaRPr lang="zh-CN" altLang="en-US"/>
          </a:p>
          <a:p>
            <a:r>
              <a:rPr lang="zh-CN" altLang="en-US"/>
              <a:t>复习一下，如何定义常量？是</a:t>
            </a:r>
            <a:r>
              <a:rPr lang="en-US" altLang="zh-CN"/>
              <a:t>const int *p;</a:t>
            </a:r>
            <a:r>
              <a:rPr lang="zh-CN" altLang="en-US"/>
              <a:t>吗？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注意！指针常量的定义方法为</a:t>
            </a:r>
            <a:r>
              <a:rPr lang="en-US" altLang="zh-CN"/>
              <a:t>int * const p;</a:t>
            </a:r>
            <a:endParaRPr lang="en-US" altLang="zh-CN"/>
          </a:p>
          <a:p>
            <a:r>
              <a:rPr lang="zh-CN" altLang="en-US"/>
              <a:t>但是我们看到</a:t>
            </a:r>
            <a:r>
              <a:rPr lang="en-US" altLang="zh-CN"/>
              <a:t>const int *p;</a:t>
            </a:r>
            <a:r>
              <a:rPr lang="zh-CN" altLang="en-US"/>
              <a:t>也是可以通过编译的。那么这二者有什么区别呢？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>
                <a:sym typeface="+mn-ea"/>
              </a:rPr>
              <a:t>const int *p;p的值是可以被修改的。即它可以重新指向另一个地址的，但是，不能通过*p来修改i的值。const修饰的是整个*p（注意，我写的是*p而不是p）。所以*p是常量，是不能被赋值的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而对于</a:t>
            </a:r>
            <a:r>
              <a:rPr lang="en-US" altLang="zh-CN">
                <a:sym typeface="+mn-ea"/>
              </a:rPr>
              <a:t>int * const p;很显然，它是修饰限定p的</a:t>
            </a:r>
            <a:r>
              <a:rPr lang="zh-CN" altLang="en-US">
                <a:sym typeface="+mn-ea"/>
              </a:rPr>
              <a:t>。即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这个指针不能更改，但是其内部的值可以变化。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阅读程序</a:t>
            </a:r>
            <a:r>
              <a:rPr lang="en-US" altLang="zh-CN">
                <a:sym typeface="+mn-ea"/>
              </a:rPr>
              <a:t>(1)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   </a:t>
            </a:r>
            <a:r>
              <a:rPr lang="en-US" altLang="zh-CN"/>
              <a:t>int i, *p;</a:t>
            </a:r>
            <a:endParaRPr lang="en-US" altLang="zh-CN"/>
          </a:p>
          <a:p>
            <a:r>
              <a:rPr lang="en-US" altLang="zh-CN"/>
              <a:t>   p = &amp;i;</a:t>
            </a:r>
            <a:endParaRPr lang="en-US" altLang="zh-CN"/>
          </a:p>
          <a:p>
            <a:r>
              <a:rPr lang="en-US" altLang="zh-CN"/>
              <a:t>   *p = 8;</a:t>
            </a:r>
            <a:endParaRPr lang="en-US" altLang="zh-CN"/>
          </a:p>
          <a:p>
            <a:r>
              <a:rPr lang="en-US" altLang="zh-CN"/>
              <a:t>   cout &lt;&lt; i &lt;&lt; endl;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WPS 演示</Application>
  <PresentationFormat>宽屏</PresentationFormat>
  <Paragraphs>183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ACM新生培训（四）         ——指针</vt:lpstr>
      <vt:lpstr>内存空间</vt:lpstr>
      <vt:lpstr>指针</vt:lpstr>
      <vt:lpstr>指针</vt:lpstr>
      <vt:lpstr>PowerPoint 演示文稿</vt:lpstr>
      <vt:lpstr>指针</vt:lpstr>
      <vt:lpstr>指针</vt:lpstr>
      <vt:lpstr>指针</vt:lpstr>
      <vt:lpstr>小练习</vt:lpstr>
      <vt:lpstr>PowerPoint 演示文稿</vt:lpstr>
      <vt:lpstr>PowerPoint 演示文稿</vt:lpstr>
      <vt:lpstr>PowerPoint 演示文稿</vt:lpstr>
      <vt:lpstr>小练习</vt:lpstr>
      <vt:lpstr>小练习</vt:lpstr>
      <vt:lpstr>小练习</vt:lpstr>
      <vt:lpstr>小练习</vt:lpstr>
      <vt:lpstr>小练习</vt:lpstr>
      <vt:lpstr>课外了解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ACM新生培训（四）         ——指针</dc:title>
  <dc:creator/>
  <cp:lastModifiedBy>DELL</cp:lastModifiedBy>
  <cp:revision>22</cp:revision>
  <dcterms:created xsi:type="dcterms:W3CDTF">2015-05-05T08:02:00Z</dcterms:created>
  <dcterms:modified xsi:type="dcterms:W3CDTF">2018-09-10T14:00:33Z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