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98" r:id="rId3"/>
    <p:sldId id="257" r:id="rId4"/>
    <p:sldId id="345" r:id="rId5"/>
    <p:sldId id="267" r:id="rId6"/>
    <p:sldId id="347" r:id="rId7"/>
    <p:sldId id="338" r:id="rId8"/>
    <p:sldId id="349" r:id="rId9"/>
    <p:sldId id="351" r:id="rId10"/>
    <p:sldId id="343" r:id="rId11"/>
    <p:sldId id="342" r:id="rId12"/>
    <p:sldId id="341" r:id="rId13"/>
    <p:sldId id="348" r:id="rId14"/>
    <p:sldId id="340" r:id="rId15"/>
    <p:sldId id="339" r:id="rId16"/>
    <p:sldId id="344" r:id="rId17"/>
    <p:sldId id="352" r:id="rId18"/>
    <p:sldId id="337" r:id="rId19"/>
    <p:sldId id="353" r:id="rId20"/>
  </p:sldIdLst>
  <p:sldSz cx="9144000" cy="5143500" type="screen16x9"/>
  <p:notesSz cx="6858000" cy="9144000"/>
  <p:defaultTex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3429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685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0287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1714500" algn="l" defTabSz="6858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057400" algn="l" defTabSz="6858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2400300" algn="l" defTabSz="6858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2743200" algn="l" defTabSz="6858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4477"/>
    <a:srgbClr val="513087"/>
    <a:srgbClr val="961A43"/>
    <a:srgbClr val="442872"/>
    <a:srgbClr val="140C22"/>
    <a:srgbClr val="2BA854"/>
    <a:srgbClr val="F4BB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944" y="-804"/>
      </p:cViewPr>
      <p:guideLst>
        <p:guide orient="horz" pos="1658"/>
        <p:guide pos="288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4338" name="页眉占位符 1"/>
          <p:cNvSpPr>
            <a:spLocks noGrp="1" noChangeArrowheads="1"/>
          </p:cNvSpPr>
          <p:nvPr>
            <p:ph type="hdr" sz="quarte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defRPr sz="1200" smtClean="0"/>
            </a:lvl1pPr>
          </a:lstStyle>
          <a:p>
            <a:pPr>
              <a:defRPr/>
            </a:pPr>
            <a:endParaRPr lang="zh-CN" altLang="en-US"/>
          </a:p>
        </p:txBody>
      </p:sp>
      <p:sp>
        <p:nvSpPr>
          <p:cNvPr id="14339"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defRPr sz="1200" smtClean="0"/>
            </a:lvl1pPr>
          </a:lstStyle>
          <a:p>
            <a:pPr>
              <a:defRPr/>
            </a:pPr>
            <a:fld id="{4180D24C-AD93-4D3C-9592-CBA28C67F471}" type="datetimeFigureOut">
              <a:rPr lang="zh-CN" altLang="en-US"/>
            </a:fld>
            <a:endParaRPr lang="zh-CN" altLang="en-US"/>
          </a:p>
        </p:txBody>
      </p:sp>
      <p:sp>
        <p:nvSpPr>
          <p:cNvPr id="54276"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14341" name="备注占位符 4"/>
          <p:cNvSpPr>
            <a:spLocks noGrp="1" noChangeArrowheads="1"/>
          </p:cNvSpPr>
          <p:nvPr>
            <p:ph type="body" sz="quarter" idx="3"/>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14342"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1" hangingPunct="1">
              <a:defRPr sz="1200" smtClean="0"/>
            </a:lvl1pPr>
          </a:lstStyle>
          <a:p>
            <a:pPr>
              <a:defRPr/>
            </a:pPr>
            <a:endParaRPr lang="zh-CN" altLang="en-US"/>
          </a:p>
        </p:txBody>
      </p:sp>
      <p:sp>
        <p:nvSpPr>
          <p:cNvPr id="14343"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eaLnBrk="1" hangingPunct="1">
              <a:defRPr sz="1200"/>
            </a:lvl1pPr>
          </a:lstStyle>
          <a:p>
            <a:fld id="{120AA8AA-89A0-4EEE-9B85-EADA8926AA3D}"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Calibri" panose="020F0502020204030204" pitchFamily="34" charset="0"/>
        <a:ea typeface="宋体" panose="02010600030101010101" pitchFamily="2" charset="-122"/>
        <a:cs typeface="+mn-cs"/>
      </a:defRPr>
    </a:lvl1pPr>
    <a:lvl2pPr marL="342900" algn="l" rtl="0" eaLnBrk="0" fontAlgn="base" hangingPunct="0">
      <a:spcBef>
        <a:spcPct val="30000"/>
      </a:spcBef>
      <a:spcAft>
        <a:spcPct val="0"/>
      </a:spcAft>
      <a:defRPr sz="900" kern="1200">
        <a:solidFill>
          <a:schemeClr val="tx1"/>
        </a:solidFill>
        <a:latin typeface="Calibri" panose="020F0502020204030204" pitchFamily="34" charset="0"/>
        <a:ea typeface="宋体" panose="02010600030101010101" pitchFamily="2" charset="-122"/>
        <a:cs typeface="+mn-cs"/>
      </a:defRPr>
    </a:lvl2pPr>
    <a:lvl3pPr marL="685800" algn="l" rtl="0" eaLnBrk="0" fontAlgn="base" hangingPunct="0">
      <a:spcBef>
        <a:spcPct val="30000"/>
      </a:spcBef>
      <a:spcAft>
        <a:spcPct val="0"/>
      </a:spcAft>
      <a:defRPr sz="900" kern="1200">
        <a:solidFill>
          <a:schemeClr val="tx1"/>
        </a:solidFill>
        <a:latin typeface="Calibri" panose="020F0502020204030204" pitchFamily="34" charset="0"/>
        <a:ea typeface="宋体" panose="02010600030101010101" pitchFamily="2" charset="-122"/>
        <a:cs typeface="+mn-cs"/>
      </a:defRPr>
    </a:lvl3pPr>
    <a:lvl4pPr marL="1028700" algn="l" rtl="0" eaLnBrk="0" fontAlgn="base" hangingPunct="0">
      <a:spcBef>
        <a:spcPct val="30000"/>
      </a:spcBef>
      <a:spcAft>
        <a:spcPct val="0"/>
      </a:spcAft>
      <a:defRPr sz="900" kern="1200">
        <a:solidFill>
          <a:schemeClr val="tx1"/>
        </a:solidFill>
        <a:latin typeface="Calibri" panose="020F0502020204030204" pitchFamily="34" charset="0"/>
        <a:ea typeface="宋体" panose="02010600030101010101" pitchFamily="2" charset="-122"/>
        <a:cs typeface="+mn-cs"/>
      </a:defRPr>
    </a:lvl4pPr>
    <a:lvl5pPr marL="1371600" algn="l" rtl="0" eaLnBrk="0" fontAlgn="base" hangingPunct="0">
      <a:spcBef>
        <a:spcPct val="30000"/>
      </a:spcBef>
      <a:spcAft>
        <a:spcPct val="0"/>
      </a:spcAft>
      <a:defRPr sz="900" kern="1200">
        <a:solidFill>
          <a:schemeClr val="tx1"/>
        </a:solidFill>
        <a:latin typeface="Calibri" panose="020F0502020204030204" pitchFamily="34" charset="0"/>
        <a:ea typeface="宋体" panose="02010600030101010101" pitchFamily="2" charset="-122"/>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7E0E5D96-ADE8-49CC-8985-077DBB3E42E7}"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6CF1D1D0-EEBD-4D95-B514-5BD26BE79AAC}"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EAC7F121-B84C-4F74-8A70-39640D0866AC}"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6C410C4E-CE95-4717-A93E-3C26E69AC456}"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AEC8EF29-0151-47B7-B4FE-CFA793C2030C}"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7D4926A7-5D6D-4E1C-92F9-26156787A4AE}"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DCB19B70-8317-485B-AE00-764D9FEE2ABD}"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04C936AD-3EB1-40F8-A1FC-B3FADC3BBBCA}"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710" y="3305176"/>
            <a:ext cx="7772400" cy="1021556"/>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710" y="2180035"/>
            <a:ext cx="7772400" cy="1125140"/>
          </a:xfrm>
        </p:spPr>
        <p:txBody>
          <a:bodyPr anchor="b"/>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smtClean="0"/>
              <a:t>单击此处编辑母版文本样式</a:t>
            </a:r>
            <a:endParaRPr lang="zh-CN" altLang="en-US" smtClean="0"/>
          </a:p>
        </p:txBody>
      </p:sp>
      <p:sp>
        <p:nvSpPr>
          <p:cNvPr id="4" name="日期占位符 3"/>
          <p:cNvSpPr>
            <a:spLocks noGrp="1" noChangeArrowheads="1"/>
          </p:cNvSpPr>
          <p:nvPr>
            <p:ph type="dt" sz="half" idx="10"/>
          </p:nvPr>
        </p:nvSpPr>
        <p:spPr/>
        <p:txBody>
          <a:bodyPr/>
          <a:lstStyle>
            <a:lvl1pPr>
              <a:defRPr/>
            </a:lvl1pPr>
          </a:lstStyle>
          <a:p>
            <a:pPr>
              <a:defRPr/>
            </a:pPr>
            <a:fld id="{557DBFEC-27A4-4BF4-9790-227515FA03AC}"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C7CA073B-414A-4608-BADA-567B0B55FADD}"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9"/>
            <a:ext cx="3886200" cy="3263504"/>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369219"/>
            <a:ext cx="3886200" cy="3263504"/>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7388CFE4-0B1E-4D9B-A7A3-63278917497D}"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fld id="{766D0338-2C74-46A2-A7FC-93BB5BE68220}"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39791"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39791"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4628" y="1151335"/>
            <a:ext cx="4042172"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4628" y="1631156"/>
            <a:ext cx="4042172"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3220342F-9059-43E4-8081-E4DCC31599F2}" type="datetimeFigureOut">
              <a:rPr lang="zh-CN" altLang="en-US"/>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fld id="{70FCD92F-B4BD-41FC-81A0-FBB21F6066D2}"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917B971F-A57A-4083-99B6-D5FE3F6D7454}" type="datetimeFigureOut">
              <a:rPr lang="zh-CN" altLang="en-US"/>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fld id="{46BE13C7-F871-46B0-B320-7545D4B5A7E5}"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29E38871-B8CD-45AE-8980-6F33849DB2B3}" type="datetimeFigureOut">
              <a:rPr lang="zh-CN" altLang="en-US"/>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fld id="{0A06827B-AAB1-4A9C-AB7B-A8CCB8C441E7}"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7"/>
            <a:ext cx="3008710" cy="871538"/>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448" y="204788"/>
            <a:ext cx="511135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076326"/>
            <a:ext cx="3008710"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264E1E70-ACC5-4B93-9026-5D0BE78D92E3}"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fld id="{24862A7C-1EC5-4C8C-84DE-81140953E90B}"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891" y="3600450"/>
            <a:ext cx="5486400" cy="425054"/>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1891"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smtClean="0"/>
          </a:p>
        </p:txBody>
      </p:sp>
      <p:sp>
        <p:nvSpPr>
          <p:cNvPr id="4" name="文本占位符 3"/>
          <p:cNvSpPr>
            <a:spLocks noGrp="1"/>
          </p:cNvSpPr>
          <p:nvPr>
            <p:ph type="body" sz="half" idx="2"/>
          </p:nvPr>
        </p:nvSpPr>
        <p:spPr>
          <a:xfrm>
            <a:off x="1791891" y="4025503"/>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AD6BA18A-DDC4-40ED-A58B-B62149B5E70A}"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fld id="{C4048BD8-CA34-467D-A4F4-6D47ABCC09FC}"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628650" y="273844"/>
            <a:ext cx="7886700" cy="994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lstStyle/>
          <a:p>
            <a:pPr lvl="0"/>
            <a:r>
              <a:rPr lang="zh-CN" altLang="zh-CN" smtClean="0"/>
              <a:t>单击此处编辑母版标题样式</a:t>
            </a:r>
            <a:endParaRPr lang="zh-CN" altLang="zh-CN" smtClean="0"/>
          </a:p>
        </p:txBody>
      </p:sp>
      <p:sp>
        <p:nvSpPr>
          <p:cNvPr id="1027" name="文本占位符 2"/>
          <p:cNvSpPr>
            <a:spLocks noGrp="1" noChangeArrowheads="1"/>
          </p:cNvSpPr>
          <p:nvPr>
            <p:ph type="body" idx="1"/>
          </p:nvPr>
        </p:nvSpPr>
        <p:spPr bwMode="auto">
          <a:xfrm>
            <a:off x="628650" y="1369219"/>
            <a:ext cx="7886700" cy="326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a:p>
            <a:pPr lvl="2"/>
            <a:r>
              <a:rPr lang="zh-CN" altLang="zh-CN" smtClean="0"/>
              <a:t>第三级</a:t>
            </a:r>
            <a:endParaRPr lang="zh-CN" altLang="zh-CN" smtClean="0"/>
          </a:p>
          <a:p>
            <a:pPr lvl="3"/>
            <a:r>
              <a:rPr lang="zh-CN" altLang="zh-CN" smtClean="0"/>
              <a:t>第四级</a:t>
            </a:r>
            <a:endParaRPr lang="zh-CN" altLang="zh-CN" smtClean="0"/>
          </a:p>
          <a:p>
            <a:pPr lvl="4"/>
            <a:r>
              <a:rPr lang="zh-CN" altLang="zh-CN" smtClean="0"/>
              <a:t>第五级</a:t>
            </a:r>
            <a:endParaRPr lang="zh-CN" altLang="zh-CN" smtClean="0"/>
          </a:p>
        </p:txBody>
      </p:sp>
      <p:sp>
        <p:nvSpPr>
          <p:cNvPr id="1028" name="日期占位符 3"/>
          <p:cNvSpPr>
            <a:spLocks noGrp="1" noChangeArrowheads="1"/>
          </p:cNvSpPr>
          <p:nvPr>
            <p:ph type="dt" sz="half" idx="2"/>
          </p:nvPr>
        </p:nvSpPr>
        <p:spPr bwMode="auto">
          <a:xfrm>
            <a:off x="628650" y="4767263"/>
            <a:ext cx="20574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lstStyle>
            <a:lvl1pPr eaLnBrk="1" hangingPunct="1">
              <a:defRPr sz="900" smtClean="0">
                <a:solidFill>
                  <a:srgbClr val="898989"/>
                </a:solidFill>
              </a:defRPr>
            </a:lvl1pPr>
          </a:lstStyle>
          <a:p>
            <a:pPr>
              <a:defRPr/>
            </a:pPr>
            <a:fld id="{23FC96B2-36F3-412A-870C-F0D2001DB88D}" type="datetimeFigureOut">
              <a:rPr lang="zh-CN" altLang="en-US"/>
            </a:fld>
            <a:endParaRPr lang="zh-CN" altLang="en-US"/>
          </a:p>
        </p:txBody>
      </p:sp>
      <p:sp>
        <p:nvSpPr>
          <p:cNvPr id="1029" name="页脚占位符 4"/>
          <p:cNvSpPr>
            <a:spLocks noGrp="1" noChangeArrowheads="1"/>
          </p:cNvSpPr>
          <p:nvPr>
            <p:ph type="ftr" sz="quarter" idx="3"/>
          </p:nvPr>
        </p:nvSpPr>
        <p:spPr bwMode="auto">
          <a:xfrm>
            <a:off x="3028950" y="4767263"/>
            <a:ext cx="30861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lstStyle>
            <a:lvl1pPr algn="ctr" eaLnBrk="1" hangingPunct="1">
              <a:defRPr sz="900" smtClean="0">
                <a:solidFill>
                  <a:srgbClr val="898989"/>
                </a:solidFill>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6457950" y="4767263"/>
            <a:ext cx="20574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lstStyle>
            <a:lvl1pPr algn="r" eaLnBrk="1" hangingPunct="1">
              <a:defRPr sz="900">
                <a:solidFill>
                  <a:srgbClr val="898989"/>
                </a:solidFill>
              </a:defRPr>
            </a:lvl1pPr>
          </a:lstStyle>
          <a:p>
            <a:fld id="{CE7C2A85-C14B-4E71-8756-B0201566C7B7}"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342900" algn="l"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685800" algn="l"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028700" algn="l"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371600" algn="l"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rtl="0" eaLnBrk="0" fontAlgn="base" hangingPunct="0">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rtl="0" eaLnBrk="0" fontAlgn="base" hangingPunct="0">
        <a:lnSpc>
          <a:spcPct val="90000"/>
        </a:lnSpc>
        <a:spcBef>
          <a:spcPts val="375"/>
        </a:spcBef>
        <a:spcAft>
          <a:spcPct val="0"/>
        </a:spcAft>
        <a:buFont typeface="Arial" panose="020B0604020202020204" pitchFamily="34" charset="0"/>
        <a:buChar char="•"/>
        <a:defRPr sz="1800">
          <a:solidFill>
            <a:schemeClr val="tx1"/>
          </a:solidFill>
          <a:latin typeface="+mn-lt"/>
          <a:ea typeface="+mn-ea"/>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a:solidFill>
            <a:schemeClr val="tx1"/>
          </a:solidFill>
          <a:latin typeface="+mn-lt"/>
          <a:ea typeface="+mn-ea"/>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a:solidFill>
            <a:schemeClr val="tx1"/>
          </a:solidFill>
          <a:latin typeface="+mn-lt"/>
          <a:ea typeface="+mn-ea"/>
        </a:defRPr>
      </a:lvl5pPr>
      <a:lvl6pPr marL="1885950" indent="-171450" algn="l" rtl="0" fontAlgn="base">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850" indent="-171450" algn="l" rtl="0" fontAlgn="base">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750" indent="-171450" algn="l" rtl="0" fontAlgn="base">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650" indent="-171450" algn="l" rtl="0" fontAlgn="base">
        <a:lnSpc>
          <a:spcPct val="90000"/>
        </a:lnSpc>
        <a:spcBef>
          <a:spcPts val="375"/>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图片 3"/>
          <p:cNvPicPr>
            <a:picLocks noChangeAspect="1" noChangeArrowheads="1"/>
          </p:cNvPicPr>
          <p:nvPr/>
        </p:nvPicPr>
        <p:blipFill>
          <a:blip r:embed="rId1" cstate="email"/>
          <a:srcRect/>
          <a:stretch>
            <a:fillRect/>
          </a:stretch>
        </p:blipFill>
        <p:spPr bwMode="auto">
          <a:xfrm>
            <a:off x="0" y="-15240"/>
            <a:ext cx="9144000" cy="2834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文本框 4"/>
          <p:cNvSpPr txBox="1">
            <a:spLocks noChangeArrowheads="1"/>
          </p:cNvSpPr>
          <p:nvPr/>
        </p:nvSpPr>
        <p:spPr bwMode="auto">
          <a:xfrm>
            <a:off x="2978944" y="2643187"/>
            <a:ext cx="3350419" cy="12992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8000" dirty="0">
                <a:solidFill>
                  <a:srgbClr val="7030A0"/>
                </a:solidFill>
                <a:latin typeface="Impact" panose="020B0806030902050204" pitchFamily="34" charset="0"/>
              </a:rPr>
              <a:t>函</a:t>
            </a:r>
            <a:r>
              <a:rPr lang="zh-CN" altLang="en-US" sz="8000" dirty="0">
                <a:solidFill>
                  <a:srgbClr val="FF0000"/>
                </a:solidFill>
                <a:latin typeface="Impact" panose="020B0806030902050204" pitchFamily="34" charset="0"/>
              </a:rPr>
              <a:t>数</a:t>
            </a:r>
            <a:endParaRPr lang="zh-CN" altLang="en-US" sz="8000" dirty="0">
              <a:solidFill>
                <a:srgbClr val="FF0000"/>
              </a:solidFill>
              <a:latin typeface="Impact" panose="020B0806030902050204" pitchFamily="34" charset="0"/>
            </a:endParaRPr>
          </a:p>
        </p:txBody>
      </p:sp>
      <p:sp>
        <p:nvSpPr>
          <p:cNvPr id="14340" name="文本框 5"/>
          <p:cNvSpPr txBox="1">
            <a:spLocks noChangeArrowheads="1"/>
          </p:cNvSpPr>
          <p:nvPr/>
        </p:nvSpPr>
        <p:spPr bwMode="auto">
          <a:xfrm>
            <a:off x="3237280" y="4198144"/>
            <a:ext cx="2832497" cy="39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100" b="1" dirty="0">
                <a:solidFill>
                  <a:srgbClr val="262626"/>
                </a:solidFill>
                <a:latin typeface="微软雅黑" panose="020B0503020204020204" pitchFamily="34" charset="-122"/>
                <a:ea typeface="微软雅黑" panose="020B0503020204020204" pitchFamily="34" charset="-122"/>
              </a:rPr>
              <a:t>17   </a:t>
            </a:r>
            <a:r>
              <a:rPr lang="zh-CN" altLang="en-US" sz="2100" b="1" dirty="0">
                <a:solidFill>
                  <a:srgbClr val="262626"/>
                </a:solidFill>
                <a:latin typeface="微软雅黑" panose="020B0503020204020204" pitchFamily="34" charset="-122"/>
                <a:ea typeface="微软雅黑" panose="020B0503020204020204" pitchFamily="34" charset="-122"/>
              </a:rPr>
              <a:t>李可新</a:t>
            </a:r>
            <a:endParaRPr lang="zh-CN" altLang="en-US" sz="2100" b="1" dirty="0">
              <a:solidFill>
                <a:srgbClr val="262626"/>
              </a:solidFill>
              <a:latin typeface="微软雅黑" panose="020B0503020204020204" pitchFamily="34" charset="-122"/>
              <a:ea typeface="微软雅黑" panose="020B0503020204020204" pitchFamily="34" charset="-122"/>
            </a:endParaRPr>
          </a:p>
        </p:txBody>
      </p:sp>
      <p:sp>
        <p:nvSpPr>
          <p:cNvPr id="14341" name="圆角矩形 6"/>
          <p:cNvSpPr>
            <a:spLocks noChangeArrowheads="1"/>
          </p:cNvSpPr>
          <p:nvPr/>
        </p:nvSpPr>
        <p:spPr bwMode="auto">
          <a:xfrm>
            <a:off x="3068241" y="4136231"/>
            <a:ext cx="3196828" cy="514350"/>
          </a:xfrm>
          <a:prstGeom prst="roundRect">
            <a:avLst>
              <a:gd name="adj" fmla="val 16667"/>
            </a:avLst>
          </a:prstGeom>
          <a:noFill/>
          <a:ln w="3175">
            <a:solidFill>
              <a:srgbClr val="595959"/>
            </a:solidFill>
            <a:round/>
          </a:ln>
          <a:extLst>
            <a:ext uri="{909E8E84-426E-40DD-AFC4-6F175D3DCCD1}">
              <a14:hiddenFill xmlns:a14="http://schemas.microsoft.com/office/drawing/2010/main">
                <a:solidFill>
                  <a:srgbClr val="FFFFFF"/>
                </a:solidFill>
              </a14:hiddenFill>
            </a:ext>
          </a:extLst>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图片 4"/>
          <p:cNvPicPr>
            <a:picLocks noChangeAspect="1" noChangeArrowheads="1"/>
          </p:cNvPicPr>
          <p:nvPr/>
        </p:nvPicPr>
        <p:blipFill>
          <a:blip r:embed="rId1" cstate="email"/>
          <a:srcRect/>
          <a:stretch>
            <a:fillRect/>
          </a:stretch>
        </p:blipFill>
        <p:spPr bwMode="auto">
          <a:xfrm>
            <a:off x="0" y="269081"/>
            <a:ext cx="1485900" cy="547688"/>
          </a:xfrm>
          <a:prstGeom prst="rect">
            <a:avLst/>
          </a:prstGeom>
          <a:noFill/>
          <a:ln>
            <a:noFill/>
          </a:ln>
          <a:effectLst>
            <a:outerShdw dist="38100" dir="8100000" algn="ctr" rotWithShape="0">
              <a:srgbClr val="000000">
                <a:alpha val="3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Freeform 122"/>
          <p:cNvSpPr/>
          <p:nvPr/>
        </p:nvSpPr>
        <p:spPr bwMode="auto">
          <a:xfrm>
            <a:off x="4223147" y="2631282"/>
            <a:ext cx="427434" cy="427435"/>
          </a:xfrm>
          <a:custGeom>
            <a:avLst/>
            <a:gdLst>
              <a:gd name="T0" fmla="*/ 526677 w 290"/>
              <a:gd name="T1" fmla="*/ 355704 h 290"/>
              <a:gd name="T2" fmla="*/ 426451 w 290"/>
              <a:gd name="T3" fmla="*/ 365530 h 290"/>
              <a:gd name="T4" fmla="*/ 312469 w 290"/>
              <a:gd name="T5" fmla="*/ 249583 h 290"/>
              <a:gd name="T6" fmla="*/ 564016 w 290"/>
              <a:gd name="T7" fmla="*/ 98261 h 290"/>
              <a:gd name="T8" fmla="*/ 520782 w 290"/>
              <a:gd name="T9" fmla="*/ 55026 h 290"/>
              <a:gd name="T10" fmla="*/ 198487 w 290"/>
              <a:gd name="T11" fmla="*/ 137565 h 290"/>
              <a:gd name="T12" fmla="*/ 80574 w 290"/>
              <a:gd name="T13" fmla="*/ 17687 h 290"/>
              <a:gd name="T14" fmla="*/ 17687 w 290"/>
              <a:gd name="T15" fmla="*/ 17687 h 290"/>
              <a:gd name="T16" fmla="*/ 17687 w 290"/>
              <a:gd name="T17" fmla="*/ 80574 h 290"/>
              <a:gd name="T18" fmla="*/ 137565 w 290"/>
              <a:gd name="T19" fmla="*/ 198487 h 290"/>
              <a:gd name="T20" fmla="*/ 55026 w 290"/>
              <a:gd name="T21" fmla="*/ 520783 h 290"/>
              <a:gd name="T22" fmla="*/ 98261 w 290"/>
              <a:gd name="T23" fmla="*/ 564017 h 290"/>
              <a:gd name="T24" fmla="*/ 249582 w 290"/>
              <a:gd name="T25" fmla="*/ 312470 h 290"/>
              <a:gd name="T26" fmla="*/ 363565 w 290"/>
              <a:gd name="T27" fmla="*/ 426452 h 290"/>
              <a:gd name="T28" fmla="*/ 355704 w 290"/>
              <a:gd name="T29" fmla="*/ 528643 h 290"/>
              <a:gd name="T30" fmla="*/ 398938 w 290"/>
              <a:gd name="T31" fmla="*/ 569913 h 290"/>
              <a:gd name="T32" fmla="*/ 459860 w 290"/>
              <a:gd name="T33" fmla="*/ 459861 h 290"/>
              <a:gd name="T34" fmla="*/ 569912 w 290"/>
              <a:gd name="T35" fmla="*/ 398939 h 290"/>
              <a:gd name="T36" fmla="*/ 526677 w 290"/>
              <a:gd name="T37" fmla="*/ 355704 h 2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0" h="290">
                <a:moveTo>
                  <a:pt x="268" y="181"/>
                </a:moveTo>
                <a:cubicBezTo>
                  <a:pt x="217" y="186"/>
                  <a:pt x="217" y="186"/>
                  <a:pt x="217" y="186"/>
                </a:cubicBezTo>
                <a:cubicBezTo>
                  <a:pt x="159" y="127"/>
                  <a:pt x="159" y="127"/>
                  <a:pt x="159" y="127"/>
                </a:cubicBezTo>
                <a:cubicBezTo>
                  <a:pt x="287" y="50"/>
                  <a:pt x="287" y="50"/>
                  <a:pt x="287" y="50"/>
                </a:cubicBezTo>
                <a:cubicBezTo>
                  <a:pt x="265" y="28"/>
                  <a:pt x="265" y="28"/>
                  <a:pt x="265" y="28"/>
                </a:cubicBezTo>
                <a:cubicBezTo>
                  <a:pt x="101" y="70"/>
                  <a:pt x="101" y="70"/>
                  <a:pt x="101" y="70"/>
                </a:cubicBezTo>
                <a:cubicBezTo>
                  <a:pt x="41" y="9"/>
                  <a:pt x="41" y="9"/>
                  <a:pt x="41" y="9"/>
                </a:cubicBezTo>
                <a:cubicBezTo>
                  <a:pt x="32" y="0"/>
                  <a:pt x="18" y="0"/>
                  <a:pt x="9" y="9"/>
                </a:cubicBezTo>
                <a:cubicBezTo>
                  <a:pt x="0" y="18"/>
                  <a:pt x="0" y="32"/>
                  <a:pt x="9" y="41"/>
                </a:cubicBezTo>
                <a:cubicBezTo>
                  <a:pt x="70" y="101"/>
                  <a:pt x="70" y="101"/>
                  <a:pt x="70" y="101"/>
                </a:cubicBezTo>
                <a:cubicBezTo>
                  <a:pt x="28" y="265"/>
                  <a:pt x="28" y="265"/>
                  <a:pt x="28" y="265"/>
                </a:cubicBezTo>
                <a:cubicBezTo>
                  <a:pt x="50" y="287"/>
                  <a:pt x="50" y="287"/>
                  <a:pt x="50" y="287"/>
                </a:cubicBezTo>
                <a:cubicBezTo>
                  <a:pt x="127" y="159"/>
                  <a:pt x="127" y="159"/>
                  <a:pt x="127" y="159"/>
                </a:cubicBezTo>
                <a:cubicBezTo>
                  <a:pt x="185" y="217"/>
                  <a:pt x="185" y="217"/>
                  <a:pt x="185" y="217"/>
                </a:cubicBezTo>
                <a:cubicBezTo>
                  <a:pt x="181" y="269"/>
                  <a:pt x="181" y="269"/>
                  <a:pt x="181" y="269"/>
                </a:cubicBezTo>
                <a:cubicBezTo>
                  <a:pt x="203" y="290"/>
                  <a:pt x="203" y="290"/>
                  <a:pt x="203" y="290"/>
                </a:cubicBezTo>
                <a:cubicBezTo>
                  <a:pt x="234" y="234"/>
                  <a:pt x="234" y="234"/>
                  <a:pt x="234" y="234"/>
                </a:cubicBezTo>
                <a:cubicBezTo>
                  <a:pt x="290" y="203"/>
                  <a:pt x="290" y="203"/>
                  <a:pt x="290" y="203"/>
                </a:cubicBezTo>
                <a:lnTo>
                  <a:pt x="268" y="18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zh-CN" altLang="en-US"/>
          </a:p>
        </p:txBody>
      </p:sp>
      <p:sp>
        <p:nvSpPr>
          <p:cNvPr id="21510" name="矩形 6"/>
          <p:cNvSpPr>
            <a:spLocks noChangeArrowheads="1"/>
          </p:cNvSpPr>
          <p:nvPr/>
        </p:nvSpPr>
        <p:spPr bwMode="auto">
          <a:xfrm>
            <a:off x="1829435" y="1670685"/>
            <a:ext cx="4940300" cy="2954655"/>
          </a:xfrm>
          <a:prstGeom prst="rect">
            <a:avLst/>
          </a:prstGeom>
          <a:ln w="28575" cmpd="dbl">
            <a:solidFill>
              <a:schemeClr val="accent1">
                <a:shade val="50000"/>
              </a:schemeClr>
            </a:solidFill>
            <a:prstDash val="sysDot"/>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pPr>
            <a:r>
              <a:rPr lang="en-US" sz="2000" b="1">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r>
              <a:rPr sz="2000" b="1">
                <a:solidFill>
                  <a:schemeClr val="tx1"/>
                </a:solidFill>
                <a:latin typeface="微软雅黑" panose="020B0503020204020204" pitchFamily="34" charset="-122"/>
                <a:ea typeface="微软雅黑" panose="020B0503020204020204" pitchFamily="34" charset="-122"/>
                <a:sym typeface="Arial" panose="020B0604020202020204" pitchFamily="34" charset="0"/>
              </a:rPr>
              <a:t>int is_prime(int x) {</a:t>
            </a:r>
            <a:endParaRPr sz="2000" b="1">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r>
              <a:rPr sz="2000" b="1">
                <a:solidFill>
                  <a:schemeClr val="tx1"/>
                </a:solidFill>
                <a:latin typeface="微软雅黑" panose="020B0503020204020204" pitchFamily="34" charset="-122"/>
                <a:ea typeface="微软雅黑" panose="020B0503020204020204" pitchFamily="34" charset="-122"/>
                <a:sym typeface="Arial" panose="020B0604020202020204" pitchFamily="34" charset="0"/>
              </a:rPr>
              <a:t>     if (x &lt; 2) return 0;</a:t>
            </a:r>
            <a:endParaRPr sz="2000" b="1">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r>
              <a:rPr sz="2000" b="1">
                <a:solidFill>
                  <a:schemeClr val="tx1"/>
                </a:solidFill>
                <a:latin typeface="微软雅黑" panose="020B0503020204020204" pitchFamily="34" charset="-122"/>
                <a:ea typeface="微软雅黑" panose="020B0503020204020204" pitchFamily="34" charset="-122"/>
                <a:sym typeface="Arial" panose="020B0604020202020204" pitchFamily="34" charset="0"/>
              </a:rPr>
              <a:t>     for (int i = 2; i * i &lt;= x; i++) {</a:t>
            </a:r>
            <a:endParaRPr sz="2000" b="1">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r>
              <a:rPr sz="2000" b="1">
                <a:solidFill>
                  <a:schemeClr val="tx1"/>
                </a:solidFill>
                <a:latin typeface="微软雅黑" panose="020B0503020204020204" pitchFamily="34" charset="-122"/>
                <a:ea typeface="微软雅黑" panose="020B0503020204020204" pitchFamily="34" charset="-122"/>
                <a:sym typeface="Arial" panose="020B0604020202020204" pitchFamily="34" charset="0"/>
              </a:rPr>
              <a:t>         if (x % i == 0) return 0;</a:t>
            </a:r>
            <a:endParaRPr sz="2000" b="1">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r>
              <a:rPr sz="2000" b="1">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endParaRPr sz="2000" b="1">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r>
              <a:rPr sz="2000" b="1">
                <a:solidFill>
                  <a:schemeClr val="tx1"/>
                </a:solidFill>
                <a:latin typeface="微软雅黑" panose="020B0503020204020204" pitchFamily="34" charset="-122"/>
                <a:ea typeface="微软雅黑" panose="020B0503020204020204" pitchFamily="34" charset="-122"/>
                <a:sym typeface="Arial" panose="020B0604020202020204" pitchFamily="34" charset="0"/>
              </a:rPr>
              <a:t>     return 1;</a:t>
            </a:r>
            <a:endParaRPr sz="2000" b="1">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r>
              <a:rPr sz="2000" b="1">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endParaRPr sz="2000" b="1">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1511" name="TextBox 13"/>
          <p:cNvSpPr txBox="1">
            <a:spLocks noChangeArrowheads="1"/>
          </p:cNvSpPr>
          <p:nvPr/>
        </p:nvSpPr>
        <p:spPr bwMode="auto">
          <a:xfrm>
            <a:off x="2072005" y="1048385"/>
            <a:ext cx="4455160"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2400" b="1">
                <a:solidFill>
                  <a:srgbClr val="445469"/>
                </a:solidFill>
                <a:latin typeface="Arial" panose="020B0604020202020204" pitchFamily="34" charset="0"/>
                <a:ea typeface="微软雅黑" panose="020B0503020204020204" pitchFamily="34" charset="-122"/>
                <a:sym typeface="Arial" panose="020B0604020202020204" pitchFamily="34" charset="0"/>
              </a:rPr>
              <a:t>将判断素数的代码段写成函数？</a:t>
            </a:r>
            <a:endParaRPr lang="zh-CN" altLang="en-US" sz="24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1513" name="文本框 9"/>
          <p:cNvSpPr txBox="1">
            <a:spLocks noChangeArrowheads="1"/>
          </p:cNvSpPr>
          <p:nvPr/>
        </p:nvSpPr>
        <p:spPr bwMode="auto">
          <a:xfrm>
            <a:off x="1485900" y="324168"/>
            <a:ext cx="1017905"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rgbClr val="767171"/>
                </a:solidFill>
                <a:latin typeface="Arial" panose="020B0604020202020204" pitchFamily="34" charset="0"/>
                <a:cs typeface="Arial" panose="020B0604020202020204" pitchFamily="34" charset="0"/>
              </a:rPr>
              <a:t>CODE</a:t>
            </a:r>
            <a:endParaRPr lang="en-US" altLang="zh-CN" sz="2400" b="1">
              <a:solidFill>
                <a:srgbClr val="76717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511"/>
                                        </p:tgtEl>
                                        <p:attrNameLst>
                                          <p:attrName>style.visibility</p:attrName>
                                        </p:attrNameLst>
                                      </p:cBhvr>
                                      <p:to>
                                        <p:strVal val="visible"/>
                                      </p:to>
                                    </p:set>
                                    <p:animEffect transition="in" filter="wipe(down)">
                                      <p:cBhvr>
                                        <p:cTn id="7" dur="500"/>
                                        <p:tgtEl>
                                          <p:spTgt spid="215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1510"/>
                                        </p:tgtEl>
                                        <p:attrNameLst>
                                          <p:attrName>style.visibility</p:attrName>
                                        </p:attrNameLst>
                                      </p:cBhvr>
                                      <p:to>
                                        <p:strVal val="visible"/>
                                      </p:to>
                                    </p:set>
                                    <p:anim calcmode="lin" valueType="num">
                                      <p:cBhvr additive="base">
                                        <p:cTn id="12" dur="500" fill="hold"/>
                                        <p:tgtEl>
                                          <p:spTgt spid="21510"/>
                                        </p:tgtEl>
                                        <p:attrNameLst>
                                          <p:attrName>ppt_x</p:attrName>
                                        </p:attrNameLst>
                                      </p:cBhvr>
                                      <p:tavLst>
                                        <p:tav tm="0">
                                          <p:val>
                                            <p:strVal val="#ppt_x"/>
                                          </p:val>
                                        </p:tav>
                                        <p:tav tm="100000">
                                          <p:val>
                                            <p:strVal val="#ppt_x"/>
                                          </p:val>
                                        </p:tav>
                                      </p:tavLst>
                                    </p:anim>
                                    <p:anim calcmode="lin" valueType="num">
                                      <p:cBhvr additive="base">
                                        <p:cTn id="13" dur="500" fill="hold"/>
                                        <p:tgtEl>
                                          <p:spTgt spid="215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bldLvl="0" animBg="1"/>
      <p:bldP spid="215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图片 4"/>
          <p:cNvPicPr>
            <a:picLocks noChangeAspect="1" noChangeArrowheads="1"/>
          </p:cNvPicPr>
          <p:nvPr/>
        </p:nvPicPr>
        <p:blipFill>
          <a:blip r:embed="rId1" cstate="email"/>
          <a:srcRect/>
          <a:stretch>
            <a:fillRect/>
          </a:stretch>
        </p:blipFill>
        <p:spPr bwMode="auto">
          <a:xfrm>
            <a:off x="0" y="269081"/>
            <a:ext cx="1485900" cy="547688"/>
          </a:xfrm>
          <a:prstGeom prst="rect">
            <a:avLst/>
          </a:prstGeom>
          <a:noFill/>
          <a:ln>
            <a:noFill/>
          </a:ln>
          <a:effectLst>
            <a:outerShdw dist="38100" dir="8100000" algn="ctr" rotWithShape="0">
              <a:srgbClr val="000000">
                <a:alpha val="3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Freeform 122"/>
          <p:cNvSpPr/>
          <p:nvPr/>
        </p:nvSpPr>
        <p:spPr bwMode="auto">
          <a:xfrm>
            <a:off x="4223147" y="2631282"/>
            <a:ext cx="427434" cy="427435"/>
          </a:xfrm>
          <a:custGeom>
            <a:avLst/>
            <a:gdLst>
              <a:gd name="T0" fmla="*/ 526677 w 290"/>
              <a:gd name="T1" fmla="*/ 355704 h 290"/>
              <a:gd name="T2" fmla="*/ 426451 w 290"/>
              <a:gd name="T3" fmla="*/ 365530 h 290"/>
              <a:gd name="T4" fmla="*/ 312469 w 290"/>
              <a:gd name="T5" fmla="*/ 249583 h 290"/>
              <a:gd name="T6" fmla="*/ 564016 w 290"/>
              <a:gd name="T7" fmla="*/ 98261 h 290"/>
              <a:gd name="T8" fmla="*/ 520782 w 290"/>
              <a:gd name="T9" fmla="*/ 55026 h 290"/>
              <a:gd name="T10" fmla="*/ 198487 w 290"/>
              <a:gd name="T11" fmla="*/ 137565 h 290"/>
              <a:gd name="T12" fmla="*/ 80574 w 290"/>
              <a:gd name="T13" fmla="*/ 17687 h 290"/>
              <a:gd name="T14" fmla="*/ 17687 w 290"/>
              <a:gd name="T15" fmla="*/ 17687 h 290"/>
              <a:gd name="T16" fmla="*/ 17687 w 290"/>
              <a:gd name="T17" fmla="*/ 80574 h 290"/>
              <a:gd name="T18" fmla="*/ 137565 w 290"/>
              <a:gd name="T19" fmla="*/ 198487 h 290"/>
              <a:gd name="T20" fmla="*/ 55026 w 290"/>
              <a:gd name="T21" fmla="*/ 520783 h 290"/>
              <a:gd name="T22" fmla="*/ 98261 w 290"/>
              <a:gd name="T23" fmla="*/ 564017 h 290"/>
              <a:gd name="T24" fmla="*/ 249582 w 290"/>
              <a:gd name="T25" fmla="*/ 312470 h 290"/>
              <a:gd name="T26" fmla="*/ 363565 w 290"/>
              <a:gd name="T27" fmla="*/ 426452 h 290"/>
              <a:gd name="T28" fmla="*/ 355704 w 290"/>
              <a:gd name="T29" fmla="*/ 528643 h 290"/>
              <a:gd name="T30" fmla="*/ 398938 w 290"/>
              <a:gd name="T31" fmla="*/ 569913 h 290"/>
              <a:gd name="T32" fmla="*/ 459860 w 290"/>
              <a:gd name="T33" fmla="*/ 459861 h 290"/>
              <a:gd name="T34" fmla="*/ 569912 w 290"/>
              <a:gd name="T35" fmla="*/ 398939 h 290"/>
              <a:gd name="T36" fmla="*/ 526677 w 290"/>
              <a:gd name="T37" fmla="*/ 355704 h 2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0" h="290">
                <a:moveTo>
                  <a:pt x="268" y="181"/>
                </a:moveTo>
                <a:cubicBezTo>
                  <a:pt x="217" y="186"/>
                  <a:pt x="217" y="186"/>
                  <a:pt x="217" y="186"/>
                </a:cubicBezTo>
                <a:cubicBezTo>
                  <a:pt x="159" y="127"/>
                  <a:pt x="159" y="127"/>
                  <a:pt x="159" y="127"/>
                </a:cubicBezTo>
                <a:cubicBezTo>
                  <a:pt x="287" y="50"/>
                  <a:pt x="287" y="50"/>
                  <a:pt x="287" y="50"/>
                </a:cubicBezTo>
                <a:cubicBezTo>
                  <a:pt x="265" y="28"/>
                  <a:pt x="265" y="28"/>
                  <a:pt x="265" y="28"/>
                </a:cubicBezTo>
                <a:cubicBezTo>
                  <a:pt x="101" y="70"/>
                  <a:pt x="101" y="70"/>
                  <a:pt x="101" y="70"/>
                </a:cubicBezTo>
                <a:cubicBezTo>
                  <a:pt x="41" y="9"/>
                  <a:pt x="41" y="9"/>
                  <a:pt x="41" y="9"/>
                </a:cubicBezTo>
                <a:cubicBezTo>
                  <a:pt x="32" y="0"/>
                  <a:pt x="18" y="0"/>
                  <a:pt x="9" y="9"/>
                </a:cubicBezTo>
                <a:cubicBezTo>
                  <a:pt x="0" y="18"/>
                  <a:pt x="0" y="32"/>
                  <a:pt x="9" y="41"/>
                </a:cubicBezTo>
                <a:cubicBezTo>
                  <a:pt x="70" y="101"/>
                  <a:pt x="70" y="101"/>
                  <a:pt x="70" y="101"/>
                </a:cubicBezTo>
                <a:cubicBezTo>
                  <a:pt x="28" y="265"/>
                  <a:pt x="28" y="265"/>
                  <a:pt x="28" y="265"/>
                </a:cubicBezTo>
                <a:cubicBezTo>
                  <a:pt x="50" y="287"/>
                  <a:pt x="50" y="287"/>
                  <a:pt x="50" y="287"/>
                </a:cubicBezTo>
                <a:cubicBezTo>
                  <a:pt x="127" y="159"/>
                  <a:pt x="127" y="159"/>
                  <a:pt x="127" y="159"/>
                </a:cubicBezTo>
                <a:cubicBezTo>
                  <a:pt x="185" y="217"/>
                  <a:pt x="185" y="217"/>
                  <a:pt x="185" y="217"/>
                </a:cubicBezTo>
                <a:cubicBezTo>
                  <a:pt x="181" y="269"/>
                  <a:pt x="181" y="269"/>
                  <a:pt x="181" y="269"/>
                </a:cubicBezTo>
                <a:cubicBezTo>
                  <a:pt x="203" y="290"/>
                  <a:pt x="203" y="290"/>
                  <a:pt x="203" y="290"/>
                </a:cubicBezTo>
                <a:cubicBezTo>
                  <a:pt x="234" y="234"/>
                  <a:pt x="234" y="234"/>
                  <a:pt x="234" y="234"/>
                </a:cubicBezTo>
                <a:cubicBezTo>
                  <a:pt x="290" y="203"/>
                  <a:pt x="290" y="203"/>
                  <a:pt x="290" y="203"/>
                </a:cubicBezTo>
                <a:lnTo>
                  <a:pt x="268" y="18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zh-CN" altLang="en-US"/>
          </a:p>
        </p:txBody>
      </p:sp>
      <p:sp>
        <p:nvSpPr>
          <p:cNvPr id="21512" name="矩形 8"/>
          <p:cNvSpPr>
            <a:spLocks noChangeArrowheads="1"/>
          </p:cNvSpPr>
          <p:nvPr/>
        </p:nvSpPr>
        <p:spPr bwMode="auto">
          <a:xfrm>
            <a:off x="239395" y="968375"/>
            <a:ext cx="8751570" cy="3929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pPr>
            <a:r>
              <a:rPr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1. 函数声明可以省略形参名，但是函数定义的首部必须写出所有形参名并给出其对应的数据类型。</a:t>
            </a:r>
            <a:endParaRPr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r>
              <a:rPr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2. 函数原型的主要目的为声明函数返回值类型以及函数的期望接受的参数的个数、参数类型和参数顺序</a:t>
            </a:r>
            <a:endParaRPr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r>
              <a:rPr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3. 如果程序中没有某个函数的函数原型（没有说明），编译系统就会用第一次出现的这个函数（函数定义或函数调用）构造函数原型</a:t>
            </a:r>
            <a:endParaRPr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r>
              <a:rPr 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r>
              <a:rPr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1. 在缺省下编译系统默认函数返回值为int</a:t>
            </a:r>
            <a:endParaRPr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r>
              <a:rPr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r>
              <a:rPr 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r>
              <a:rPr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2. 而对函数参数类型不做任何假设</a:t>
            </a:r>
            <a:endParaRPr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r>
              <a:rPr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5. 常见错误</a:t>
            </a:r>
            <a:endParaRPr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r>
              <a:rPr 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r>
              <a:rPr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1. 和函数原型不匹配的函数调用会导致语法错误</a:t>
            </a:r>
            <a:endParaRPr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r>
              <a:rPr 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r>
              <a:rPr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2. 函数原型和函数定义不一致，也会产生错误</a:t>
            </a:r>
            <a:endParaRPr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r>
              <a:rPr 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r>
              <a:rPr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3. C语言环境下，如果函数不进行声明就使用，可能会发生错误，因为默认将返回值做为int类型来处理，所以，最好是在使用之前对函数进行声明。</a:t>
            </a:r>
            <a:endParaRPr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1513" name="文本框 9"/>
          <p:cNvSpPr txBox="1">
            <a:spLocks noChangeArrowheads="1"/>
          </p:cNvSpPr>
          <p:nvPr/>
        </p:nvSpPr>
        <p:spPr bwMode="auto">
          <a:xfrm>
            <a:off x="1485900" y="324168"/>
            <a:ext cx="74930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solidFill>
                  <a:srgbClr val="767171"/>
                </a:solidFill>
                <a:latin typeface="Arial" panose="020B0604020202020204" pitchFamily="34" charset="0"/>
                <a:cs typeface="Arial" panose="020B0604020202020204" pitchFamily="34" charset="0"/>
              </a:rPr>
              <a:t>注意</a:t>
            </a:r>
            <a:endParaRPr lang="zh-CN" altLang="en-US" sz="2400" b="1">
              <a:solidFill>
                <a:srgbClr val="76717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1512"/>
                                        </p:tgtEl>
                                        <p:attrNameLst>
                                          <p:attrName>style.visibility</p:attrName>
                                        </p:attrNameLst>
                                      </p:cBhvr>
                                      <p:to>
                                        <p:strVal val="visible"/>
                                      </p:to>
                                    </p:set>
                                    <p:anim to="" calcmode="lin" valueType="num">
                                      <p:cBhvr>
                                        <p:cTn id="7" dur="1" fill="hold"/>
                                        <p:tgtEl>
                                          <p:spTgt spid="2151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图片 31"/>
          <p:cNvPicPr>
            <a:picLocks noChangeAspect="1" noChangeArrowheads="1"/>
          </p:cNvPicPr>
          <p:nvPr/>
        </p:nvPicPr>
        <p:blipFill>
          <a:blip r:embed="rId1" cstate="email"/>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矩形 16"/>
          <p:cNvSpPr>
            <a:spLocks noChangeArrowheads="1"/>
          </p:cNvSpPr>
          <p:nvPr/>
        </p:nvSpPr>
        <p:spPr bwMode="auto">
          <a:xfrm>
            <a:off x="2695575" y="2026444"/>
            <a:ext cx="558404" cy="558404"/>
          </a:xfrm>
          <a:prstGeom prst="rect">
            <a:avLst/>
          </a:prstGeom>
          <a:solidFill>
            <a:srgbClr val="2BA85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9460" name="矩形 17"/>
          <p:cNvSpPr>
            <a:spLocks noChangeArrowheads="1"/>
          </p:cNvSpPr>
          <p:nvPr/>
        </p:nvSpPr>
        <p:spPr bwMode="auto">
          <a:xfrm>
            <a:off x="3305175" y="2026444"/>
            <a:ext cx="558404" cy="558404"/>
          </a:xfrm>
          <a:prstGeom prst="rect">
            <a:avLst/>
          </a:prstGeom>
          <a:solidFill>
            <a:srgbClr val="51308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9461" name="矩形 18"/>
          <p:cNvSpPr>
            <a:spLocks noChangeArrowheads="1"/>
          </p:cNvSpPr>
          <p:nvPr/>
        </p:nvSpPr>
        <p:spPr bwMode="auto">
          <a:xfrm>
            <a:off x="2680098" y="2646760"/>
            <a:ext cx="558403" cy="558403"/>
          </a:xfrm>
          <a:prstGeom prst="rect">
            <a:avLst/>
          </a:prstGeom>
          <a:solidFill>
            <a:srgbClr val="DE447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9462" name="矩形 19"/>
          <p:cNvSpPr>
            <a:spLocks noChangeArrowheads="1"/>
          </p:cNvSpPr>
          <p:nvPr/>
        </p:nvSpPr>
        <p:spPr bwMode="auto">
          <a:xfrm>
            <a:off x="3305175" y="2646760"/>
            <a:ext cx="558404" cy="558403"/>
          </a:xfrm>
          <a:prstGeom prst="rect">
            <a:avLst/>
          </a:prstGeom>
          <a:solidFill>
            <a:srgbClr val="F4BB4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9463" name="文本框 20"/>
          <p:cNvSpPr txBox="1">
            <a:spLocks noChangeArrowheads="1"/>
          </p:cNvSpPr>
          <p:nvPr/>
        </p:nvSpPr>
        <p:spPr bwMode="auto">
          <a:xfrm>
            <a:off x="2680098" y="2026444"/>
            <a:ext cx="1154430" cy="1176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7200" b="1">
                <a:solidFill>
                  <a:schemeClr val="bg1"/>
                </a:solidFill>
                <a:latin typeface="Arial" panose="020B0604020202020204" pitchFamily="34" charset="0"/>
                <a:cs typeface="Arial" panose="020B0604020202020204" pitchFamily="34" charset="0"/>
              </a:rPr>
              <a:t>03</a:t>
            </a:r>
            <a:endParaRPr lang="zh-CN" altLang="en-US" sz="7200" b="1">
              <a:solidFill>
                <a:schemeClr val="bg1"/>
              </a:solidFill>
              <a:latin typeface="Arial" panose="020B0604020202020204" pitchFamily="34" charset="0"/>
              <a:cs typeface="Arial" panose="020B0604020202020204" pitchFamily="34" charset="0"/>
            </a:endParaRPr>
          </a:p>
        </p:txBody>
      </p:sp>
      <p:sp>
        <p:nvSpPr>
          <p:cNvPr id="19464" name="文本框 21"/>
          <p:cNvSpPr txBox="1">
            <a:spLocks noChangeArrowheads="1"/>
          </p:cNvSpPr>
          <p:nvPr/>
        </p:nvSpPr>
        <p:spPr bwMode="auto">
          <a:xfrm>
            <a:off x="3931206" y="2114550"/>
            <a:ext cx="369332" cy="1030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500">
                <a:solidFill>
                  <a:srgbClr val="767171"/>
                </a:solidFill>
                <a:latin typeface="Arial" panose="020B0604020202020204" pitchFamily="34" charset="0"/>
                <a:cs typeface="Arial" panose="020B0604020202020204" pitchFamily="34" charset="0"/>
              </a:rPr>
              <a:t>PART ONE</a:t>
            </a:r>
            <a:endParaRPr lang="zh-CN" altLang="en-US" sz="1500">
              <a:solidFill>
                <a:srgbClr val="767171"/>
              </a:solidFill>
              <a:latin typeface="Arial" panose="020B0604020202020204" pitchFamily="34" charset="0"/>
              <a:cs typeface="Arial" panose="020B0604020202020204" pitchFamily="34" charset="0"/>
            </a:endParaRPr>
          </a:p>
        </p:txBody>
      </p:sp>
      <p:sp>
        <p:nvSpPr>
          <p:cNvPr id="19465" name="文本框 22"/>
          <p:cNvSpPr txBox="1">
            <a:spLocks noChangeArrowheads="1"/>
          </p:cNvSpPr>
          <p:nvPr/>
        </p:nvSpPr>
        <p:spPr bwMode="auto">
          <a:xfrm>
            <a:off x="4726385" y="2199244"/>
            <a:ext cx="1259840" cy="745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400" b="1">
                <a:solidFill>
                  <a:srgbClr val="767171"/>
                </a:solidFill>
                <a:latin typeface="Arial" panose="020B0604020202020204" pitchFamily="34" charset="0"/>
                <a:cs typeface="Arial" panose="020B0604020202020204" pitchFamily="34" charset="0"/>
              </a:rPr>
              <a:t>递归</a:t>
            </a:r>
            <a:endParaRPr lang="zh-CN" altLang="en-US" sz="4400" b="1">
              <a:solidFill>
                <a:srgbClr val="76717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图片 4"/>
          <p:cNvPicPr>
            <a:picLocks noChangeAspect="1" noChangeArrowheads="1"/>
          </p:cNvPicPr>
          <p:nvPr/>
        </p:nvPicPr>
        <p:blipFill>
          <a:blip r:embed="rId1" cstate="email"/>
          <a:srcRect/>
          <a:stretch>
            <a:fillRect/>
          </a:stretch>
        </p:blipFill>
        <p:spPr bwMode="auto">
          <a:xfrm>
            <a:off x="0" y="269081"/>
            <a:ext cx="1485900" cy="547688"/>
          </a:xfrm>
          <a:prstGeom prst="rect">
            <a:avLst/>
          </a:prstGeom>
          <a:noFill/>
          <a:ln>
            <a:noFill/>
          </a:ln>
          <a:effectLst>
            <a:outerShdw dist="38100" dir="8100000" algn="ctr" rotWithShape="0">
              <a:srgbClr val="000000">
                <a:alpha val="3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Freeform 122"/>
          <p:cNvSpPr/>
          <p:nvPr/>
        </p:nvSpPr>
        <p:spPr bwMode="auto">
          <a:xfrm>
            <a:off x="4223147" y="2631282"/>
            <a:ext cx="427434" cy="427435"/>
          </a:xfrm>
          <a:custGeom>
            <a:avLst/>
            <a:gdLst>
              <a:gd name="T0" fmla="*/ 526677 w 290"/>
              <a:gd name="T1" fmla="*/ 355704 h 290"/>
              <a:gd name="T2" fmla="*/ 426451 w 290"/>
              <a:gd name="T3" fmla="*/ 365530 h 290"/>
              <a:gd name="T4" fmla="*/ 312469 w 290"/>
              <a:gd name="T5" fmla="*/ 249583 h 290"/>
              <a:gd name="T6" fmla="*/ 564016 w 290"/>
              <a:gd name="T7" fmla="*/ 98261 h 290"/>
              <a:gd name="T8" fmla="*/ 520782 w 290"/>
              <a:gd name="T9" fmla="*/ 55026 h 290"/>
              <a:gd name="T10" fmla="*/ 198487 w 290"/>
              <a:gd name="T11" fmla="*/ 137565 h 290"/>
              <a:gd name="T12" fmla="*/ 80574 w 290"/>
              <a:gd name="T13" fmla="*/ 17687 h 290"/>
              <a:gd name="T14" fmla="*/ 17687 w 290"/>
              <a:gd name="T15" fmla="*/ 17687 h 290"/>
              <a:gd name="T16" fmla="*/ 17687 w 290"/>
              <a:gd name="T17" fmla="*/ 80574 h 290"/>
              <a:gd name="T18" fmla="*/ 137565 w 290"/>
              <a:gd name="T19" fmla="*/ 198487 h 290"/>
              <a:gd name="T20" fmla="*/ 55026 w 290"/>
              <a:gd name="T21" fmla="*/ 520783 h 290"/>
              <a:gd name="T22" fmla="*/ 98261 w 290"/>
              <a:gd name="T23" fmla="*/ 564017 h 290"/>
              <a:gd name="T24" fmla="*/ 249582 w 290"/>
              <a:gd name="T25" fmla="*/ 312470 h 290"/>
              <a:gd name="T26" fmla="*/ 363565 w 290"/>
              <a:gd name="T27" fmla="*/ 426452 h 290"/>
              <a:gd name="T28" fmla="*/ 355704 w 290"/>
              <a:gd name="T29" fmla="*/ 528643 h 290"/>
              <a:gd name="T30" fmla="*/ 398938 w 290"/>
              <a:gd name="T31" fmla="*/ 569913 h 290"/>
              <a:gd name="T32" fmla="*/ 459860 w 290"/>
              <a:gd name="T33" fmla="*/ 459861 h 290"/>
              <a:gd name="T34" fmla="*/ 569912 w 290"/>
              <a:gd name="T35" fmla="*/ 398939 h 290"/>
              <a:gd name="T36" fmla="*/ 526677 w 290"/>
              <a:gd name="T37" fmla="*/ 355704 h 2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0" h="290">
                <a:moveTo>
                  <a:pt x="268" y="181"/>
                </a:moveTo>
                <a:cubicBezTo>
                  <a:pt x="217" y="186"/>
                  <a:pt x="217" y="186"/>
                  <a:pt x="217" y="186"/>
                </a:cubicBezTo>
                <a:cubicBezTo>
                  <a:pt x="159" y="127"/>
                  <a:pt x="159" y="127"/>
                  <a:pt x="159" y="127"/>
                </a:cubicBezTo>
                <a:cubicBezTo>
                  <a:pt x="287" y="50"/>
                  <a:pt x="287" y="50"/>
                  <a:pt x="287" y="50"/>
                </a:cubicBezTo>
                <a:cubicBezTo>
                  <a:pt x="265" y="28"/>
                  <a:pt x="265" y="28"/>
                  <a:pt x="265" y="28"/>
                </a:cubicBezTo>
                <a:cubicBezTo>
                  <a:pt x="101" y="70"/>
                  <a:pt x="101" y="70"/>
                  <a:pt x="101" y="70"/>
                </a:cubicBezTo>
                <a:cubicBezTo>
                  <a:pt x="41" y="9"/>
                  <a:pt x="41" y="9"/>
                  <a:pt x="41" y="9"/>
                </a:cubicBezTo>
                <a:cubicBezTo>
                  <a:pt x="32" y="0"/>
                  <a:pt x="18" y="0"/>
                  <a:pt x="9" y="9"/>
                </a:cubicBezTo>
                <a:cubicBezTo>
                  <a:pt x="0" y="18"/>
                  <a:pt x="0" y="32"/>
                  <a:pt x="9" y="41"/>
                </a:cubicBezTo>
                <a:cubicBezTo>
                  <a:pt x="70" y="101"/>
                  <a:pt x="70" y="101"/>
                  <a:pt x="70" y="101"/>
                </a:cubicBezTo>
                <a:cubicBezTo>
                  <a:pt x="28" y="265"/>
                  <a:pt x="28" y="265"/>
                  <a:pt x="28" y="265"/>
                </a:cubicBezTo>
                <a:cubicBezTo>
                  <a:pt x="50" y="287"/>
                  <a:pt x="50" y="287"/>
                  <a:pt x="50" y="287"/>
                </a:cubicBezTo>
                <a:cubicBezTo>
                  <a:pt x="127" y="159"/>
                  <a:pt x="127" y="159"/>
                  <a:pt x="127" y="159"/>
                </a:cubicBezTo>
                <a:cubicBezTo>
                  <a:pt x="185" y="217"/>
                  <a:pt x="185" y="217"/>
                  <a:pt x="185" y="217"/>
                </a:cubicBezTo>
                <a:cubicBezTo>
                  <a:pt x="181" y="269"/>
                  <a:pt x="181" y="269"/>
                  <a:pt x="181" y="269"/>
                </a:cubicBezTo>
                <a:cubicBezTo>
                  <a:pt x="203" y="290"/>
                  <a:pt x="203" y="290"/>
                  <a:pt x="203" y="290"/>
                </a:cubicBezTo>
                <a:cubicBezTo>
                  <a:pt x="234" y="234"/>
                  <a:pt x="234" y="234"/>
                  <a:pt x="234" y="234"/>
                </a:cubicBezTo>
                <a:cubicBezTo>
                  <a:pt x="290" y="203"/>
                  <a:pt x="290" y="203"/>
                  <a:pt x="290" y="203"/>
                </a:cubicBezTo>
                <a:lnTo>
                  <a:pt x="268" y="18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zh-CN" altLang="en-US"/>
          </a:p>
        </p:txBody>
      </p:sp>
      <p:sp>
        <p:nvSpPr>
          <p:cNvPr id="21510" name="矩形 6"/>
          <p:cNvSpPr>
            <a:spLocks noChangeArrowheads="1"/>
          </p:cNvSpPr>
          <p:nvPr/>
        </p:nvSpPr>
        <p:spPr bwMode="auto">
          <a:xfrm>
            <a:off x="501015" y="948690"/>
            <a:ext cx="8458200" cy="996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pPr>
            <a:r>
              <a:rPr lang="en-US" altLang="zh-CN" sz="180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800">
                <a:solidFill>
                  <a:schemeClr val="tx1"/>
                </a:solidFill>
                <a:latin typeface="微软雅黑" panose="020B0503020204020204" pitchFamily="34" charset="-122"/>
                <a:ea typeface="微软雅黑" panose="020B0503020204020204" pitchFamily="34" charset="-122"/>
                <a:sym typeface="Arial" panose="020B0604020202020204" pitchFamily="34" charset="0"/>
              </a:rPr>
              <a:t>程序调用自身的编程技巧称为递归,它通常把一个大型复杂的问题层层转化为一个与原问题相似的规模较小的问题来求解，递归策略只需少量的程序就可描述出解题过程所需要的多次重复计算，大大地减少了程序的代码量.</a:t>
            </a:r>
            <a:endParaRPr lang="zh-CN" altLang="en-US" sz="18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1512" name="矩形 8"/>
          <p:cNvSpPr>
            <a:spLocks noChangeArrowheads="1"/>
          </p:cNvSpPr>
          <p:nvPr/>
        </p:nvSpPr>
        <p:spPr bwMode="auto">
          <a:xfrm>
            <a:off x="977900" y="2314575"/>
            <a:ext cx="5132070" cy="226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pPr>
            <a:r>
              <a:rPr sz="1800" b="1">
                <a:solidFill>
                  <a:schemeClr val="tx1"/>
                </a:solidFill>
                <a:latin typeface="微软雅黑" panose="020B0503020204020204" pitchFamily="34" charset="-122"/>
                <a:ea typeface="微软雅黑" panose="020B0503020204020204" pitchFamily="34" charset="-122"/>
                <a:sym typeface="Arial" panose="020B0604020202020204" pitchFamily="34" charset="0"/>
              </a:rPr>
              <a:t>递归不是算法，是一种编程技巧</a:t>
            </a:r>
            <a:endParaRPr sz="18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endParaRPr sz="18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r>
              <a:rPr sz="1800">
                <a:solidFill>
                  <a:schemeClr val="tx1"/>
                </a:solidFill>
                <a:latin typeface="微软雅黑" panose="020B0503020204020204" pitchFamily="34" charset="-122"/>
                <a:ea typeface="微软雅黑" panose="020B0503020204020204" pitchFamily="34" charset="-122"/>
                <a:sym typeface="Arial" panose="020B0604020202020204" pitchFamily="34" charset="0"/>
              </a:rPr>
              <a:t>1. 明确递归函数的语义</a:t>
            </a:r>
            <a:endParaRPr sz="18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r>
              <a:rPr sz="1800">
                <a:solidFill>
                  <a:schemeClr val="tx1"/>
                </a:solidFill>
                <a:latin typeface="微软雅黑" panose="020B0503020204020204" pitchFamily="34" charset="-122"/>
                <a:ea typeface="微软雅黑" panose="020B0503020204020204" pitchFamily="34" charset="-122"/>
                <a:sym typeface="Arial" panose="020B0604020202020204" pitchFamily="34" charset="0"/>
              </a:rPr>
              <a:t>2. 设计递归函数的结束条件（边界条件）</a:t>
            </a:r>
            <a:endParaRPr sz="18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r>
              <a:rPr sz="1800">
                <a:solidFill>
                  <a:schemeClr val="tx1"/>
                </a:solidFill>
                <a:latin typeface="微软雅黑" panose="020B0503020204020204" pitchFamily="34" charset="-122"/>
                <a:ea typeface="微软雅黑" panose="020B0503020204020204" pitchFamily="34" charset="-122"/>
                <a:sym typeface="Arial" panose="020B0604020202020204" pitchFamily="34" charset="0"/>
              </a:rPr>
              <a:t>3. 实际处理过程和递归过程</a:t>
            </a:r>
            <a:endParaRPr sz="18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r>
              <a:rPr sz="1800">
                <a:solidFill>
                  <a:schemeClr val="tx1"/>
                </a:solidFill>
                <a:latin typeface="微软雅黑" panose="020B0503020204020204" pitchFamily="34" charset="-122"/>
                <a:ea typeface="微软雅黑" panose="020B0503020204020204" pitchFamily="34" charset="-122"/>
                <a:sym typeface="Arial" panose="020B0604020202020204" pitchFamily="34" charset="0"/>
              </a:rPr>
              <a:t>4. 设计结果返回</a:t>
            </a:r>
            <a:endParaRPr sz="18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1513" name="文本框 9"/>
          <p:cNvSpPr txBox="1">
            <a:spLocks noChangeArrowheads="1"/>
          </p:cNvSpPr>
          <p:nvPr/>
        </p:nvSpPr>
        <p:spPr bwMode="auto">
          <a:xfrm>
            <a:off x="1485900" y="324168"/>
            <a:ext cx="74930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solidFill>
                  <a:srgbClr val="767171"/>
                </a:solidFill>
                <a:latin typeface="Arial" panose="020B0604020202020204" pitchFamily="34" charset="0"/>
                <a:cs typeface="Arial" panose="020B0604020202020204" pitchFamily="34" charset="0"/>
              </a:rPr>
              <a:t>递归</a:t>
            </a:r>
            <a:endParaRPr lang="zh-CN" altLang="en-US" sz="2400" b="1">
              <a:solidFill>
                <a:srgbClr val="76717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1510"/>
                                        </p:tgtEl>
                                        <p:attrNameLst>
                                          <p:attrName>style.visibility</p:attrName>
                                        </p:attrNameLst>
                                      </p:cBhvr>
                                      <p:to>
                                        <p:strVal val="visible"/>
                                      </p:to>
                                    </p:set>
                                    <p:animEffect transition="in" filter="randombar(horizontal)">
                                      <p:cBhvr>
                                        <p:cTn id="7" dur="500"/>
                                        <p:tgtEl>
                                          <p:spTgt spid="215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1512"/>
                                        </p:tgtEl>
                                        <p:attrNameLst>
                                          <p:attrName>style.visibility</p:attrName>
                                        </p:attrNameLst>
                                      </p:cBhvr>
                                      <p:to>
                                        <p:strVal val="visible"/>
                                      </p:to>
                                    </p:set>
                                    <p:animEffect transition="in" filter="randombar(horizontal)">
                                      <p:cBhvr>
                                        <p:cTn id="12" dur="500"/>
                                        <p:tgtEl>
                                          <p:spTgt spid="21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p:bldP spid="215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图片 4"/>
          <p:cNvPicPr>
            <a:picLocks noChangeAspect="1" noChangeArrowheads="1"/>
          </p:cNvPicPr>
          <p:nvPr/>
        </p:nvPicPr>
        <p:blipFill>
          <a:blip r:embed="rId1" cstate="email"/>
          <a:srcRect/>
          <a:stretch>
            <a:fillRect/>
          </a:stretch>
        </p:blipFill>
        <p:spPr bwMode="auto">
          <a:xfrm>
            <a:off x="0" y="269081"/>
            <a:ext cx="1485900" cy="547688"/>
          </a:xfrm>
          <a:prstGeom prst="rect">
            <a:avLst/>
          </a:prstGeom>
          <a:noFill/>
          <a:ln>
            <a:noFill/>
          </a:ln>
          <a:effectLst>
            <a:outerShdw dist="38100" dir="8100000" algn="ctr" rotWithShape="0">
              <a:srgbClr val="000000">
                <a:alpha val="3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Freeform 122"/>
          <p:cNvSpPr/>
          <p:nvPr/>
        </p:nvSpPr>
        <p:spPr bwMode="auto">
          <a:xfrm>
            <a:off x="4223147" y="2631282"/>
            <a:ext cx="427434" cy="427435"/>
          </a:xfrm>
          <a:custGeom>
            <a:avLst/>
            <a:gdLst>
              <a:gd name="T0" fmla="*/ 526677 w 290"/>
              <a:gd name="T1" fmla="*/ 355704 h 290"/>
              <a:gd name="T2" fmla="*/ 426451 w 290"/>
              <a:gd name="T3" fmla="*/ 365530 h 290"/>
              <a:gd name="T4" fmla="*/ 312469 w 290"/>
              <a:gd name="T5" fmla="*/ 249583 h 290"/>
              <a:gd name="T6" fmla="*/ 564016 w 290"/>
              <a:gd name="T7" fmla="*/ 98261 h 290"/>
              <a:gd name="T8" fmla="*/ 520782 w 290"/>
              <a:gd name="T9" fmla="*/ 55026 h 290"/>
              <a:gd name="T10" fmla="*/ 198487 w 290"/>
              <a:gd name="T11" fmla="*/ 137565 h 290"/>
              <a:gd name="T12" fmla="*/ 80574 w 290"/>
              <a:gd name="T13" fmla="*/ 17687 h 290"/>
              <a:gd name="T14" fmla="*/ 17687 w 290"/>
              <a:gd name="T15" fmla="*/ 17687 h 290"/>
              <a:gd name="T16" fmla="*/ 17687 w 290"/>
              <a:gd name="T17" fmla="*/ 80574 h 290"/>
              <a:gd name="T18" fmla="*/ 137565 w 290"/>
              <a:gd name="T19" fmla="*/ 198487 h 290"/>
              <a:gd name="T20" fmla="*/ 55026 w 290"/>
              <a:gd name="T21" fmla="*/ 520783 h 290"/>
              <a:gd name="T22" fmla="*/ 98261 w 290"/>
              <a:gd name="T23" fmla="*/ 564017 h 290"/>
              <a:gd name="T24" fmla="*/ 249582 w 290"/>
              <a:gd name="T25" fmla="*/ 312470 h 290"/>
              <a:gd name="T26" fmla="*/ 363565 w 290"/>
              <a:gd name="T27" fmla="*/ 426452 h 290"/>
              <a:gd name="T28" fmla="*/ 355704 w 290"/>
              <a:gd name="T29" fmla="*/ 528643 h 290"/>
              <a:gd name="T30" fmla="*/ 398938 w 290"/>
              <a:gd name="T31" fmla="*/ 569913 h 290"/>
              <a:gd name="T32" fmla="*/ 459860 w 290"/>
              <a:gd name="T33" fmla="*/ 459861 h 290"/>
              <a:gd name="T34" fmla="*/ 569912 w 290"/>
              <a:gd name="T35" fmla="*/ 398939 h 290"/>
              <a:gd name="T36" fmla="*/ 526677 w 290"/>
              <a:gd name="T37" fmla="*/ 355704 h 2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0" h="290">
                <a:moveTo>
                  <a:pt x="268" y="181"/>
                </a:moveTo>
                <a:cubicBezTo>
                  <a:pt x="217" y="186"/>
                  <a:pt x="217" y="186"/>
                  <a:pt x="217" y="186"/>
                </a:cubicBezTo>
                <a:cubicBezTo>
                  <a:pt x="159" y="127"/>
                  <a:pt x="159" y="127"/>
                  <a:pt x="159" y="127"/>
                </a:cubicBezTo>
                <a:cubicBezTo>
                  <a:pt x="287" y="50"/>
                  <a:pt x="287" y="50"/>
                  <a:pt x="287" y="50"/>
                </a:cubicBezTo>
                <a:cubicBezTo>
                  <a:pt x="265" y="28"/>
                  <a:pt x="265" y="28"/>
                  <a:pt x="265" y="28"/>
                </a:cubicBezTo>
                <a:cubicBezTo>
                  <a:pt x="101" y="70"/>
                  <a:pt x="101" y="70"/>
                  <a:pt x="101" y="70"/>
                </a:cubicBezTo>
                <a:cubicBezTo>
                  <a:pt x="41" y="9"/>
                  <a:pt x="41" y="9"/>
                  <a:pt x="41" y="9"/>
                </a:cubicBezTo>
                <a:cubicBezTo>
                  <a:pt x="32" y="0"/>
                  <a:pt x="18" y="0"/>
                  <a:pt x="9" y="9"/>
                </a:cubicBezTo>
                <a:cubicBezTo>
                  <a:pt x="0" y="18"/>
                  <a:pt x="0" y="32"/>
                  <a:pt x="9" y="41"/>
                </a:cubicBezTo>
                <a:cubicBezTo>
                  <a:pt x="70" y="101"/>
                  <a:pt x="70" y="101"/>
                  <a:pt x="70" y="101"/>
                </a:cubicBezTo>
                <a:cubicBezTo>
                  <a:pt x="28" y="265"/>
                  <a:pt x="28" y="265"/>
                  <a:pt x="28" y="265"/>
                </a:cubicBezTo>
                <a:cubicBezTo>
                  <a:pt x="50" y="287"/>
                  <a:pt x="50" y="287"/>
                  <a:pt x="50" y="287"/>
                </a:cubicBezTo>
                <a:cubicBezTo>
                  <a:pt x="127" y="159"/>
                  <a:pt x="127" y="159"/>
                  <a:pt x="127" y="159"/>
                </a:cubicBezTo>
                <a:cubicBezTo>
                  <a:pt x="185" y="217"/>
                  <a:pt x="185" y="217"/>
                  <a:pt x="185" y="217"/>
                </a:cubicBezTo>
                <a:cubicBezTo>
                  <a:pt x="181" y="269"/>
                  <a:pt x="181" y="269"/>
                  <a:pt x="181" y="269"/>
                </a:cubicBezTo>
                <a:cubicBezTo>
                  <a:pt x="203" y="290"/>
                  <a:pt x="203" y="290"/>
                  <a:pt x="203" y="290"/>
                </a:cubicBezTo>
                <a:cubicBezTo>
                  <a:pt x="234" y="234"/>
                  <a:pt x="234" y="234"/>
                  <a:pt x="234" y="234"/>
                </a:cubicBezTo>
                <a:cubicBezTo>
                  <a:pt x="290" y="203"/>
                  <a:pt x="290" y="203"/>
                  <a:pt x="290" y="203"/>
                </a:cubicBezTo>
                <a:lnTo>
                  <a:pt x="268" y="18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zh-CN" altLang="en-US"/>
          </a:p>
        </p:txBody>
      </p:sp>
      <p:sp>
        <p:nvSpPr>
          <p:cNvPr id="21511" name="TextBox 13"/>
          <p:cNvSpPr txBox="1">
            <a:spLocks noChangeArrowheads="1"/>
          </p:cNvSpPr>
          <p:nvPr/>
        </p:nvSpPr>
        <p:spPr bwMode="auto">
          <a:xfrm>
            <a:off x="2139315" y="1288415"/>
            <a:ext cx="6108065"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1800" b="1">
                <a:solidFill>
                  <a:srgbClr val="445469"/>
                </a:solidFill>
                <a:latin typeface="Arial" panose="020B0604020202020204" pitchFamily="34" charset="0"/>
                <a:ea typeface="微软雅黑" panose="020B0503020204020204" pitchFamily="34" charset="-122"/>
                <a:sym typeface="Arial" panose="020B0604020202020204" pitchFamily="34" charset="0"/>
              </a:rPr>
              <a:t>用递归的方式写出求一个数阶乘的函数？</a:t>
            </a:r>
            <a:endParaRPr lang="zh-CN" altLang="en-US" sz="18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1512" name="矩形 8"/>
          <p:cNvSpPr>
            <a:spLocks noChangeArrowheads="1"/>
          </p:cNvSpPr>
          <p:nvPr/>
        </p:nvSpPr>
        <p:spPr bwMode="auto">
          <a:xfrm>
            <a:off x="1823720" y="2098675"/>
            <a:ext cx="4333875" cy="1493520"/>
          </a:xfrm>
          <a:prstGeom prst="rect">
            <a:avLst/>
          </a:prstGeom>
          <a:ln w="28575" cmpd="dbl">
            <a:solidFill>
              <a:schemeClr val="accent1">
                <a:shade val="50000"/>
              </a:schemeClr>
            </a:solidFill>
            <a:prstDash val="sysDot"/>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pPr>
            <a:r>
              <a:rPr lang="en-US" sz="1800" b="1">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r>
              <a:rPr sz="1800" b="1">
                <a:solidFill>
                  <a:schemeClr val="tx1"/>
                </a:solidFill>
                <a:latin typeface="微软雅黑" panose="020B0503020204020204" pitchFamily="34" charset="-122"/>
                <a:ea typeface="微软雅黑" panose="020B0503020204020204" pitchFamily="34" charset="-122"/>
                <a:sym typeface="Arial" panose="020B0604020202020204" pitchFamily="34" charset="0"/>
              </a:rPr>
              <a:t>int Factorial(int n) {</a:t>
            </a:r>
            <a:endParaRPr sz="1800" b="1">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r>
              <a:rPr sz="1800" b="1">
                <a:solidFill>
                  <a:schemeClr val="tx1"/>
                </a:solidFill>
                <a:latin typeface="微软雅黑" panose="020B0503020204020204" pitchFamily="34" charset="-122"/>
                <a:ea typeface="微软雅黑" panose="020B0503020204020204" pitchFamily="34" charset="-122"/>
                <a:sym typeface="Arial" panose="020B0604020202020204" pitchFamily="34" charset="0"/>
              </a:rPr>
              <a:t>     if (n == 1) return 1;</a:t>
            </a:r>
            <a:endParaRPr sz="1800" b="1">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r>
              <a:rPr sz="1800" b="1">
                <a:solidFill>
                  <a:schemeClr val="tx1"/>
                </a:solidFill>
                <a:latin typeface="微软雅黑" panose="020B0503020204020204" pitchFamily="34" charset="-122"/>
                <a:ea typeface="微软雅黑" panose="020B0503020204020204" pitchFamily="34" charset="-122"/>
                <a:sym typeface="Arial" panose="020B0604020202020204" pitchFamily="34" charset="0"/>
              </a:rPr>
              <a:t>     return </a:t>
            </a:r>
            <a:r>
              <a:rPr sz="1800" b="1">
                <a:latin typeface="微软雅黑" panose="020B0503020204020204" pitchFamily="34" charset="-122"/>
                <a:ea typeface="微软雅黑" panose="020B0503020204020204" pitchFamily="34" charset="-122"/>
                <a:sym typeface="Arial" panose="020B0604020202020204" pitchFamily="34" charset="0"/>
              </a:rPr>
              <a:t>Factorial</a:t>
            </a:r>
            <a:r>
              <a:rPr sz="1800" b="1">
                <a:solidFill>
                  <a:schemeClr val="tx1"/>
                </a:solidFill>
                <a:latin typeface="微软雅黑" panose="020B0503020204020204" pitchFamily="34" charset="-122"/>
                <a:ea typeface="微软雅黑" panose="020B0503020204020204" pitchFamily="34" charset="-122"/>
                <a:sym typeface="Arial" panose="020B0604020202020204" pitchFamily="34" charset="0"/>
              </a:rPr>
              <a:t>(n - 1) * n;</a:t>
            </a:r>
            <a:endParaRPr sz="1800" b="1">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r>
              <a:rPr sz="1800" b="1">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endParaRPr sz="1800" b="1">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1513" name="文本框 9"/>
          <p:cNvSpPr txBox="1">
            <a:spLocks noChangeArrowheads="1"/>
          </p:cNvSpPr>
          <p:nvPr/>
        </p:nvSpPr>
        <p:spPr bwMode="auto">
          <a:xfrm>
            <a:off x="1485900" y="324168"/>
            <a:ext cx="1017905"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rgbClr val="767171"/>
                </a:solidFill>
                <a:latin typeface="Arial" panose="020B0604020202020204" pitchFamily="34" charset="0"/>
                <a:cs typeface="Arial" panose="020B0604020202020204" pitchFamily="34" charset="0"/>
              </a:rPr>
              <a:t>CODE</a:t>
            </a:r>
            <a:endParaRPr lang="en-US" altLang="zh-CN" sz="2400" b="1">
              <a:solidFill>
                <a:srgbClr val="76717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511"/>
                                        </p:tgtEl>
                                        <p:attrNameLst>
                                          <p:attrName>style.visibility</p:attrName>
                                        </p:attrNameLst>
                                      </p:cBhvr>
                                      <p:to>
                                        <p:strVal val="visible"/>
                                      </p:to>
                                    </p:set>
                                    <p:animEffect transition="in" filter="checkerboard(across)">
                                      <p:cBhvr>
                                        <p:cTn id="7" dur="500"/>
                                        <p:tgtEl>
                                          <p:spTgt spid="215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1512"/>
                                        </p:tgtEl>
                                        <p:attrNameLst>
                                          <p:attrName>style.visibility</p:attrName>
                                        </p:attrNameLst>
                                      </p:cBhvr>
                                      <p:to>
                                        <p:strVal val="visible"/>
                                      </p:to>
                                    </p:set>
                                    <p:anim calcmode="lin" valueType="num">
                                      <p:cBhvr additive="base">
                                        <p:cTn id="12" dur="500" fill="hold"/>
                                        <p:tgtEl>
                                          <p:spTgt spid="21512"/>
                                        </p:tgtEl>
                                        <p:attrNameLst>
                                          <p:attrName>ppt_x</p:attrName>
                                        </p:attrNameLst>
                                      </p:cBhvr>
                                      <p:tavLst>
                                        <p:tav tm="0">
                                          <p:val>
                                            <p:strVal val="#ppt_x"/>
                                          </p:val>
                                        </p:tav>
                                        <p:tav tm="100000">
                                          <p:val>
                                            <p:strVal val="#ppt_x"/>
                                          </p:val>
                                        </p:tav>
                                      </p:tavLst>
                                    </p:anim>
                                    <p:anim calcmode="lin" valueType="num">
                                      <p:cBhvr additive="base">
                                        <p:cTn id="13" dur="500" fill="hold"/>
                                        <p:tgtEl>
                                          <p:spTgt spid="215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2" grpId="0" bldLvl="0" animBg="1"/>
      <p:bldP spid="215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图片 4"/>
          <p:cNvPicPr>
            <a:picLocks noChangeAspect="1" noChangeArrowheads="1"/>
          </p:cNvPicPr>
          <p:nvPr/>
        </p:nvPicPr>
        <p:blipFill>
          <a:blip r:embed="rId1" cstate="email"/>
          <a:srcRect/>
          <a:stretch>
            <a:fillRect/>
          </a:stretch>
        </p:blipFill>
        <p:spPr bwMode="auto">
          <a:xfrm>
            <a:off x="0" y="269081"/>
            <a:ext cx="1485900" cy="547688"/>
          </a:xfrm>
          <a:prstGeom prst="rect">
            <a:avLst/>
          </a:prstGeom>
          <a:noFill/>
          <a:ln>
            <a:noFill/>
          </a:ln>
          <a:effectLst>
            <a:outerShdw dist="38100" dir="8100000" algn="ctr" rotWithShape="0">
              <a:srgbClr val="000000">
                <a:alpha val="3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Freeform 122"/>
          <p:cNvSpPr/>
          <p:nvPr/>
        </p:nvSpPr>
        <p:spPr bwMode="auto">
          <a:xfrm>
            <a:off x="4223147" y="2631282"/>
            <a:ext cx="427434" cy="427435"/>
          </a:xfrm>
          <a:custGeom>
            <a:avLst/>
            <a:gdLst>
              <a:gd name="T0" fmla="*/ 526677 w 290"/>
              <a:gd name="T1" fmla="*/ 355704 h 290"/>
              <a:gd name="T2" fmla="*/ 426451 w 290"/>
              <a:gd name="T3" fmla="*/ 365530 h 290"/>
              <a:gd name="T4" fmla="*/ 312469 w 290"/>
              <a:gd name="T5" fmla="*/ 249583 h 290"/>
              <a:gd name="T6" fmla="*/ 564016 w 290"/>
              <a:gd name="T7" fmla="*/ 98261 h 290"/>
              <a:gd name="T8" fmla="*/ 520782 w 290"/>
              <a:gd name="T9" fmla="*/ 55026 h 290"/>
              <a:gd name="T10" fmla="*/ 198487 w 290"/>
              <a:gd name="T11" fmla="*/ 137565 h 290"/>
              <a:gd name="T12" fmla="*/ 80574 w 290"/>
              <a:gd name="T13" fmla="*/ 17687 h 290"/>
              <a:gd name="T14" fmla="*/ 17687 w 290"/>
              <a:gd name="T15" fmla="*/ 17687 h 290"/>
              <a:gd name="T16" fmla="*/ 17687 w 290"/>
              <a:gd name="T17" fmla="*/ 80574 h 290"/>
              <a:gd name="T18" fmla="*/ 137565 w 290"/>
              <a:gd name="T19" fmla="*/ 198487 h 290"/>
              <a:gd name="T20" fmla="*/ 55026 w 290"/>
              <a:gd name="T21" fmla="*/ 520783 h 290"/>
              <a:gd name="T22" fmla="*/ 98261 w 290"/>
              <a:gd name="T23" fmla="*/ 564017 h 290"/>
              <a:gd name="T24" fmla="*/ 249582 w 290"/>
              <a:gd name="T25" fmla="*/ 312470 h 290"/>
              <a:gd name="T26" fmla="*/ 363565 w 290"/>
              <a:gd name="T27" fmla="*/ 426452 h 290"/>
              <a:gd name="T28" fmla="*/ 355704 w 290"/>
              <a:gd name="T29" fmla="*/ 528643 h 290"/>
              <a:gd name="T30" fmla="*/ 398938 w 290"/>
              <a:gd name="T31" fmla="*/ 569913 h 290"/>
              <a:gd name="T32" fmla="*/ 459860 w 290"/>
              <a:gd name="T33" fmla="*/ 459861 h 290"/>
              <a:gd name="T34" fmla="*/ 569912 w 290"/>
              <a:gd name="T35" fmla="*/ 398939 h 290"/>
              <a:gd name="T36" fmla="*/ 526677 w 290"/>
              <a:gd name="T37" fmla="*/ 355704 h 2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0" h="290">
                <a:moveTo>
                  <a:pt x="268" y="181"/>
                </a:moveTo>
                <a:cubicBezTo>
                  <a:pt x="217" y="186"/>
                  <a:pt x="217" y="186"/>
                  <a:pt x="217" y="186"/>
                </a:cubicBezTo>
                <a:cubicBezTo>
                  <a:pt x="159" y="127"/>
                  <a:pt x="159" y="127"/>
                  <a:pt x="159" y="127"/>
                </a:cubicBezTo>
                <a:cubicBezTo>
                  <a:pt x="287" y="50"/>
                  <a:pt x="287" y="50"/>
                  <a:pt x="287" y="50"/>
                </a:cubicBezTo>
                <a:cubicBezTo>
                  <a:pt x="265" y="28"/>
                  <a:pt x="265" y="28"/>
                  <a:pt x="265" y="28"/>
                </a:cubicBezTo>
                <a:cubicBezTo>
                  <a:pt x="101" y="70"/>
                  <a:pt x="101" y="70"/>
                  <a:pt x="101" y="70"/>
                </a:cubicBezTo>
                <a:cubicBezTo>
                  <a:pt x="41" y="9"/>
                  <a:pt x="41" y="9"/>
                  <a:pt x="41" y="9"/>
                </a:cubicBezTo>
                <a:cubicBezTo>
                  <a:pt x="32" y="0"/>
                  <a:pt x="18" y="0"/>
                  <a:pt x="9" y="9"/>
                </a:cubicBezTo>
                <a:cubicBezTo>
                  <a:pt x="0" y="18"/>
                  <a:pt x="0" y="32"/>
                  <a:pt x="9" y="41"/>
                </a:cubicBezTo>
                <a:cubicBezTo>
                  <a:pt x="70" y="101"/>
                  <a:pt x="70" y="101"/>
                  <a:pt x="70" y="101"/>
                </a:cubicBezTo>
                <a:cubicBezTo>
                  <a:pt x="28" y="265"/>
                  <a:pt x="28" y="265"/>
                  <a:pt x="28" y="265"/>
                </a:cubicBezTo>
                <a:cubicBezTo>
                  <a:pt x="50" y="287"/>
                  <a:pt x="50" y="287"/>
                  <a:pt x="50" y="287"/>
                </a:cubicBezTo>
                <a:cubicBezTo>
                  <a:pt x="127" y="159"/>
                  <a:pt x="127" y="159"/>
                  <a:pt x="127" y="159"/>
                </a:cubicBezTo>
                <a:cubicBezTo>
                  <a:pt x="185" y="217"/>
                  <a:pt x="185" y="217"/>
                  <a:pt x="185" y="217"/>
                </a:cubicBezTo>
                <a:cubicBezTo>
                  <a:pt x="181" y="269"/>
                  <a:pt x="181" y="269"/>
                  <a:pt x="181" y="269"/>
                </a:cubicBezTo>
                <a:cubicBezTo>
                  <a:pt x="203" y="290"/>
                  <a:pt x="203" y="290"/>
                  <a:pt x="203" y="290"/>
                </a:cubicBezTo>
                <a:cubicBezTo>
                  <a:pt x="234" y="234"/>
                  <a:pt x="234" y="234"/>
                  <a:pt x="234" y="234"/>
                </a:cubicBezTo>
                <a:cubicBezTo>
                  <a:pt x="290" y="203"/>
                  <a:pt x="290" y="203"/>
                  <a:pt x="290" y="203"/>
                </a:cubicBezTo>
                <a:lnTo>
                  <a:pt x="268" y="18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zh-CN" altLang="en-US"/>
          </a:p>
        </p:txBody>
      </p:sp>
      <p:sp>
        <p:nvSpPr>
          <p:cNvPr id="21511" name="TextBox 13"/>
          <p:cNvSpPr txBox="1">
            <a:spLocks noChangeArrowheads="1"/>
          </p:cNvSpPr>
          <p:nvPr/>
        </p:nvSpPr>
        <p:spPr bwMode="auto">
          <a:xfrm>
            <a:off x="2139315" y="1288415"/>
            <a:ext cx="6108065"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1800" b="1">
                <a:solidFill>
                  <a:srgbClr val="445469"/>
                </a:solidFill>
                <a:latin typeface="Arial" panose="020B0604020202020204" pitchFamily="34" charset="0"/>
                <a:ea typeface="微软雅黑" panose="020B0503020204020204" pitchFamily="34" charset="-122"/>
                <a:sym typeface="Arial" panose="020B0604020202020204" pitchFamily="34" charset="0"/>
              </a:rPr>
              <a:t>用递归的方式写出求两个数最大公约数的函数？</a:t>
            </a:r>
            <a:endParaRPr lang="zh-CN" altLang="en-US" sz="18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1512" name="矩形 8"/>
          <p:cNvSpPr>
            <a:spLocks noChangeArrowheads="1"/>
          </p:cNvSpPr>
          <p:nvPr/>
        </p:nvSpPr>
        <p:spPr bwMode="auto">
          <a:xfrm>
            <a:off x="2139315" y="1997710"/>
            <a:ext cx="4333875" cy="1493520"/>
          </a:xfrm>
          <a:prstGeom prst="rect">
            <a:avLst/>
          </a:prstGeom>
          <a:ln w="28575" cmpd="dbl">
            <a:solidFill>
              <a:schemeClr val="accent1">
                <a:shade val="50000"/>
              </a:schemeClr>
            </a:solidFill>
            <a:prstDash val="sysDot"/>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pPr>
            <a:r>
              <a:rPr lang="en-US" sz="1800" b="1">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r>
              <a:rPr sz="1800" b="1">
                <a:solidFill>
                  <a:schemeClr val="tx1"/>
                </a:solidFill>
                <a:latin typeface="微软雅黑" panose="020B0503020204020204" pitchFamily="34" charset="-122"/>
                <a:ea typeface="微软雅黑" panose="020B0503020204020204" pitchFamily="34" charset="-122"/>
                <a:sym typeface="Arial" panose="020B0604020202020204" pitchFamily="34" charset="0"/>
              </a:rPr>
              <a:t>int gcd(int a, int b) {</a:t>
            </a:r>
            <a:endParaRPr sz="1800" b="1">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r>
              <a:rPr sz="1800" b="1">
                <a:solidFill>
                  <a:schemeClr val="tx1"/>
                </a:solidFill>
                <a:latin typeface="微软雅黑" panose="020B0503020204020204" pitchFamily="34" charset="-122"/>
                <a:ea typeface="微软雅黑" panose="020B0503020204020204" pitchFamily="34" charset="-122"/>
                <a:sym typeface="Arial" panose="020B0604020202020204" pitchFamily="34" charset="0"/>
              </a:rPr>
              <a:t>     if (!b) return a;</a:t>
            </a:r>
            <a:endParaRPr sz="1800" b="1">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r>
              <a:rPr sz="1800" b="1">
                <a:solidFill>
                  <a:schemeClr val="tx1"/>
                </a:solidFill>
                <a:latin typeface="微软雅黑" panose="020B0503020204020204" pitchFamily="34" charset="-122"/>
                <a:ea typeface="微软雅黑" panose="020B0503020204020204" pitchFamily="34" charset="-122"/>
                <a:sym typeface="Arial" panose="020B0604020202020204" pitchFamily="34" charset="0"/>
              </a:rPr>
              <a:t>     return gcd(b, a % b);</a:t>
            </a:r>
            <a:endParaRPr sz="1800" b="1">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r>
              <a:rPr sz="1800" b="1">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endParaRPr sz="1800" b="1">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1513" name="文本框 9"/>
          <p:cNvSpPr txBox="1">
            <a:spLocks noChangeArrowheads="1"/>
          </p:cNvSpPr>
          <p:nvPr/>
        </p:nvSpPr>
        <p:spPr bwMode="auto">
          <a:xfrm>
            <a:off x="1485900" y="324168"/>
            <a:ext cx="1017905"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rgbClr val="767171"/>
                </a:solidFill>
                <a:latin typeface="Arial" panose="020B0604020202020204" pitchFamily="34" charset="0"/>
                <a:cs typeface="Arial" panose="020B0604020202020204" pitchFamily="34" charset="0"/>
              </a:rPr>
              <a:t>CODE</a:t>
            </a:r>
            <a:endParaRPr lang="en-US" altLang="zh-CN" sz="2400" b="1">
              <a:solidFill>
                <a:srgbClr val="76717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2" nodeType="clickEffect">
                                  <p:stCondLst>
                                    <p:cond delay="0"/>
                                  </p:stCondLst>
                                  <p:childTnLst>
                                    <p:set>
                                      <p:cBhvr>
                                        <p:cTn id="6" dur="1" fill="hold">
                                          <p:stCondLst>
                                            <p:cond delay="0"/>
                                          </p:stCondLst>
                                        </p:cTn>
                                        <p:tgtEl>
                                          <p:spTgt spid="21511"/>
                                        </p:tgtEl>
                                        <p:attrNameLst>
                                          <p:attrName>style.visibility</p:attrName>
                                        </p:attrNameLst>
                                      </p:cBhvr>
                                      <p:to>
                                        <p:strVal val="visible"/>
                                      </p:to>
                                    </p:set>
                                    <p:animEffect transition="in" filter="box(in)">
                                      <p:cBhvr>
                                        <p:cTn id="7" dur="2000"/>
                                        <p:tgtEl>
                                          <p:spTgt spid="215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1512"/>
                                        </p:tgtEl>
                                        <p:attrNameLst>
                                          <p:attrName>style.visibility</p:attrName>
                                        </p:attrNameLst>
                                      </p:cBhvr>
                                      <p:to>
                                        <p:strVal val="visible"/>
                                      </p:to>
                                    </p:set>
                                    <p:anim calcmode="lin" valueType="num">
                                      <p:cBhvr additive="base">
                                        <p:cTn id="12" dur="500" fill="hold"/>
                                        <p:tgtEl>
                                          <p:spTgt spid="21512"/>
                                        </p:tgtEl>
                                        <p:attrNameLst>
                                          <p:attrName>ppt_x</p:attrName>
                                        </p:attrNameLst>
                                      </p:cBhvr>
                                      <p:tavLst>
                                        <p:tav tm="0">
                                          <p:val>
                                            <p:strVal val="#ppt_x"/>
                                          </p:val>
                                        </p:tav>
                                        <p:tav tm="100000">
                                          <p:val>
                                            <p:strVal val="#ppt_x"/>
                                          </p:val>
                                        </p:tav>
                                      </p:tavLst>
                                    </p:anim>
                                    <p:anim calcmode="lin" valueType="num">
                                      <p:cBhvr additive="base">
                                        <p:cTn id="13" dur="500" fill="hold"/>
                                        <p:tgtEl>
                                          <p:spTgt spid="215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2" grpId="0" animBg="1"/>
      <p:bldP spid="21511" grpId="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图片 31"/>
          <p:cNvPicPr>
            <a:picLocks noChangeAspect="1" noChangeArrowheads="1"/>
          </p:cNvPicPr>
          <p:nvPr/>
        </p:nvPicPr>
        <p:blipFill>
          <a:blip r:embed="rId1" cstate="email"/>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矩形 16"/>
          <p:cNvSpPr>
            <a:spLocks noChangeArrowheads="1"/>
          </p:cNvSpPr>
          <p:nvPr/>
        </p:nvSpPr>
        <p:spPr bwMode="auto">
          <a:xfrm>
            <a:off x="2695575" y="2026444"/>
            <a:ext cx="558404" cy="558404"/>
          </a:xfrm>
          <a:prstGeom prst="rect">
            <a:avLst/>
          </a:prstGeom>
          <a:solidFill>
            <a:srgbClr val="2BA85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9460" name="矩形 17"/>
          <p:cNvSpPr>
            <a:spLocks noChangeArrowheads="1"/>
          </p:cNvSpPr>
          <p:nvPr/>
        </p:nvSpPr>
        <p:spPr bwMode="auto">
          <a:xfrm>
            <a:off x="3305175" y="2026444"/>
            <a:ext cx="558404" cy="558404"/>
          </a:xfrm>
          <a:prstGeom prst="rect">
            <a:avLst/>
          </a:prstGeom>
          <a:solidFill>
            <a:srgbClr val="51308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9461" name="矩形 18"/>
          <p:cNvSpPr>
            <a:spLocks noChangeArrowheads="1"/>
          </p:cNvSpPr>
          <p:nvPr/>
        </p:nvSpPr>
        <p:spPr bwMode="auto">
          <a:xfrm>
            <a:off x="2680098" y="2646760"/>
            <a:ext cx="558403" cy="558403"/>
          </a:xfrm>
          <a:prstGeom prst="rect">
            <a:avLst/>
          </a:prstGeom>
          <a:solidFill>
            <a:srgbClr val="DE447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9462" name="矩形 19"/>
          <p:cNvSpPr>
            <a:spLocks noChangeArrowheads="1"/>
          </p:cNvSpPr>
          <p:nvPr/>
        </p:nvSpPr>
        <p:spPr bwMode="auto">
          <a:xfrm>
            <a:off x="3305175" y="2646760"/>
            <a:ext cx="558404" cy="558403"/>
          </a:xfrm>
          <a:prstGeom prst="rect">
            <a:avLst/>
          </a:prstGeom>
          <a:solidFill>
            <a:srgbClr val="F4BB4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9463" name="文本框 20"/>
          <p:cNvSpPr txBox="1">
            <a:spLocks noChangeArrowheads="1"/>
          </p:cNvSpPr>
          <p:nvPr/>
        </p:nvSpPr>
        <p:spPr bwMode="auto">
          <a:xfrm>
            <a:off x="2680098" y="2026444"/>
            <a:ext cx="1154430" cy="1176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7200" b="1">
                <a:solidFill>
                  <a:schemeClr val="bg1"/>
                </a:solidFill>
                <a:latin typeface="Arial" panose="020B0604020202020204" pitchFamily="34" charset="0"/>
                <a:cs typeface="Arial" panose="020B0604020202020204" pitchFamily="34" charset="0"/>
              </a:rPr>
              <a:t>04</a:t>
            </a:r>
            <a:endParaRPr lang="zh-CN" altLang="en-US" sz="7200" b="1">
              <a:solidFill>
                <a:schemeClr val="bg1"/>
              </a:solidFill>
              <a:latin typeface="Arial" panose="020B0604020202020204" pitchFamily="34" charset="0"/>
              <a:cs typeface="Arial" panose="020B0604020202020204" pitchFamily="34" charset="0"/>
            </a:endParaRPr>
          </a:p>
        </p:txBody>
      </p:sp>
      <p:sp>
        <p:nvSpPr>
          <p:cNvPr id="19464" name="文本框 21"/>
          <p:cNvSpPr txBox="1">
            <a:spLocks noChangeArrowheads="1"/>
          </p:cNvSpPr>
          <p:nvPr/>
        </p:nvSpPr>
        <p:spPr bwMode="auto">
          <a:xfrm>
            <a:off x="3931206" y="2114550"/>
            <a:ext cx="369332" cy="1030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500">
                <a:solidFill>
                  <a:srgbClr val="767171"/>
                </a:solidFill>
                <a:latin typeface="Arial" panose="020B0604020202020204" pitchFamily="34" charset="0"/>
                <a:cs typeface="Arial" panose="020B0604020202020204" pitchFamily="34" charset="0"/>
              </a:rPr>
              <a:t>PART ONE</a:t>
            </a:r>
            <a:endParaRPr lang="zh-CN" altLang="en-US" sz="1500">
              <a:solidFill>
                <a:srgbClr val="767171"/>
              </a:solidFill>
              <a:latin typeface="Arial" panose="020B0604020202020204" pitchFamily="34" charset="0"/>
              <a:cs typeface="Arial" panose="020B0604020202020204" pitchFamily="34" charset="0"/>
            </a:endParaRPr>
          </a:p>
        </p:txBody>
      </p:sp>
      <p:sp>
        <p:nvSpPr>
          <p:cNvPr id="19465" name="文本框 22"/>
          <p:cNvSpPr txBox="1">
            <a:spLocks noChangeArrowheads="1"/>
          </p:cNvSpPr>
          <p:nvPr/>
        </p:nvSpPr>
        <p:spPr bwMode="auto">
          <a:xfrm>
            <a:off x="4726385" y="2199244"/>
            <a:ext cx="2382520" cy="745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400" b="1">
                <a:solidFill>
                  <a:srgbClr val="767171"/>
                </a:solidFill>
                <a:latin typeface="Arial" panose="020B0604020202020204" pitchFamily="34" charset="0"/>
                <a:cs typeface="Arial" panose="020B0604020202020204" pitchFamily="34" charset="0"/>
              </a:rPr>
              <a:t>随堂练习</a:t>
            </a:r>
            <a:endParaRPr lang="zh-CN" altLang="en-US" sz="4400" b="1">
              <a:solidFill>
                <a:srgbClr val="76717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图片 4"/>
          <p:cNvPicPr>
            <a:picLocks noChangeAspect="1" noChangeArrowheads="1"/>
          </p:cNvPicPr>
          <p:nvPr/>
        </p:nvPicPr>
        <p:blipFill>
          <a:blip r:embed="rId1" cstate="email"/>
          <a:srcRect/>
          <a:stretch>
            <a:fillRect/>
          </a:stretch>
        </p:blipFill>
        <p:spPr bwMode="auto">
          <a:xfrm>
            <a:off x="0" y="269081"/>
            <a:ext cx="1485900" cy="547688"/>
          </a:xfrm>
          <a:prstGeom prst="rect">
            <a:avLst/>
          </a:prstGeom>
          <a:noFill/>
          <a:ln>
            <a:noFill/>
          </a:ln>
          <a:effectLst>
            <a:outerShdw dist="38100" dir="8100000" algn="ctr" rotWithShape="0">
              <a:srgbClr val="000000">
                <a:alpha val="3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Freeform 122"/>
          <p:cNvSpPr/>
          <p:nvPr/>
        </p:nvSpPr>
        <p:spPr bwMode="auto">
          <a:xfrm>
            <a:off x="4223147" y="2631282"/>
            <a:ext cx="427434" cy="427435"/>
          </a:xfrm>
          <a:custGeom>
            <a:avLst/>
            <a:gdLst>
              <a:gd name="T0" fmla="*/ 526677 w 290"/>
              <a:gd name="T1" fmla="*/ 355704 h 290"/>
              <a:gd name="T2" fmla="*/ 426451 w 290"/>
              <a:gd name="T3" fmla="*/ 365530 h 290"/>
              <a:gd name="T4" fmla="*/ 312469 w 290"/>
              <a:gd name="T5" fmla="*/ 249583 h 290"/>
              <a:gd name="T6" fmla="*/ 564016 w 290"/>
              <a:gd name="T7" fmla="*/ 98261 h 290"/>
              <a:gd name="T8" fmla="*/ 520782 w 290"/>
              <a:gd name="T9" fmla="*/ 55026 h 290"/>
              <a:gd name="T10" fmla="*/ 198487 w 290"/>
              <a:gd name="T11" fmla="*/ 137565 h 290"/>
              <a:gd name="T12" fmla="*/ 80574 w 290"/>
              <a:gd name="T13" fmla="*/ 17687 h 290"/>
              <a:gd name="T14" fmla="*/ 17687 w 290"/>
              <a:gd name="T15" fmla="*/ 17687 h 290"/>
              <a:gd name="T16" fmla="*/ 17687 w 290"/>
              <a:gd name="T17" fmla="*/ 80574 h 290"/>
              <a:gd name="T18" fmla="*/ 137565 w 290"/>
              <a:gd name="T19" fmla="*/ 198487 h 290"/>
              <a:gd name="T20" fmla="*/ 55026 w 290"/>
              <a:gd name="T21" fmla="*/ 520783 h 290"/>
              <a:gd name="T22" fmla="*/ 98261 w 290"/>
              <a:gd name="T23" fmla="*/ 564017 h 290"/>
              <a:gd name="T24" fmla="*/ 249582 w 290"/>
              <a:gd name="T25" fmla="*/ 312470 h 290"/>
              <a:gd name="T26" fmla="*/ 363565 w 290"/>
              <a:gd name="T27" fmla="*/ 426452 h 290"/>
              <a:gd name="T28" fmla="*/ 355704 w 290"/>
              <a:gd name="T29" fmla="*/ 528643 h 290"/>
              <a:gd name="T30" fmla="*/ 398938 w 290"/>
              <a:gd name="T31" fmla="*/ 569913 h 290"/>
              <a:gd name="T32" fmla="*/ 459860 w 290"/>
              <a:gd name="T33" fmla="*/ 459861 h 290"/>
              <a:gd name="T34" fmla="*/ 569912 w 290"/>
              <a:gd name="T35" fmla="*/ 398939 h 290"/>
              <a:gd name="T36" fmla="*/ 526677 w 290"/>
              <a:gd name="T37" fmla="*/ 355704 h 2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0" h="290">
                <a:moveTo>
                  <a:pt x="268" y="181"/>
                </a:moveTo>
                <a:cubicBezTo>
                  <a:pt x="217" y="186"/>
                  <a:pt x="217" y="186"/>
                  <a:pt x="217" y="186"/>
                </a:cubicBezTo>
                <a:cubicBezTo>
                  <a:pt x="159" y="127"/>
                  <a:pt x="159" y="127"/>
                  <a:pt x="159" y="127"/>
                </a:cubicBezTo>
                <a:cubicBezTo>
                  <a:pt x="287" y="50"/>
                  <a:pt x="287" y="50"/>
                  <a:pt x="287" y="50"/>
                </a:cubicBezTo>
                <a:cubicBezTo>
                  <a:pt x="265" y="28"/>
                  <a:pt x="265" y="28"/>
                  <a:pt x="265" y="28"/>
                </a:cubicBezTo>
                <a:cubicBezTo>
                  <a:pt x="101" y="70"/>
                  <a:pt x="101" y="70"/>
                  <a:pt x="101" y="70"/>
                </a:cubicBezTo>
                <a:cubicBezTo>
                  <a:pt x="41" y="9"/>
                  <a:pt x="41" y="9"/>
                  <a:pt x="41" y="9"/>
                </a:cubicBezTo>
                <a:cubicBezTo>
                  <a:pt x="32" y="0"/>
                  <a:pt x="18" y="0"/>
                  <a:pt x="9" y="9"/>
                </a:cubicBezTo>
                <a:cubicBezTo>
                  <a:pt x="0" y="18"/>
                  <a:pt x="0" y="32"/>
                  <a:pt x="9" y="41"/>
                </a:cubicBezTo>
                <a:cubicBezTo>
                  <a:pt x="70" y="101"/>
                  <a:pt x="70" y="101"/>
                  <a:pt x="70" y="101"/>
                </a:cubicBezTo>
                <a:cubicBezTo>
                  <a:pt x="28" y="265"/>
                  <a:pt x="28" y="265"/>
                  <a:pt x="28" y="265"/>
                </a:cubicBezTo>
                <a:cubicBezTo>
                  <a:pt x="50" y="287"/>
                  <a:pt x="50" y="287"/>
                  <a:pt x="50" y="287"/>
                </a:cubicBezTo>
                <a:cubicBezTo>
                  <a:pt x="127" y="159"/>
                  <a:pt x="127" y="159"/>
                  <a:pt x="127" y="159"/>
                </a:cubicBezTo>
                <a:cubicBezTo>
                  <a:pt x="185" y="217"/>
                  <a:pt x="185" y="217"/>
                  <a:pt x="185" y="217"/>
                </a:cubicBezTo>
                <a:cubicBezTo>
                  <a:pt x="181" y="269"/>
                  <a:pt x="181" y="269"/>
                  <a:pt x="181" y="269"/>
                </a:cubicBezTo>
                <a:cubicBezTo>
                  <a:pt x="203" y="290"/>
                  <a:pt x="203" y="290"/>
                  <a:pt x="203" y="290"/>
                </a:cubicBezTo>
                <a:cubicBezTo>
                  <a:pt x="234" y="234"/>
                  <a:pt x="234" y="234"/>
                  <a:pt x="234" y="234"/>
                </a:cubicBezTo>
                <a:cubicBezTo>
                  <a:pt x="290" y="203"/>
                  <a:pt x="290" y="203"/>
                  <a:pt x="290" y="203"/>
                </a:cubicBezTo>
                <a:lnTo>
                  <a:pt x="268" y="18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zh-CN" altLang="en-US"/>
          </a:p>
        </p:txBody>
      </p:sp>
      <p:sp>
        <p:nvSpPr>
          <p:cNvPr id="21510" name="矩形 6"/>
          <p:cNvSpPr>
            <a:spLocks noChangeArrowheads="1"/>
          </p:cNvSpPr>
          <p:nvPr/>
        </p:nvSpPr>
        <p:spPr bwMode="auto">
          <a:xfrm>
            <a:off x="2687400" y="1928654"/>
            <a:ext cx="2667000" cy="959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pPr>
            <a:r>
              <a:rPr lang="zh-CN" altLang="en-US" sz="2400">
                <a:solidFill>
                  <a:srgbClr val="445469"/>
                </a:solidFill>
                <a:latin typeface="微软雅黑" panose="020B0503020204020204" pitchFamily="34" charset="-122"/>
                <a:ea typeface="微软雅黑" panose="020B0503020204020204" pitchFamily="34" charset="-122"/>
                <a:sym typeface="Arial" panose="020B0604020202020204" pitchFamily="34" charset="0"/>
              </a:rPr>
              <a:t>洛谷 </a:t>
            </a:r>
            <a:endParaRPr lang="zh-CN" altLang="en-US" sz="2400">
              <a:solidFill>
                <a:srgbClr val="445469"/>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r>
              <a:rPr lang="en-US" altLang="zh-CN" sz="2400">
                <a:solidFill>
                  <a:srgbClr val="445469"/>
                </a:solidFill>
                <a:latin typeface="微软雅黑" panose="020B0503020204020204" pitchFamily="34" charset="-122"/>
                <a:ea typeface="微软雅黑" panose="020B0503020204020204" pitchFamily="34" charset="-122"/>
                <a:sym typeface="Arial" panose="020B0604020202020204" pitchFamily="34" charset="0"/>
              </a:rPr>
              <a:t>p1008 </a:t>
            </a:r>
            <a:r>
              <a:rPr lang="zh-CN" altLang="en-US" sz="2400">
                <a:solidFill>
                  <a:srgbClr val="445469"/>
                </a:solidFill>
                <a:latin typeface="微软雅黑" panose="020B0503020204020204" pitchFamily="34" charset="-122"/>
                <a:ea typeface="微软雅黑" panose="020B0503020204020204" pitchFamily="34" charset="-122"/>
                <a:sym typeface="Arial" panose="020B0604020202020204" pitchFamily="34" charset="0"/>
              </a:rPr>
              <a:t>三连击</a:t>
            </a:r>
            <a:endParaRPr lang="zh-CN" altLang="en-US" sz="2400">
              <a:solidFill>
                <a:srgbClr val="44546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1513" name="文本框 9"/>
          <p:cNvSpPr txBox="1">
            <a:spLocks noChangeArrowheads="1"/>
          </p:cNvSpPr>
          <p:nvPr/>
        </p:nvSpPr>
        <p:spPr bwMode="auto">
          <a:xfrm>
            <a:off x="1447165" y="324168"/>
            <a:ext cx="136144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solidFill>
                  <a:srgbClr val="767171"/>
                </a:solidFill>
                <a:latin typeface="Arial" panose="020B0604020202020204" pitchFamily="34" charset="0"/>
                <a:cs typeface="Arial" panose="020B0604020202020204" pitchFamily="34" charset="0"/>
              </a:rPr>
              <a:t>随堂练习</a:t>
            </a:r>
            <a:endParaRPr lang="zh-CN" altLang="en-US" sz="2400" b="1">
              <a:solidFill>
                <a:srgbClr val="76717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图片 3"/>
          <p:cNvPicPr>
            <a:picLocks noChangeAspect="1" noChangeArrowheads="1"/>
          </p:cNvPicPr>
          <p:nvPr/>
        </p:nvPicPr>
        <p:blipFill>
          <a:blip r:embed="rId1" cstate="email"/>
          <a:srcRect/>
          <a:stretch>
            <a:fillRect/>
          </a:stretch>
        </p:blipFill>
        <p:spPr bwMode="auto">
          <a:xfrm flipV="1">
            <a:off x="0" y="2313305"/>
            <a:ext cx="9144000" cy="2834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文本框 4"/>
          <p:cNvSpPr txBox="1">
            <a:spLocks noChangeArrowheads="1"/>
          </p:cNvSpPr>
          <p:nvPr/>
        </p:nvSpPr>
        <p:spPr bwMode="auto">
          <a:xfrm>
            <a:off x="2214245" y="640715"/>
            <a:ext cx="4545330" cy="12992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hangingPunct="1"/>
            <a:r>
              <a:rPr lang="en-US" altLang="zh-CN" sz="8000" dirty="0">
                <a:solidFill>
                  <a:schemeClr val="tx2">
                    <a:lumMod val="60000"/>
                    <a:lumOff val="40000"/>
                  </a:schemeClr>
                </a:solidFill>
                <a:latin typeface="Impact" panose="020B0806030902050204" pitchFamily="34" charset="0"/>
              </a:rPr>
              <a:t>Thank you</a:t>
            </a:r>
            <a:endParaRPr lang="en-US" altLang="zh-CN" sz="8000" dirty="0">
              <a:solidFill>
                <a:schemeClr val="tx2">
                  <a:lumMod val="60000"/>
                  <a:lumOff val="40000"/>
                </a:schemeClr>
              </a:solidFill>
              <a:latin typeface="Impact" panose="020B080603090205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图片 3"/>
          <p:cNvPicPr>
            <a:picLocks noChangeAspect="1" noChangeArrowheads="1"/>
          </p:cNvPicPr>
          <p:nvPr/>
        </p:nvPicPr>
        <p:blipFill>
          <a:blip r:embed="rId1" cstate="email"/>
          <a:srcRect/>
          <a:stretch>
            <a:fillRect/>
          </a:stretch>
        </p:blipFill>
        <p:spPr bwMode="auto">
          <a:xfrm>
            <a:off x="0" y="0"/>
            <a:ext cx="15954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文本框 4"/>
          <p:cNvSpPr txBox="1">
            <a:spLocks noChangeArrowheads="1"/>
          </p:cNvSpPr>
          <p:nvPr/>
        </p:nvSpPr>
        <p:spPr bwMode="auto">
          <a:xfrm>
            <a:off x="3307557" y="1128713"/>
            <a:ext cx="522685" cy="485775"/>
          </a:xfrm>
          <a:prstGeom prst="rect">
            <a:avLst/>
          </a:prstGeom>
          <a:solidFill>
            <a:srgbClr val="2BA85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700" b="1">
                <a:solidFill>
                  <a:schemeClr val="bg1"/>
                </a:solidFill>
                <a:latin typeface="Arial" panose="020B0604020202020204" pitchFamily="34" charset="0"/>
                <a:cs typeface="Arial" panose="020B0604020202020204" pitchFamily="34" charset="0"/>
              </a:rPr>
              <a:t>01</a:t>
            </a:r>
            <a:endParaRPr lang="zh-CN" altLang="en-US" sz="2700" b="1">
              <a:solidFill>
                <a:schemeClr val="bg1"/>
              </a:solidFill>
              <a:latin typeface="Arial" panose="020B0604020202020204" pitchFamily="34" charset="0"/>
              <a:cs typeface="Arial" panose="020B0604020202020204" pitchFamily="34" charset="0"/>
            </a:endParaRPr>
          </a:p>
        </p:txBody>
      </p:sp>
      <p:sp>
        <p:nvSpPr>
          <p:cNvPr id="15364" name="文本框 6"/>
          <p:cNvSpPr txBox="1">
            <a:spLocks noChangeArrowheads="1"/>
          </p:cNvSpPr>
          <p:nvPr/>
        </p:nvSpPr>
        <p:spPr bwMode="auto">
          <a:xfrm>
            <a:off x="3307557" y="1959769"/>
            <a:ext cx="476250" cy="437515"/>
          </a:xfrm>
          <a:prstGeom prst="rect">
            <a:avLst/>
          </a:prstGeom>
          <a:solidFill>
            <a:srgbClr val="51308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solidFill>
                  <a:schemeClr val="bg1"/>
                </a:solidFill>
                <a:latin typeface="Arial" panose="020B0604020202020204" pitchFamily="34" charset="0"/>
                <a:cs typeface="Arial" panose="020B0604020202020204" pitchFamily="34" charset="0"/>
              </a:rPr>
              <a:t>02</a:t>
            </a:r>
            <a:endParaRPr lang="zh-CN" altLang="en-US" sz="2400" b="1">
              <a:solidFill>
                <a:schemeClr val="bg1"/>
              </a:solidFill>
              <a:latin typeface="Arial" panose="020B0604020202020204" pitchFamily="34" charset="0"/>
              <a:cs typeface="Arial" panose="020B0604020202020204" pitchFamily="34" charset="0"/>
            </a:endParaRPr>
          </a:p>
        </p:txBody>
      </p:sp>
      <p:sp>
        <p:nvSpPr>
          <p:cNvPr id="15365" name="文本框 7"/>
          <p:cNvSpPr txBox="1">
            <a:spLocks noChangeArrowheads="1"/>
          </p:cNvSpPr>
          <p:nvPr/>
        </p:nvSpPr>
        <p:spPr bwMode="auto">
          <a:xfrm>
            <a:off x="3307557" y="2790825"/>
            <a:ext cx="522685" cy="484585"/>
          </a:xfrm>
          <a:prstGeom prst="rect">
            <a:avLst/>
          </a:prstGeom>
          <a:solidFill>
            <a:srgbClr val="DE44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700" b="1">
                <a:solidFill>
                  <a:schemeClr val="bg1"/>
                </a:solidFill>
                <a:latin typeface="Arial" panose="020B0604020202020204" pitchFamily="34" charset="0"/>
                <a:cs typeface="Arial" panose="020B0604020202020204" pitchFamily="34" charset="0"/>
              </a:rPr>
              <a:t>03</a:t>
            </a:r>
            <a:endParaRPr lang="zh-CN" altLang="en-US" sz="2700" b="1">
              <a:solidFill>
                <a:schemeClr val="bg1"/>
              </a:solidFill>
              <a:latin typeface="Arial" panose="020B0604020202020204" pitchFamily="34" charset="0"/>
              <a:cs typeface="Arial" panose="020B0604020202020204" pitchFamily="34" charset="0"/>
            </a:endParaRPr>
          </a:p>
        </p:txBody>
      </p:sp>
      <p:sp>
        <p:nvSpPr>
          <p:cNvPr id="15366" name="文本框 8"/>
          <p:cNvSpPr txBox="1">
            <a:spLocks noChangeArrowheads="1"/>
          </p:cNvSpPr>
          <p:nvPr/>
        </p:nvSpPr>
        <p:spPr bwMode="auto">
          <a:xfrm>
            <a:off x="3307557" y="3621881"/>
            <a:ext cx="522685" cy="484585"/>
          </a:xfrm>
          <a:prstGeom prst="rect">
            <a:avLst/>
          </a:prstGeom>
          <a:solidFill>
            <a:srgbClr val="F4BB4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700" b="1">
                <a:solidFill>
                  <a:schemeClr val="bg1"/>
                </a:solidFill>
                <a:latin typeface="Arial" panose="020B0604020202020204" pitchFamily="34" charset="0"/>
                <a:cs typeface="Arial" panose="020B0604020202020204" pitchFamily="34" charset="0"/>
              </a:rPr>
              <a:t>04</a:t>
            </a:r>
            <a:endParaRPr lang="zh-CN" altLang="en-US" sz="2700" b="1">
              <a:solidFill>
                <a:schemeClr val="bg1"/>
              </a:solidFill>
              <a:latin typeface="Arial" panose="020B0604020202020204" pitchFamily="34" charset="0"/>
              <a:cs typeface="Arial" panose="020B0604020202020204" pitchFamily="34" charset="0"/>
            </a:endParaRPr>
          </a:p>
        </p:txBody>
      </p:sp>
      <p:sp>
        <p:nvSpPr>
          <p:cNvPr id="15367" name="文本框 9"/>
          <p:cNvSpPr txBox="1">
            <a:spLocks noChangeArrowheads="1"/>
          </p:cNvSpPr>
          <p:nvPr/>
        </p:nvSpPr>
        <p:spPr bwMode="auto">
          <a:xfrm>
            <a:off x="4056460" y="1153240"/>
            <a:ext cx="166751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solidFill>
                  <a:srgbClr val="2BA854"/>
                </a:solidFill>
                <a:latin typeface="Arial" panose="020B0604020202020204" pitchFamily="34" charset="0"/>
                <a:cs typeface="Arial" panose="020B0604020202020204" pitchFamily="34" charset="0"/>
              </a:rPr>
              <a:t>函数的声明</a:t>
            </a:r>
            <a:endParaRPr lang="zh-CN" altLang="en-US" sz="2400" b="1">
              <a:solidFill>
                <a:srgbClr val="2BA854"/>
              </a:solidFill>
              <a:latin typeface="Arial" panose="020B0604020202020204" pitchFamily="34" charset="0"/>
              <a:cs typeface="Arial" panose="020B0604020202020204" pitchFamily="34" charset="0"/>
            </a:endParaRPr>
          </a:p>
        </p:txBody>
      </p:sp>
      <p:sp>
        <p:nvSpPr>
          <p:cNvPr id="15369" name="文本框 11"/>
          <p:cNvSpPr txBox="1">
            <a:spLocks noChangeArrowheads="1"/>
          </p:cNvSpPr>
          <p:nvPr/>
        </p:nvSpPr>
        <p:spPr bwMode="auto">
          <a:xfrm>
            <a:off x="4056460" y="2814162"/>
            <a:ext cx="74930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solidFill>
                  <a:srgbClr val="DE4477"/>
                </a:solidFill>
                <a:latin typeface="Arial" panose="020B0604020202020204" pitchFamily="34" charset="0"/>
                <a:cs typeface="Arial" panose="020B0604020202020204" pitchFamily="34" charset="0"/>
              </a:rPr>
              <a:t>递归</a:t>
            </a:r>
            <a:endParaRPr lang="zh-CN" altLang="en-US" sz="2400" b="1">
              <a:solidFill>
                <a:srgbClr val="DE4477"/>
              </a:solidFill>
              <a:latin typeface="Arial" panose="020B0604020202020204" pitchFamily="34" charset="0"/>
              <a:cs typeface="Arial" panose="020B0604020202020204" pitchFamily="34" charset="0"/>
            </a:endParaRPr>
          </a:p>
        </p:txBody>
      </p:sp>
      <p:sp>
        <p:nvSpPr>
          <p:cNvPr id="15370" name="文本框 12"/>
          <p:cNvSpPr txBox="1">
            <a:spLocks noChangeArrowheads="1"/>
          </p:cNvSpPr>
          <p:nvPr/>
        </p:nvSpPr>
        <p:spPr bwMode="auto">
          <a:xfrm>
            <a:off x="4056380" y="3622040"/>
            <a:ext cx="2074545"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solidFill>
                  <a:srgbClr val="F4BB43"/>
                </a:solidFill>
                <a:latin typeface="Arial" panose="020B0604020202020204" pitchFamily="34" charset="0"/>
                <a:cs typeface="Arial" panose="020B0604020202020204" pitchFamily="34" charset="0"/>
              </a:rPr>
              <a:t>随堂练习</a:t>
            </a:r>
            <a:endParaRPr lang="zh-CN" altLang="en-US" sz="2400" b="1">
              <a:solidFill>
                <a:srgbClr val="F4BB43"/>
              </a:solidFill>
              <a:latin typeface="Arial" panose="020B0604020202020204" pitchFamily="34" charset="0"/>
              <a:cs typeface="Arial" panose="020B0604020202020204" pitchFamily="34" charset="0"/>
            </a:endParaRPr>
          </a:p>
        </p:txBody>
      </p:sp>
      <p:cxnSp>
        <p:nvCxnSpPr>
          <p:cNvPr id="15371" name="直接连接符 14"/>
          <p:cNvCxnSpPr>
            <a:cxnSpLocks noChangeShapeType="1"/>
          </p:cNvCxnSpPr>
          <p:nvPr/>
        </p:nvCxnSpPr>
        <p:spPr bwMode="auto">
          <a:xfrm>
            <a:off x="3973116" y="1200150"/>
            <a:ext cx="0" cy="342900"/>
          </a:xfrm>
          <a:prstGeom prst="line">
            <a:avLst/>
          </a:prstGeom>
          <a:noFill/>
          <a:ln w="6350">
            <a:solidFill>
              <a:srgbClr val="2BA854"/>
            </a:solidFill>
            <a:round/>
          </a:ln>
          <a:extLst>
            <a:ext uri="{909E8E84-426E-40DD-AFC4-6F175D3DCCD1}">
              <a14:hiddenFill xmlns:a14="http://schemas.microsoft.com/office/drawing/2010/main">
                <a:noFill/>
              </a14:hiddenFill>
            </a:ext>
          </a:extLst>
        </p:spPr>
      </p:cxnSp>
      <p:cxnSp>
        <p:nvCxnSpPr>
          <p:cNvPr id="15372" name="直接连接符 15"/>
          <p:cNvCxnSpPr>
            <a:cxnSpLocks noChangeShapeType="1"/>
          </p:cNvCxnSpPr>
          <p:nvPr/>
        </p:nvCxnSpPr>
        <p:spPr bwMode="auto">
          <a:xfrm>
            <a:off x="3987404" y="2028825"/>
            <a:ext cx="0" cy="342900"/>
          </a:xfrm>
          <a:prstGeom prst="line">
            <a:avLst/>
          </a:prstGeom>
          <a:noFill/>
          <a:ln w="6350">
            <a:solidFill>
              <a:srgbClr val="513087"/>
            </a:solidFill>
            <a:round/>
          </a:ln>
          <a:extLst>
            <a:ext uri="{909E8E84-426E-40DD-AFC4-6F175D3DCCD1}">
              <a14:hiddenFill xmlns:a14="http://schemas.microsoft.com/office/drawing/2010/main">
                <a:noFill/>
              </a14:hiddenFill>
            </a:ext>
          </a:extLst>
        </p:spPr>
      </p:cxnSp>
      <p:cxnSp>
        <p:nvCxnSpPr>
          <p:cNvPr id="15373" name="直接连接符 16"/>
          <p:cNvCxnSpPr>
            <a:cxnSpLocks noChangeShapeType="1"/>
          </p:cNvCxnSpPr>
          <p:nvPr/>
        </p:nvCxnSpPr>
        <p:spPr bwMode="auto">
          <a:xfrm>
            <a:off x="3987404" y="2863454"/>
            <a:ext cx="0" cy="342900"/>
          </a:xfrm>
          <a:prstGeom prst="line">
            <a:avLst/>
          </a:prstGeom>
          <a:noFill/>
          <a:ln w="6350">
            <a:solidFill>
              <a:srgbClr val="DE4477"/>
            </a:solidFill>
            <a:round/>
          </a:ln>
          <a:extLst>
            <a:ext uri="{909E8E84-426E-40DD-AFC4-6F175D3DCCD1}">
              <a14:hiddenFill xmlns:a14="http://schemas.microsoft.com/office/drawing/2010/main">
                <a:noFill/>
              </a14:hiddenFill>
            </a:ext>
          </a:extLst>
        </p:spPr>
      </p:cxnSp>
      <p:cxnSp>
        <p:nvCxnSpPr>
          <p:cNvPr id="15374" name="直接连接符 17"/>
          <p:cNvCxnSpPr>
            <a:cxnSpLocks noChangeShapeType="1"/>
          </p:cNvCxnSpPr>
          <p:nvPr/>
        </p:nvCxnSpPr>
        <p:spPr bwMode="auto">
          <a:xfrm>
            <a:off x="3987404" y="3671888"/>
            <a:ext cx="0" cy="342900"/>
          </a:xfrm>
          <a:prstGeom prst="line">
            <a:avLst/>
          </a:prstGeom>
          <a:noFill/>
          <a:ln w="6350">
            <a:solidFill>
              <a:srgbClr val="F4BB43"/>
            </a:solidFill>
            <a:round/>
          </a:ln>
          <a:extLst>
            <a:ext uri="{909E8E84-426E-40DD-AFC4-6F175D3DCCD1}">
              <a14:hiddenFill xmlns:a14="http://schemas.microsoft.com/office/drawing/2010/main">
                <a:noFill/>
              </a14:hiddenFill>
            </a:ext>
          </a:extLst>
        </p:spPr>
      </p:cxnSp>
      <p:cxnSp>
        <p:nvCxnSpPr>
          <p:cNvPr id="15375" name="直接连接符 23"/>
          <p:cNvCxnSpPr>
            <a:cxnSpLocks noChangeShapeType="1"/>
          </p:cNvCxnSpPr>
          <p:nvPr/>
        </p:nvCxnSpPr>
        <p:spPr bwMode="auto">
          <a:xfrm>
            <a:off x="3930254" y="1200150"/>
            <a:ext cx="0" cy="342900"/>
          </a:xfrm>
          <a:prstGeom prst="line">
            <a:avLst/>
          </a:prstGeom>
          <a:noFill/>
          <a:ln w="28575">
            <a:solidFill>
              <a:srgbClr val="2BA854"/>
            </a:solidFill>
            <a:round/>
          </a:ln>
          <a:extLst>
            <a:ext uri="{909E8E84-426E-40DD-AFC4-6F175D3DCCD1}">
              <a14:hiddenFill xmlns:a14="http://schemas.microsoft.com/office/drawing/2010/main">
                <a:noFill/>
              </a14:hiddenFill>
            </a:ext>
          </a:extLst>
        </p:spPr>
      </p:cxnSp>
      <p:cxnSp>
        <p:nvCxnSpPr>
          <p:cNvPr id="15376" name="直接连接符 24"/>
          <p:cNvCxnSpPr>
            <a:cxnSpLocks noChangeShapeType="1"/>
          </p:cNvCxnSpPr>
          <p:nvPr/>
        </p:nvCxnSpPr>
        <p:spPr bwMode="auto">
          <a:xfrm>
            <a:off x="3944541" y="2028825"/>
            <a:ext cx="0" cy="342900"/>
          </a:xfrm>
          <a:prstGeom prst="line">
            <a:avLst/>
          </a:prstGeom>
          <a:noFill/>
          <a:ln w="28575">
            <a:solidFill>
              <a:srgbClr val="513087"/>
            </a:solidFill>
            <a:round/>
          </a:ln>
          <a:extLst>
            <a:ext uri="{909E8E84-426E-40DD-AFC4-6F175D3DCCD1}">
              <a14:hiddenFill xmlns:a14="http://schemas.microsoft.com/office/drawing/2010/main">
                <a:noFill/>
              </a14:hiddenFill>
            </a:ext>
          </a:extLst>
        </p:spPr>
      </p:cxnSp>
      <p:cxnSp>
        <p:nvCxnSpPr>
          <p:cNvPr id="15377" name="直接连接符 25"/>
          <p:cNvCxnSpPr>
            <a:cxnSpLocks noChangeShapeType="1"/>
          </p:cNvCxnSpPr>
          <p:nvPr/>
        </p:nvCxnSpPr>
        <p:spPr bwMode="auto">
          <a:xfrm>
            <a:off x="3944541" y="2863454"/>
            <a:ext cx="0" cy="342900"/>
          </a:xfrm>
          <a:prstGeom prst="line">
            <a:avLst/>
          </a:prstGeom>
          <a:noFill/>
          <a:ln w="28575">
            <a:solidFill>
              <a:srgbClr val="DE4477"/>
            </a:solidFill>
            <a:round/>
          </a:ln>
          <a:extLst>
            <a:ext uri="{909E8E84-426E-40DD-AFC4-6F175D3DCCD1}">
              <a14:hiddenFill xmlns:a14="http://schemas.microsoft.com/office/drawing/2010/main">
                <a:noFill/>
              </a14:hiddenFill>
            </a:ext>
          </a:extLst>
        </p:spPr>
      </p:cxnSp>
      <p:cxnSp>
        <p:nvCxnSpPr>
          <p:cNvPr id="15378" name="直接连接符 26"/>
          <p:cNvCxnSpPr>
            <a:cxnSpLocks noChangeShapeType="1"/>
          </p:cNvCxnSpPr>
          <p:nvPr/>
        </p:nvCxnSpPr>
        <p:spPr bwMode="auto">
          <a:xfrm>
            <a:off x="3944541" y="3671888"/>
            <a:ext cx="0" cy="342900"/>
          </a:xfrm>
          <a:prstGeom prst="line">
            <a:avLst/>
          </a:prstGeom>
          <a:noFill/>
          <a:ln w="28575">
            <a:solidFill>
              <a:srgbClr val="F4BB43"/>
            </a:solidFill>
            <a:round/>
          </a:ln>
          <a:extLst>
            <a:ext uri="{909E8E84-426E-40DD-AFC4-6F175D3DCCD1}">
              <a14:hiddenFill xmlns:a14="http://schemas.microsoft.com/office/drawing/2010/main">
                <a:noFill/>
              </a14:hiddenFill>
            </a:ext>
          </a:extLst>
        </p:spPr>
      </p:cxnSp>
      <p:sp>
        <p:nvSpPr>
          <p:cNvPr id="2" name="文本框 9"/>
          <p:cNvSpPr txBox="1">
            <a:spLocks noChangeArrowheads="1"/>
          </p:cNvSpPr>
          <p:nvPr/>
        </p:nvSpPr>
        <p:spPr bwMode="auto">
          <a:xfrm>
            <a:off x="4056460" y="1983820"/>
            <a:ext cx="166751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solidFill>
                  <a:srgbClr val="7030A0"/>
                </a:solidFill>
                <a:latin typeface="Arial" panose="020B0604020202020204" pitchFamily="34" charset="0"/>
                <a:cs typeface="Arial" panose="020B0604020202020204" pitchFamily="34" charset="0"/>
              </a:rPr>
              <a:t>函数的定义</a:t>
            </a:r>
            <a:endParaRPr lang="zh-CN" altLang="en-US" sz="2400" b="1">
              <a:solidFill>
                <a:srgbClr val="7030A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图片 31"/>
          <p:cNvPicPr>
            <a:picLocks noChangeAspect="1" noChangeArrowheads="1"/>
          </p:cNvPicPr>
          <p:nvPr/>
        </p:nvPicPr>
        <p:blipFill>
          <a:blip r:embed="rId1" cstate="email"/>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矩形 16"/>
          <p:cNvSpPr>
            <a:spLocks noChangeArrowheads="1"/>
          </p:cNvSpPr>
          <p:nvPr/>
        </p:nvSpPr>
        <p:spPr bwMode="auto">
          <a:xfrm>
            <a:off x="2695575" y="2026444"/>
            <a:ext cx="558404" cy="558404"/>
          </a:xfrm>
          <a:prstGeom prst="rect">
            <a:avLst/>
          </a:prstGeom>
          <a:solidFill>
            <a:srgbClr val="2BA85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9460" name="矩形 17"/>
          <p:cNvSpPr>
            <a:spLocks noChangeArrowheads="1"/>
          </p:cNvSpPr>
          <p:nvPr/>
        </p:nvSpPr>
        <p:spPr bwMode="auto">
          <a:xfrm>
            <a:off x="3305175" y="2026444"/>
            <a:ext cx="558404" cy="558404"/>
          </a:xfrm>
          <a:prstGeom prst="rect">
            <a:avLst/>
          </a:prstGeom>
          <a:solidFill>
            <a:srgbClr val="51308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9461" name="矩形 18"/>
          <p:cNvSpPr>
            <a:spLocks noChangeArrowheads="1"/>
          </p:cNvSpPr>
          <p:nvPr/>
        </p:nvSpPr>
        <p:spPr bwMode="auto">
          <a:xfrm>
            <a:off x="2680098" y="2646760"/>
            <a:ext cx="558403" cy="558403"/>
          </a:xfrm>
          <a:prstGeom prst="rect">
            <a:avLst/>
          </a:prstGeom>
          <a:solidFill>
            <a:srgbClr val="DE447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9462" name="矩形 19"/>
          <p:cNvSpPr>
            <a:spLocks noChangeArrowheads="1"/>
          </p:cNvSpPr>
          <p:nvPr/>
        </p:nvSpPr>
        <p:spPr bwMode="auto">
          <a:xfrm>
            <a:off x="3305175" y="2646760"/>
            <a:ext cx="558404" cy="558403"/>
          </a:xfrm>
          <a:prstGeom prst="rect">
            <a:avLst/>
          </a:prstGeom>
          <a:solidFill>
            <a:srgbClr val="F4BB4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9463" name="文本框 20"/>
          <p:cNvSpPr txBox="1">
            <a:spLocks noChangeArrowheads="1"/>
          </p:cNvSpPr>
          <p:nvPr/>
        </p:nvSpPr>
        <p:spPr bwMode="auto">
          <a:xfrm>
            <a:off x="2680098" y="2026444"/>
            <a:ext cx="1154430" cy="1176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eaLnBrk="1" hangingPunct="1"/>
            <a:r>
              <a:rPr lang="en-US" altLang="zh-CN" sz="7200" b="1">
                <a:solidFill>
                  <a:schemeClr val="bg1"/>
                </a:solidFill>
                <a:latin typeface="Arial" panose="020B0604020202020204" pitchFamily="34" charset="0"/>
                <a:cs typeface="Arial" panose="020B0604020202020204" pitchFamily="34" charset="0"/>
              </a:rPr>
              <a:t>01</a:t>
            </a:r>
            <a:endParaRPr lang="zh-CN" altLang="en-US" sz="7200" b="1">
              <a:solidFill>
                <a:schemeClr val="bg1"/>
              </a:solidFill>
              <a:latin typeface="Arial" panose="020B0604020202020204" pitchFamily="34" charset="0"/>
              <a:cs typeface="Arial" panose="020B0604020202020204" pitchFamily="34" charset="0"/>
            </a:endParaRPr>
          </a:p>
        </p:txBody>
      </p:sp>
      <p:sp>
        <p:nvSpPr>
          <p:cNvPr id="19464" name="文本框 21"/>
          <p:cNvSpPr txBox="1">
            <a:spLocks noChangeArrowheads="1"/>
          </p:cNvSpPr>
          <p:nvPr/>
        </p:nvSpPr>
        <p:spPr bwMode="auto">
          <a:xfrm>
            <a:off x="3931206" y="2114550"/>
            <a:ext cx="369332" cy="1030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500">
                <a:solidFill>
                  <a:srgbClr val="767171"/>
                </a:solidFill>
                <a:latin typeface="Arial" panose="020B0604020202020204" pitchFamily="34" charset="0"/>
                <a:cs typeface="Arial" panose="020B0604020202020204" pitchFamily="34" charset="0"/>
              </a:rPr>
              <a:t>PART ONE</a:t>
            </a:r>
            <a:endParaRPr lang="zh-CN" altLang="en-US" sz="1500">
              <a:solidFill>
                <a:srgbClr val="767171"/>
              </a:solidFill>
              <a:latin typeface="Arial" panose="020B0604020202020204" pitchFamily="34" charset="0"/>
              <a:cs typeface="Arial" panose="020B0604020202020204" pitchFamily="34" charset="0"/>
            </a:endParaRPr>
          </a:p>
        </p:txBody>
      </p:sp>
      <p:sp>
        <p:nvSpPr>
          <p:cNvPr id="19465" name="文本框 22"/>
          <p:cNvSpPr txBox="1">
            <a:spLocks noChangeArrowheads="1"/>
          </p:cNvSpPr>
          <p:nvPr/>
        </p:nvSpPr>
        <p:spPr bwMode="auto">
          <a:xfrm>
            <a:off x="4726385" y="2199244"/>
            <a:ext cx="2943860" cy="745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400" b="1">
                <a:solidFill>
                  <a:srgbClr val="767171"/>
                </a:solidFill>
                <a:latin typeface="Arial" panose="020B0604020202020204" pitchFamily="34" charset="0"/>
                <a:cs typeface="Arial" panose="020B0604020202020204" pitchFamily="34" charset="0"/>
              </a:rPr>
              <a:t>函数的声明</a:t>
            </a:r>
            <a:endParaRPr lang="zh-CN" altLang="en-US" sz="4400" b="1">
              <a:solidFill>
                <a:srgbClr val="76717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图片 4"/>
          <p:cNvPicPr>
            <a:picLocks noChangeAspect="1" noChangeArrowheads="1"/>
          </p:cNvPicPr>
          <p:nvPr/>
        </p:nvPicPr>
        <p:blipFill>
          <a:blip r:embed="rId1" cstate="email"/>
          <a:srcRect/>
          <a:stretch>
            <a:fillRect/>
          </a:stretch>
        </p:blipFill>
        <p:spPr bwMode="auto">
          <a:xfrm>
            <a:off x="0" y="269081"/>
            <a:ext cx="1485900" cy="547688"/>
          </a:xfrm>
          <a:prstGeom prst="rect">
            <a:avLst/>
          </a:prstGeom>
          <a:noFill/>
          <a:ln>
            <a:noFill/>
          </a:ln>
          <a:effectLst>
            <a:outerShdw dist="38100" dir="8100000" algn="ctr" rotWithShape="0">
              <a:srgbClr val="000000">
                <a:alpha val="3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3" name="文本框 9"/>
          <p:cNvSpPr txBox="1">
            <a:spLocks noChangeArrowheads="1"/>
          </p:cNvSpPr>
          <p:nvPr/>
        </p:nvSpPr>
        <p:spPr bwMode="auto">
          <a:xfrm>
            <a:off x="1485900" y="324168"/>
            <a:ext cx="166751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solidFill>
                  <a:srgbClr val="767171"/>
                </a:solidFill>
                <a:latin typeface="Arial" panose="020B0604020202020204" pitchFamily="34" charset="0"/>
                <a:cs typeface="Arial" panose="020B0604020202020204" pitchFamily="34" charset="0"/>
              </a:rPr>
              <a:t>函数的声明</a:t>
            </a:r>
            <a:endParaRPr lang="zh-CN" altLang="en-US" sz="2400" b="1">
              <a:solidFill>
                <a:srgbClr val="767171"/>
              </a:solidFill>
              <a:latin typeface="Arial" panose="020B0604020202020204" pitchFamily="34" charset="0"/>
              <a:cs typeface="Arial" panose="020B0604020202020204" pitchFamily="34" charset="0"/>
            </a:endParaRPr>
          </a:p>
        </p:txBody>
      </p:sp>
      <p:sp>
        <p:nvSpPr>
          <p:cNvPr id="3" name="Freeform 122"/>
          <p:cNvSpPr/>
          <p:nvPr/>
        </p:nvSpPr>
        <p:spPr bwMode="auto">
          <a:xfrm>
            <a:off x="1034415" y="979805"/>
            <a:ext cx="7458710" cy="3959225"/>
          </a:xfrm>
          <a:custGeom>
            <a:avLst/>
            <a:gdLst>
              <a:gd name="T0" fmla="*/ 526677 w 290"/>
              <a:gd name="T1" fmla="*/ 355704 h 290"/>
              <a:gd name="T2" fmla="*/ 426451 w 290"/>
              <a:gd name="T3" fmla="*/ 365530 h 290"/>
              <a:gd name="T4" fmla="*/ 312469 w 290"/>
              <a:gd name="T5" fmla="*/ 249583 h 290"/>
              <a:gd name="T6" fmla="*/ 564016 w 290"/>
              <a:gd name="T7" fmla="*/ 98261 h 290"/>
              <a:gd name="T8" fmla="*/ 520782 w 290"/>
              <a:gd name="T9" fmla="*/ 55026 h 290"/>
              <a:gd name="T10" fmla="*/ 198487 w 290"/>
              <a:gd name="T11" fmla="*/ 137565 h 290"/>
              <a:gd name="T12" fmla="*/ 80574 w 290"/>
              <a:gd name="T13" fmla="*/ 17687 h 290"/>
              <a:gd name="T14" fmla="*/ 17687 w 290"/>
              <a:gd name="T15" fmla="*/ 17687 h 290"/>
              <a:gd name="T16" fmla="*/ 17687 w 290"/>
              <a:gd name="T17" fmla="*/ 80574 h 290"/>
              <a:gd name="T18" fmla="*/ 137565 w 290"/>
              <a:gd name="T19" fmla="*/ 198487 h 290"/>
              <a:gd name="T20" fmla="*/ 55026 w 290"/>
              <a:gd name="T21" fmla="*/ 520783 h 290"/>
              <a:gd name="T22" fmla="*/ 98261 w 290"/>
              <a:gd name="T23" fmla="*/ 564017 h 290"/>
              <a:gd name="T24" fmla="*/ 249582 w 290"/>
              <a:gd name="T25" fmla="*/ 312470 h 290"/>
              <a:gd name="T26" fmla="*/ 363565 w 290"/>
              <a:gd name="T27" fmla="*/ 426452 h 290"/>
              <a:gd name="T28" fmla="*/ 355704 w 290"/>
              <a:gd name="T29" fmla="*/ 528643 h 290"/>
              <a:gd name="T30" fmla="*/ 398938 w 290"/>
              <a:gd name="T31" fmla="*/ 569913 h 290"/>
              <a:gd name="T32" fmla="*/ 459860 w 290"/>
              <a:gd name="T33" fmla="*/ 459861 h 290"/>
              <a:gd name="T34" fmla="*/ 569912 w 290"/>
              <a:gd name="T35" fmla="*/ 398939 h 290"/>
              <a:gd name="T36" fmla="*/ 526677 w 290"/>
              <a:gd name="T37" fmla="*/ 355704 h 2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0" h="290">
                <a:moveTo>
                  <a:pt x="268" y="181"/>
                </a:moveTo>
                <a:cubicBezTo>
                  <a:pt x="217" y="186"/>
                  <a:pt x="217" y="186"/>
                  <a:pt x="217" y="186"/>
                </a:cubicBezTo>
                <a:cubicBezTo>
                  <a:pt x="159" y="127"/>
                  <a:pt x="159" y="127"/>
                  <a:pt x="159" y="127"/>
                </a:cubicBezTo>
                <a:cubicBezTo>
                  <a:pt x="287" y="50"/>
                  <a:pt x="287" y="50"/>
                  <a:pt x="287" y="50"/>
                </a:cubicBezTo>
                <a:cubicBezTo>
                  <a:pt x="265" y="28"/>
                  <a:pt x="265" y="28"/>
                  <a:pt x="265" y="28"/>
                </a:cubicBezTo>
                <a:cubicBezTo>
                  <a:pt x="101" y="70"/>
                  <a:pt x="101" y="70"/>
                  <a:pt x="101" y="70"/>
                </a:cubicBezTo>
                <a:cubicBezTo>
                  <a:pt x="41" y="9"/>
                  <a:pt x="41" y="9"/>
                  <a:pt x="41" y="9"/>
                </a:cubicBezTo>
                <a:cubicBezTo>
                  <a:pt x="32" y="0"/>
                  <a:pt x="18" y="0"/>
                  <a:pt x="9" y="9"/>
                </a:cubicBezTo>
                <a:cubicBezTo>
                  <a:pt x="0" y="18"/>
                  <a:pt x="0" y="32"/>
                  <a:pt x="9" y="41"/>
                </a:cubicBezTo>
                <a:cubicBezTo>
                  <a:pt x="70" y="101"/>
                  <a:pt x="70" y="101"/>
                  <a:pt x="70" y="101"/>
                </a:cubicBezTo>
                <a:cubicBezTo>
                  <a:pt x="28" y="265"/>
                  <a:pt x="28" y="265"/>
                  <a:pt x="28" y="265"/>
                </a:cubicBezTo>
                <a:cubicBezTo>
                  <a:pt x="50" y="287"/>
                  <a:pt x="50" y="287"/>
                  <a:pt x="50" y="287"/>
                </a:cubicBezTo>
                <a:cubicBezTo>
                  <a:pt x="127" y="159"/>
                  <a:pt x="127" y="159"/>
                  <a:pt x="127" y="159"/>
                </a:cubicBezTo>
                <a:cubicBezTo>
                  <a:pt x="185" y="217"/>
                  <a:pt x="185" y="217"/>
                  <a:pt x="185" y="217"/>
                </a:cubicBezTo>
                <a:cubicBezTo>
                  <a:pt x="181" y="269"/>
                  <a:pt x="181" y="269"/>
                  <a:pt x="181" y="269"/>
                </a:cubicBezTo>
                <a:cubicBezTo>
                  <a:pt x="203" y="290"/>
                  <a:pt x="203" y="290"/>
                  <a:pt x="203" y="290"/>
                </a:cubicBezTo>
                <a:cubicBezTo>
                  <a:pt x="234" y="234"/>
                  <a:pt x="234" y="234"/>
                  <a:pt x="234" y="234"/>
                </a:cubicBezTo>
                <a:cubicBezTo>
                  <a:pt x="290" y="203"/>
                  <a:pt x="290" y="203"/>
                  <a:pt x="290" y="203"/>
                </a:cubicBezTo>
                <a:lnTo>
                  <a:pt x="268" y="18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r>
              <a:rPr lang="en-US" altLang="zh-CN" b="1"/>
              <a:t>函数声明只是对编译系统的一个说明，声明是不开辟内存的，仅仅告诉编译器，要声明的部分存在，要预留一点空间。定义则需要开辟内存。</a:t>
            </a:r>
            <a:endParaRPr lang="en-US" altLang="zh-CN"/>
          </a:p>
          <a:p>
            <a:endParaRPr lang="en-US" altLang="zh-CN"/>
          </a:p>
          <a:p>
            <a:r>
              <a:rPr lang="en-US" altLang="zh-CN" sz="1600"/>
              <a:t>1. 函数声明是对定义的函数的返回值的类型说明，以通知系统在本函数中所调用的函数是什么类型。</a:t>
            </a:r>
            <a:endParaRPr lang="en-US" altLang="zh-CN" sz="1600"/>
          </a:p>
          <a:p>
            <a:r>
              <a:rPr lang="en-US" altLang="zh-CN" sz="1600"/>
              <a:t>2. 不包含函数体（或形参）</a:t>
            </a:r>
            <a:endParaRPr lang="en-US" altLang="zh-CN" sz="1600"/>
          </a:p>
          <a:p>
            <a:r>
              <a:rPr lang="en-US" altLang="zh-CN" sz="1600"/>
              <a:t>3. 调用几次该函数就应在各个主调函数中做相应声明</a:t>
            </a:r>
            <a:endParaRPr lang="en-US" altLang="zh-CN" sz="1600"/>
          </a:p>
          <a:p>
            <a:r>
              <a:rPr lang="en-US" altLang="zh-CN" sz="1600"/>
              <a:t>4. 函数声明是一个说明语句，必须以分号结束</a:t>
            </a:r>
            <a:endParaRPr lang="en-US" altLang="zh-CN"/>
          </a:p>
          <a:p>
            <a:endParaRPr lang="en-US" altLang="zh-CN"/>
          </a:p>
          <a:p>
            <a:r>
              <a:rPr lang="en-US" altLang="zh-CN" b="1"/>
              <a:t>声明的要求</a:t>
            </a:r>
            <a:r>
              <a:rPr lang="en-US" altLang="zh-CN"/>
              <a:t> </a:t>
            </a:r>
            <a:endParaRPr lang="en-US" altLang="zh-CN"/>
          </a:p>
          <a:p>
            <a:endParaRPr lang="en-US" altLang="zh-CN"/>
          </a:p>
          <a:p>
            <a:r>
              <a:rPr lang="en-US" altLang="zh-CN"/>
              <a:t>函数类型 函数名 (形参类型 形参名(形参名可不写));</a:t>
            </a:r>
            <a:endParaRPr lang="en-US" altLang="zh-CN"/>
          </a:p>
          <a:p>
            <a:r>
              <a:rPr lang="en-US" altLang="zh-CN"/>
              <a:t>int func(int x);</a:t>
            </a:r>
            <a:endParaRPr lang="en-US" altLang="zh-CN"/>
          </a:p>
          <a:p>
            <a:r>
              <a:rPr lang="en-US" altLang="zh-CN"/>
              <a:t>int func(int);</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6"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6"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图片 31"/>
          <p:cNvPicPr>
            <a:picLocks noChangeAspect="1" noChangeArrowheads="1"/>
          </p:cNvPicPr>
          <p:nvPr/>
        </p:nvPicPr>
        <p:blipFill>
          <a:blip r:embed="rId1" cstate="email"/>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矩形 16"/>
          <p:cNvSpPr>
            <a:spLocks noChangeArrowheads="1"/>
          </p:cNvSpPr>
          <p:nvPr/>
        </p:nvSpPr>
        <p:spPr bwMode="auto">
          <a:xfrm>
            <a:off x="2695575" y="2026444"/>
            <a:ext cx="558404" cy="558404"/>
          </a:xfrm>
          <a:prstGeom prst="rect">
            <a:avLst/>
          </a:prstGeom>
          <a:solidFill>
            <a:srgbClr val="2BA85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9460" name="矩形 17"/>
          <p:cNvSpPr>
            <a:spLocks noChangeArrowheads="1"/>
          </p:cNvSpPr>
          <p:nvPr/>
        </p:nvSpPr>
        <p:spPr bwMode="auto">
          <a:xfrm>
            <a:off x="3305175" y="2026444"/>
            <a:ext cx="558404" cy="558404"/>
          </a:xfrm>
          <a:prstGeom prst="rect">
            <a:avLst/>
          </a:prstGeom>
          <a:solidFill>
            <a:srgbClr val="51308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9461" name="矩形 18"/>
          <p:cNvSpPr>
            <a:spLocks noChangeArrowheads="1"/>
          </p:cNvSpPr>
          <p:nvPr/>
        </p:nvSpPr>
        <p:spPr bwMode="auto">
          <a:xfrm>
            <a:off x="2680098" y="2646760"/>
            <a:ext cx="558403" cy="558403"/>
          </a:xfrm>
          <a:prstGeom prst="rect">
            <a:avLst/>
          </a:prstGeom>
          <a:solidFill>
            <a:srgbClr val="DE447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9462" name="矩形 19"/>
          <p:cNvSpPr>
            <a:spLocks noChangeArrowheads="1"/>
          </p:cNvSpPr>
          <p:nvPr/>
        </p:nvSpPr>
        <p:spPr bwMode="auto">
          <a:xfrm>
            <a:off x="3305175" y="2646760"/>
            <a:ext cx="558404" cy="558403"/>
          </a:xfrm>
          <a:prstGeom prst="rect">
            <a:avLst/>
          </a:prstGeom>
          <a:solidFill>
            <a:srgbClr val="F4BB4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9463" name="文本框 20"/>
          <p:cNvSpPr txBox="1">
            <a:spLocks noChangeArrowheads="1"/>
          </p:cNvSpPr>
          <p:nvPr/>
        </p:nvSpPr>
        <p:spPr bwMode="auto">
          <a:xfrm>
            <a:off x="2680098" y="2026444"/>
            <a:ext cx="1154430" cy="1176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7200" b="1">
                <a:solidFill>
                  <a:schemeClr val="bg1"/>
                </a:solidFill>
                <a:latin typeface="Arial" panose="020B0604020202020204" pitchFamily="34" charset="0"/>
                <a:cs typeface="Arial" panose="020B0604020202020204" pitchFamily="34" charset="0"/>
              </a:rPr>
              <a:t>02</a:t>
            </a:r>
            <a:endParaRPr lang="zh-CN" altLang="en-US" sz="7200" b="1">
              <a:solidFill>
                <a:schemeClr val="bg1"/>
              </a:solidFill>
              <a:latin typeface="Arial" panose="020B0604020202020204" pitchFamily="34" charset="0"/>
              <a:cs typeface="Arial" panose="020B0604020202020204" pitchFamily="34" charset="0"/>
            </a:endParaRPr>
          </a:p>
        </p:txBody>
      </p:sp>
      <p:sp>
        <p:nvSpPr>
          <p:cNvPr id="19464" name="文本框 21"/>
          <p:cNvSpPr txBox="1">
            <a:spLocks noChangeArrowheads="1"/>
          </p:cNvSpPr>
          <p:nvPr/>
        </p:nvSpPr>
        <p:spPr bwMode="auto">
          <a:xfrm>
            <a:off x="3931206" y="2114550"/>
            <a:ext cx="369332" cy="1030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500">
                <a:solidFill>
                  <a:srgbClr val="767171"/>
                </a:solidFill>
                <a:latin typeface="Arial" panose="020B0604020202020204" pitchFamily="34" charset="0"/>
                <a:cs typeface="Arial" panose="020B0604020202020204" pitchFamily="34" charset="0"/>
              </a:rPr>
              <a:t>PART ONE</a:t>
            </a:r>
            <a:endParaRPr lang="zh-CN" altLang="en-US" sz="1500">
              <a:solidFill>
                <a:srgbClr val="767171"/>
              </a:solidFill>
              <a:latin typeface="Arial" panose="020B0604020202020204" pitchFamily="34" charset="0"/>
              <a:cs typeface="Arial" panose="020B0604020202020204" pitchFamily="34" charset="0"/>
            </a:endParaRPr>
          </a:p>
        </p:txBody>
      </p:sp>
      <p:sp>
        <p:nvSpPr>
          <p:cNvPr id="19465" name="文本框 22"/>
          <p:cNvSpPr txBox="1">
            <a:spLocks noChangeArrowheads="1"/>
          </p:cNvSpPr>
          <p:nvPr/>
        </p:nvSpPr>
        <p:spPr bwMode="auto">
          <a:xfrm>
            <a:off x="4726385" y="2199244"/>
            <a:ext cx="2943860" cy="745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400" b="1">
                <a:solidFill>
                  <a:srgbClr val="767171"/>
                </a:solidFill>
                <a:latin typeface="Arial" panose="020B0604020202020204" pitchFamily="34" charset="0"/>
                <a:cs typeface="Arial" panose="020B0604020202020204" pitchFamily="34" charset="0"/>
              </a:rPr>
              <a:t>函数的定义</a:t>
            </a:r>
            <a:endParaRPr lang="zh-CN" altLang="en-US" sz="4400" b="1">
              <a:solidFill>
                <a:srgbClr val="76717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图片 4"/>
          <p:cNvPicPr>
            <a:picLocks noChangeAspect="1" noChangeArrowheads="1"/>
          </p:cNvPicPr>
          <p:nvPr/>
        </p:nvPicPr>
        <p:blipFill>
          <a:blip r:embed="rId1" cstate="email"/>
          <a:srcRect/>
          <a:stretch>
            <a:fillRect/>
          </a:stretch>
        </p:blipFill>
        <p:spPr bwMode="auto">
          <a:xfrm>
            <a:off x="0" y="269081"/>
            <a:ext cx="1485900" cy="547688"/>
          </a:xfrm>
          <a:prstGeom prst="rect">
            <a:avLst/>
          </a:prstGeom>
          <a:noFill/>
          <a:ln>
            <a:noFill/>
          </a:ln>
          <a:effectLst>
            <a:outerShdw dist="38100" dir="8100000" algn="ctr" rotWithShape="0">
              <a:srgbClr val="000000">
                <a:alpha val="3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Freeform 122"/>
          <p:cNvSpPr/>
          <p:nvPr/>
        </p:nvSpPr>
        <p:spPr bwMode="auto">
          <a:xfrm>
            <a:off x="4223147" y="2631282"/>
            <a:ext cx="427434" cy="427435"/>
          </a:xfrm>
          <a:custGeom>
            <a:avLst/>
            <a:gdLst>
              <a:gd name="T0" fmla="*/ 526677 w 290"/>
              <a:gd name="T1" fmla="*/ 355704 h 290"/>
              <a:gd name="T2" fmla="*/ 426451 w 290"/>
              <a:gd name="T3" fmla="*/ 365530 h 290"/>
              <a:gd name="T4" fmla="*/ 312469 w 290"/>
              <a:gd name="T5" fmla="*/ 249583 h 290"/>
              <a:gd name="T6" fmla="*/ 564016 w 290"/>
              <a:gd name="T7" fmla="*/ 98261 h 290"/>
              <a:gd name="T8" fmla="*/ 520782 w 290"/>
              <a:gd name="T9" fmla="*/ 55026 h 290"/>
              <a:gd name="T10" fmla="*/ 198487 w 290"/>
              <a:gd name="T11" fmla="*/ 137565 h 290"/>
              <a:gd name="T12" fmla="*/ 80574 w 290"/>
              <a:gd name="T13" fmla="*/ 17687 h 290"/>
              <a:gd name="T14" fmla="*/ 17687 w 290"/>
              <a:gd name="T15" fmla="*/ 17687 h 290"/>
              <a:gd name="T16" fmla="*/ 17687 w 290"/>
              <a:gd name="T17" fmla="*/ 80574 h 290"/>
              <a:gd name="T18" fmla="*/ 137565 w 290"/>
              <a:gd name="T19" fmla="*/ 198487 h 290"/>
              <a:gd name="T20" fmla="*/ 55026 w 290"/>
              <a:gd name="T21" fmla="*/ 520783 h 290"/>
              <a:gd name="T22" fmla="*/ 98261 w 290"/>
              <a:gd name="T23" fmla="*/ 564017 h 290"/>
              <a:gd name="T24" fmla="*/ 249582 w 290"/>
              <a:gd name="T25" fmla="*/ 312470 h 290"/>
              <a:gd name="T26" fmla="*/ 363565 w 290"/>
              <a:gd name="T27" fmla="*/ 426452 h 290"/>
              <a:gd name="T28" fmla="*/ 355704 w 290"/>
              <a:gd name="T29" fmla="*/ 528643 h 290"/>
              <a:gd name="T30" fmla="*/ 398938 w 290"/>
              <a:gd name="T31" fmla="*/ 569913 h 290"/>
              <a:gd name="T32" fmla="*/ 459860 w 290"/>
              <a:gd name="T33" fmla="*/ 459861 h 290"/>
              <a:gd name="T34" fmla="*/ 569912 w 290"/>
              <a:gd name="T35" fmla="*/ 398939 h 290"/>
              <a:gd name="T36" fmla="*/ 526677 w 290"/>
              <a:gd name="T37" fmla="*/ 355704 h 2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0" h="290">
                <a:moveTo>
                  <a:pt x="268" y="181"/>
                </a:moveTo>
                <a:cubicBezTo>
                  <a:pt x="217" y="186"/>
                  <a:pt x="217" y="186"/>
                  <a:pt x="217" y="186"/>
                </a:cubicBezTo>
                <a:cubicBezTo>
                  <a:pt x="159" y="127"/>
                  <a:pt x="159" y="127"/>
                  <a:pt x="159" y="127"/>
                </a:cubicBezTo>
                <a:cubicBezTo>
                  <a:pt x="287" y="50"/>
                  <a:pt x="287" y="50"/>
                  <a:pt x="287" y="50"/>
                </a:cubicBezTo>
                <a:cubicBezTo>
                  <a:pt x="265" y="28"/>
                  <a:pt x="265" y="28"/>
                  <a:pt x="265" y="28"/>
                </a:cubicBezTo>
                <a:cubicBezTo>
                  <a:pt x="101" y="70"/>
                  <a:pt x="101" y="70"/>
                  <a:pt x="101" y="70"/>
                </a:cubicBezTo>
                <a:cubicBezTo>
                  <a:pt x="41" y="9"/>
                  <a:pt x="41" y="9"/>
                  <a:pt x="41" y="9"/>
                </a:cubicBezTo>
                <a:cubicBezTo>
                  <a:pt x="32" y="0"/>
                  <a:pt x="18" y="0"/>
                  <a:pt x="9" y="9"/>
                </a:cubicBezTo>
                <a:cubicBezTo>
                  <a:pt x="0" y="18"/>
                  <a:pt x="0" y="32"/>
                  <a:pt x="9" y="41"/>
                </a:cubicBezTo>
                <a:cubicBezTo>
                  <a:pt x="70" y="101"/>
                  <a:pt x="70" y="101"/>
                  <a:pt x="70" y="101"/>
                </a:cubicBezTo>
                <a:cubicBezTo>
                  <a:pt x="28" y="265"/>
                  <a:pt x="28" y="265"/>
                  <a:pt x="28" y="265"/>
                </a:cubicBezTo>
                <a:cubicBezTo>
                  <a:pt x="50" y="287"/>
                  <a:pt x="50" y="287"/>
                  <a:pt x="50" y="287"/>
                </a:cubicBezTo>
                <a:cubicBezTo>
                  <a:pt x="127" y="159"/>
                  <a:pt x="127" y="159"/>
                  <a:pt x="127" y="159"/>
                </a:cubicBezTo>
                <a:cubicBezTo>
                  <a:pt x="185" y="217"/>
                  <a:pt x="185" y="217"/>
                  <a:pt x="185" y="217"/>
                </a:cubicBezTo>
                <a:cubicBezTo>
                  <a:pt x="181" y="269"/>
                  <a:pt x="181" y="269"/>
                  <a:pt x="181" y="269"/>
                </a:cubicBezTo>
                <a:cubicBezTo>
                  <a:pt x="203" y="290"/>
                  <a:pt x="203" y="290"/>
                  <a:pt x="203" y="290"/>
                </a:cubicBezTo>
                <a:cubicBezTo>
                  <a:pt x="234" y="234"/>
                  <a:pt x="234" y="234"/>
                  <a:pt x="234" y="234"/>
                </a:cubicBezTo>
                <a:cubicBezTo>
                  <a:pt x="290" y="203"/>
                  <a:pt x="290" y="203"/>
                  <a:pt x="290" y="203"/>
                </a:cubicBezTo>
                <a:lnTo>
                  <a:pt x="268" y="18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zh-CN" altLang="en-US"/>
          </a:p>
        </p:txBody>
      </p:sp>
      <p:sp>
        <p:nvSpPr>
          <p:cNvPr id="21510" name="矩形 6"/>
          <p:cNvSpPr>
            <a:spLocks noChangeArrowheads="1"/>
          </p:cNvSpPr>
          <p:nvPr/>
        </p:nvSpPr>
        <p:spPr bwMode="auto">
          <a:xfrm>
            <a:off x="863600" y="1063625"/>
            <a:ext cx="7828915" cy="373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pPr>
            <a:r>
              <a:rPr sz="1600" b="1">
                <a:solidFill>
                  <a:schemeClr val="tx1"/>
                </a:solidFill>
                <a:latin typeface="微软雅黑" panose="020B0503020204020204" pitchFamily="34" charset="-122"/>
                <a:ea typeface="微软雅黑" panose="020B0503020204020204" pitchFamily="34" charset="-122"/>
                <a:sym typeface="Arial" panose="020B0604020202020204" pitchFamily="34" charset="0"/>
              </a:rPr>
              <a:t>函数的定义是一个完整的函数单元：</a:t>
            </a:r>
            <a:endParaRPr sz="1600" b="1">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endParaRPr sz="1600" b="1">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r>
              <a:rPr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1. 包含函数类型、函数名、形参及形参类型、函数体等</a:t>
            </a:r>
            <a:endParaRPr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r>
              <a:rPr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2. 在程序中，函数的定义只能有一次</a:t>
            </a:r>
            <a:endParaRPr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r>
              <a:rPr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3. 函数首部与花括号间不加分号</a:t>
            </a:r>
            <a:endParaRPr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endParaRPr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r>
              <a:rPr sz="1600" b="1">
                <a:solidFill>
                  <a:schemeClr val="tx1"/>
                </a:solidFill>
                <a:latin typeface="微软雅黑" panose="020B0503020204020204" pitchFamily="34" charset="-122"/>
                <a:ea typeface="微软雅黑" panose="020B0503020204020204" pitchFamily="34" charset="-122"/>
                <a:sym typeface="Arial" panose="020B0604020202020204" pitchFamily="34" charset="0"/>
              </a:rPr>
              <a:t>定义的要求</a:t>
            </a:r>
            <a:endParaRPr sz="1600" b="1">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endParaRPr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r>
              <a:rPr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函数类型 函数名 （参数类型 参数名）{</a:t>
            </a:r>
            <a:endParaRPr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r>
              <a:rPr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代码段;</a:t>
            </a:r>
            <a:endParaRPr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r>
              <a:rPr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a:t>
            </a:r>
            <a:endParaRPr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1513" name="文本框 9"/>
          <p:cNvSpPr txBox="1">
            <a:spLocks noChangeArrowheads="1"/>
          </p:cNvSpPr>
          <p:nvPr/>
        </p:nvSpPr>
        <p:spPr bwMode="auto">
          <a:xfrm>
            <a:off x="1485900" y="379413"/>
            <a:ext cx="136144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solidFill>
                  <a:srgbClr val="767171"/>
                </a:solidFill>
                <a:latin typeface="Arial" panose="020B0604020202020204" pitchFamily="34" charset="0"/>
                <a:cs typeface="Arial" panose="020B0604020202020204" pitchFamily="34" charset="0"/>
              </a:rPr>
              <a:t>函数定义</a:t>
            </a:r>
            <a:endParaRPr lang="zh-CN" altLang="en-US" sz="2400" b="1">
              <a:solidFill>
                <a:srgbClr val="76717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1510"/>
                                        </p:tgtEl>
                                        <p:attrNameLst>
                                          <p:attrName>style.visibility</p:attrName>
                                        </p:attrNameLst>
                                      </p:cBhvr>
                                      <p:to>
                                        <p:strVal val="visible"/>
                                      </p:to>
                                    </p:set>
                                    <p:anim to="" calcmode="lin" valueType="num">
                                      <p:cBhvr>
                                        <p:cTn id="7" dur="1" fill="hold"/>
                                        <p:tgtEl>
                                          <p:spTgt spid="21510"/>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图片 4"/>
          <p:cNvPicPr>
            <a:picLocks noChangeAspect="1" noChangeArrowheads="1"/>
          </p:cNvPicPr>
          <p:nvPr/>
        </p:nvPicPr>
        <p:blipFill>
          <a:blip r:embed="rId1" cstate="email"/>
          <a:srcRect/>
          <a:stretch>
            <a:fillRect/>
          </a:stretch>
        </p:blipFill>
        <p:spPr bwMode="auto">
          <a:xfrm>
            <a:off x="0" y="269081"/>
            <a:ext cx="1485900" cy="547688"/>
          </a:xfrm>
          <a:prstGeom prst="rect">
            <a:avLst/>
          </a:prstGeom>
          <a:noFill/>
          <a:ln>
            <a:noFill/>
          </a:ln>
          <a:effectLst>
            <a:outerShdw dist="38100" dir="8100000" algn="ctr" rotWithShape="0">
              <a:srgbClr val="000000">
                <a:alpha val="3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Freeform 122"/>
          <p:cNvSpPr/>
          <p:nvPr/>
        </p:nvSpPr>
        <p:spPr bwMode="auto">
          <a:xfrm>
            <a:off x="4223147" y="2631282"/>
            <a:ext cx="427434" cy="427435"/>
          </a:xfrm>
          <a:custGeom>
            <a:avLst/>
            <a:gdLst>
              <a:gd name="T0" fmla="*/ 526677 w 290"/>
              <a:gd name="T1" fmla="*/ 355704 h 290"/>
              <a:gd name="T2" fmla="*/ 426451 w 290"/>
              <a:gd name="T3" fmla="*/ 365530 h 290"/>
              <a:gd name="T4" fmla="*/ 312469 w 290"/>
              <a:gd name="T5" fmla="*/ 249583 h 290"/>
              <a:gd name="T6" fmla="*/ 564016 w 290"/>
              <a:gd name="T7" fmla="*/ 98261 h 290"/>
              <a:gd name="T8" fmla="*/ 520782 w 290"/>
              <a:gd name="T9" fmla="*/ 55026 h 290"/>
              <a:gd name="T10" fmla="*/ 198487 w 290"/>
              <a:gd name="T11" fmla="*/ 137565 h 290"/>
              <a:gd name="T12" fmla="*/ 80574 w 290"/>
              <a:gd name="T13" fmla="*/ 17687 h 290"/>
              <a:gd name="T14" fmla="*/ 17687 w 290"/>
              <a:gd name="T15" fmla="*/ 17687 h 290"/>
              <a:gd name="T16" fmla="*/ 17687 w 290"/>
              <a:gd name="T17" fmla="*/ 80574 h 290"/>
              <a:gd name="T18" fmla="*/ 137565 w 290"/>
              <a:gd name="T19" fmla="*/ 198487 h 290"/>
              <a:gd name="T20" fmla="*/ 55026 w 290"/>
              <a:gd name="T21" fmla="*/ 520783 h 290"/>
              <a:gd name="T22" fmla="*/ 98261 w 290"/>
              <a:gd name="T23" fmla="*/ 564017 h 290"/>
              <a:gd name="T24" fmla="*/ 249582 w 290"/>
              <a:gd name="T25" fmla="*/ 312470 h 290"/>
              <a:gd name="T26" fmla="*/ 363565 w 290"/>
              <a:gd name="T27" fmla="*/ 426452 h 290"/>
              <a:gd name="T28" fmla="*/ 355704 w 290"/>
              <a:gd name="T29" fmla="*/ 528643 h 290"/>
              <a:gd name="T30" fmla="*/ 398938 w 290"/>
              <a:gd name="T31" fmla="*/ 569913 h 290"/>
              <a:gd name="T32" fmla="*/ 459860 w 290"/>
              <a:gd name="T33" fmla="*/ 459861 h 290"/>
              <a:gd name="T34" fmla="*/ 569912 w 290"/>
              <a:gd name="T35" fmla="*/ 398939 h 290"/>
              <a:gd name="T36" fmla="*/ 526677 w 290"/>
              <a:gd name="T37" fmla="*/ 355704 h 2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0" h="290">
                <a:moveTo>
                  <a:pt x="268" y="181"/>
                </a:moveTo>
                <a:cubicBezTo>
                  <a:pt x="217" y="186"/>
                  <a:pt x="217" y="186"/>
                  <a:pt x="217" y="186"/>
                </a:cubicBezTo>
                <a:cubicBezTo>
                  <a:pt x="159" y="127"/>
                  <a:pt x="159" y="127"/>
                  <a:pt x="159" y="127"/>
                </a:cubicBezTo>
                <a:cubicBezTo>
                  <a:pt x="287" y="50"/>
                  <a:pt x="287" y="50"/>
                  <a:pt x="287" y="50"/>
                </a:cubicBezTo>
                <a:cubicBezTo>
                  <a:pt x="265" y="28"/>
                  <a:pt x="265" y="28"/>
                  <a:pt x="265" y="28"/>
                </a:cubicBezTo>
                <a:cubicBezTo>
                  <a:pt x="101" y="70"/>
                  <a:pt x="101" y="70"/>
                  <a:pt x="101" y="70"/>
                </a:cubicBezTo>
                <a:cubicBezTo>
                  <a:pt x="41" y="9"/>
                  <a:pt x="41" y="9"/>
                  <a:pt x="41" y="9"/>
                </a:cubicBezTo>
                <a:cubicBezTo>
                  <a:pt x="32" y="0"/>
                  <a:pt x="18" y="0"/>
                  <a:pt x="9" y="9"/>
                </a:cubicBezTo>
                <a:cubicBezTo>
                  <a:pt x="0" y="18"/>
                  <a:pt x="0" y="32"/>
                  <a:pt x="9" y="41"/>
                </a:cubicBezTo>
                <a:cubicBezTo>
                  <a:pt x="70" y="101"/>
                  <a:pt x="70" y="101"/>
                  <a:pt x="70" y="101"/>
                </a:cubicBezTo>
                <a:cubicBezTo>
                  <a:pt x="28" y="265"/>
                  <a:pt x="28" y="265"/>
                  <a:pt x="28" y="265"/>
                </a:cubicBezTo>
                <a:cubicBezTo>
                  <a:pt x="50" y="287"/>
                  <a:pt x="50" y="287"/>
                  <a:pt x="50" y="287"/>
                </a:cubicBezTo>
                <a:cubicBezTo>
                  <a:pt x="127" y="159"/>
                  <a:pt x="127" y="159"/>
                  <a:pt x="127" y="159"/>
                </a:cubicBezTo>
                <a:cubicBezTo>
                  <a:pt x="185" y="217"/>
                  <a:pt x="185" y="217"/>
                  <a:pt x="185" y="217"/>
                </a:cubicBezTo>
                <a:cubicBezTo>
                  <a:pt x="181" y="269"/>
                  <a:pt x="181" y="269"/>
                  <a:pt x="181" y="269"/>
                </a:cubicBezTo>
                <a:cubicBezTo>
                  <a:pt x="203" y="290"/>
                  <a:pt x="203" y="290"/>
                  <a:pt x="203" y="290"/>
                </a:cubicBezTo>
                <a:cubicBezTo>
                  <a:pt x="234" y="234"/>
                  <a:pt x="234" y="234"/>
                  <a:pt x="234" y="234"/>
                </a:cubicBezTo>
                <a:cubicBezTo>
                  <a:pt x="290" y="203"/>
                  <a:pt x="290" y="203"/>
                  <a:pt x="290" y="203"/>
                </a:cubicBezTo>
                <a:lnTo>
                  <a:pt x="268" y="18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zh-CN" altLang="en-US"/>
          </a:p>
        </p:txBody>
      </p:sp>
      <p:sp>
        <p:nvSpPr>
          <p:cNvPr id="21512" name="矩形 8"/>
          <p:cNvSpPr>
            <a:spLocks noChangeArrowheads="1"/>
          </p:cNvSpPr>
          <p:nvPr/>
        </p:nvSpPr>
        <p:spPr bwMode="auto">
          <a:xfrm>
            <a:off x="236855" y="963930"/>
            <a:ext cx="8670290" cy="3880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pPr>
            <a:r>
              <a:rPr sz="1600" b="1">
                <a:solidFill>
                  <a:schemeClr val="tx1"/>
                </a:solidFill>
                <a:latin typeface="微软雅黑" panose="020B0503020204020204" pitchFamily="34" charset="-122"/>
                <a:ea typeface="微软雅黑" panose="020B0503020204020204" pitchFamily="34" charset="-122"/>
                <a:sym typeface="Arial" panose="020B0604020202020204" pitchFamily="34" charset="0"/>
              </a:rPr>
              <a:t>形参出现在函数定义中，在整个函数体内都可以使用， 离开该函数则不能使用。</a:t>
            </a:r>
            <a:endParaRPr sz="1600" b="1">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r>
              <a:rPr sz="1600" b="1">
                <a:solidFill>
                  <a:schemeClr val="tx1"/>
                </a:solidFill>
                <a:latin typeface="微软雅黑" panose="020B0503020204020204" pitchFamily="34" charset="-122"/>
                <a:ea typeface="微软雅黑" panose="020B0503020204020204" pitchFamily="34" charset="-122"/>
                <a:sym typeface="Arial" panose="020B0604020202020204" pitchFamily="34" charset="0"/>
              </a:rPr>
              <a:t>实参出现在主调函数中，进入被调函数后，实参变量也不能使用。 </a:t>
            </a:r>
            <a:endParaRPr sz="1600" b="1">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endParaRPr sz="1600" b="1">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r>
              <a:rPr sz="1600" b="1">
                <a:solidFill>
                  <a:schemeClr val="tx1"/>
                </a:solidFill>
                <a:latin typeface="微软雅黑" panose="020B0503020204020204" pitchFamily="34" charset="-122"/>
                <a:ea typeface="微软雅黑" panose="020B0503020204020204" pitchFamily="34" charset="-122"/>
                <a:sym typeface="Arial" panose="020B0604020202020204" pitchFamily="34" charset="0"/>
              </a:rPr>
              <a:t>形参和实参的功能是作数据传送。发生函数调用时， 主调函数把实参的值传送给被调函数的形参从而实现主调函数向被调函数的数据传送。</a:t>
            </a:r>
            <a:endParaRPr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endParaRPr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r>
              <a:rPr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1.形参变量只有在被调用时才分配内存单元，在调用结束时， 即刻释放所分配的内存单元。因此，形参只有在函数内部有效。 函数调用结束返回主调函数后则不能再使用该形参变量。 </a:t>
            </a:r>
            <a:endParaRPr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r>
              <a:rPr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2.实参可以是常量、变量、表达式、函数等， 无论实参是何种类型的量，在进行函数调用时，它们都必须具有确定的值， 以便把这些值传送给形参。 因此应预先用赋值，输入等办法使实参获得确定值。 </a:t>
            </a:r>
            <a:endParaRPr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r>
              <a:rPr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3.实参和形参在数量上，类型上，顺序上应严格一致， 否则会发生“类型不匹配”的错误。 </a:t>
            </a:r>
            <a:endParaRPr sz="16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1513" name="文本框 9"/>
          <p:cNvSpPr txBox="1">
            <a:spLocks noChangeArrowheads="1"/>
          </p:cNvSpPr>
          <p:nvPr/>
        </p:nvSpPr>
        <p:spPr bwMode="auto">
          <a:xfrm>
            <a:off x="1485900" y="324168"/>
            <a:ext cx="166751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solidFill>
                  <a:srgbClr val="767171"/>
                </a:solidFill>
                <a:latin typeface="Arial" panose="020B0604020202020204" pitchFamily="34" charset="0"/>
                <a:cs typeface="Arial" panose="020B0604020202020204" pitchFamily="34" charset="0"/>
              </a:rPr>
              <a:t>形参与实参</a:t>
            </a:r>
            <a:endParaRPr lang="zh-CN" altLang="en-US" sz="2400" b="1">
              <a:solidFill>
                <a:srgbClr val="76717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1512"/>
                                        </p:tgtEl>
                                        <p:attrNameLst>
                                          <p:attrName>style.visibility</p:attrName>
                                        </p:attrNameLst>
                                      </p:cBhvr>
                                      <p:to>
                                        <p:strVal val="visible"/>
                                      </p:to>
                                    </p:set>
                                    <p:anim to="" calcmode="lin" valueType="num">
                                      <p:cBhvr>
                                        <p:cTn id="7" dur="1" fill="hold"/>
                                        <p:tgtEl>
                                          <p:spTgt spid="2151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图片 4"/>
          <p:cNvPicPr>
            <a:picLocks noChangeAspect="1" noChangeArrowheads="1"/>
          </p:cNvPicPr>
          <p:nvPr/>
        </p:nvPicPr>
        <p:blipFill>
          <a:blip r:embed="rId1" cstate="email"/>
          <a:srcRect/>
          <a:stretch>
            <a:fillRect/>
          </a:stretch>
        </p:blipFill>
        <p:spPr bwMode="auto">
          <a:xfrm>
            <a:off x="0" y="269081"/>
            <a:ext cx="1485900" cy="547688"/>
          </a:xfrm>
          <a:prstGeom prst="rect">
            <a:avLst/>
          </a:prstGeom>
          <a:noFill/>
          <a:ln>
            <a:noFill/>
          </a:ln>
          <a:effectLst>
            <a:outerShdw dist="38100" dir="8100000" algn="ctr" rotWithShape="0">
              <a:srgbClr val="000000">
                <a:alpha val="3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Freeform 122"/>
          <p:cNvSpPr/>
          <p:nvPr/>
        </p:nvSpPr>
        <p:spPr bwMode="auto">
          <a:xfrm>
            <a:off x="4223147" y="2631282"/>
            <a:ext cx="427434" cy="427435"/>
          </a:xfrm>
          <a:custGeom>
            <a:avLst/>
            <a:gdLst>
              <a:gd name="T0" fmla="*/ 526677 w 290"/>
              <a:gd name="T1" fmla="*/ 355704 h 290"/>
              <a:gd name="T2" fmla="*/ 426451 w 290"/>
              <a:gd name="T3" fmla="*/ 365530 h 290"/>
              <a:gd name="T4" fmla="*/ 312469 w 290"/>
              <a:gd name="T5" fmla="*/ 249583 h 290"/>
              <a:gd name="T6" fmla="*/ 564016 w 290"/>
              <a:gd name="T7" fmla="*/ 98261 h 290"/>
              <a:gd name="T8" fmla="*/ 520782 w 290"/>
              <a:gd name="T9" fmla="*/ 55026 h 290"/>
              <a:gd name="T10" fmla="*/ 198487 w 290"/>
              <a:gd name="T11" fmla="*/ 137565 h 290"/>
              <a:gd name="T12" fmla="*/ 80574 w 290"/>
              <a:gd name="T13" fmla="*/ 17687 h 290"/>
              <a:gd name="T14" fmla="*/ 17687 w 290"/>
              <a:gd name="T15" fmla="*/ 17687 h 290"/>
              <a:gd name="T16" fmla="*/ 17687 w 290"/>
              <a:gd name="T17" fmla="*/ 80574 h 290"/>
              <a:gd name="T18" fmla="*/ 137565 w 290"/>
              <a:gd name="T19" fmla="*/ 198487 h 290"/>
              <a:gd name="T20" fmla="*/ 55026 w 290"/>
              <a:gd name="T21" fmla="*/ 520783 h 290"/>
              <a:gd name="T22" fmla="*/ 98261 w 290"/>
              <a:gd name="T23" fmla="*/ 564017 h 290"/>
              <a:gd name="T24" fmla="*/ 249582 w 290"/>
              <a:gd name="T25" fmla="*/ 312470 h 290"/>
              <a:gd name="T26" fmla="*/ 363565 w 290"/>
              <a:gd name="T27" fmla="*/ 426452 h 290"/>
              <a:gd name="T28" fmla="*/ 355704 w 290"/>
              <a:gd name="T29" fmla="*/ 528643 h 290"/>
              <a:gd name="T30" fmla="*/ 398938 w 290"/>
              <a:gd name="T31" fmla="*/ 569913 h 290"/>
              <a:gd name="T32" fmla="*/ 459860 w 290"/>
              <a:gd name="T33" fmla="*/ 459861 h 290"/>
              <a:gd name="T34" fmla="*/ 569912 w 290"/>
              <a:gd name="T35" fmla="*/ 398939 h 290"/>
              <a:gd name="T36" fmla="*/ 526677 w 290"/>
              <a:gd name="T37" fmla="*/ 355704 h 2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0" h="290">
                <a:moveTo>
                  <a:pt x="268" y="181"/>
                </a:moveTo>
                <a:cubicBezTo>
                  <a:pt x="217" y="186"/>
                  <a:pt x="217" y="186"/>
                  <a:pt x="217" y="186"/>
                </a:cubicBezTo>
                <a:cubicBezTo>
                  <a:pt x="159" y="127"/>
                  <a:pt x="159" y="127"/>
                  <a:pt x="159" y="127"/>
                </a:cubicBezTo>
                <a:cubicBezTo>
                  <a:pt x="287" y="50"/>
                  <a:pt x="287" y="50"/>
                  <a:pt x="287" y="50"/>
                </a:cubicBezTo>
                <a:cubicBezTo>
                  <a:pt x="265" y="28"/>
                  <a:pt x="265" y="28"/>
                  <a:pt x="265" y="28"/>
                </a:cubicBezTo>
                <a:cubicBezTo>
                  <a:pt x="101" y="70"/>
                  <a:pt x="101" y="70"/>
                  <a:pt x="101" y="70"/>
                </a:cubicBezTo>
                <a:cubicBezTo>
                  <a:pt x="41" y="9"/>
                  <a:pt x="41" y="9"/>
                  <a:pt x="41" y="9"/>
                </a:cubicBezTo>
                <a:cubicBezTo>
                  <a:pt x="32" y="0"/>
                  <a:pt x="18" y="0"/>
                  <a:pt x="9" y="9"/>
                </a:cubicBezTo>
                <a:cubicBezTo>
                  <a:pt x="0" y="18"/>
                  <a:pt x="0" y="32"/>
                  <a:pt x="9" y="41"/>
                </a:cubicBezTo>
                <a:cubicBezTo>
                  <a:pt x="70" y="101"/>
                  <a:pt x="70" y="101"/>
                  <a:pt x="70" y="101"/>
                </a:cubicBezTo>
                <a:cubicBezTo>
                  <a:pt x="28" y="265"/>
                  <a:pt x="28" y="265"/>
                  <a:pt x="28" y="265"/>
                </a:cubicBezTo>
                <a:cubicBezTo>
                  <a:pt x="50" y="287"/>
                  <a:pt x="50" y="287"/>
                  <a:pt x="50" y="287"/>
                </a:cubicBezTo>
                <a:cubicBezTo>
                  <a:pt x="127" y="159"/>
                  <a:pt x="127" y="159"/>
                  <a:pt x="127" y="159"/>
                </a:cubicBezTo>
                <a:cubicBezTo>
                  <a:pt x="185" y="217"/>
                  <a:pt x="185" y="217"/>
                  <a:pt x="185" y="217"/>
                </a:cubicBezTo>
                <a:cubicBezTo>
                  <a:pt x="181" y="269"/>
                  <a:pt x="181" y="269"/>
                  <a:pt x="181" y="269"/>
                </a:cubicBezTo>
                <a:cubicBezTo>
                  <a:pt x="203" y="290"/>
                  <a:pt x="203" y="290"/>
                  <a:pt x="203" y="290"/>
                </a:cubicBezTo>
                <a:cubicBezTo>
                  <a:pt x="234" y="234"/>
                  <a:pt x="234" y="234"/>
                  <a:pt x="234" y="234"/>
                </a:cubicBezTo>
                <a:cubicBezTo>
                  <a:pt x="290" y="203"/>
                  <a:pt x="290" y="203"/>
                  <a:pt x="290" y="203"/>
                </a:cubicBezTo>
                <a:lnTo>
                  <a:pt x="268" y="18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zh-CN" altLang="en-US"/>
          </a:p>
        </p:txBody>
      </p:sp>
      <p:sp>
        <p:nvSpPr>
          <p:cNvPr id="21512" name="矩形 8"/>
          <p:cNvSpPr>
            <a:spLocks noChangeArrowheads="1"/>
          </p:cNvSpPr>
          <p:nvPr/>
        </p:nvSpPr>
        <p:spPr bwMode="auto">
          <a:xfrm>
            <a:off x="344805" y="1101725"/>
            <a:ext cx="8609965" cy="3486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pPr>
            <a:r>
              <a:rPr sz="1800">
                <a:solidFill>
                  <a:schemeClr val="tx1"/>
                </a:solidFill>
                <a:latin typeface="微软雅黑" panose="020B0503020204020204" pitchFamily="34" charset="-122"/>
                <a:ea typeface="微软雅黑" panose="020B0503020204020204" pitchFamily="34" charset="-122"/>
                <a:sym typeface="Arial" panose="020B0604020202020204" pitchFamily="34" charset="0"/>
              </a:rPr>
              <a:t>4.函数调用中发生的数据传送是单向的。 即只能把实参的值传送给形参，而不能把形参的值反向地传送给实参。 因此在函数调用过程中，形参的值发生改变，而实参中的值不会变化。</a:t>
            </a:r>
            <a:endParaRPr sz="18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endParaRPr sz="18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r>
              <a:rPr sz="1800">
                <a:solidFill>
                  <a:schemeClr val="tx1"/>
                </a:solidFill>
                <a:latin typeface="微软雅黑" panose="020B0503020204020204" pitchFamily="34" charset="-122"/>
                <a:ea typeface="微软雅黑" panose="020B0503020204020204" pitchFamily="34" charset="-122"/>
                <a:sym typeface="Arial" panose="020B0604020202020204" pitchFamily="34" charset="0"/>
              </a:rPr>
              <a:t>5.当形参和实参不是指针类型时，在该函数运行时，形参和实参是不同的变量，他们在内存中位于不同的位置，形参将实参的内容复制一份，在该函数运行结束的时候形参被释放，而实参内容不会改变。</a:t>
            </a:r>
            <a:endParaRPr sz="18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r>
              <a:rPr sz="1800">
                <a:solidFill>
                  <a:schemeClr val="tx1"/>
                </a:solidFill>
                <a:latin typeface="微软雅黑" panose="020B0503020204020204" pitchFamily="34" charset="-122"/>
                <a:ea typeface="微软雅黑" panose="020B0503020204020204" pitchFamily="34" charset="-122"/>
                <a:sym typeface="Arial" panose="020B0604020202020204" pitchFamily="34" charset="0"/>
              </a:rPr>
              <a:t>而如果函数的参数是指针类型变量,在调用该函数的过程中，传给函数的是实参的地址，在函数体内部使用的也是实参的地址，即使用的就是实参本身。所以在函数体内部可以改变实参的值</a:t>
            </a:r>
            <a:endParaRPr sz="18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1513" name="文本框 9"/>
          <p:cNvSpPr txBox="1">
            <a:spLocks noChangeArrowheads="1"/>
          </p:cNvSpPr>
          <p:nvPr/>
        </p:nvSpPr>
        <p:spPr bwMode="auto">
          <a:xfrm>
            <a:off x="1485900" y="324168"/>
            <a:ext cx="166751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solidFill>
                  <a:srgbClr val="767171"/>
                </a:solidFill>
                <a:latin typeface="Arial" panose="020B0604020202020204" pitchFamily="34" charset="0"/>
                <a:cs typeface="Arial" panose="020B0604020202020204" pitchFamily="34" charset="0"/>
              </a:rPr>
              <a:t>形参与实参</a:t>
            </a:r>
            <a:endParaRPr lang="zh-CN" altLang="en-US" sz="2400" b="1">
              <a:solidFill>
                <a:srgbClr val="76717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1512"/>
                                        </p:tgtEl>
                                        <p:attrNameLst>
                                          <p:attrName>style.visibility</p:attrName>
                                        </p:attrNameLst>
                                      </p:cBhvr>
                                      <p:to>
                                        <p:strVal val="visible"/>
                                      </p:to>
                                    </p:set>
                                    <p:anim to="" calcmode="lin" valueType="num">
                                      <p:cBhvr>
                                        <p:cTn id="7" dur="1" fill="hold"/>
                                        <p:tgtEl>
                                          <p:spTgt spid="2151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图片 4"/>
          <p:cNvPicPr>
            <a:picLocks noChangeAspect="1" noChangeArrowheads="1"/>
          </p:cNvPicPr>
          <p:nvPr/>
        </p:nvPicPr>
        <p:blipFill>
          <a:blip r:embed="rId1" cstate="email"/>
          <a:srcRect/>
          <a:stretch>
            <a:fillRect/>
          </a:stretch>
        </p:blipFill>
        <p:spPr bwMode="auto">
          <a:xfrm>
            <a:off x="0" y="269081"/>
            <a:ext cx="1485900" cy="547688"/>
          </a:xfrm>
          <a:prstGeom prst="rect">
            <a:avLst/>
          </a:prstGeom>
          <a:noFill/>
          <a:ln>
            <a:noFill/>
          </a:ln>
          <a:effectLst>
            <a:outerShdw dist="38100" dir="8100000" algn="ctr" rotWithShape="0">
              <a:srgbClr val="000000">
                <a:alpha val="3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2" name="矩形 8"/>
          <p:cNvSpPr>
            <a:spLocks noChangeArrowheads="1"/>
          </p:cNvSpPr>
          <p:nvPr/>
        </p:nvSpPr>
        <p:spPr bwMode="auto">
          <a:xfrm>
            <a:off x="1868805" y="1562100"/>
            <a:ext cx="5870575" cy="1764665"/>
          </a:xfrm>
          <a:prstGeom prst="rect">
            <a:avLst/>
          </a:prstGeom>
          <a:ln w="28575" cmpd="dbl">
            <a:solidFill>
              <a:schemeClr val="accent1">
                <a:shade val="50000"/>
              </a:schemeClr>
            </a:solidFill>
            <a:prstDash val="sysDot"/>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eaLnBrk="1" hangingPunct="1">
              <a:lnSpc>
                <a:spcPct val="120000"/>
              </a:lnSpc>
              <a:spcBef>
                <a:spcPct val="20000"/>
              </a:spcBef>
            </a:pPr>
            <a:r>
              <a:rPr lang="en-US" sz="1400" b="1">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r>
              <a:rPr sz="1400" b="1">
                <a:solidFill>
                  <a:schemeClr val="tx1"/>
                </a:solidFill>
                <a:latin typeface="微软雅黑" panose="020B0503020204020204" pitchFamily="34" charset="-122"/>
                <a:ea typeface="微软雅黑" panose="020B0503020204020204" pitchFamily="34" charset="-122"/>
                <a:sym typeface="Arial" panose="020B0604020202020204" pitchFamily="34" charset="0"/>
              </a:rPr>
              <a:t>int is_years_1(int year) {</a:t>
            </a:r>
            <a:endParaRPr sz="1400" b="1">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algn="l" eaLnBrk="1" hangingPunct="1">
              <a:lnSpc>
                <a:spcPct val="120000"/>
              </a:lnSpc>
              <a:spcBef>
                <a:spcPct val="20000"/>
              </a:spcBef>
            </a:pPr>
            <a:r>
              <a:rPr sz="1400" b="1">
                <a:solidFill>
                  <a:schemeClr val="tx1"/>
                </a:solidFill>
                <a:latin typeface="微软雅黑" panose="020B0503020204020204" pitchFamily="34" charset="-122"/>
                <a:ea typeface="微软雅黑" panose="020B0503020204020204" pitchFamily="34" charset="-122"/>
                <a:sym typeface="Arial" panose="020B0604020202020204" pitchFamily="34" charset="0"/>
              </a:rPr>
              <a:t>     if ((year % 4 == 0 &amp;&amp; year % 100 != 0) || year % 400 == 0) {</a:t>
            </a:r>
            <a:endParaRPr sz="1400" b="1">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algn="l" eaLnBrk="1" hangingPunct="1">
              <a:lnSpc>
                <a:spcPct val="120000"/>
              </a:lnSpc>
              <a:spcBef>
                <a:spcPct val="20000"/>
              </a:spcBef>
            </a:pPr>
            <a:r>
              <a:rPr sz="1400" b="1">
                <a:solidFill>
                  <a:schemeClr val="tx1"/>
                </a:solidFill>
                <a:latin typeface="微软雅黑" panose="020B0503020204020204" pitchFamily="34" charset="-122"/>
                <a:ea typeface="微软雅黑" panose="020B0503020204020204" pitchFamily="34" charset="-122"/>
                <a:sym typeface="Arial" panose="020B0604020202020204" pitchFamily="34" charset="0"/>
              </a:rPr>
              <a:t>         return 1;</a:t>
            </a:r>
            <a:endParaRPr sz="1400" b="1">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algn="l" eaLnBrk="1" hangingPunct="1">
              <a:lnSpc>
                <a:spcPct val="120000"/>
              </a:lnSpc>
              <a:spcBef>
                <a:spcPct val="20000"/>
              </a:spcBef>
            </a:pPr>
            <a:r>
              <a:rPr sz="1400" b="1">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endParaRPr sz="1400" b="1">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algn="l" eaLnBrk="1" hangingPunct="1">
              <a:lnSpc>
                <a:spcPct val="120000"/>
              </a:lnSpc>
              <a:spcBef>
                <a:spcPct val="20000"/>
              </a:spcBef>
            </a:pPr>
            <a:r>
              <a:rPr sz="1400" b="1">
                <a:solidFill>
                  <a:schemeClr val="tx1"/>
                </a:solidFill>
                <a:latin typeface="微软雅黑" panose="020B0503020204020204" pitchFamily="34" charset="-122"/>
                <a:ea typeface="微软雅黑" panose="020B0503020204020204" pitchFamily="34" charset="-122"/>
                <a:sym typeface="Arial" panose="020B0604020202020204" pitchFamily="34" charset="0"/>
              </a:rPr>
              <a:t>     return 0;</a:t>
            </a:r>
            <a:endParaRPr sz="1400" b="1">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algn="l" eaLnBrk="1" hangingPunct="1">
              <a:lnSpc>
                <a:spcPct val="120000"/>
              </a:lnSpc>
              <a:spcBef>
                <a:spcPct val="20000"/>
              </a:spcBef>
            </a:pPr>
            <a:r>
              <a:rPr sz="1400" b="1">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endParaRPr sz="1400" b="1">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1513" name="文本框 9"/>
          <p:cNvSpPr txBox="1">
            <a:spLocks noChangeArrowheads="1"/>
          </p:cNvSpPr>
          <p:nvPr/>
        </p:nvSpPr>
        <p:spPr bwMode="auto">
          <a:xfrm>
            <a:off x="1485900" y="324168"/>
            <a:ext cx="1017905"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rgbClr val="767171"/>
                </a:solidFill>
                <a:latin typeface="Arial" panose="020B0604020202020204" pitchFamily="34" charset="0"/>
                <a:cs typeface="Arial" panose="020B0604020202020204" pitchFamily="34" charset="0"/>
              </a:rPr>
              <a:t>CODE</a:t>
            </a:r>
            <a:endParaRPr lang="en-US" altLang="zh-CN" sz="2400" b="1">
              <a:solidFill>
                <a:srgbClr val="767171"/>
              </a:solidFill>
              <a:latin typeface="Arial" panose="020B0604020202020204" pitchFamily="34" charset="0"/>
              <a:cs typeface="Arial" panose="020B0604020202020204" pitchFamily="34" charset="0"/>
            </a:endParaRPr>
          </a:p>
        </p:txBody>
      </p:sp>
      <p:sp>
        <p:nvSpPr>
          <p:cNvPr id="2" name="文本框 1"/>
          <p:cNvSpPr txBox="1"/>
          <p:nvPr/>
        </p:nvSpPr>
        <p:spPr>
          <a:xfrm>
            <a:off x="2084070" y="1007745"/>
            <a:ext cx="4450080" cy="460375"/>
          </a:xfrm>
          <a:prstGeom prst="rect">
            <a:avLst/>
          </a:prstGeom>
          <a:noFill/>
        </p:spPr>
        <p:txBody>
          <a:bodyPr wrap="none" rtlCol="0">
            <a:spAutoFit/>
          </a:bodyPr>
          <a:p>
            <a:pPr algn="l"/>
            <a:r>
              <a:rPr lang="zh-CN" altLang="en-US" sz="2400" b="1">
                <a:solidFill>
                  <a:srgbClr val="445469"/>
                </a:solidFill>
                <a:latin typeface="Arial" panose="020B0604020202020204" pitchFamily="34" charset="0"/>
                <a:ea typeface="微软雅黑" panose="020B0503020204020204" pitchFamily="34" charset="-122"/>
                <a:sym typeface="Arial" panose="020B0604020202020204" pitchFamily="34" charset="0"/>
              </a:rPr>
              <a:t>将判断闰年的代码段写成函数？</a:t>
            </a:r>
            <a:endParaRPr lang="zh-CN" altLang="en-US" sz="24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矩形 8"/>
          <p:cNvSpPr>
            <a:spLocks noChangeArrowheads="1"/>
          </p:cNvSpPr>
          <p:nvPr/>
        </p:nvSpPr>
        <p:spPr bwMode="auto">
          <a:xfrm>
            <a:off x="1868805" y="3770630"/>
            <a:ext cx="5869940" cy="861060"/>
          </a:xfrm>
          <a:prstGeom prst="rect">
            <a:avLst/>
          </a:prstGeom>
          <a:ln w="28575" cmpd="dbl">
            <a:solidFill>
              <a:schemeClr val="accent1">
                <a:shade val="50000"/>
              </a:schemeClr>
            </a:solidFill>
            <a:prstDash val="sysDot"/>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pPr>
            <a:r>
              <a:rPr lang="en-US" sz="1400" b="1">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r>
              <a:rPr sz="1400" b="1">
                <a:solidFill>
                  <a:schemeClr val="tx1"/>
                </a:solidFill>
                <a:latin typeface="微软雅黑" panose="020B0503020204020204" pitchFamily="34" charset="-122"/>
                <a:ea typeface="微软雅黑" panose="020B0503020204020204" pitchFamily="34" charset="-122"/>
                <a:sym typeface="Arial" panose="020B0604020202020204" pitchFamily="34" charset="0"/>
              </a:rPr>
              <a:t>int is_years_2(int year) {</a:t>
            </a:r>
            <a:endParaRPr sz="1400" b="1">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r>
              <a:rPr sz="1400" b="1">
                <a:solidFill>
                  <a:schemeClr val="tx1"/>
                </a:solidFill>
                <a:latin typeface="微软雅黑" panose="020B0503020204020204" pitchFamily="34" charset="-122"/>
                <a:ea typeface="微软雅黑" panose="020B0503020204020204" pitchFamily="34" charset="-122"/>
                <a:sym typeface="Arial" panose="020B0604020202020204" pitchFamily="34" charset="0"/>
              </a:rPr>
              <a:t>     return (year % 4 == 0 &amp;&amp; year % 100 != 0) || year % 400 == 0;</a:t>
            </a:r>
            <a:endParaRPr sz="1400" b="1">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20000"/>
              </a:spcBef>
            </a:pPr>
            <a:r>
              <a:rPr sz="1400" b="1">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endParaRPr sz="1400" b="1">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6"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1512"/>
                                        </p:tgtEl>
                                        <p:attrNameLst>
                                          <p:attrName>style.visibility</p:attrName>
                                        </p:attrNameLst>
                                      </p:cBhvr>
                                      <p:to>
                                        <p:strVal val="visible"/>
                                      </p:to>
                                    </p:set>
                                    <p:anim calcmode="lin" valueType="num">
                                      <p:cBhvr additive="base">
                                        <p:cTn id="12" dur="500" fill="hold"/>
                                        <p:tgtEl>
                                          <p:spTgt spid="21512"/>
                                        </p:tgtEl>
                                        <p:attrNameLst>
                                          <p:attrName>ppt_x</p:attrName>
                                        </p:attrNameLst>
                                      </p:cBhvr>
                                      <p:tavLst>
                                        <p:tav tm="0">
                                          <p:val>
                                            <p:strVal val="#ppt_x"/>
                                          </p:val>
                                        </p:tav>
                                        <p:tav tm="100000">
                                          <p:val>
                                            <p:strVal val="#ppt_x"/>
                                          </p:val>
                                        </p:tav>
                                      </p:tavLst>
                                    </p:anim>
                                    <p:anim calcmode="lin" valueType="num">
                                      <p:cBhvr additive="base">
                                        <p:cTn id="13" dur="500" fill="hold"/>
                                        <p:tgtEl>
                                          <p:spTgt spid="215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2" grpId="0" animBg="1"/>
      <p:bldP spid="3" grpId="0" animBg="1"/>
      <p:bldP spid="2" grpId="6"/>
    </p:bldLst>
  </p:timing>
</p:sld>
</file>

<file path=ppt/theme/theme1.xml><?xml version="1.0" encoding="utf-8"?>
<a:theme xmlns:a="http://schemas.openxmlformats.org/drawingml/2006/main" name="第一PPT，www.1ppt.com">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2184</Words>
  <Application>WPS 演示</Application>
  <PresentationFormat>全屏显示(16:9)</PresentationFormat>
  <Paragraphs>166</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Arial</vt:lpstr>
      <vt:lpstr>宋体</vt:lpstr>
      <vt:lpstr>Wingdings</vt:lpstr>
      <vt:lpstr>Calibri</vt:lpstr>
      <vt:lpstr>Calibri Light</vt:lpstr>
      <vt:lpstr>Impact</vt:lpstr>
      <vt:lpstr>微软雅黑</vt:lpstr>
      <vt:lpstr>Arial Unicode MS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水彩晕染</dc:title>
  <dc:creator>第一PPT</dc:creator>
  <cp:keywords>www.1ppt.com</cp:keywords>
  <cp:lastModifiedBy>qzuser</cp:lastModifiedBy>
  <cp:revision>57</cp:revision>
  <dcterms:created xsi:type="dcterms:W3CDTF">2015-07-30T01:13:00Z</dcterms:created>
  <dcterms:modified xsi:type="dcterms:W3CDTF">2018-11-23T08:46:31Z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2052-10.1.0.7668</vt:lpwstr>
  </property>
</Properties>
</file>