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308" r:id="rId5"/>
    <p:sldId id="309" r:id="rId6"/>
    <p:sldId id="272" r:id="rId7"/>
    <p:sldId id="274" r:id="rId8"/>
    <p:sldId id="298" r:id="rId9"/>
    <p:sldId id="329" r:id="rId10"/>
    <p:sldId id="330" r:id="rId11"/>
    <p:sldId id="319" r:id="rId12"/>
    <p:sldId id="320" r:id="rId13"/>
    <p:sldId id="321" r:id="rId14"/>
    <p:sldId id="278" r:id="rId15"/>
    <p:sldId id="279" r:id="rId16"/>
    <p:sldId id="280" r:id="rId17"/>
    <p:sldId id="326" r:id="rId18"/>
    <p:sldId id="332" r:id="rId19"/>
    <p:sldId id="331" r:id="rId20"/>
    <p:sldId id="333" r:id="rId21"/>
    <p:sldId id="346" r:id="rId22"/>
    <p:sldId id="275" r:id="rId23"/>
    <p:sldId id="318" r:id="rId24"/>
    <p:sldId id="327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1045C"/>
    <a:srgbClr val="0000FF"/>
    <a:srgbClr val="A7F1D8"/>
    <a:srgbClr val="F0BBA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532"/>
  </p:normalViewPr>
  <p:slideViewPr>
    <p:cSldViewPr snapToGrid="0" showGuides="1">
      <p:cViewPr varScale="1">
        <p:scale>
          <a:sx n="64" d="100"/>
          <a:sy n="64" d="100"/>
        </p:scale>
        <p:origin x="-1044" y="-90"/>
      </p:cViewPr>
      <p:guideLst>
        <p:guide orient="horz" pos="21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页眉占位符 1024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0243" name="日期占位符 1024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0244" name="幻灯片图像占位符 1024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文本占位符 1024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46" name="页脚占位符 1024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0247" name="灯片编号占位符 1024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358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这样的语句一般不单独使用，总是配合一定的条件才动作。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defRPr sz="5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2800"/>
            </a:lvl1pPr>
            <a:lvl2pPr marL="344805" lvl="1" indent="0" algn="ctr">
              <a:buNone/>
              <a:defRPr sz="2800"/>
            </a:lvl2pPr>
            <a:lvl3pPr marL="671830" lvl="2" indent="0" algn="ctr">
              <a:buNone/>
              <a:defRPr sz="2800"/>
            </a:lvl3pPr>
            <a:lvl4pPr marL="1024255" lvl="3" indent="0" algn="ctr">
              <a:buNone/>
              <a:defRPr sz="2800"/>
            </a:lvl4pPr>
            <a:lvl5pPr marL="1341755" lvl="4" indent="0" algn="ctr">
              <a:buNone/>
              <a:defRPr sz="28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124" name="日期占位符 5123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页脚占位符 5124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126" name="灯片编号占位符 5125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任意多边形 5126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8" name="直接连接符 5127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任意多边形 4102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4" name="直接连接符 4103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12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052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559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857250"/>
            <a:ext cx="1716942" cy="17634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1852651" y="857250"/>
            <a:ext cx="1716942" cy="17634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3723809" y="857250"/>
            <a:ext cx="1696380" cy="17634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5574405" y="857250"/>
            <a:ext cx="1716942" cy="17634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7427058" y="857250"/>
            <a:ext cx="1716942" cy="17634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7427057" y="5527223"/>
            <a:ext cx="1716942" cy="47352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5574404" y="5527223"/>
            <a:ext cx="1716942" cy="47352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3723809" y="5527223"/>
            <a:ext cx="1696380" cy="47352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1852650" y="5527223"/>
            <a:ext cx="1716942" cy="47352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5527223"/>
            <a:ext cx="1716942" cy="47352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grpSp>
        <p:nvGrpSpPr>
          <p:cNvPr id="65" name="FLYING IMPRESSION FID FEIZHAO    qq:1964271550"/>
          <p:cNvGrpSpPr/>
          <p:nvPr/>
        </p:nvGrpSpPr>
        <p:grpSpPr>
          <a:xfrm>
            <a:off x="732263" y="1959240"/>
            <a:ext cx="1120146" cy="1242165"/>
            <a:chOff x="3634653" y="2691325"/>
            <a:chExt cx="1330425" cy="1475350"/>
          </a:xfrm>
        </p:grpSpPr>
        <p:sp>
          <p:nvSpPr>
            <p:cNvPr id="33" name="FLYING IMPRESSION FID FEIZHAO    qq:1964271550"/>
            <p:cNvSpPr/>
            <p:nvPr/>
          </p:nvSpPr>
          <p:spPr bwMode="auto">
            <a:xfrm>
              <a:off x="3634653" y="2691325"/>
              <a:ext cx="1330425" cy="1475350"/>
            </a:xfrm>
            <a:custGeom>
              <a:avLst/>
              <a:gdLst>
                <a:gd name="T0" fmla="*/ 20 w 49"/>
                <a:gd name="T1" fmla="*/ 1 h 54"/>
                <a:gd name="T2" fmla="*/ 29 w 49"/>
                <a:gd name="T3" fmla="*/ 1 h 54"/>
                <a:gd name="T4" fmla="*/ 45 w 49"/>
                <a:gd name="T5" fmla="*/ 10 h 54"/>
                <a:gd name="T6" fmla="*/ 49 w 49"/>
                <a:gd name="T7" fmla="*/ 18 h 54"/>
                <a:gd name="T8" fmla="*/ 49 w 49"/>
                <a:gd name="T9" fmla="*/ 36 h 54"/>
                <a:gd name="T10" fmla="*/ 45 w 49"/>
                <a:gd name="T11" fmla="*/ 44 h 54"/>
                <a:gd name="T12" fmla="*/ 29 w 49"/>
                <a:gd name="T13" fmla="*/ 53 h 54"/>
                <a:gd name="T14" fmla="*/ 20 w 49"/>
                <a:gd name="T15" fmla="*/ 53 h 54"/>
                <a:gd name="T16" fmla="*/ 5 w 49"/>
                <a:gd name="T17" fmla="*/ 44 h 54"/>
                <a:gd name="T18" fmla="*/ 0 w 49"/>
                <a:gd name="T19" fmla="*/ 36 h 54"/>
                <a:gd name="T20" fmla="*/ 0 w 49"/>
                <a:gd name="T21" fmla="*/ 18 h 54"/>
                <a:gd name="T22" fmla="*/ 5 w 49"/>
                <a:gd name="T23" fmla="*/ 10 h 54"/>
                <a:gd name="T24" fmla="*/ 20 w 49"/>
                <a:gd name="T25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4">
                  <a:moveTo>
                    <a:pt x="20" y="1"/>
                  </a:moveTo>
                  <a:cubicBezTo>
                    <a:pt x="23" y="0"/>
                    <a:pt x="27" y="0"/>
                    <a:pt x="29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2"/>
                    <a:pt x="49" y="15"/>
                    <a:pt x="49" y="1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9"/>
                    <a:pt x="47" y="42"/>
                    <a:pt x="45" y="44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4"/>
                    <a:pt x="23" y="54"/>
                    <a:pt x="20" y="5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2"/>
                    <a:pt x="0" y="39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2" y="12"/>
                    <a:pt x="5" y="1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EB5F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9" name="FLYING IMPRESSION FID FEIZHAO    qq:1964271550"/>
            <p:cNvSpPr/>
            <p:nvPr/>
          </p:nvSpPr>
          <p:spPr bwMode="auto">
            <a:xfrm>
              <a:off x="3902918" y="3032052"/>
              <a:ext cx="793895" cy="793896"/>
            </a:xfrm>
            <a:custGeom>
              <a:avLst/>
              <a:gdLst>
                <a:gd name="T0" fmla="*/ 322 w 2266"/>
                <a:gd name="T1" fmla="*/ 0 h 2266"/>
                <a:gd name="T2" fmla="*/ 336 w 2266"/>
                <a:gd name="T3" fmla="*/ 0 h 2266"/>
                <a:gd name="T4" fmla="*/ 2266 w 2266"/>
                <a:gd name="T5" fmla="*/ 0 h 2266"/>
                <a:gd name="T6" fmla="*/ 1929 w 2266"/>
                <a:gd name="T7" fmla="*/ 337 h 2266"/>
                <a:gd name="T8" fmla="*/ 336 w 2266"/>
                <a:gd name="T9" fmla="*/ 337 h 2266"/>
                <a:gd name="T10" fmla="*/ 336 w 2266"/>
                <a:gd name="T11" fmla="*/ 882 h 2266"/>
                <a:gd name="T12" fmla="*/ 1384 w 2266"/>
                <a:gd name="T13" fmla="*/ 882 h 2266"/>
                <a:gd name="T14" fmla="*/ 1050 w 2266"/>
                <a:gd name="T15" fmla="*/ 1219 h 2266"/>
                <a:gd name="T16" fmla="*/ 336 w 2266"/>
                <a:gd name="T17" fmla="*/ 1219 h 2266"/>
                <a:gd name="T18" fmla="*/ 336 w 2266"/>
                <a:gd name="T19" fmla="*/ 1929 h 2266"/>
                <a:gd name="T20" fmla="*/ 0 w 2266"/>
                <a:gd name="T21" fmla="*/ 2266 h 2266"/>
                <a:gd name="T22" fmla="*/ 0 w 2266"/>
                <a:gd name="T23" fmla="*/ 0 h 2266"/>
                <a:gd name="T24" fmla="*/ 322 w 2266"/>
                <a:gd name="T25" fmla="*/ 0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6" h="2266">
                  <a:moveTo>
                    <a:pt x="322" y="0"/>
                  </a:moveTo>
                  <a:lnTo>
                    <a:pt x="336" y="0"/>
                  </a:lnTo>
                  <a:lnTo>
                    <a:pt x="2266" y="0"/>
                  </a:lnTo>
                  <a:lnTo>
                    <a:pt x="1929" y="337"/>
                  </a:lnTo>
                  <a:lnTo>
                    <a:pt x="336" y="337"/>
                  </a:lnTo>
                  <a:lnTo>
                    <a:pt x="336" y="882"/>
                  </a:lnTo>
                  <a:lnTo>
                    <a:pt x="1384" y="882"/>
                  </a:lnTo>
                  <a:lnTo>
                    <a:pt x="1050" y="1219"/>
                  </a:lnTo>
                  <a:lnTo>
                    <a:pt x="336" y="1219"/>
                  </a:lnTo>
                  <a:lnTo>
                    <a:pt x="336" y="1929"/>
                  </a:lnTo>
                  <a:lnTo>
                    <a:pt x="0" y="2266"/>
                  </a:lnTo>
                  <a:lnTo>
                    <a:pt x="0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</p:grp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434114" y="2292191"/>
            <a:ext cx="59774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B5F56"/>
                </a:solidFill>
                <a:latin typeface="微软雅黑" panose="020B0503020204020204" charset="-122"/>
                <a:ea typeface="微软雅黑" panose="020B0503020204020204" charset="-122"/>
              </a:rPr>
              <a:t>第五章  循环结构程序设计</a:t>
            </a:r>
            <a:endParaRPr lang="zh-CN" altLang="en-US" sz="3600" b="1" dirty="0">
              <a:solidFill>
                <a:srgbClr val="EB5F5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614386" y="4180046"/>
            <a:ext cx="402145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100" dirty="0">
                <a:solidFill>
                  <a:srgbClr val="364555"/>
                </a:solidFill>
                <a:latin typeface="微软雅黑" panose="020B0503020204020204" charset="-122"/>
                <a:ea typeface="微软雅黑" panose="020B0503020204020204" charset="-122"/>
              </a:rPr>
              <a:t>           17</a:t>
            </a:r>
            <a:r>
              <a:rPr lang="zh-CN" altLang="en-US" sz="2100" dirty="0">
                <a:solidFill>
                  <a:srgbClr val="364555"/>
                </a:solidFill>
                <a:latin typeface="微软雅黑" panose="020B0503020204020204" charset="-122"/>
                <a:ea typeface="微软雅黑" panose="020B0503020204020204" charset="-122"/>
              </a:rPr>
              <a:t>级   计算机科学与技术  </a:t>
            </a:r>
            <a:endParaRPr lang="zh-CN" altLang="en-US" sz="2100" dirty="0">
              <a:solidFill>
                <a:srgbClr val="36455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100" dirty="0">
                <a:solidFill>
                  <a:srgbClr val="364555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夏 雪</a:t>
            </a:r>
            <a:endParaRPr lang="zh-CN" altLang="en-US" sz="2100" dirty="0">
              <a:solidFill>
                <a:srgbClr val="36455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FLYING IMPRESSION FID FEIZHAO    qq:1964271550"/>
          <p:cNvCxnSpPr/>
          <p:nvPr/>
        </p:nvCxnSpPr>
        <p:spPr>
          <a:xfrm>
            <a:off x="4490701" y="1479743"/>
            <a:ext cx="176766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60140" y="2180124"/>
            <a:ext cx="2857973" cy="1349126"/>
            <a:chOff x="1412673" y="1763832"/>
            <a:chExt cx="3810630" cy="1798835"/>
          </a:xfrm>
        </p:grpSpPr>
        <p:sp>
          <p:nvSpPr>
            <p:cNvPr id="15" name="FLYING IMPRESSION FID FEIZHAO    qq:1964271550"/>
            <p:cNvSpPr/>
            <p:nvPr/>
          </p:nvSpPr>
          <p:spPr bwMode="auto">
            <a:xfrm>
              <a:off x="1412673" y="2075724"/>
              <a:ext cx="3810630" cy="1486943"/>
            </a:xfrm>
            <a:prstGeom prst="rect">
              <a:avLst/>
            </a:prstGeom>
            <a:noFill/>
            <a:ln w="15875">
              <a:solidFill>
                <a:srgbClr val="FCB030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68572" tIns="34287" rIns="68572" bIns="34287"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5890" algn="l"/>
                </a:tabLst>
                <a:defRPr/>
              </a:pPr>
              <a:endParaRPr lang="zh-CN" altLang="en-US" sz="100" dirty="0">
                <a:solidFill>
                  <a:srgbClr val="F4649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LYING IMPRESSION FID FEIZHAO    qq:1964271550"/>
            <p:cNvSpPr/>
            <p:nvPr/>
          </p:nvSpPr>
          <p:spPr>
            <a:xfrm>
              <a:off x="2235525" y="1763832"/>
              <a:ext cx="2164927" cy="623779"/>
            </a:xfrm>
            <a:prstGeom prst="snip2DiagRect">
              <a:avLst/>
            </a:prstGeom>
            <a:solidFill>
              <a:srgbClr val="FCB03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8" name="FLYING IMPRESSION FID FEIZHAO    qq:1964271550"/>
            <p:cNvSpPr txBox="1"/>
            <p:nvPr/>
          </p:nvSpPr>
          <p:spPr>
            <a:xfrm>
              <a:off x="2463936" y="1891552"/>
              <a:ext cx="1708105" cy="42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LYING IMPRESSION FID FEIZHAO    qq:1964271550"/>
            <p:cNvSpPr txBox="1"/>
            <p:nvPr/>
          </p:nvSpPr>
          <p:spPr>
            <a:xfrm>
              <a:off x="1482610" y="2387429"/>
              <a:ext cx="3672450" cy="1080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一般情况下，三种循环可以相互代替</a:t>
              </a:r>
              <a:endPara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74945" y="2179955"/>
            <a:ext cx="2858135" cy="1510558"/>
            <a:chOff x="7033572" y="1763832"/>
            <a:chExt cx="3810630" cy="1945293"/>
          </a:xfrm>
        </p:grpSpPr>
        <p:sp>
          <p:nvSpPr>
            <p:cNvPr id="17" name="FLYING IMPRESSION FID FEIZHAO    qq:1964271550"/>
            <p:cNvSpPr/>
            <p:nvPr/>
          </p:nvSpPr>
          <p:spPr bwMode="auto">
            <a:xfrm>
              <a:off x="7033572" y="2075724"/>
              <a:ext cx="3810630" cy="1486943"/>
            </a:xfrm>
            <a:prstGeom prst="rect">
              <a:avLst/>
            </a:prstGeom>
            <a:noFill/>
            <a:ln w="15875">
              <a:solidFill>
                <a:srgbClr val="364555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68572" tIns="34287" rIns="68572" bIns="34287"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5890" algn="l"/>
                </a:tabLst>
                <a:defRPr/>
              </a:pPr>
              <a:endParaRPr lang="zh-CN" altLang="en-US" sz="100" dirty="0">
                <a:solidFill>
                  <a:srgbClr val="F4649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LYING IMPRESSION FID FEIZHAO    qq:1964271550"/>
            <p:cNvSpPr/>
            <p:nvPr/>
          </p:nvSpPr>
          <p:spPr>
            <a:xfrm>
              <a:off x="7856424" y="1763832"/>
              <a:ext cx="2164927" cy="623779"/>
            </a:xfrm>
            <a:prstGeom prst="snip2DiagRect">
              <a:avLst/>
            </a:prstGeom>
            <a:solidFill>
              <a:srgbClr val="3645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  <a:endParaRPr lang="en-US" altLang="zh-CN" sz="1800">
                <a:solidFill>
                  <a:schemeClr val="bg1"/>
                </a:solidFill>
              </a:endParaRPr>
            </a:p>
          </p:txBody>
        </p:sp>
        <p:sp>
          <p:nvSpPr>
            <p:cNvPr id="31" name="FLYING IMPRESSION FID FEIZHAO    qq:1964271550"/>
            <p:cNvSpPr txBox="1"/>
            <p:nvPr/>
          </p:nvSpPr>
          <p:spPr>
            <a:xfrm>
              <a:off x="7171242" y="2202009"/>
              <a:ext cx="3672450" cy="1507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for</a:t>
              </a:r>
              <a:r>
                <a:rPr lang="zh-CN" altLang="en-US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语句的功能更强，凡用</a:t>
              </a:r>
              <a:r>
                <a:rPr lang="en-US" altLang="zh-CN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while</a:t>
              </a:r>
              <a:r>
                <a:rPr lang="zh-CN" altLang="en-US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循环能完成的，用</a:t>
              </a:r>
              <a:r>
                <a:rPr lang="en-US" altLang="zh-CN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for</a:t>
              </a:r>
              <a:r>
                <a:rPr lang="zh-CN" altLang="en-US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循环都能实现</a:t>
              </a:r>
              <a:endPara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0450" y="3865880"/>
            <a:ext cx="2858135" cy="1880107"/>
            <a:chOff x="1412673" y="4011486"/>
            <a:chExt cx="3810630" cy="2138513"/>
          </a:xfrm>
        </p:grpSpPr>
        <p:sp>
          <p:nvSpPr>
            <p:cNvPr id="19" name="FLYING IMPRESSION FID FEIZHAO    qq:1964271550"/>
            <p:cNvSpPr/>
            <p:nvPr/>
          </p:nvSpPr>
          <p:spPr bwMode="auto">
            <a:xfrm>
              <a:off x="1412673" y="4323379"/>
              <a:ext cx="3810630" cy="1486943"/>
            </a:xfrm>
            <a:prstGeom prst="rect">
              <a:avLst/>
            </a:prstGeom>
            <a:noFill/>
            <a:ln w="15875">
              <a:solidFill>
                <a:srgbClr val="EB5F56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68572" tIns="34287" rIns="68572" bIns="34287"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5890" algn="l"/>
                </a:tabLst>
                <a:defRPr/>
              </a:pPr>
              <a:endParaRPr lang="zh-CN" altLang="en-US" sz="100" dirty="0">
                <a:solidFill>
                  <a:srgbClr val="F4649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FLYING IMPRESSION FID FEIZHAO    qq:1964271550"/>
            <p:cNvSpPr/>
            <p:nvPr/>
          </p:nvSpPr>
          <p:spPr>
            <a:xfrm>
              <a:off x="2235525" y="4011486"/>
              <a:ext cx="2164927" cy="623779"/>
            </a:xfrm>
            <a:prstGeom prst="snip2DiagRect">
              <a:avLst/>
            </a:prstGeom>
            <a:solidFill>
              <a:srgbClr val="EB5F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3" name="FLYING IMPRESSION FID FEIZHAO    qq:1964271550"/>
            <p:cNvSpPr txBox="1"/>
            <p:nvPr/>
          </p:nvSpPr>
          <p:spPr>
            <a:xfrm>
              <a:off x="2463936" y="4161664"/>
              <a:ext cx="1708105" cy="36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LYING IMPRESSION FID FEIZHAO    qq:1964271550"/>
            <p:cNvSpPr txBox="1"/>
            <p:nvPr/>
          </p:nvSpPr>
          <p:spPr>
            <a:xfrm>
              <a:off x="1482100" y="4590606"/>
              <a:ext cx="3673687" cy="1559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循环变量初始化操作应在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while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do...while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语句之前完成，而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for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在表达式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中实现了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74945" y="3865880"/>
            <a:ext cx="2950210" cy="1513247"/>
            <a:chOff x="7033572" y="4011486"/>
            <a:chExt cx="3810630" cy="1842753"/>
          </a:xfrm>
        </p:grpSpPr>
        <p:sp>
          <p:nvSpPr>
            <p:cNvPr id="26" name="FLYING IMPRESSION FID FEIZHAO    qq:1964271550"/>
            <p:cNvSpPr/>
            <p:nvPr/>
          </p:nvSpPr>
          <p:spPr bwMode="auto">
            <a:xfrm>
              <a:off x="7033572" y="4323379"/>
              <a:ext cx="3810630" cy="1486943"/>
            </a:xfrm>
            <a:prstGeom prst="rect">
              <a:avLst/>
            </a:prstGeom>
            <a:noFill/>
            <a:ln w="15875">
              <a:solidFill>
                <a:srgbClr val="33C3AB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68572" tIns="34287" rIns="68572" bIns="34287"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5890" algn="l"/>
                </a:tabLst>
                <a:defRPr/>
              </a:pPr>
              <a:endParaRPr lang="zh-CN" altLang="en-US" sz="100" dirty="0">
                <a:solidFill>
                  <a:srgbClr val="F4649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LYING IMPRESSION FID FEIZHAO    qq:1964271550"/>
            <p:cNvSpPr/>
            <p:nvPr/>
          </p:nvSpPr>
          <p:spPr>
            <a:xfrm>
              <a:off x="7856424" y="4011486"/>
              <a:ext cx="2164927" cy="623779"/>
            </a:xfrm>
            <a:prstGeom prst="snip2DiagRect">
              <a:avLst/>
            </a:prstGeom>
            <a:solidFill>
              <a:srgbClr val="33C3A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8084835" y="4161664"/>
              <a:ext cx="1708105" cy="3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LYING IMPRESSION FID FEIZHAO    qq:1964271550"/>
            <p:cNvSpPr txBox="1"/>
            <p:nvPr/>
          </p:nvSpPr>
          <p:spPr>
            <a:xfrm>
              <a:off x="7109727" y="4429103"/>
              <a:ext cx="3672450" cy="142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三种循环都可用</a:t>
              </a:r>
              <a:r>
                <a:rPr lang="en-US" altLang="zh-CN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break</a:t>
              </a:r>
              <a:r>
                <a:rPr lang="zh-CN" altLang="en-US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语句跳出循环，</a:t>
              </a:r>
              <a:r>
                <a:rPr lang="en-US" altLang="zh-CN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continue</a:t>
              </a:r>
              <a:r>
                <a:rPr lang="zh-CN" altLang="en-US" sz="1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语句结束本次循环</a:t>
              </a:r>
              <a:endParaRPr lang="zh-CN" altLang="en-US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FLYING IMPRESSION FID FEIZHAO    qq:1964271550"/>
          <p:cNvSpPr/>
          <p:nvPr/>
        </p:nvSpPr>
        <p:spPr bwMode="auto">
          <a:xfrm>
            <a:off x="9002436" y="857250"/>
            <a:ext cx="141564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9002436" y="1901506"/>
            <a:ext cx="141564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9002436" y="2947202"/>
            <a:ext cx="141564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9002436" y="3992898"/>
            <a:ext cx="141564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9002436" y="5038594"/>
            <a:ext cx="141564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037153"/>
            <a:ext cx="141564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3992897"/>
            <a:ext cx="141564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947201"/>
            <a:ext cx="141564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901505"/>
            <a:ext cx="141564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857250"/>
            <a:ext cx="141564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6" name="文本框 5"/>
          <p:cNvSpPr txBox="1"/>
          <p:nvPr/>
        </p:nvSpPr>
        <p:spPr>
          <a:xfrm>
            <a:off x="2406015" y="881380"/>
            <a:ext cx="3027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00FF"/>
                </a:solidFill>
              </a:rPr>
              <a:t>几种循环比较：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-1" y="5037151"/>
            <a:ext cx="940526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-1" y="3992895"/>
            <a:ext cx="940526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294719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-1" y="1901503"/>
            <a:ext cx="940526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8572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8869680" y="5037151"/>
            <a:ext cx="274320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8869680" y="3992895"/>
            <a:ext cx="274320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8869680" y="2947199"/>
            <a:ext cx="274320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8869680" y="1901503"/>
            <a:ext cx="274320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8869680" y="857250"/>
            <a:ext cx="274320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2105960" y="2219012"/>
            <a:ext cx="2846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6455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THREE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64555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" name="FLYING IMPRESSION FID FEIZHAO    qq:1964271550"/>
          <p:cNvSpPr/>
          <p:nvPr/>
        </p:nvSpPr>
        <p:spPr>
          <a:xfrm>
            <a:off x="2329480" y="3471366"/>
            <a:ext cx="5607050" cy="1938020"/>
          </a:xfrm>
          <a:prstGeom prst="rect">
            <a:avLst/>
          </a:prstGeom>
          <a:solidFill>
            <a:srgbClr val="364555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改变循环执行的状态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语句提前终止循环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continue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语句提前结束本次循环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6287"/>
          </a:xfrm>
        </p:spPr>
        <p:txBody>
          <a:bodyPr/>
          <a:p>
            <a:r>
              <a:rPr lang="en-US" altLang="zh-CN" b="1" dirty="0">
                <a:solidFill>
                  <a:schemeClr val="bg2"/>
                </a:solidFill>
              </a:rPr>
              <a:t>continue </a:t>
            </a:r>
            <a:r>
              <a:rPr lang="zh-CN" altLang="en-US" b="1" dirty="0">
                <a:solidFill>
                  <a:schemeClr val="bg2"/>
                </a:solidFill>
              </a:rPr>
              <a:t>和</a:t>
            </a:r>
            <a:r>
              <a:rPr lang="en-US" altLang="zh-CN" b="1" dirty="0">
                <a:solidFill>
                  <a:schemeClr val="bg2"/>
                </a:solidFill>
              </a:rPr>
              <a:t>break</a:t>
            </a:r>
            <a:r>
              <a:rPr lang="zh-CN" altLang="en-US" b="1" dirty="0">
                <a:solidFill>
                  <a:schemeClr val="bg2"/>
                </a:solidFill>
              </a:rPr>
              <a:t>语句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34820" name="文本占位符 34819"/>
          <p:cNvSpPr>
            <a:spLocks noGrp="1"/>
          </p:cNvSpPr>
          <p:nvPr>
            <p:ph type="body" idx="1"/>
          </p:nvPr>
        </p:nvSpPr>
        <p:spPr>
          <a:xfrm>
            <a:off x="290513" y="1092200"/>
            <a:ext cx="8809037" cy="2052638"/>
          </a:xfrm>
        </p:spPr>
        <p:txBody>
          <a:bodyPr rIns="18000"/>
          <a:p>
            <a:pPr marL="0" indent="0">
              <a:buNone/>
            </a:pPr>
            <a:r>
              <a:rPr lang="en-US" altLang="zh-CN" b="1">
                <a:solidFill>
                  <a:schemeClr val="bg2"/>
                </a:solidFill>
              </a:rPr>
              <a:t>continue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无条件结束本次循环，跳到循环起始语句，开始下一次循环。</a:t>
            </a:r>
            <a:endParaRPr lang="zh-CN" altLang="en-US" sz="2400" b="1" dirty="0"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bg2"/>
                </a:solidFill>
              </a:rPr>
              <a:t>break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无条件跳出循环，执行循环后面的语句。</a:t>
            </a:r>
            <a:endParaRPr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4821" name="文本框 34820"/>
          <p:cNvSpPr txBox="1"/>
          <p:nvPr/>
        </p:nvSpPr>
        <p:spPr>
          <a:xfrm>
            <a:off x="727075" y="3195638"/>
            <a:ext cx="2863850" cy="24399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for ( 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continue;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23" name="下弧形箭头 34822"/>
          <p:cNvSpPr/>
          <p:nvPr/>
        </p:nvSpPr>
        <p:spPr>
          <a:xfrm rot="16200000">
            <a:off x="1730375" y="3573463"/>
            <a:ext cx="1487488" cy="695325"/>
          </a:xfrm>
          <a:prstGeom prst="curvedUpArrow">
            <a:avLst>
              <a:gd name="adj1" fmla="val 17580"/>
              <a:gd name="adj2" fmla="val 76033"/>
              <a:gd name="adj3" fmla="val 33328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24" name="文本框 34823"/>
          <p:cNvSpPr txBox="1"/>
          <p:nvPr/>
        </p:nvSpPr>
        <p:spPr>
          <a:xfrm>
            <a:off x="4483100" y="3195638"/>
            <a:ext cx="2863850" cy="24399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while ( 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break;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5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25" name="下弧形箭头 34824"/>
          <p:cNvSpPr/>
          <p:nvPr/>
        </p:nvSpPr>
        <p:spPr>
          <a:xfrm rot="-16200000" flipV="1">
            <a:off x="5262563" y="4902200"/>
            <a:ext cx="1387475" cy="695325"/>
          </a:xfrm>
          <a:prstGeom prst="curvedUpArrow">
            <a:avLst>
              <a:gd name="adj1" fmla="val 16398"/>
              <a:gd name="adj2" fmla="val 70921"/>
              <a:gd name="adj3" fmla="val 33328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26" name="文本框 34825"/>
          <p:cNvSpPr txBox="1"/>
          <p:nvPr/>
        </p:nvSpPr>
        <p:spPr>
          <a:xfrm>
            <a:off x="122873" y="5943283"/>
            <a:ext cx="9144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语句只能跳出它所在的那层循环，不存在跳出所有循环的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2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break</a:t>
            </a:r>
            <a:r>
              <a:rPr lang="zh-CN" altLang="en-US" sz="2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语句只能用于循环语句和</a:t>
            </a:r>
            <a:r>
              <a:rPr lang="en-US" altLang="zh-CN" sz="2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</a:t>
            </a:r>
            <a:r>
              <a:rPr lang="zh-CN" altLang="en-US" sz="2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语句之中，不能单独使用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919" name="矩形 37918"/>
          <p:cNvSpPr/>
          <p:nvPr/>
        </p:nvSpPr>
        <p:spPr>
          <a:xfrm>
            <a:off x="971550" y="4038600"/>
            <a:ext cx="4594225" cy="8048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890" name="标题 37889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p>
            <a:pPr defTabSz="0">
              <a:tabLst>
                <a:tab pos="981075" algn="l"/>
              </a:tabLst>
            </a:pPr>
            <a:r>
              <a:rPr lang="zh-CN" altLang="en-US" sz="3200" b="1" dirty="0"/>
              <a:t>例：用</a:t>
            </a:r>
            <a:r>
              <a:rPr lang="en-US" altLang="zh-CN" sz="3200" b="1" dirty="0"/>
              <a:t>continue</a:t>
            </a:r>
            <a:r>
              <a:rPr lang="zh-CN" altLang="en-US" sz="3200" b="1" dirty="0"/>
              <a:t>语句改写寻找水仙花数的程序。</a:t>
            </a:r>
            <a:endParaRPr lang="zh-CN" altLang="en-US" sz="3200" b="1" baseline="30000" dirty="0">
              <a:solidFill>
                <a:schemeClr val="tx1"/>
              </a:solidFill>
            </a:endParaRPr>
          </a:p>
        </p:txBody>
      </p:sp>
      <p:sp>
        <p:nvSpPr>
          <p:cNvPr id="37918" name="文本框 37917"/>
          <p:cNvSpPr txBox="1"/>
          <p:nvPr/>
        </p:nvSpPr>
        <p:spPr>
          <a:xfrm>
            <a:off x="530225" y="1219200"/>
            <a:ext cx="5089525" cy="42211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>
            <a:spAutoFit/>
          </a:bodyPr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#include &lt;stdio.h&gt;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int main( )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{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int n1,n2,n3,i,t;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i=100;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do {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n1=i/100;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n2=(i-n1*100)/10;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n3=i-i/10*10;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t=n1*n1*n1+n2*n2*n2+n3*n3*n3; 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if (t ==i) 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	printf ("%d=%d+%d+%d\n",i,n1,n2,n3);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i++;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}while (i&lt;1000);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}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37920" name="文本框 37919"/>
          <p:cNvSpPr txBox="1"/>
          <p:nvPr/>
        </p:nvSpPr>
        <p:spPr>
          <a:xfrm>
            <a:off x="5895975" y="4038600"/>
            <a:ext cx="2798763" cy="7889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>
                <a:latin typeface="Arial" panose="020B0604020202020204" pitchFamily="34" charset="0"/>
              </a:rPr>
              <a:t>if (t !=i) { i++;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continue;</a:t>
            </a:r>
            <a:r>
              <a:rPr lang="en-US" altLang="zh-CN" b="1">
                <a:latin typeface="Arial" panose="020B0604020202020204" pitchFamily="34" charset="0"/>
              </a:rPr>
              <a:t>}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 err="1">
                <a:latin typeface="Arial" panose="020B0604020202020204" pitchFamily="34" charset="0"/>
              </a:rPr>
              <a:t>printf</a:t>
            </a:r>
            <a:r>
              <a:rPr lang="en-US" altLang="zh-CN" b="1">
                <a:latin typeface="Arial" panose="020B0604020202020204" pitchFamily="34" charset="0"/>
              </a:rPr>
              <a:t> ( …… );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37921" name="右箭头 37920"/>
          <p:cNvSpPr/>
          <p:nvPr/>
        </p:nvSpPr>
        <p:spPr>
          <a:xfrm>
            <a:off x="5575300" y="4337050"/>
            <a:ext cx="309563" cy="242888"/>
          </a:xfrm>
          <a:prstGeom prst="rightArrow">
            <a:avLst>
              <a:gd name="adj1" fmla="val 50000"/>
              <a:gd name="adj2" fmla="val 31862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矩形 38913"/>
          <p:cNvSpPr/>
          <p:nvPr/>
        </p:nvSpPr>
        <p:spPr>
          <a:xfrm>
            <a:off x="971550" y="4038600"/>
            <a:ext cx="4594225" cy="8048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16" name="文本框 38915"/>
          <p:cNvSpPr txBox="1"/>
          <p:nvPr/>
        </p:nvSpPr>
        <p:spPr>
          <a:xfrm>
            <a:off x="530225" y="1219200"/>
            <a:ext cx="5089525" cy="42211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>
            <a:spAutoFit/>
          </a:bodyPr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#include &lt;stdio.h&gt;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int main( )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{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int n1,n2,n3,i,t;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i=999;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do {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n1=i/100;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n2=(i-n1*100)/10;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n3=i-i/10*10;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t=n1*n1*n1+n2*n2*n2+n3*n3*n3; 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if (t ==i) 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	printf ("%d=%d+%d+%d\n",i,n1,n2,n3);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	i--;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	}while (i&gt;100);</a:t>
            </a:r>
            <a:endParaRPr lang="pt-BR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539750" algn="l"/>
                <a:tab pos="805180" algn="l"/>
              </a:tabLst>
            </a:pPr>
            <a:r>
              <a:rPr lang="pt-BR" altLang="zh-CN" b="1" dirty="0">
                <a:latin typeface="Arial" panose="020B0604020202020204" pitchFamily="34" charset="0"/>
              </a:rPr>
              <a:t>}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38915" name="标题 38914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p>
            <a:pPr defTabSz="0">
              <a:tabLst>
                <a:tab pos="981075" algn="l"/>
              </a:tabLst>
            </a:pPr>
            <a:r>
              <a:rPr lang="zh-CN" altLang="en-US" sz="3200" b="1" dirty="0"/>
              <a:t>例：找出最大的水仙花数。</a:t>
            </a:r>
            <a:endParaRPr lang="zh-CN" altLang="en-US" sz="3200" b="1" baseline="30000" dirty="0">
              <a:solidFill>
                <a:schemeClr val="tx1"/>
              </a:solidFill>
            </a:endParaRPr>
          </a:p>
        </p:txBody>
      </p:sp>
      <p:sp>
        <p:nvSpPr>
          <p:cNvPr id="38917" name="文本框 38916"/>
          <p:cNvSpPr txBox="1"/>
          <p:nvPr/>
        </p:nvSpPr>
        <p:spPr>
          <a:xfrm>
            <a:off x="5895975" y="4038600"/>
            <a:ext cx="2798763" cy="174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0">
              <a:buClr>
                <a:schemeClr val="bg1"/>
              </a:buClr>
              <a:tabLst>
                <a:tab pos="26543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if (t ==i) </a:t>
            </a:r>
            <a:endParaRPr lang="en-US" altLang="zh-CN" b="1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{</a:t>
            </a:r>
            <a:endParaRPr lang="en-US" altLang="zh-CN" b="1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</a:tabLst>
            </a:pPr>
            <a:r>
              <a:rPr lang="en-US" altLang="zh-CN" b="1" err="1">
                <a:latin typeface="Arial" panose="020B0604020202020204" pitchFamily="34" charset="0"/>
              </a:rPr>
              <a:t>	printf</a:t>
            </a:r>
            <a:r>
              <a:rPr lang="en-US" altLang="zh-CN" b="1">
                <a:latin typeface="Arial" panose="020B0604020202020204" pitchFamily="34" charset="0"/>
              </a:rPr>
              <a:t> (……);</a:t>
            </a:r>
            <a:endParaRPr lang="en-US" altLang="zh-CN" b="1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	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break;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}</a:t>
            </a:r>
            <a:endParaRPr lang="en-US" altLang="zh-CN" b="1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i--;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38918" name="右箭头 38917"/>
          <p:cNvSpPr/>
          <p:nvPr/>
        </p:nvSpPr>
        <p:spPr>
          <a:xfrm>
            <a:off x="5575300" y="4337050"/>
            <a:ext cx="309563" cy="242888"/>
          </a:xfrm>
          <a:prstGeom prst="rightArrow">
            <a:avLst>
              <a:gd name="adj1" fmla="val 50000"/>
              <a:gd name="adj2" fmla="val 31862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-1" y="5037151"/>
            <a:ext cx="940526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-1" y="3992895"/>
            <a:ext cx="940526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294719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-1" y="1901503"/>
            <a:ext cx="940526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8572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8869680" y="5037151"/>
            <a:ext cx="274320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8869680" y="3992895"/>
            <a:ext cx="274320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8869680" y="2947199"/>
            <a:ext cx="274320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8869680" y="1901503"/>
            <a:ext cx="274320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8869680" y="857250"/>
            <a:ext cx="274320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2329480" y="2805752"/>
            <a:ext cx="268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3C3A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</a:t>
            </a:r>
            <a:r>
              <a:rPr lang="en-US" altLang="zh-CN" sz="3600" dirty="0">
                <a:solidFill>
                  <a:srgbClr val="33C3AB"/>
                </a:solidFill>
                <a:latin typeface="微软雅黑" panose="020B0503020204020204" charset="-122"/>
                <a:ea typeface="微软雅黑" panose="020B0503020204020204" charset="-122"/>
              </a:rPr>
              <a:t>FOUR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3C3A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FLYING IMPRESSION FID FEIZHAO    qq:1964271550"/>
          <p:cNvSpPr/>
          <p:nvPr/>
        </p:nvSpPr>
        <p:spPr>
          <a:xfrm>
            <a:off x="4145915" y="3992880"/>
            <a:ext cx="3067050" cy="583565"/>
          </a:xfrm>
          <a:prstGeom prst="rect">
            <a:avLst/>
          </a:prstGeom>
          <a:solidFill>
            <a:srgbClr val="33C3AB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循环程序举例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-1" y="5037151"/>
            <a:ext cx="940526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-1" y="3992895"/>
            <a:ext cx="940526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294719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-1" y="1901503"/>
            <a:ext cx="940526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8572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8869680" y="5037151"/>
            <a:ext cx="274320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8869680" y="3992895"/>
            <a:ext cx="274320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8869680" y="2947199"/>
            <a:ext cx="274320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8869680" y="1901503"/>
            <a:ext cx="274320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8869680" y="857250"/>
            <a:ext cx="274320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9845" y="1487170"/>
            <a:ext cx="134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例题：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9410" y="2132330"/>
            <a:ext cx="65512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有一分数序列：</a:t>
            </a:r>
            <a:r>
              <a:rPr lang="en-US" altLang="zh-CN" sz="2800"/>
              <a:t>2/1</a:t>
            </a:r>
            <a:r>
              <a:rPr lang="zh-CN" altLang="en-US" sz="2800"/>
              <a:t>，</a:t>
            </a:r>
            <a:r>
              <a:rPr lang="en-US" altLang="zh-CN" sz="2800"/>
              <a:t>3/2</a:t>
            </a:r>
            <a:r>
              <a:rPr lang="zh-CN" altLang="en-US" sz="2800"/>
              <a:t>，</a:t>
            </a:r>
            <a:r>
              <a:rPr lang="en-US" altLang="zh-CN" sz="2800"/>
              <a:t>5/3</a:t>
            </a:r>
            <a:r>
              <a:rPr lang="zh-CN" altLang="en-US" sz="2800"/>
              <a:t>，</a:t>
            </a:r>
            <a:r>
              <a:rPr lang="en-US" altLang="zh-CN" sz="2800"/>
              <a:t>8/5</a:t>
            </a:r>
            <a:r>
              <a:rPr lang="zh-CN" altLang="en-US" sz="2800"/>
              <a:t>，</a:t>
            </a:r>
            <a:r>
              <a:rPr lang="en-US" altLang="zh-CN" sz="2800"/>
              <a:t>13/8</a:t>
            </a:r>
            <a:r>
              <a:rPr lang="zh-CN" altLang="en-US" sz="2800"/>
              <a:t>，</a:t>
            </a:r>
            <a:r>
              <a:rPr lang="en-US" altLang="zh-CN" sz="2800"/>
              <a:t>21/13.......</a:t>
            </a:r>
            <a:r>
              <a:rPr lang="zh-CN" altLang="en-US" sz="2800"/>
              <a:t>求出这个数列的前二十项之和。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984375" y="4040505"/>
            <a:ext cx="5647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3333FF"/>
                </a:solidFill>
              </a:rPr>
              <a:t>程序分析：</a:t>
            </a:r>
            <a:endParaRPr lang="zh-CN" altLang="en-US" sz="2400">
              <a:solidFill>
                <a:srgbClr val="3333FF"/>
              </a:solidFill>
            </a:endParaRPr>
          </a:p>
          <a:p>
            <a:r>
              <a:rPr lang="zh-CN" altLang="en-US" sz="2400">
                <a:solidFill>
                  <a:srgbClr val="3333FF"/>
                </a:solidFill>
              </a:rPr>
              <a:t>  分子是前一项分子分母的和</a:t>
            </a:r>
            <a:endParaRPr lang="zh-CN" altLang="en-US" sz="2400">
              <a:solidFill>
                <a:srgbClr val="3333FF"/>
              </a:solidFill>
            </a:endParaRPr>
          </a:p>
          <a:p>
            <a:r>
              <a:rPr lang="zh-CN" altLang="en-US" sz="2400">
                <a:solidFill>
                  <a:srgbClr val="3333FF"/>
                </a:solidFill>
              </a:rPr>
              <a:t>  分母是前一项的分子</a:t>
            </a:r>
            <a:endParaRPr lang="zh-CN" altLang="en-US" sz="240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-1" y="5037151"/>
            <a:ext cx="940526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-1" y="3992895"/>
            <a:ext cx="940526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294719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-1" y="1901503"/>
            <a:ext cx="940526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8572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8869680" y="5037151"/>
            <a:ext cx="274320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8869680" y="3992895"/>
            <a:ext cx="274320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8869680" y="2947199"/>
            <a:ext cx="274320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8869680" y="1901503"/>
            <a:ext cx="274320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8869680" y="857250"/>
            <a:ext cx="274320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292860" y="1055370"/>
          <a:ext cx="6558280" cy="474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553200" imgH="4743450" progId="Paint.Picture">
                  <p:embed/>
                </p:oleObj>
              </mc:Choice>
              <mc:Fallback>
                <p:oleObj name="" r:id="rId1" imgW="6553200" imgH="47434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2860" y="1055370"/>
                        <a:ext cx="6558280" cy="4747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-1" y="5037151"/>
            <a:ext cx="940526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-1" y="3992895"/>
            <a:ext cx="940526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294719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-1" y="1901503"/>
            <a:ext cx="940526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8572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8869680" y="5037151"/>
            <a:ext cx="274320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8869680" y="3992895"/>
            <a:ext cx="274320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8869680" y="2947199"/>
            <a:ext cx="274320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8869680" y="1901503"/>
            <a:ext cx="274320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8869680" y="857250"/>
            <a:ext cx="274320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8405" y="1172845"/>
            <a:ext cx="7015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例题：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</a:t>
            </a:r>
            <a:r>
              <a:rPr lang="zh-CN" altLang="en-US" sz="3200"/>
              <a:t> 求阶乘</a:t>
            </a:r>
            <a:r>
              <a:rPr lang="en-US" altLang="zh-CN" sz="3200"/>
              <a:t>1!+2!+3!+.......(n-1)!+n!</a:t>
            </a:r>
            <a:r>
              <a:rPr lang="zh-CN" altLang="en-US" sz="3200"/>
              <a:t>的值。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406015" y="4185920"/>
            <a:ext cx="4830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思路解析：</a:t>
            </a:r>
            <a:endParaRPr lang="zh-CN" altLang="en-US" sz="2000"/>
          </a:p>
          <a:p>
            <a:r>
              <a:rPr lang="zh-CN" altLang="en-US" sz="2000"/>
              <a:t>    可以找一个变量存放乘的数，再求和</a:t>
            </a:r>
            <a:endParaRPr lang="zh-CN" altLang="en-US" sz="2000"/>
          </a:p>
          <a:p>
            <a:r>
              <a:rPr lang="zh-CN" altLang="en-US" sz="2000"/>
              <a:t>    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-1" y="5037151"/>
            <a:ext cx="940526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-1" y="3992895"/>
            <a:ext cx="940526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294719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-1" y="1901503"/>
            <a:ext cx="940526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8572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8869680" y="5037151"/>
            <a:ext cx="274320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8869680" y="3992895"/>
            <a:ext cx="274320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8869680" y="2947199"/>
            <a:ext cx="274320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8869680" y="1901503"/>
            <a:ext cx="274320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8869680" y="857250"/>
            <a:ext cx="274320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845310" y="1727200"/>
          <a:ext cx="5452745" cy="340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448300" imgH="3400425" progId="Paint.Picture">
                  <p:embed/>
                </p:oleObj>
              </mc:Choice>
              <mc:Fallback>
                <p:oleObj name="" r:id="rId1" imgW="5448300" imgH="34004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5310" y="1727200"/>
                        <a:ext cx="5452745" cy="340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7296759" y="857250"/>
            <a:ext cx="1847242" cy="1312817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5476608" y="857250"/>
            <a:ext cx="1847242" cy="1312817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3658480" y="857250"/>
            <a:ext cx="1825120" cy="1312817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1820147" y="857250"/>
            <a:ext cx="1847242" cy="1312817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857250"/>
            <a:ext cx="1847242" cy="1312817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3999547" y="1109702"/>
            <a:ext cx="1144905" cy="614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目 录</a:t>
            </a:r>
            <a:endParaRPr lang="en-US" altLang="zh-CN" sz="3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COMPANY</a:t>
            </a:r>
            <a:endParaRPr lang="zh-CN" altLang="en-US" sz="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1409181" y="3126842"/>
            <a:ext cx="2337680" cy="755650"/>
            <a:chOff x="1878908" y="2616819"/>
            <a:chExt cx="3116907" cy="1007533"/>
          </a:xfrm>
        </p:grpSpPr>
        <p:sp>
          <p:nvSpPr>
            <p:cNvPr id="21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LYING IMPRESSION FID FEIZHAO    qq:1964271550"/>
            <p:cNvSpPr txBox="1"/>
            <p:nvPr/>
          </p:nvSpPr>
          <p:spPr>
            <a:xfrm>
              <a:off x="2633192" y="2616819"/>
              <a:ext cx="2362623" cy="1007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800" dirty="0">
                  <a:solidFill>
                    <a:srgbClr val="36455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循环的嵌套</a:t>
              </a:r>
              <a:endParaRPr lang="zh-CN" altLang="en-US" sz="1800" dirty="0">
                <a:solidFill>
                  <a:srgbClr val="36455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800" dirty="0">
                <a:solidFill>
                  <a:srgbClr val="EB5F5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1409181" y="4344084"/>
            <a:ext cx="2878931" cy="508931"/>
            <a:chOff x="1878908" y="4239809"/>
            <a:chExt cx="3838575" cy="678574"/>
          </a:xfrm>
        </p:grpSpPr>
        <p:sp>
          <p:nvSpPr>
            <p:cNvPr id="2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LYING IMPRESSION FID FEIZHAO    qq:1964271550"/>
            <p:cNvSpPr txBox="1"/>
            <p:nvPr/>
          </p:nvSpPr>
          <p:spPr>
            <a:xfrm>
              <a:off x="2557723" y="4349029"/>
              <a:ext cx="3159760" cy="49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36455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改变循环执行的状态</a:t>
              </a:r>
              <a:endParaRPr lang="zh-CN" altLang="en-US" sz="1800" dirty="0">
                <a:solidFill>
                  <a:srgbClr val="36455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5397139" y="3126842"/>
            <a:ext cx="2418398" cy="755650"/>
            <a:chOff x="7196185" y="2616819"/>
            <a:chExt cx="3224530" cy="1007533"/>
          </a:xfrm>
        </p:grpSpPr>
        <p:sp>
          <p:nvSpPr>
            <p:cNvPr id="29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LYING IMPRESSION FID FEIZHAO    qq:1964271550"/>
            <p:cNvSpPr/>
            <p:nvPr/>
          </p:nvSpPr>
          <p:spPr>
            <a:xfrm>
              <a:off x="7950565" y="3047984"/>
              <a:ext cx="1887855" cy="306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LYING IMPRESSION FID FEIZHAO    qq:1964271550"/>
            <p:cNvSpPr txBox="1"/>
            <p:nvPr/>
          </p:nvSpPr>
          <p:spPr>
            <a:xfrm>
              <a:off x="7950565" y="2616819"/>
              <a:ext cx="2470150" cy="1007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800" dirty="0">
                  <a:solidFill>
                    <a:srgbClr val="36455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r>
                <a:rPr lang="zh-CN" altLang="en-US" sz="1800" dirty="0">
                  <a:solidFill>
                    <a:srgbClr val="36455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几种循环比较</a:t>
              </a:r>
              <a:endParaRPr lang="zh-CN" altLang="en-US" sz="1800" dirty="0">
                <a:solidFill>
                  <a:srgbClr val="36455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800" dirty="0">
                <a:solidFill>
                  <a:srgbClr val="FCB03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FLYING IMPRESSION FID FEIZHAO    qq:1964271550"/>
          <p:cNvGrpSpPr/>
          <p:nvPr>
            <p:custDataLst>
              <p:tags r:id="rId4"/>
            </p:custDataLst>
          </p:nvPr>
        </p:nvGrpSpPr>
        <p:grpSpPr>
          <a:xfrm>
            <a:off x="5397139" y="4344084"/>
            <a:ext cx="2337680" cy="645160"/>
            <a:chOff x="7196185" y="4239809"/>
            <a:chExt cx="3116907" cy="860213"/>
          </a:xfrm>
        </p:grpSpPr>
        <p:sp>
          <p:nvSpPr>
            <p:cNvPr id="3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4239809"/>
              <a:ext cx="678574" cy="678574"/>
            </a:xfrm>
            <a:prstGeom prst="roundRect">
              <a:avLst/>
            </a:prstGeom>
            <a:solidFill>
              <a:srgbClr val="33C3AB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LYING IMPRESSION FID FEIZHAO    qq:1964271550"/>
            <p:cNvSpPr/>
            <p:nvPr/>
          </p:nvSpPr>
          <p:spPr>
            <a:xfrm>
              <a:off x="7950470" y="4671128"/>
              <a:ext cx="413173" cy="306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9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LYING IMPRESSION FID FEIZHAO    qq:1964271550"/>
            <p:cNvSpPr txBox="1"/>
            <p:nvPr/>
          </p:nvSpPr>
          <p:spPr>
            <a:xfrm>
              <a:off x="7950469" y="4239809"/>
              <a:ext cx="2362623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364555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循环程序举例</a:t>
              </a:r>
              <a:endParaRPr lang="zh-CN" altLang="en-US" sz="1800" dirty="0">
                <a:solidFill>
                  <a:srgbClr val="36455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solidFill>
                  <a:srgbClr val="33C3A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FLYING IMPRESSION FID FEIZHAO    qq:1964271550"/>
          <p:cNvSpPr/>
          <p:nvPr/>
        </p:nvSpPr>
        <p:spPr bwMode="auto">
          <a:xfrm>
            <a:off x="0" y="5903507"/>
            <a:ext cx="1716942" cy="9724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1852651" y="5903507"/>
            <a:ext cx="1716942" cy="9724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3723809" y="5903507"/>
            <a:ext cx="1696380" cy="9724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5574405" y="5903507"/>
            <a:ext cx="1716942" cy="9724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7427058" y="5903507"/>
            <a:ext cx="1716942" cy="9724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61045C"/>
                </a:solidFill>
              </a:rPr>
              <a:t>例：打印三角形</a:t>
            </a:r>
            <a:endParaRPr lang="zh-CN" altLang="en-US" b="1" dirty="0">
              <a:solidFill>
                <a:srgbClr val="61045C"/>
              </a:solidFill>
            </a:endParaRPr>
          </a:p>
        </p:txBody>
      </p:sp>
      <p:graphicFrame>
        <p:nvGraphicFramePr>
          <p:cNvPr id="31274" name="内容占位符 31273"/>
          <p:cNvGraphicFramePr/>
          <p:nvPr>
            <p:ph idx="1"/>
          </p:nvPr>
        </p:nvGraphicFramePr>
        <p:xfrm>
          <a:off x="1746250" y="1050925"/>
          <a:ext cx="1635125" cy="1098550"/>
        </p:xfrm>
        <a:graphic>
          <a:graphicData uri="http://schemas.openxmlformats.org/drawingml/2006/table">
            <a:tbl>
              <a:tblPr/>
              <a:tblGrid>
                <a:gridCol w="233363"/>
                <a:gridCol w="234950"/>
                <a:gridCol w="231775"/>
                <a:gridCol w="234950"/>
                <a:gridCol w="233362"/>
                <a:gridCol w="233363"/>
                <a:gridCol w="233362"/>
              </a:tblGrid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b="1" dirty="0"/>
                        <a:t>*</a:t>
                      </a: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275" name="表格 31274"/>
          <p:cNvGraphicFramePr/>
          <p:nvPr/>
        </p:nvGraphicFramePr>
        <p:xfrm>
          <a:off x="1724025" y="1050925"/>
          <a:ext cx="1657350" cy="1099820"/>
        </p:xfrm>
        <a:graphic>
          <a:graphicData uri="http://schemas.openxmlformats.org/drawingml/2006/table">
            <a:tbl>
              <a:tblPr/>
              <a:tblGrid>
                <a:gridCol w="236855"/>
                <a:gridCol w="238125"/>
                <a:gridCol w="234950"/>
                <a:gridCol w="238125"/>
                <a:gridCol w="236220"/>
                <a:gridCol w="236855"/>
                <a:gridCol w="236220"/>
              </a:tblGrid>
              <a:tr h="274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0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q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lvl="2" indent="-3505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lvl="3" indent="-31559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480" lvl="4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b="1" dirty="0"/>
                    </a:p>
                  </a:txBody>
                  <a:tcPr marL="0" marR="0" marT="0" marB="0" anchor="b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17" name="矩形 31316"/>
          <p:cNvSpPr/>
          <p:nvPr/>
        </p:nvSpPr>
        <p:spPr>
          <a:xfrm>
            <a:off x="4765675" y="678180"/>
            <a:ext cx="3679825" cy="4061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defTabSz="0">
              <a:buClr>
                <a:schemeClr val="bg1"/>
              </a:buClr>
              <a:tabLst>
                <a:tab pos="265430" algn="l"/>
                <a:tab pos="628650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主要思路分析：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628650" algn="l"/>
              </a:tabLst>
            </a:pPr>
            <a:endParaRPr lang="en-US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628650" algn="l"/>
              </a:tabLst>
            </a:pPr>
            <a:endParaRPr lang="en-US" altLang="zh-CN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628650" algn="l"/>
              </a:tabLst>
            </a:pPr>
            <a:r>
              <a:rPr lang="en-US" altLang="zh-CN" b="1" dirty="0">
                <a:latin typeface="Arial" panose="020B0604020202020204" pitchFamily="34" charset="0"/>
              </a:rPr>
              <a:t>1.  </a:t>
            </a:r>
            <a:r>
              <a:rPr lang="zh-CN" altLang="en-US" b="1" dirty="0">
                <a:latin typeface="Arial" panose="020B0604020202020204" pitchFamily="34" charset="0"/>
              </a:rPr>
              <a:t>行数：键盘输入</a:t>
            </a:r>
            <a:r>
              <a:rPr lang="en-US" altLang="zh-CN" b="1" dirty="0">
                <a:latin typeface="Arial" panose="020B0604020202020204" pitchFamily="34" charset="0"/>
              </a:rPr>
              <a:t>n</a:t>
            </a:r>
            <a:r>
              <a:rPr lang="zh-CN" altLang="en-US" b="1" dirty="0">
                <a:latin typeface="Arial" panose="020B0604020202020204" pitchFamily="34" charset="0"/>
              </a:rPr>
              <a:t>。</a:t>
            </a:r>
            <a:endParaRPr lang="zh-CN" altLang="en-US" b="1" dirty="0">
              <a:latin typeface="Arial" panose="020B0604020202020204" pitchFamily="34" charset="0"/>
            </a:endParaRPr>
          </a:p>
          <a:p>
            <a:pPr defTabSz="0">
              <a:buClr>
                <a:schemeClr val="bg1"/>
              </a:buClr>
              <a:tabLst>
                <a:tab pos="265430" algn="l"/>
                <a:tab pos="628650" algn="l"/>
              </a:tabLst>
            </a:pPr>
            <a:r>
              <a:rPr lang="en-US" altLang="zh-CN" b="1" dirty="0">
                <a:latin typeface="Arial" panose="020B0604020202020204" pitchFamily="34" charset="0"/>
              </a:rPr>
              <a:t>2. </a:t>
            </a:r>
            <a:r>
              <a:rPr lang="zh-CN" altLang="en-US" b="1" dirty="0">
                <a:latin typeface="Arial" panose="020B0604020202020204" pitchFamily="34" charset="0"/>
              </a:rPr>
              <a:t> 每行空格数：</a:t>
            </a:r>
            <a:endParaRPr lang="zh-CN" altLang="en-US" b="1" dirty="0">
              <a:latin typeface="Arial" panose="020B0604020202020204" pitchFamily="34" charset="0"/>
            </a:endParaRPr>
          </a:p>
          <a:p>
            <a:pPr marL="342900" indent="-342900" defTabSz="0">
              <a:buClr>
                <a:schemeClr val="bg1"/>
              </a:buClr>
              <a:tabLst>
                <a:tab pos="265430" algn="l"/>
                <a:tab pos="628650" algn="l"/>
              </a:tabLst>
            </a:pPr>
            <a:r>
              <a:rPr lang="zh-CN" altLang="en-US" b="1" dirty="0">
                <a:latin typeface="Arial" panose="020B0604020202020204" pitchFamily="34" charset="0"/>
              </a:rPr>
              <a:t>	</a:t>
            </a:r>
            <a:r>
              <a:rPr lang="en-US" altLang="zh-CN" b="1">
                <a:latin typeface="Arial" panose="020B0604020202020204" pitchFamily="34" charset="0"/>
              </a:rPr>
              <a:t>1→3</a:t>
            </a:r>
            <a:endParaRPr lang="en-US" altLang="zh-CN" b="1">
              <a:latin typeface="Arial" panose="020B0604020202020204" pitchFamily="34" charset="0"/>
            </a:endParaRPr>
          </a:p>
          <a:p>
            <a:pPr marL="342900" indent="-342900" defTabSz="0">
              <a:buClr>
                <a:schemeClr val="bg1"/>
              </a:buClr>
              <a:tabLst>
                <a:tab pos="265430" algn="l"/>
                <a:tab pos="62865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	2→2</a:t>
            </a:r>
            <a:endParaRPr lang="en-US" altLang="zh-CN" b="1">
              <a:latin typeface="Arial" panose="020B0604020202020204" pitchFamily="34" charset="0"/>
            </a:endParaRPr>
          </a:p>
          <a:p>
            <a:pPr marL="342900" indent="-342900" defTabSz="0">
              <a:buClr>
                <a:schemeClr val="bg1"/>
              </a:buClr>
              <a:tabLst>
                <a:tab pos="265430" algn="l"/>
                <a:tab pos="62865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	3→1</a:t>
            </a:r>
            <a:endParaRPr lang="en-US" altLang="zh-CN" b="1">
              <a:latin typeface="Arial" panose="020B0604020202020204" pitchFamily="34" charset="0"/>
            </a:endParaRPr>
          </a:p>
          <a:p>
            <a:pPr marL="342900" indent="-342900" defTabSz="0">
              <a:buClr>
                <a:schemeClr val="tx1"/>
              </a:buClr>
              <a:buAutoNum type="arabicPeriod" startAt="3"/>
              <a:tabLst>
                <a:tab pos="265430" algn="l"/>
                <a:tab pos="628650" algn="l"/>
              </a:tabLst>
            </a:pPr>
            <a:r>
              <a:rPr lang="zh-CN" altLang="en-US" b="1" dirty="0">
                <a:latin typeface="Arial" panose="020B0604020202020204" pitchFamily="34" charset="0"/>
              </a:rPr>
              <a:t>每行星号数：</a:t>
            </a:r>
            <a:endParaRPr lang="zh-CN" altLang="en-US" b="1" dirty="0">
              <a:latin typeface="Arial" panose="020B0604020202020204" pitchFamily="34" charset="0"/>
            </a:endParaRPr>
          </a:p>
          <a:p>
            <a:pPr marL="342900" indent="-342900" defTabSz="0">
              <a:buClr>
                <a:schemeClr val="tx1"/>
              </a:buClr>
              <a:tabLst>
                <a:tab pos="265430" algn="l"/>
                <a:tab pos="628650" algn="l"/>
              </a:tabLst>
            </a:pPr>
            <a:r>
              <a:rPr lang="zh-CN" altLang="en-US" b="1" dirty="0">
                <a:latin typeface="Arial" panose="020B0604020202020204" pitchFamily="34" charset="0"/>
              </a:rPr>
              <a:t>	</a:t>
            </a:r>
            <a:r>
              <a:rPr lang="en-US" altLang="zh-CN" b="1">
                <a:latin typeface="Arial" panose="020B0604020202020204" pitchFamily="34" charset="0"/>
              </a:rPr>
              <a:t>1→1</a:t>
            </a:r>
            <a:endParaRPr lang="en-US" altLang="zh-CN" b="1">
              <a:latin typeface="Arial" panose="020B0604020202020204" pitchFamily="34" charset="0"/>
            </a:endParaRPr>
          </a:p>
          <a:p>
            <a:pPr marL="342900" indent="-342900" defTabSz="0">
              <a:buClr>
                <a:schemeClr val="tx1"/>
              </a:buClr>
              <a:tabLst>
                <a:tab pos="265430" algn="l"/>
                <a:tab pos="62865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	2→3</a:t>
            </a:r>
            <a:endParaRPr lang="en-US" altLang="zh-CN" b="1">
              <a:latin typeface="Arial" panose="020B0604020202020204" pitchFamily="34" charset="0"/>
            </a:endParaRPr>
          </a:p>
          <a:p>
            <a:pPr marL="342900" indent="-342900" defTabSz="0">
              <a:buClr>
                <a:schemeClr val="tx1"/>
              </a:buClr>
              <a:tabLst>
                <a:tab pos="265430" algn="l"/>
                <a:tab pos="62865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	3→5</a:t>
            </a:r>
            <a:endParaRPr lang="en-US" altLang="zh-CN" b="1">
              <a:latin typeface="Arial" panose="020B0604020202020204" pitchFamily="34" charset="0"/>
            </a:endParaRPr>
          </a:p>
          <a:p>
            <a:pPr marL="342900" indent="-342900" defTabSz="0">
              <a:buClr>
                <a:schemeClr val="tx1"/>
              </a:buClr>
              <a:tabLst>
                <a:tab pos="265430" algn="l"/>
                <a:tab pos="628650" algn="l"/>
              </a:tabLst>
            </a:pPr>
            <a:r>
              <a:rPr lang="en-US" altLang="zh-CN" b="1">
                <a:latin typeface="Arial" panose="020B0604020202020204" pitchFamily="34" charset="0"/>
              </a:rPr>
              <a:t>    4</a:t>
            </a:r>
            <a:r>
              <a:rPr lang="en-US" altLang="zh-CN" b="1">
                <a:cs typeface="Arial" panose="020B0604020202020204" pitchFamily="34" charset="0"/>
              </a:rPr>
              <a:t>→7</a:t>
            </a:r>
            <a:endParaRPr lang="en-US" altLang="zh-CN" b="1">
              <a:latin typeface="Arial" panose="020B0604020202020204" pitchFamily="34" charset="0"/>
            </a:endParaRPr>
          </a:p>
          <a:p>
            <a:pPr marL="342900" indent="-342900" defTabSz="0">
              <a:buClr>
                <a:schemeClr val="tx1"/>
              </a:buClr>
              <a:buAutoNum type="arabicPeriod" startAt="4"/>
              <a:tabLst>
                <a:tab pos="265430" algn="l"/>
                <a:tab pos="628650" algn="l"/>
              </a:tabLst>
            </a:pP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</a:rPr>
              <a:t>回车，右边的空格不考虑。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319" name="文本框 31318"/>
          <p:cNvSpPr txBox="1"/>
          <p:nvPr/>
        </p:nvSpPr>
        <p:spPr>
          <a:xfrm>
            <a:off x="5950903" y="2383473"/>
            <a:ext cx="28749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y = n -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行号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320" name="文本框 31319"/>
          <p:cNvSpPr txBox="1"/>
          <p:nvPr/>
        </p:nvSpPr>
        <p:spPr>
          <a:xfrm>
            <a:off x="5950903" y="3580765"/>
            <a:ext cx="28749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y =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行号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*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2 - 1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835" y="1156335"/>
            <a:ext cx="2265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（以</a:t>
            </a:r>
            <a:r>
              <a:rPr lang="en-US" altLang="zh-CN" sz="2000" b="1"/>
              <a:t>4</a:t>
            </a:r>
            <a:r>
              <a:rPr lang="zh-CN" altLang="en-US" sz="2000" b="1"/>
              <a:t>行为例）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1233170" y="3185160"/>
            <a:ext cx="23431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动手操作一波代码吧！</a:t>
            </a:r>
            <a:endParaRPr lang="zh-CN" altLang="en-US" sz="400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17" grpId="0"/>
      <p:bldP spid="31319" grpId="0"/>
      <p:bldP spid="31320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1940" y="1710055"/>
            <a:ext cx="5688965" cy="285242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15515" y="4589780"/>
            <a:ext cx="6295390" cy="1499870"/>
          </a:xfrm>
        </p:spPr>
        <p:txBody>
          <a:bodyPr/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144905" y="562610"/>
          <a:ext cx="6854190" cy="548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48475" imgH="5229225" progId="Paint.Picture">
                  <p:embed/>
                </p:oleObj>
              </mc:Choice>
              <mc:Fallback>
                <p:oleObj name="" r:id="rId1" imgW="6848475" imgH="5229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4905" y="562610"/>
                        <a:ext cx="6854190" cy="548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857250"/>
            <a:ext cx="1716942" cy="17634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1852651" y="857250"/>
            <a:ext cx="1716942" cy="17634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3723809" y="857250"/>
            <a:ext cx="1696380" cy="17634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5574405" y="857250"/>
            <a:ext cx="1716942" cy="17634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7427058" y="857250"/>
            <a:ext cx="1716942" cy="17634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7427057" y="5527223"/>
            <a:ext cx="1716942" cy="47352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5574404" y="5527223"/>
            <a:ext cx="1716942" cy="47352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3723809" y="5527223"/>
            <a:ext cx="1696380" cy="47352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1852650" y="5527223"/>
            <a:ext cx="1716942" cy="47352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5527223"/>
            <a:ext cx="1716942" cy="47352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028616" y="2807918"/>
            <a:ext cx="1120146" cy="1242165"/>
            <a:chOff x="3634653" y="2691325"/>
            <a:chExt cx="1330425" cy="1475350"/>
          </a:xfrm>
        </p:grpSpPr>
        <p:sp>
          <p:nvSpPr>
            <p:cNvPr id="33" name="FLYING IMPRESSION FID FEIZHAO    qq:1964271550"/>
            <p:cNvSpPr/>
            <p:nvPr/>
          </p:nvSpPr>
          <p:spPr bwMode="auto">
            <a:xfrm>
              <a:off x="3634653" y="2691325"/>
              <a:ext cx="1330425" cy="1475350"/>
            </a:xfrm>
            <a:custGeom>
              <a:avLst/>
              <a:gdLst>
                <a:gd name="T0" fmla="*/ 20 w 49"/>
                <a:gd name="T1" fmla="*/ 1 h 54"/>
                <a:gd name="T2" fmla="*/ 29 w 49"/>
                <a:gd name="T3" fmla="*/ 1 h 54"/>
                <a:gd name="T4" fmla="*/ 45 w 49"/>
                <a:gd name="T5" fmla="*/ 10 h 54"/>
                <a:gd name="T6" fmla="*/ 49 w 49"/>
                <a:gd name="T7" fmla="*/ 18 h 54"/>
                <a:gd name="T8" fmla="*/ 49 w 49"/>
                <a:gd name="T9" fmla="*/ 36 h 54"/>
                <a:gd name="T10" fmla="*/ 45 w 49"/>
                <a:gd name="T11" fmla="*/ 44 h 54"/>
                <a:gd name="T12" fmla="*/ 29 w 49"/>
                <a:gd name="T13" fmla="*/ 53 h 54"/>
                <a:gd name="T14" fmla="*/ 20 w 49"/>
                <a:gd name="T15" fmla="*/ 53 h 54"/>
                <a:gd name="T16" fmla="*/ 5 w 49"/>
                <a:gd name="T17" fmla="*/ 44 h 54"/>
                <a:gd name="T18" fmla="*/ 0 w 49"/>
                <a:gd name="T19" fmla="*/ 36 h 54"/>
                <a:gd name="T20" fmla="*/ 0 w 49"/>
                <a:gd name="T21" fmla="*/ 18 h 54"/>
                <a:gd name="T22" fmla="*/ 5 w 49"/>
                <a:gd name="T23" fmla="*/ 10 h 54"/>
                <a:gd name="T24" fmla="*/ 20 w 49"/>
                <a:gd name="T25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4">
                  <a:moveTo>
                    <a:pt x="20" y="1"/>
                  </a:moveTo>
                  <a:cubicBezTo>
                    <a:pt x="23" y="0"/>
                    <a:pt x="27" y="0"/>
                    <a:pt x="29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2"/>
                    <a:pt x="49" y="15"/>
                    <a:pt x="49" y="1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9"/>
                    <a:pt x="47" y="42"/>
                    <a:pt x="45" y="44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4"/>
                    <a:pt x="23" y="54"/>
                    <a:pt x="20" y="5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2"/>
                    <a:pt x="0" y="39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2" y="12"/>
                    <a:pt x="5" y="1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EB5F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>
                <a:solidFill>
                  <a:prstClr val="black"/>
                </a:solidFill>
              </a:endParaRPr>
            </a:p>
          </p:txBody>
        </p:sp>
        <p:sp>
          <p:nvSpPr>
            <p:cNvPr id="59" name="FLYING IMPRESSION FID FEIZHAO    qq:1964271550"/>
            <p:cNvSpPr/>
            <p:nvPr/>
          </p:nvSpPr>
          <p:spPr bwMode="auto">
            <a:xfrm>
              <a:off x="3902918" y="3032052"/>
              <a:ext cx="793895" cy="793896"/>
            </a:xfrm>
            <a:custGeom>
              <a:avLst/>
              <a:gdLst>
                <a:gd name="T0" fmla="*/ 322 w 2266"/>
                <a:gd name="T1" fmla="*/ 0 h 2266"/>
                <a:gd name="T2" fmla="*/ 336 w 2266"/>
                <a:gd name="T3" fmla="*/ 0 h 2266"/>
                <a:gd name="T4" fmla="*/ 2266 w 2266"/>
                <a:gd name="T5" fmla="*/ 0 h 2266"/>
                <a:gd name="T6" fmla="*/ 1929 w 2266"/>
                <a:gd name="T7" fmla="*/ 337 h 2266"/>
                <a:gd name="T8" fmla="*/ 336 w 2266"/>
                <a:gd name="T9" fmla="*/ 337 h 2266"/>
                <a:gd name="T10" fmla="*/ 336 w 2266"/>
                <a:gd name="T11" fmla="*/ 882 h 2266"/>
                <a:gd name="T12" fmla="*/ 1384 w 2266"/>
                <a:gd name="T13" fmla="*/ 882 h 2266"/>
                <a:gd name="T14" fmla="*/ 1050 w 2266"/>
                <a:gd name="T15" fmla="*/ 1219 h 2266"/>
                <a:gd name="T16" fmla="*/ 336 w 2266"/>
                <a:gd name="T17" fmla="*/ 1219 h 2266"/>
                <a:gd name="T18" fmla="*/ 336 w 2266"/>
                <a:gd name="T19" fmla="*/ 1929 h 2266"/>
                <a:gd name="T20" fmla="*/ 0 w 2266"/>
                <a:gd name="T21" fmla="*/ 2266 h 2266"/>
                <a:gd name="T22" fmla="*/ 0 w 2266"/>
                <a:gd name="T23" fmla="*/ 0 h 2266"/>
                <a:gd name="T24" fmla="*/ 322 w 2266"/>
                <a:gd name="T25" fmla="*/ 0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6" h="2266">
                  <a:moveTo>
                    <a:pt x="322" y="0"/>
                  </a:moveTo>
                  <a:lnTo>
                    <a:pt x="336" y="0"/>
                  </a:lnTo>
                  <a:lnTo>
                    <a:pt x="2266" y="0"/>
                  </a:lnTo>
                  <a:lnTo>
                    <a:pt x="1929" y="337"/>
                  </a:lnTo>
                  <a:lnTo>
                    <a:pt x="336" y="337"/>
                  </a:lnTo>
                  <a:lnTo>
                    <a:pt x="336" y="882"/>
                  </a:lnTo>
                  <a:lnTo>
                    <a:pt x="1384" y="882"/>
                  </a:lnTo>
                  <a:lnTo>
                    <a:pt x="1050" y="1219"/>
                  </a:lnTo>
                  <a:lnTo>
                    <a:pt x="336" y="1219"/>
                  </a:lnTo>
                  <a:lnTo>
                    <a:pt x="336" y="1929"/>
                  </a:lnTo>
                  <a:lnTo>
                    <a:pt x="0" y="2266"/>
                  </a:lnTo>
                  <a:lnTo>
                    <a:pt x="0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>
                <a:solidFill>
                  <a:prstClr val="black"/>
                </a:solidFill>
              </a:endParaRPr>
            </a:p>
          </p:txBody>
        </p:sp>
      </p:grp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317480" y="2887747"/>
            <a:ext cx="40752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dirty="0">
                <a:solidFill>
                  <a:srgbClr val="EB5F56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en-US" altLang="zh-CN" sz="4500" dirty="0">
                <a:solidFill>
                  <a:srgbClr val="30906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500" dirty="0">
                <a:solidFill>
                  <a:srgbClr val="364555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4500" dirty="0">
              <a:solidFill>
                <a:srgbClr val="36455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-1" y="5037151"/>
            <a:ext cx="940526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-1" y="3992895"/>
            <a:ext cx="940526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294719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-1" y="1901503"/>
            <a:ext cx="940526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8572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8869680" y="5037151"/>
            <a:ext cx="274320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8869680" y="3992895"/>
            <a:ext cx="274320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8869680" y="2947199"/>
            <a:ext cx="274320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8869680" y="1901503"/>
            <a:ext cx="274320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8869680" y="857250"/>
            <a:ext cx="274320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767981" y="1486064"/>
            <a:ext cx="2424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B5F56"/>
                </a:solidFill>
                <a:latin typeface="微软雅黑" panose="020B0503020204020204" charset="-122"/>
                <a:ea typeface="微软雅黑" panose="020B0503020204020204" charset="-122"/>
              </a:rPr>
              <a:t>PART ONE</a:t>
            </a:r>
            <a:endParaRPr lang="zh-CN" altLang="en-US" sz="3600" dirty="0">
              <a:solidFill>
                <a:srgbClr val="EB5F5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FLYING IMPRESSION FID FEIZHAO    qq:1964271550"/>
          <p:cNvSpPr/>
          <p:nvPr/>
        </p:nvSpPr>
        <p:spPr>
          <a:xfrm>
            <a:off x="4291153" y="2109291"/>
            <a:ext cx="2278380" cy="598805"/>
          </a:xfrm>
          <a:prstGeom prst="rect">
            <a:avLst/>
          </a:prstGeom>
          <a:solidFill>
            <a:srgbClr val="EB5F56"/>
          </a:solidFill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循环的嵌套</a:t>
            </a:r>
            <a:endParaRPr lang="zh-CN" altLang="en-US" sz="3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FLYING IMPRESSION FID FEIZHAO    qq:1964271550"/>
          <p:cNvSpPr txBox="1"/>
          <p:nvPr/>
        </p:nvSpPr>
        <p:spPr>
          <a:xfrm>
            <a:off x="1950861" y="3244628"/>
            <a:ext cx="3544515" cy="2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825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7790" y="3244691"/>
            <a:ext cx="7075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accent4">
                    <a:lumMod val="95000"/>
                    <a:lumOff val="5000"/>
                  </a:schemeClr>
                </a:solidFill>
              </a:rPr>
              <a:t>一个循环体内包含另一个完整的循环结构，称为循环的嵌套。</a:t>
            </a:r>
            <a:endParaRPr lang="zh-CN" altLang="en-US" sz="2000" b="1"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3495" y="3780473"/>
            <a:ext cx="587502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/>
              <a:t>内嵌的循环中还可以嵌套循环，就是多层循环。</a:t>
            </a:r>
            <a:endParaRPr lang="zh-CN" altLang="en-US" sz="2100"/>
          </a:p>
        </p:txBody>
      </p:sp>
      <p:sp>
        <p:nvSpPr>
          <p:cNvPr id="7" name="文本框 6"/>
          <p:cNvSpPr txBox="1"/>
          <p:nvPr/>
        </p:nvSpPr>
        <p:spPr>
          <a:xfrm>
            <a:off x="1767840" y="4474845"/>
            <a:ext cx="604123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三种循环（</a:t>
            </a:r>
            <a:r>
              <a:rPr lang="en-US" altLang="zh-CN" sz="2400"/>
              <a:t>while</a:t>
            </a:r>
            <a:r>
              <a:rPr lang="zh-CN" altLang="en-US" sz="2400"/>
              <a:t>循环，</a:t>
            </a:r>
            <a:r>
              <a:rPr lang="en-US" altLang="zh-CN" sz="2400"/>
              <a:t> do...while </a:t>
            </a:r>
            <a:r>
              <a:rPr lang="zh-CN" altLang="en-US" sz="2400"/>
              <a:t>循环 和 </a:t>
            </a:r>
            <a:r>
              <a:rPr lang="en-US" altLang="zh-CN" sz="2400"/>
              <a:t>for </a:t>
            </a:r>
            <a:r>
              <a:rPr lang="zh-CN" altLang="en-US" sz="2400"/>
              <a:t>循环）可以互相嵌套。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bldLvl="0" animBg="1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9" name="矩形 27658"/>
          <p:cNvSpPr/>
          <p:nvPr/>
        </p:nvSpPr>
        <p:spPr>
          <a:xfrm>
            <a:off x="1531938" y="2589213"/>
            <a:ext cx="1068387" cy="6270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60" name="矩形 27659"/>
          <p:cNvSpPr/>
          <p:nvPr/>
        </p:nvSpPr>
        <p:spPr>
          <a:xfrm>
            <a:off x="4054475" y="2589213"/>
            <a:ext cx="1068388" cy="6270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61" name="矩形 27660"/>
          <p:cNvSpPr/>
          <p:nvPr/>
        </p:nvSpPr>
        <p:spPr>
          <a:xfrm>
            <a:off x="6478588" y="2589213"/>
            <a:ext cx="1068387" cy="6270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62" name="矩形 27661"/>
          <p:cNvSpPr/>
          <p:nvPr/>
        </p:nvSpPr>
        <p:spPr>
          <a:xfrm>
            <a:off x="6478588" y="4891088"/>
            <a:ext cx="1068387" cy="6270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63" name="矩形 27662"/>
          <p:cNvSpPr/>
          <p:nvPr/>
        </p:nvSpPr>
        <p:spPr>
          <a:xfrm>
            <a:off x="4078288" y="4891088"/>
            <a:ext cx="1619250" cy="6270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64" name="矩形 27663"/>
          <p:cNvSpPr/>
          <p:nvPr/>
        </p:nvSpPr>
        <p:spPr>
          <a:xfrm>
            <a:off x="1511300" y="4891088"/>
            <a:ext cx="1068388" cy="6270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52" name="文本框 27651"/>
          <p:cNvSpPr txBox="1"/>
          <p:nvPr/>
        </p:nvSpPr>
        <p:spPr>
          <a:xfrm>
            <a:off x="1222375" y="1631950"/>
            <a:ext cx="1652588" cy="2185988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while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while ( 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{……}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3" name="文本框 27652"/>
          <p:cNvSpPr txBox="1"/>
          <p:nvPr/>
        </p:nvSpPr>
        <p:spPr>
          <a:xfrm>
            <a:off x="3778250" y="1631950"/>
            <a:ext cx="1652588" cy="21859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do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while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{……}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} while ( 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4" name="文本框 27653"/>
          <p:cNvSpPr txBox="1"/>
          <p:nvPr/>
        </p:nvSpPr>
        <p:spPr>
          <a:xfrm>
            <a:off x="6235700" y="1631950"/>
            <a:ext cx="1574800" cy="21859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while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for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{……}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5" name="文本框 27654"/>
          <p:cNvSpPr txBox="1"/>
          <p:nvPr/>
        </p:nvSpPr>
        <p:spPr>
          <a:xfrm>
            <a:off x="1222375" y="3933825"/>
            <a:ext cx="1652588" cy="21859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for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while ( 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{……}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6" name="文本框 27655"/>
          <p:cNvSpPr txBox="1"/>
          <p:nvPr/>
        </p:nvSpPr>
        <p:spPr>
          <a:xfrm>
            <a:off x="3778250" y="3933825"/>
            <a:ext cx="2038350" cy="21859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for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do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{……} while ( 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7" name="文本框 27656"/>
          <p:cNvSpPr txBox="1"/>
          <p:nvPr/>
        </p:nvSpPr>
        <p:spPr>
          <a:xfrm>
            <a:off x="6235700" y="3933825"/>
            <a:ext cx="1574800" cy="21859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do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for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{……}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</a:tabLst>
            </a:pPr>
            <a:r>
              <a:rPr lang="en-US" altLang="zh-CN">
                <a:latin typeface="Arial" panose="020B0604020202020204" pitchFamily="34" charset="0"/>
              </a:rPr>
              <a:t>} while ( 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FF0000"/>
                </a:solidFill>
              </a:rPr>
              <a:t>循环的嵌套的几种形式：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16319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endParaRPr lang="zh-CN" altLang="en-US" sz="100"/>
          </a:p>
        </p:txBody>
      </p:sp>
      <p:sp>
        <p:nvSpPr>
          <p:cNvPr id="3" name="FLYING IMPRESSION FID FEIZHAO    qq:1964271550"/>
          <p:cNvSpPr/>
          <p:nvPr/>
        </p:nvSpPr>
        <p:spPr bwMode="auto">
          <a:xfrm flipV="1">
            <a:off x="-1" y="2724785"/>
            <a:ext cx="940526" cy="962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4" name="FLYING IMPRESSION FID FEIZHAO    qq:1964271550"/>
          <p:cNvSpPr/>
          <p:nvPr/>
        </p:nvSpPr>
        <p:spPr bwMode="auto">
          <a:xfrm flipV="1">
            <a:off x="-1" y="3818255"/>
            <a:ext cx="940526" cy="962156"/>
          </a:xfrm>
          <a:prstGeom prst="rect">
            <a:avLst/>
          </a:prstGeom>
          <a:solidFill>
            <a:srgbClr val="A7F1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endParaRPr lang="zh-CN" altLang="en-US" sz="100"/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489156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p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710" name="矩形 29709"/>
          <p:cNvSpPr/>
          <p:nvPr/>
        </p:nvSpPr>
        <p:spPr>
          <a:xfrm>
            <a:off x="1079500" y="1387475"/>
            <a:ext cx="2667000" cy="398938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FFFF00"/>
                </a:solidFill>
              </a:rPr>
              <a:t>循环的嵌套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9707" name="文本框 29706"/>
          <p:cNvSpPr txBox="1"/>
          <p:nvPr/>
        </p:nvSpPr>
        <p:spPr>
          <a:xfrm>
            <a:off x="4406900" y="1652588"/>
            <a:ext cx="3822700" cy="320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  <a:endParaRPr lang="zh-CN" altLang="en-US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三种不同类型的循环可以任意嵌套；</a:t>
            </a:r>
            <a:endParaRPr lang="zh-CN" altLang="en-US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循环嵌套必须层次分明，不允许交叉嵌套。</a:t>
            </a:r>
            <a:endParaRPr lang="zh-CN" altLang="en-US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循环嵌套的层数没有限制；</a:t>
            </a:r>
            <a:endParaRPr lang="zh-CN" altLang="en-US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为保证层次分明，建议按标准格式书写程序。</a:t>
            </a:r>
            <a:endParaRPr lang="zh-CN" altLang="en-US" sz="20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09" name="矩形 29708"/>
          <p:cNvSpPr/>
          <p:nvPr/>
        </p:nvSpPr>
        <p:spPr>
          <a:xfrm>
            <a:off x="1409700" y="2357438"/>
            <a:ext cx="1443038" cy="241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08" name="矩形 29707"/>
          <p:cNvSpPr/>
          <p:nvPr/>
        </p:nvSpPr>
        <p:spPr>
          <a:xfrm>
            <a:off x="1674813" y="3282950"/>
            <a:ext cx="1001712" cy="11684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00" name="文本框 29699"/>
          <p:cNvSpPr txBox="1"/>
          <p:nvPr/>
        </p:nvSpPr>
        <p:spPr>
          <a:xfrm>
            <a:off x="1089025" y="1389063"/>
            <a:ext cx="2667000" cy="398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for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while ( 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	for ( )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	{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	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	}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}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	……</a:t>
            </a:r>
            <a:endParaRPr lang="en-US" altLang="zh-CN">
              <a:latin typeface="Arial" panose="020B0604020202020204" pitchFamily="34" charset="0"/>
            </a:endParaRPr>
          </a:p>
          <a:p>
            <a:pPr defTabSz="0">
              <a:spcBef>
                <a:spcPct val="10000"/>
              </a:spcBef>
              <a:buClr>
                <a:schemeClr val="bg1"/>
              </a:buClr>
              <a:tabLst>
                <a:tab pos="265430" algn="l"/>
                <a:tab pos="539750" algn="l"/>
                <a:tab pos="716280" algn="l"/>
              </a:tabLst>
            </a:pPr>
            <a:r>
              <a:rPr lang="en-US" altLang="zh-CN">
                <a:latin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标题 6041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rgbClr val="FFFF00"/>
                </a:solidFill>
              </a:rPr>
              <a:t>多重循环的执行次数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0421" name="文本框 60420"/>
          <p:cNvSpPr txBox="1"/>
          <p:nvPr/>
        </p:nvSpPr>
        <p:spPr>
          <a:xfrm>
            <a:off x="579438" y="1084263"/>
            <a:ext cx="2795587" cy="2540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sum=0;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for (i=1;i&lt;100;i++)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{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for (j=1;j&lt;50;j++)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{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    sum=sum+1;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}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60422" name="文本框 60421"/>
          <p:cNvSpPr txBox="1"/>
          <p:nvPr/>
        </p:nvSpPr>
        <p:spPr>
          <a:xfrm>
            <a:off x="579438" y="3622675"/>
            <a:ext cx="2795587" cy="2540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sum=0;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for (i=1;i&lt;100;i++)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{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 err="1">
                <a:latin typeface="Arial" panose="020B0604020202020204" pitchFamily="34" charset="0"/>
              </a:rPr>
              <a:t>    for (j=1;j&lt;i;j</a:t>
            </a:r>
            <a:r>
              <a:rPr lang="en-US" altLang="zh-CN" sz="2000" b="1">
                <a:latin typeface="Arial" panose="020B0604020202020204" pitchFamily="34" charset="0"/>
              </a:rPr>
              <a:t>++)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{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    sum=sum+1;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}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60423" name="文本框 60422"/>
          <p:cNvSpPr txBox="1"/>
          <p:nvPr/>
        </p:nvSpPr>
        <p:spPr>
          <a:xfrm>
            <a:off x="5446713" y="1042988"/>
            <a:ext cx="3354387" cy="314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sum=0;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for (i=1;i&lt;100;i++)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{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for (j=1;j&lt;50;j++)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{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    if( j%2==0) continue; 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    sum=sum+1;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}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    if (sum&gt;500) break;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60425" name="文本框 60424"/>
          <p:cNvSpPr txBox="1"/>
          <p:nvPr/>
        </p:nvSpPr>
        <p:spPr>
          <a:xfrm>
            <a:off x="3443288" y="2300288"/>
            <a:ext cx="1882775" cy="779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循环执行次数：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99*49=4851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0426" name="文本框 60425"/>
          <p:cNvSpPr txBox="1"/>
          <p:nvPr/>
        </p:nvSpPr>
        <p:spPr>
          <a:xfrm>
            <a:off x="3443288" y="4721225"/>
            <a:ext cx="3979862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循环执行次数：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0+1+2+3+…99=4950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0427" name="文本框 60426"/>
          <p:cNvSpPr txBox="1"/>
          <p:nvPr/>
        </p:nvSpPr>
        <p:spPr>
          <a:xfrm>
            <a:off x="5629275" y="4333875"/>
            <a:ext cx="284003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循环执行次数：难以确定</a:t>
            </a:r>
            <a:endParaRPr lang="zh-CN" altLang="en-US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/>
      <p:bldP spid="60423" grpId="0" animBg="1"/>
      <p:bldP spid="60425" grpId="0"/>
      <p:bldP spid="60426" grpId="0"/>
      <p:bldP spid="604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YING IMPRESSION FID FEIZHAO    qq:1964271550"/>
          <p:cNvSpPr txBox="1"/>
          <p:nvPr/>
        </p:nvSpPr>
        <p:spPr>
          <a:xfrm>
            <a:off x="602461" y="1244275"/>
            <a:ext cx="2396996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>
                <a:solidFill>
                  <a:srgbClr val="EB5F56"/>
                </a:solidFill>
                <a:latin typeface="微软雅黑" panose="020B0503020204020204" charset="-122"/>
                <a:ea typeface="微软雅黑" panose="020B0503020204020204" charset="-122"/>
              </a:rPr>
              <a:t>例题：</a:t>
            </a:r>
            <a:endParaRPr lang="zh-CN" altLang="en-US" sz="3600" dirty="0">
              <a:solidFill>
                <a:srgbClr val="EB5F5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0799" y="3004254"/>
            <a:ext cx="2594730" cy="2913056"/>
            <a:chOff x="1395413" y="1997076"/>
            <a:chExt cx="2571750" cy="2887257"/>
          </a:xfrm>
        </p:grpSpPr>
        <p:sp>
          <p:nvSpPr>
            <p:cNvPr id="16" name="FLYING IMPRESSION FID FEIZHAO    qq:1964271550"/>
            <p:cNvSpPr/>
            <p:nvPr/>
          </p:nvSpPr>
          <p:spPr bwMode="auto">
            <a:xfrm>
              <a:off x="2868758" y="3167063"/>
              <a:ext cx="1098405" cy="1717270"/>
            </a:xfrm>
            <a:custGeom>
              <a:avLst/>
              <a:gdLst>
                <a:gd name="T0" fmla="*/ 207 w 211"/>
                <a:gd name="T1" fmla="*/ 0 h 329"/>
                <a:gd name="T2" fmla="*/ 0 w 211"/>
                <a:gd name="T3" fmla="*/ 152 h 329"/>
                <a:gd name="T4" fmla="*/ 207 w 211"/>
                <a:gd name="T5" fmla="*/ 329 h 329"/>
                <a:gd name="T6" fmla="*/ 211 w 211"/>
                <a:gd name="T7" fmla="*/ 320 h 329"/>
                <a:gd name="T8" fmla="*/ 211 w 211"/>
                <a:gd name="T9" fmla="*/ 9 h 329"/>
                <a:gd name="T10" fmla="*/ 207 w 211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329">
                  <a:moveTo>
                    <a:pt x="207" y="0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9" y="327"/>
                    <a:pt x="211" y="324"/>
                    <a:pt x="211" y="320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1" y="6"/>
                    <a:pt x="209" y="2"/>
                    <a:pt x="207" y="0"/>
                  </a:cubicBezTo>
                  <a:close/>
                </a:path>
              </a:pathLst>
            </a:custGeom>
            <a:solidFill>
              <a:srgbClr val="FCB030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7" name="FLYING IMPRESSION FID FEIZHAO    qq:1964271550"/>
            <p:cNvSpPr/>
            <p:nvPr/>
          </p:nvSpPr>
          <p:spPr bwMode="auto">
            <a:xfrm>
              <a:off x="1395413" y="3167063"/>
              <a:ext cx="1098405" cy="1717270"/>
            </a:xfrm>
            <a:custGeom>
              <a:avLst/>
              <a:gdLst>
                <a:gd name="T0" fmla="*/ 5 w 211"/>
                <a:gd name="T1" fmla="*/ 0 h 329"/>
                <a:gd name="T2" fmla="*/ 0 w 211"/>
                <a:gd name="T3" fmla="*/ 9 h 329"/>
                <a:gd name="T4" fmla="*/ 0 w 211"/>
                <a:gd name="T5" fmla="*/ 320 h 329"/>
                <a:gd name="T6" fmla="*/ 4 w 211"/>
                <a:gd name="T7" fmla="*/ 329 h 329"/>
                <a:gd name="T8" fmla="*/ 211 w 211"/>
                <a:gd name="T9" fmla="*/ 151 h 329"/>
                <a:gd name="T10" fmla="*/ 5 w 211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329">
                  <a:moveTo>
                    <a:pt x="5" y="0"/>
                  </a:moveTo>
                  <a:cubicBezTo>
                    <a:pt x="2" y="2"/>
                    <a:pt x="0" y="6"/>
                    <a:pt x="0" y="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4"/>
                    <a:pt x="2" y="327"/>
                    <a:pt x="4" y="329"/>
                  </a:cubicBezTo>
                  <a:cubicBezTo>
                    <a:pt x="211" y="151"/>
                    <a:pt x="211" y="151"/>
                    <a:pt x="211" y="15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CB030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8" name="FLYING IMPRESSION FID FEIZHAO    qq:1964271550"/>
            <p:cNvSpPr/>
            <p:nvPr/>
          </p:nvSpPr>
          <p:spPr bwMode="auto">
            <a:xfrm>
              <a:off x="1416051" y="3938588"/>
              <a:ext cx="2530475" cy="925513"/>
            </a:xfrm>
            <a:custGeom>
              <a:avLst/>
              <a:gdLst>
                <a:gd name="T0" fmla="*/ 248 w 496"/>
                <a:gd name="T1" fmla="*/ 31 h 181"/>
                <a:gd name="T2" fmla="*/ 207 w 496"/>
                <a:gd name="T3" fmla="*/ 0 h 181"/>
                <a:gd name="T4" fmla="*/ 0 w 496"/>
                <a:gd name="T5" fmla="*/ 178 h 181"/>
                <a:gd name="T6" fmla="*/ 9 w 496"/>
                <a:gd name="T7" fmla="*/ 181 h 181"/>
                <a:gd name="T8" fmla="*/ 487 w 496"/>
                <a:gd name="T9" fmla="*/ 181 h 181"/>
                <a:gd name="T10" fmla="*/ 496 w 496"/>
                <a:gd name="T11" fmla="*/ 178 h 181"/>
                <a:gd name="T12" fmla="*/ 289 w 496"/>
                <a:gd name="T13" fmla="*/ 1 h 181"/>
                <a:gd name="T14" fmla="*/ 248 w 496"/>
                <a:gd name="T15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181">
                  <a:moveTo>
                    <a:pt x="248" y="31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" y="180"/>
                    <a:pt x="6" y="181"/>
                    <a:pt x="9" y="181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91" y="181"/>
                    <a:pt x="494" y="180"/>
                    <a:pt x="496" y="178"/>
                  </a:cubicBezTo>
                  <a:cubicBezTo>
                    <a:pt x="289" y="1"/>
                    <a:pt x="289" y="1"/>
                    <a:pt x="289" y="1"/>
                  </a:cubicBezTo>
                  <a:lnTo>
                    <a:pt x="248" y="31"/>
                  </a:lnTo>
                  <a:close/>
                </a:path>
              </a:pathLst>
            </a:custGeom>
            <a:solidFill>
              <a:srgbClr val="EB5F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9" name="FLYING IMPRESSION FID FEIZHAO    qq:1964271550"/>
            <p:cNvSpPr/>
            <p:nvPr/>
          </p:nvSpPr>
          <p:spPr bwMode="auto">
            <a:xfrm>
              <a:off x="1420813" y="3151188"/>
              <a:ext cx="2525713" cy="1011238"/>
            </a:xfrm>
            <a:custGeom>
              <a:avLst/>
              <a:gdLst>
                <a:gd name="T0" fmla="*/ 486 w 495"/>
                <a:gd name="T1" fmla="*/ 0 h 185"/>
                <a:gd name="T2" fmla="*/ 8 w 495"/>
                <a:gd name="T3" fmla="*/ 0 h 185"/>
                <a:gd name="T4" fmla="*/ 0 w 495"/>
                <a:gd name="T5" fmla="*/ 3 h 185"/>
                <a:gd name="T6" fmla="*/ 206 w 495"/>
                <a:gd name="T7" fmla="*/ 154 h 185"/>
                <a:gd name="T8" fmla="*/ 247 w 495"/>
                <a:gd name="T9" fmla="*/ 185 h 185"/>
                <a:gd name="T10" fmla="*/ 288 w 495"/>
                <a:gd name="T11" fmla="*/ 155 h 185"/>
                <a:gd name="T12" fmla="*/ 495 w 495"/>
                <a:gd name="T13" fmla="*/ 3 h 185"/>
                <a:gd name="T14" fmla="*/ 486 w 495"/>
                <a:gd name="T1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185">
                  <a:moveTo>
                    <a:pt x="48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3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47" y="185"/>
                    <a:pt x="247" y="185"/>
                    <a:pt x="247" y="185"/>
                  </a:cubicBezTo>
                  <a:cubicBezTo>
                    <a:pt x="288" y="155"/>
                    <a:pt x="288" y="155"/>
                    <a:pt x="288" y="155"/>
                  </a:cubicBezTo>
                  <a:cubicBezTo>
                    <a:pt x="495" y="3"/>
                    <a:pt x="495" y="3"/>
                    <a:pt x="495" y="3"/>
                  </a:cubicBezTo>
                  <a:cubicBezTo>
                    <a:pt x="492" y="1"/>
                    <a:pt x="490" y="0"/>
                    <a:pt x="486" y="0"/>
                  </a:cubicBezTo>
                  <a:close/>
                </a:path>
              </a:pathLst>
            </a:custGeom>
            <a:solidFill>
              <a:srgbClr val="364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5" name="FLYING IMPRESSION FID FEIZHAO    qq:1964271550"/>
            <p:cNvSpPr/>
            <p:nvPr/>
          </p:nvSpPr>
          <p:spPr bwMode="auto">
            <a:xfrm>
              <a:off x="2416176" y="3938588"/>
              <a:ext cx="534988" cy="250825"/>
            </a:xfrm>
            <a:custGeom>
              <a:avLst/>
              <a:gdLst>
                <a:gd name="T0" fmla="*/ 170 w 337"/>
                <a:gd name="T1" fmla="*/ 158 h 158"/>
                <a:gd name="T2" fmla="*/ 299 w 337"/>
                <a:gd name="T3" fmla="*/ 65 h 158"/>
                <a:gd name="T4" fmla="*/ 337 w 337"/>
                <a:gd name="T5" fmla="*/ 36 h 158"/>
                <a:gd name="T6" fmla="*/ 299 w 337"/>
                <a:gd name="T7" fmla="*/ 4 h 158"/>
                <a:gd name="T8" fmla="*/ 170 w 337"/>
                <a:gd name="T9" fmla="*/ 100 h 158"/>
                <a:gd name="T10" fmla="*/ 35 w 337"/>
                <a:gd name="T11" fmla="*/ 0 h 158"/>
                <a:gd name="T12" fmla="*/ 0 w 337"/>
                <a:gd name="T13" fmla="*/ 33 h 158"/>
                <a:gd name="T14" fmla="*/ 35 w 337"/>
                <a:gd name="T15" fmla="*/ 62 h 158"/>
                <a:gd name="T16" fmla="*/ 170 w 337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" h="158">
                  <a:moveTo>
                    <a:pt x="170" y="158"/>
                  </a:moveTo>
                  <a:lnTo>
                    <a:pt x="299" y="65"/>
                  </a:lnTo>
                  <a:lnTo>
                    <a:pt x="337" y="36"/>
                  </a:lnTo>
                  <a:lnTo>
                    <a:pt x="299" y="4"/>
                  </a:lnTo>
                  <a:lnTo>
                    <a:pt x="170" y="100"/>
                  </a:lnTo>
                  <a:lnTo>
                    <a:pt x="35" y="0"/>
                  </a:lnTo>
                  <a:lnTo>
                    <a:pt x="0" y="33"/>
                  </a:lnTo>
                  <a:lnTo>
                    <a:pt x="35" y="62"/>
                  </a:lnTo>
                  <a:lnTo>
                    <a:pt x="170" y="158"/>
                  </a:lnTo>
                  <a:close/>
                </a:path>
              </a:pathLst>
            </a:custGeom>
            <a:solidFill>
              <a:srgbClr val="383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6" name="FLYING IMPRESSION FID FEIZHAO    qq:1964271550"/>
            <p:cNvSpPr/>
            <p:nvPr/>
          </p:nvSpPr>
          <p:spPr bwMode="auto">
            <a:xfrm>
              <a:off x="1420813" y="2062163"/>
              <a:ext cx="2525713" cy="1104900"/>
            </a:xfrm>
            <a:custGeom>
              <a:avLst/>
              <a:gdLst>
                <a:gd name="T0" fmla="*/ 932 w 1591"/>
                <a:gd name="T1" fmla="*/ 120 h 696"/>
                <a:gd name="T2" fmla="*/ 797 w 1591"/>
                <a:gd name="T3" fmla="*/ 0 h 696"/>
                <a:gd name="T4" fmla="*/ 662 w 1591"/>
                <a:gd name="T5" fmla="*/ 116 h 696"/>
                <a:gd name="T6" fmla="*/ 0 w 1591"/>
                <a:gd name="T7" fmla="*/ 696 h 696"/>
                <a:gd name="T8" fmla="*/ 1591 w 1591"/>
                <a:gd name="T9" fmla="*/ 696 h 696"/>
                <a:gd name="T10" fmla="*/ 932 w 1591"/>
                <a:gd name="T11" fmla="*/ 12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1" h="696">
                  <a:moveTo>
                    <a:pt x="932" y="120"/>
                  </a:moveTo>
                  <a:lnTo>
                    <a:pt x="797" y="0"/>
                  </a:lnTo>
                  <a:lnTo>
                    <a:pt x="662" y="116"/>
                  </a:lnTo>
                  <a:lnTo>
                    <a:pt x="0" y="696"/>
                  </a:lnTo>
                  <a:lnTo>
                    <a:pt x="1591" y="696"/>
                  </a:lnTo>
                  <a:lnTo>
                    <a:pt x="932" y="120"/>
                  </a:lnTo>
                  <a:close/>
                </a:path>
              </a:pathLst>
            </a:custGeom>
            <a:solidFill>
              <a:srgbClr val="414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7" name="FLYING IMPRESSION FID FEIZHAO    qq:1964271550"/>
            <p:cNvSpPr/>
            <p:nvPr/>
          </p:nvSpPr>
          <p:spPr bwMode="auto">
            <a:xfrm>
              <a:off x="1711326" y="1997076"/>
              <a:ext cx="1944688" cy="2100263"/>
            </a:xfrm>
            <a:custGeom>
              <a:avLst/>
              <a:gdLst>
                <a:gd name="T0" fmla="*/ 952 w 1225"/>
                <a:gd name="T1" fmla="*/ 0 h 1323"/>
                <a:gd name="T2" fmla="*/ 614 w 1225"/>
                <a:gd name="T3" fmla="*/ 0 h 1323"/>
                <a:gd name="T4" fmla="*/ 0 w 1225"/>
                <a:gd name="T5" fmla="*/ 0 h 1323"/>
                <a:gd name="T6" fmla="*/ 0 w 1225"/>
                <a:gd name="T7" fmla="*/ 872 h 1323"/>
                <a:gd name="T8" fmla="*/ 614 w 1225"/>
                <a:gd name="T9" fmla="*/ 1323 h 1323"/>
                <a:gd name="T10" fmla="*/ 1225 w 1225"/>
                <a:gd name="T11" fmla="*/ 872 h 1323"/>
                <a:gd name="T12" fmla="*/ 1225 w 1225"/>
                <a:gd name="T13" fmla="*/ 276 h 1323"/>
                <a:gd name="T14" fmla="*/ 952 w 1225"/>
                <a:gd name="T15" fmla="*/ 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5" h="1323">
                  <a:moveTo>
                    <a:pt x="952" y="0"/>
                  </a:moveTo>
                  <a:lnTo>
                    <a:pt x="614" y="0"/>
                  </a:lnTo>
                  <a:lnTo>
                    <a:pt x="0" y="0"/>
                  </a:lnTo>
                  <a:lnTo>
                    <a:pt x="0" y="872"/>
                  </a:lnTo>
                  <a:lnTo>
                    <a:pt x="614" y="1323"/>
                  </a:lnTo>
                  <a:lnTo>
                    <a:pt x="1225" y="872"/>
                  </a:lnTo>
                  <a:lnTo>
                    <a:pt x="1225" y="276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8" name="FLYING IMPRESSION FID FEIZHAO    qq:1964271550"/>
            <p:cNvSpPr/>
            <p:nvPr/>
          </p:nvSpPr>
          <p:spPr bwMode="auto">
            <a:xfrm>
              <a:off x="3222626" y="1997076"/>
              <a:ext cx="433388" cy="438150"/>
            </a:xfrm>
            <a:custGeom>
              <a:avLst/>
              <a:gdLst>
                <a:gd name="T0" fmla="*/ 0 w 273"/>
                <a:gd name="T1" fmla="*/ 276 h 276"/>
                <a:gd name="T2" fmla="*/ 273 w 273"/>
                <a:gd name="T3" fmla="*/ 276 h 276"/>
                <a:gd name="T4" fmla="*/ 0 w 273"/>
                <a:gd name="T5" fmla="*/ 0 h 276"/>
                <a:gd name="T6" fmla="*/ 0 w 273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" h="276">
                  <a:moveTo>
                    <a:pt x="0" y="276"/>
                  </a:moveTo>
                  <a:lnTo>
                    <a:pt x="273" y="276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9" name="FLYING IMPRESSION FID FEIZHAO    qq:1964271550"/>
            <p:cNvSpPr/>
            <p:nvPr/>
          </p:nvSpPr>
          <p:spPr bwMode="auto">
            <a:xfrm>
              <a:off x="3160713" y="3192463"/>
              <a:ext cx="158750" cy="25400"/>
            </a:xfrm>
            <a:custGeom>
              <a:avLst/>
              <a:gdLst>
                <a:gd name="T0" fmla="*/ 3 w 31"/>
                <a:gd name="T1" fmla="*/ 0 h 5"/>
                <a:gd name="T2" fmla="*/ 29 w 31"/>
                <a:gd name="T3" fmla="*/ 0 h 5"/>
                <a:gd name="T4" fmla="*/ 31 w 31"/>
                <a:gd name="T5" fmla="*/ 2 h 5"/>
                <a:gd name="T6" fmla="*/ 29 w 31"/>
                <a:gd name="T7" fmla="*/ 5 h 5"/>
                <a:gd name="T8" fmla="*/ 3 w 31"/>
                <a:gd name="T9" fmla="*/ 5 h 5"/>
                <a:gd name="T10" fmla="*/ 0 w 31"/>
                <a:gd name="T11" fmla="*/ 2 h 5"/>
                <a:gd name="T12" fmla="*/ 3 w 31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4"/>
                    <a:pt x="30" y="5"/>
                    <a:pt x="2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0" name="FLYING IMPRESSION FID FEIZHAO    qq:1964271550"/>
            <p:cNvSpPr/>
            <p:nvPr/>
          </p:nvSpPr>
          <p:spPr bwMode="auto">
            <a:xfrm>
              <a:off x="2563813" y="3192463"/>
              <a:ext cx="555625" cy="25400"/>
            </a:xfrm>
            <a:custGeom>
              <a:avLst/>
              <a:gdLst>
                <a:gd name="T0" fmla="*/ 3 w 109"/>
                <a:gd name="T1" fmla="*/ 0 h 5"/>
                <a:gd name="T2" fmla="*/ 107 w 109"/>
                <a:gd name="T3" fmla="*/ 0 h 5"/>
                <a:gd name="T4" fmla="*/ 109 w 109"/>
                <a:gd name="T5" fmla="*/ 2 h 5"/>
                <a:gd name="T6" fmla="*/ 107 w 109"/>
                <a:gd name="T7" fmla="*/ 5 h 5"/>
                <a:gd name="T8" fmla="*/ 3 w 109"/>
                <a:gd name="T9" fmla="*/ 5 h 5"/>
                <a:gd name="T10" fmla="*/ 0 w 109"/>
                <a:gd name="T11" fmla="*/ 2 h 5"/>
                <a:gd name="T12" fmla="*/ 3 w 109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">
                  <a:moveTo>
                    <a:pt x="3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09" y="4"/>
                    <a:pt x="108" y="5"/>
                    <a:pt x="107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1" name="FLYING IMPRESSION FID FEIZHAO    qq:1964271550"/>
            <p:cNvSpPr/>
            <p:nvPr/>
          </p:nvSpPr>
          <p:spPr bwMode="auto">
            <a:xfrm>
              <a:off x="2022476" y="3192463"/>
              <a:ext cx="469900" cy="25400"/>
            </a:xfrm>
            <a:custGeom>
              <a:avLst/>
              <a:gdLst>
                <a:gd name="T0" fmla="*/ 3 w 92"/>
                <a:gd name="T1" fmla="*/ 0 h 5"/>
                <a:gd name="T2" fmla="*/ 90 w 92"/>
                <a:gd name="T3" fmla="*/ 0 h 5"/>
                <a:gd name="T4" fmla="*/ 92 w 92"/>
                <a:gd name="T5" fmla="*/ 2 h 5"/>
                <a:gd name="T6" fmla="*/ 90 w 92"/>
                <a:gd name="T7" fmla="*/ 5 h 5"/>
                <a:gd name="T8" fmla="*/ 3 w 92"/>
                <a:gd name="T9" fmla="*/ 5 h 5"/>
                <a:gd name="T10" fmla="*/ 0 w 92"/>
                <a:gd name="T11" fmla="*/ 2 h 5"/>
                <a:gd name="T12" fmla="*/ 3 w 9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5">
                  <a:moveTo>
                    <a:pt x="3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4"/>
                    <a:pt x="91" y="5"/>
                    <a:pt x="9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3" name="FLYING IMPRESSION FID FEIZHAO    qq:1964271550"/>
            <p:cNvSpPr/>
            <p:nvPr/>
          </p:nvSpPr>
          <p:spPr bwMode="auto">
            <a:xfrm>
              <a:off x="2268538" y="3008313"/>
              <a:ext cx="1050925" cy="25400"/>
            </a:xfrm>
            <a:custGeom>
              <a:avLst/>
              <a:gdLst>
                <a:gd name="T0" fmla="*/ 3 w 206"/>
                <a:gd name="T1" fmla="*/ 0 h 5"/>
                <a:gd name="T2" fmla="*/ 204 w 206"/>
                <a:gd name="T3" fmla="*/ 0 h 5"/>
                <a:gd name="T4" fmla="*/ 206 w 206"/>
                <a:gd name="T5" fmla="*/ 2 h 5"/>
                <a:gd name="T6" fmla="*/ 204 w 206"/>
                <a:gd name="T7" fmla="*/ 5 h 5"/>
                <a:gd name="T8" fmla="*/ 3 w 206"/>
                <a:gd name="T9" fmla="*/ 5 h 5"/>
                <a:gd name="T10" fmla="*/ 0 w 206"/>
                <a:gd name="T11" fmla="*/ 2 h 5"/>
                <a:gd name="T12" fmla="*/ 3 w 20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5">
                  <a:moveTo>
                    <a:pt x="3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6" y="1"/>
                    <a:pt x="206" y="2"/>
                  </a:cubicBezTo>
                  <a:cubicBezTo>
                    <a:pt x="206" y="4"/>
                    <a:pt x="205" y="5"/>
                    <a:pt x="20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1" name="FLYING IMPRESSION FID FEIZHAO    qq:1964271550"/>
            <p:cNvSpPr/>
            <p:nvPr/>
          </p:nvSpPr>
          <p:spPr bwMode="auto">
            <a:xfrm>
              <a:off x="2022476" y="3008313"/>
              <a:ext cx="193675" cy="25400"/>
            </a:xfrm>
            <a:custGeom>
              <a:avLst/>
              <a:gdLst>
                <a:gd name="T0" fmla="*/ 3 w 38"/>
                <a:gd name="T1" fmla="*/ 0 h 5"/>
                <a:gd name="T2" fmla="*/ 35 w 38"/>
                <a:gd name="T3" fmla="*/ 0 h 5"/>
                <a:gd name="T4" fmla="*/ 38 w 38"/>
                <a:gd name="T5" fmla="*/ 2 h 5"/>
                <a:gd name="T6" fmla="*/ 35 w 38"/>
                <a:gd name="T7" fmla="*/ 5 h 5"/>
                <a:gd name="T8" fmla="*/ 3 w 38"/>
                <a:gd name="T9" fmla="*/ 5 h 5"/>
                <a:gd name="T10" fmla="*/ 0 w 38"/>
                <a:gd name="T11" fmla="*/ 2 h 5"/>
                <a:gd name="T12" fmla="*/ 3 w 3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">
                  <a:moveTo>
                    <a:pt x="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8" y="1"/>
                    <a:pt x="38" y="2"/>
                  </a:cubicBezTo>
                  <a:cubicBezTo>
                    <a:pt x="38" y="4"/>
                    <a:pt x="37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2" name="FLYING IMPRESSION FID FEIZHAO    qq:1964271550"/>
            <p:cNvSpPr/>
            <p:nvPr/>
          </p:nvSpPr>
          <p:spPr bwMode="auto">
            <a:xfrm>
              <a:off x="3063876" y="2814638"/>
              <a:ext cx="255588" cy="25400"/>
            </a:xfrm>
            <a:custGeom>
              <a:avLst/>
              <a:gdLst>
                <a:gd name="T0" fmla="*/ 3 w 50"/>
                <a:gd name="T1" fmla="*/ 0 h 5"/>
                <a:gd name="T2" fmla="*/ 48 w 50"/>
                <a:gd name="T3" fmla="*/ 0 h 5"/>
                <a:gd name="T4" fmla="*/ 50 w 50"/>
                <a:gd name="T5" fmla="*/ 3 h 5"/>
                <a:gd name="T6" fmla="*/ 48 w 50"/>
                <a:gd name="T7" fmla="*/ 5 h 5"/>
                <a:gd name="T8" fmla="*/ 3 w 50"/>
                <a:gd name="T9" fmla="*/ 5 h 5"/>
                <a:gd name="T10" fmla="*/ 0 w 50"/>
                <a:gd name="T11" fmla="*/ 3 h 5"/>
                <a:gd name="T12" fmla="*/ 3 w 5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">
                  <a:moveTo>
                    <a:pt x="3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1"/>
                    <a:pt x="50" y="3"/>
                  </a:cubicBezTo>
                  <a:cubicBezTo>
                    <a:pt x="50" y="4"/>
                    <a:pt x="49" y="5"/>
                    <a:pt x="4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3" name="FLYING IMPRESSION FID FEIZHAO    qq:1964271550"/>
            <p:cNvSpPr/>
            <p:nvPr/>
          </p:nvSpPr>
          <p:spPr bwMode="auto">
            <a:xfrm>
              <a:off x="2022476" y="2814638"/>
              <a:ext cx="990600" cy="25400"/>
            </a:xfrm>
            <a:custGeom>
              <a:avLst/>
              <a:gdLst>
                <a:gd name="T0" fmla="*/ 3 w 194"/>
                <a:gd name="T1" fmla="*/ 0 h 5"/>
                <a:gd name="T2" fmla="*/ 191 w 194"/>
                <a:gd name="T3" fmla="*/ 0 h 5"/>
                <a:gd name="T4" fmla="*/ 194 w 194"/>
                <a:gd name="T5" fmla="*/ 3 h 5"/>
                <a:gd name="T6" fmla="*/ 191 w 194"/>
                <a:gd name="T7" fmla="*/ 5 h 5"/>
                <a:gd name="T8" fmla="*/ 3 w 194"/>
                <a:gd name="T9" fmla="*/ 5 h 5"/>
                <a:gd name="T10" fmla="*/ 0 w 194"/>
                <a:gd name="T11" fmla="*/ 3 h 5"/>
                <a:gd name="T12" fmla="*/ 3 w 19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5">
                  <a:moveTo>
                    <a:pt x="3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4" y="1"/>
                    <a:pt x="194" y="3"/>
                  </a:cubicBezTo>
                  <a:cubicBezTo>
                    <a:pt x="194" y="4"/>
                    <a:pt x="192" y="5"/>
                    <a:pt x="191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4" name="FLYING IMPRESSION FID FEIZHAO    qq:1964271550"/>
            <p:cNvSpPr/>
            <p:nvPr/>
          </p:nvSpPr>
          <p:spPr bwMode="auto">
            <a:xfrm>
              <a:off x="2430463" y="3371851"/>
              <a:ext cx="730250" cy="25400"/>
            </a:xfrm>
            <a:custGeom>
              <a:avLst/>
              <a:gdLst>
                <a:gd name="T0" fmla="*/ 2 w 143"/>
                <a:gd name="T1" fmla="*/ 0 h 5"/>
                <a:gd name="T2" fmla="*/ 141 w 143"/>
                <a:gd name="T3" fmla="*/ 0 h 5"/>
                <a:gd name="T4" fmla="*/ 143 w 143"/>
                <a:gd name="T5" fmla="*/ 3 h 5"/>
                <a:gd name="T6" fmla="*/ 141 w 143"/>
                <a:gd name="T7" fmla="*/ 5 h 5"/>
                <a:gd name="T8" fmla="*/ 2 w 143"/>
                <a:gd name="T9" fmla="*/ 5 h 5"/>
                <a:gd name="T10" fmla="*/ 0 w 143"/>
                <a:gd name="T11" fmla="*/ 3 h 5"/>
                <a:gd name="T12" fmla="*/ 2 w 14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5">
                  <a:moveTo>
                    <a:pt x="2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42" y="0"/>
                    <a:pt x="143" y="1"/>
                    <a:pt x="143" y="3"/>
                  </a:cubicBezTo>
                  <a:cubicBezTo>
                    <a:pt x="143" y="4"/>
                    <a:pt x="142" y="5"/>
                    <a:pt x="14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5" name="FLYING IMPRESSION FID FEIZHAO    qq:1964271550"/>
            <p:cNvSpPr/>
            <p:nvPr/>
          </p:nvSpPr>
          <p:spPr bwMode="auto">
            <a:xfrm>
              <a:off x="2211388" y="3371851"/>
              <a:ext cx="142875" cy="25400"/>
            </a:xfrm>
            <a:custGeom>
              <a:avLst/>
              <a:gdLst>
                <a:gd name="T0" fmla="*/ 3 w 28"/>
                <a:gd name="T1" fmla="*/ 0 h 5"/>
                <a:gd name="T2" fmla="*/ 25 w 28"/>
                <a:gd name="T3" fmla="*/ 0 h 5"/>
                <a:gd name="T4" fmla="*/ 28 w 28"/>
                <a:gd name="T5" fmla="*/ 3 h 5"/>
                <a:gd name="T6" fmla="*/ 25 w 28"/>
                <a:gd name="T7" fmla="*/ 5 h 5"/>
                <a:gd name="T8" fmla="*/ 3 w 28"/>
                <a:gd name="T9" fmla="*/ 5 h 5"/>
                <a:gd name="T10" fmla="*/ 0 w 28"/>
                <a:gd name="T11" fmla="*/ 3 h 5"/>
                <a:gd name="T12" fmla="*/ 3 w 2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5">
                  <a:moveTo>
                    <a:pt x="3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4"/>
                    <a:pt x="27" y="5"/>
                    <a:pt x="2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6" name="FLYING IMPRESSION FID FEIZHAO    qq:1964271550"/>
            <p:cNvSpPr/>
            <p:nvPr/>
          </p:nvSpPr>
          <p:spPr bwMode="auto">
            <a:xfrm>
              <a:off x="2538413" y="3535363"/>
              <a:ext cx="260350" cy="30163"/>
            </a:xfrm>
            <a:custGeom>
              <a:avLst/>
              <a:gdLst>
                <a:gd name="T0" fmla="*/ 3 w 51"/>
                <a:gd name="T1" fmla="*/ 0 h 6"/>
                <a:gd name="T2" fmla="*/ 48 w 51"/>
                <a:gd name="T3" fmla="*/ 0 h 6"/>
                <a:gd name="T4" fmla="*/ 51 w 51"/>
                <a:gd name="T5" fmla="*/ 3 h 6"/>
                <a:gd name="T6" fmla="*/ 48 w 51"/>
                <a:gd name="T7" fmla="*/ 6 h 6"/>
                <a:gd name="T8" fmla="*/ 3 w 51"/>
                <a:gd name="T9" fmla="*/ 6 h 6"/>
                <a:gd name="T10" fmla="*/ 0 w 51"/>
                <a:gd name="T11" fmla="*/ 3 h 6"/>
                <a:gd name="T12" fmla="*/ 3 w 5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">
                  <a:moveTo>
                    <a:pt x="3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2"/>
                    <a:pt x="51" y="3"/>
                  </a:cubicBezTo>
                  <a:cubicBezTo>
                    <a:pt x="51" y="4"/>
                    <a:pt x="50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7" name="FLYING IMPRESSION FID FEIZHAO    qq:1964271550"/>
            <p:cNvSpPr/>
            <p:nvPr/>
          </p:nvSpPr>
          <p:spPr bwMode="auto">
            <a:xfrm>
              <a:off x="1971676" y="2257426"/>
              <a:ext cx="454025" cy="106363"/>
            </a:xfrm>
            <a:custGeom>
              <a:avLst/>
              <a:gdLst>
                <a:gd name="T0" fmla="*/ 89 w 89"/>
                <a:gd name="T1" fmla="*/ 15 h 21"/>
                <a:gd name="T2" fmla="*/ 84 w 89"/>
                <a:gd name="T3" fmla="*/ 21 h 21"/>
                <a:gd name="T4" fmla="*/ 5 w 89"/>
                <a:gd name="T5" fmla="*/ 21 h 21"/>
                <a:gd name="T6" fmla="*/ 0 w 89"/>
                <a:gd name="T7" fmla="*/ 15 h 21"/>
                <a:gd name="T8" fmla="*/ 0 w 89"/>
                <a:gd name="T9" fmla="*/ 6 h 21"/>
                <a:gd name="T10" fmla="*/ 5 w 89"/>
                <a:gd name="T11" fmla="*/ 0 h 21"/>
                <a:gd name="T12" fmla="*/ 84 w 89"/>
                <a:gd name="T13" fmla="*/ 0 h 21"/>
                <a:gd name="T14" fmla="*/ 89 w 89"/>
                <a:gd name="T15" fmla="*/ 6 h 21"/>
                <a:gd name="T16" fmla="*/ 89 w 89"/>
                <a:gd name="T1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21">
                  <a:moveTo>
                    <a:pt x="89" y="15"/>
                  </a:moveTo>
                  <a:cubicBezTo>
                    <a:pt x="89" y="18"/>
                    <a:pt x="87" y="21"/>
                    <a:pt x="8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8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7" y="0"/>
                    <a:pt x="89" y="3"/>
                    <a:pt x="89" y="6"/>
                  </a:cubicBezTo>
                  <a:lnTo>
                    <a:pt x="89" y="15"/>
                  </a:lnTo>
                  <a:close/>
                </a:path>
              </a:pathLst>
            </a:custGeom>
            <a:solidFill>
              <a:srgbClr val="364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8" name="FLYING IMPRESSION FID FEIZHAO    qq:1964271550"/>
            <p:cNvSpPr/>
            <p:nvPr/>
          </p:nvSpPr>
          <p:spPr bwMode="auto">
            <a:xfrm>
              <a:off x="2232026" y="2298701"/>
              <a:ext cx="147638" cy="25400"/>
            </a:xfrm>
            <a:custGeom>
              <a:avLst/>
              <a:gdLst>
                <a:gd name="T0" fmla="*/ 2 w 29"/>
                <a:gd name="T1" fmla="*/ 5 h 5"/>
                <a:gd name="T2" fmla="*/ 27 w 29"/>
                <a:gd name="T3" fmla="*/ 5 h 5"/>
                <a:gd name="T4" fmla="*/ 29 w 29"/>
                <a:gd name="T5" fmla="*/ 3 h 5"/>
                <a:gd name="T6" fmla="*/ 27 w 29"/>
                <a:gd name="T7" fmla="*/ 0 h 5"/>
                <a:gd name="T8" fmla="*/ 2 w 29"/>
                <a:gd name="T9" fmla="*/ 0 h 5"/>
                <a:gd name="T10" fmla="*/ 0 w 29"/>
                <a:gd name="T11" fmla="*/ 3 h 5"/>
                <a:gd name="T12" fmla="*/ 2 w 2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9" y="4"/>
                    <a:pt x="29" y="3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9" name="FLYING IMPRESSION FID FEIZHAO    qq:1964271550"/>
            <p:cNvSpPr/>
            <p:nvPr/>
          </p:nvSpPr>
          <p:spPr bwMode="auto">
            <a:xfrm>
              <a:off x="2017713" y="2298701"/>
              <a:ext cx="168275" cy="25400"/>
            </a:xfrm>
            <a:custGeom>
              <a:avLst/>
              <a:gdLst>
                <a:gd name="T0" fmla="*/ 2 w 33"/>
                <a:gd name="T1" fmla="*/ 5 h 5"/>
                <a:gd name="T2" fmla="*/ 30 w 33"/>
                <a:gd name="T3" fmla="*/ 5 h 5"/>
                <a:gd name="T4" fmla="*/ 33 w 33"/>
                <a:gd name="T5" fmla="*/ 3 h 5"/>
                <a:gd name="T6" fmla="*/ 30 w 33"/>
                <a:gd name="T7" fmla="*/ 0 h 5"/>
                <a:gd name="T8" fmla="*/ 2 w 33"/>
                <a:gd name="T9" fmla="*/ 0 h 5"/>
                <a:gd name="T10" fmla="*/ 0 w 33"/>
                <a:gd name="T11" fmla="*/ 3 h 5"/>
                <a:gd name="T12" fmla="*/ 2 w 3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">
                  <a:moveTo>
                    <a:pt x="2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32" y="5"/>
                    <a:pt x="33" y="4"/>
                    <a:pt x="33" y="3"/>
                  </a:cubicBezTo>
                  <a:cubicBezTo>
                    <a:pt x="33" y="1"/>
                    <a:pt x="32" y="0"/>
                    <a:pt x="3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0" name="FLYING IMPRESSION FID FEIZHAO    qq:1964271550"/>
            <p:cNvSpPr/>
            <p:nvPr/>
          </p:nvSpPr>
          <p:spPr bwMode="auto">
            <a:xfrm>
              <a:off x="1920876" y="2430463"/>
              <a:ext cx="504825" cy="20638"/>
            </a:xfrm>
            <a:custGeom>
              <a:avLst/>
              <a:gdLst>
                <a:gd name="T0" fmla="*/ 2 w 99"/>
                <a:gd name="T1" fmla="*/ 4 h 4"/>
                <a:gd name="T2" fmla="*/ 97 w 99"/>
                <a:gd name="T3" fmla="*/ 4 h 4"/>
                <a:gd name="T4" fmla="*/ 99 w 99"/>
                <a:gd name="T5" fmla="*/ 2 h 4"/>
                <a:gd name="T6" fmla="*/ 97 w 99"/>
                <a:gd name="T7" fmla="*/ 0 h 4"/>
                <a:gd name="T8" fmla="*/ 2 w 99"/>
                <a:gd name="T9" fmla="*/ 0 h 4"/>
                <a:gd name="T10" fmla="*/ 0 w 99"/>
                <a:gd name="T11" fmla="*/ 2 h 4"/>
                <a:gd name="T12" fmla="*/ 2 w 9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">
                  <a:moveTo>
                    <a:pt x="2" y="4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8" y="4"/>
                    <a:pt x="99" y="3"/>
                    <a:pt x="99" y="2"/>
                  </a:cubicBezTo>
                  <a:cubicBezTo>
                    <a:pt x="99" y="1"/>
                    <a:pt x="98" y="0"/>
                    <a:pt x="9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1" name="FLYING IMPRESSION FID FEIZHAO    qq:1964271550"/>
            <p:cNvSpPr/>
            <p:nvPr/>
          </p:nvSpPr>
          <p:spPr bwMode="auto">
            <a:xfrm>
              <a:off x="2160588" y="2533651"/>
              <a:ext cx="265113" cy="25400"/>
            </a:xfrm>
            <a:custGeom>
              <a:avLst/>
              <a:gdLst>
                <a:gd name="T0" fmla="*/ 2 w 52"/>
                <a:gd name="T1" fmla="*/ 5 h 5"/>
                <a:gd name="T2" fmla="*/ 50 w 52"/>
                <a:gd name="T3" fmla="*/ 5 h 5"/>
                <a:gd name="T4" fmla="*/ 52 w 52"/>
                <a:gd name="T5" fmla="*/ 3 h 5"/>
                <a:gd name="T6" fmla="*/ 50 w 52"/>
                <a:gd name="T7" fmla="*/ 0 h 5"/>
                <a:gd name="T8" fmla="*/ 2 w 52"/>
                <a:gd name="T9" fmla="*/ 0 h 5"/>
                <a:gd name="T10" fmla="*/ 0 w 52"/>
                <a:gd name="T11" fmla="*/ 3 h 5"/>
                <a:gd name="T12" fmla="*/ 2 w 5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">
                  <a:moveTo>
                    <a:pt x="2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1" y="5"/>
                    <a:pt x="52" y="4"/>
                    <a:pt x="52" y="3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2" name="FLYING IMPRESSION FID FEIZHAO    qq:1964271550"/>
            <p:cNvSpPr/>
            <p:nvPr/>
          </p:nvSpPr>
          <p:spPr bwMode="auto">
            <a:xfrm>
              <a:off x="2012951" y="2533651"/>
              <a:ext cx="96838" cy="25400"/>
            </a:xfrm>
            <a:custGeom>
              <a:avLst/>
              <a:gdLst>
                <a:gd name="T0" fmla="*/ 3 w 19"/>
                <a:gd name="T1" fmla="*/ 5 h 5"/>
                <a:gd name="T2" fmla="*/ 17 w 19"/>
                <a:gd name="T3" fmla="*/ 5 h 5"/>
                <a:gd name="T4" fmla="*/ 19 w 19"/>
                <a:gd name="T5" fmla="*/ 3 h 5"/>
                <a:gd name="T6" fmla="*/ 17 w 19"/>
                <a:gd name="T7" fmla="*/ 0 h 5"/>
                <a:gd name="T8" fmla="*/ 3 w 19"/>
                <a:gd name="T9" fmla="*/ 0 h 5"/>
                <a:gd name="T10" fmla="*/ 0 w 19"/>
                <a:gd name="T11" fmla="*/ 3 h 5"/>
                <a:gd name="T12" fmla="*/ 3 w 1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">
                  <a:moveTo>
                    <a:pt x="3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9" y="4"/>
                    <a:pt x="19" y="3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D1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433159" y="2034039"/>
            <a:ext cx="421481" cy="279797"/>
            <a:chOff x="9698038" y="3954463"/>
            <a:chExt cx="561975" cy="373063"/>
          </a:xfrm>
          <a:solidFill>
            <a:srgbClr val="364555"/>
          </a:solidFill>
        </p:grpSpPr>
        <p:sp>
          <p:nvSpPr>
            <p:cNvPr id="59" name="FLYING IMPRESSION FID FEIZHAO    qq:1964271550"/>
            <p:cNvSpPr>
              <a:spLocks noEditPoints="1"/>
            </p:cNvSpPr>
            <p:nvPr/>
          </p:nvSpPr>
          <p:spPr bwMode="auto">
            <a:xfrm>
              <a:off x="9698038" y="3954463"/>
              <a:ext cx="557213" cy="352425"/>
            </a:xfrm>
            <a:custGeom>
              <a:avLst/>
              <a:gdLst>
                <a:gd name="T0" fmla="*/ 59 w 109"/>
                <a:gd name="T1" fmla="*/ 57 h 69"/>
                <a:gd name="T2" fmla="*/ 58 w 109"/>
                <a:gd name="T3" fmla="*/ 56 h 69"/>
                <a:gd name="T4" fmla="*/ 7 w 109"/>
                <a:gd name="T5" fmla="*/ 56 h 69"/>
                <a:gd name="T6" fmla="*/ 6 w 109"/>
                <a:gd name="T7" fmla="*/ 56 h 69"/>
                <a:gd name="T8" fmla="*/ 32 w 109"/>
                <a:gd name="T9" fmla="*/ 30 h 69"/>
                <a:gd name="T10" fmla="*/ 40 w 109"/>
                <a:gd name="T11" fmla="*/ 37 h 69"/>
                <a:gd name="T12" fmla="*/ 42 w 109"/>
                <a:gd name="T13" fmla="*/ 37 h 69"/>
                <a:gd name="T14" fmla="*/ 50 w 109"/>
                <a:gd name="T15" fmla="*/ 30 h 69"/>
                <a:gd name="T16" fmla="*/ 69 w 109"/>
                <a:gd name="T17" fmla="*/ 49 h 69"/>
                <a:gd name="T18" fmla="*/ 71 w 109"/>
                <a:gd name="T19" fmla="*/ 49 h 69"/>
                <a:gd name="T20" fmla="*/ 71 w 109"/>
                <a:gd name="T21" fmla="*/ 47 h 69"/>
                <a:gd name="T22" fmla="*/ 52 w 109"/>
                <a:gd name="T23" fmla="*/ 28 h 69"/>
                <a:gd name="T24" fmla="*/ 78 w 109"/>
                <a:gd name="T25" fmla="*/ 5 h 69"/>
                <a:gd name="T26" fmla="*/ 78 w 109"/>
                <a:gd name="T27" fmla="*/ 7 h 69"/>
                <a:gd name="T28" fmla="*/ 78 w 109"/>
                <a:gd name="T29" fmla="*/ 40 h 69"/>
                <a:gd name="T30" fmla="*/ 79 w 109"/>
                <a:gd name="T31" fmla="*/ 41 h 69"/>
                <a:gd name="T32" fmla="*/ 107 w 109"/>
                <a:gd name="T33" fmla="*/ 61 h 69"/>
                <a:gd name="T34" fmla="*/ 109 w 109"/>
                <a:gd name="T35" fmla="*/ 60 h 69"/>
                <a:gd name="T36" fmla="*/ 108 w 109"/>
                <a:gd name="T37" fmla="*/ 58 h 69"/>
                <a:gd name="T38" fmla="*/ 81 w 109"/>
                <a:gd name="T39" fmla="*/ 39 h 69"/>
                <a:gd name="T40" fmla="*/ 81 w 109"/>
                <a:gd name="T41" fmla="*/ 7 h 69"/>
                <a:gd name="T42" fmla="*/ 79 w 109"/>
                <a:gd name="T43" fmla="*/ 2 h 69"/>
                <a:gd name="T44" fmla="*/ 79 w 109"/>
                <a:gd name="T45" fmla="*/ 2 h 69"/>
                <a:gd name="T46" fmla="*/ 75 w 109"/>
                <a:gd name="T47" fmla="*/ 0 h 69"/>
                <a:gd name="T48" fmla="*/ 7 w 109"/>
                <a:gd name="T49" fmla="*/ 0 h 69"/>
                <a:gd name="T50" fmla="*/ 2 w 109"/>
                <a:gd name="T51" fmla="*/ 2 h 69"/>
                <a:gd name="T52" fmla="*/ 2 w 109"/>
                <a:gd name="T53" fmla="*/ 2 h 69"/>
                <a:gd name="T54" fmla="*/ 0 w 109"/>
                <a:gd name="T55" fmla="*/ 7 h 69"/>
                <a:gd name="T56" fmla="*/ 0 w 109"/>
                <a:gd name="T57" fmla="*/ 53 h 69"/>
                <a:gd name="T58" fmla="*/ 2 w 109"/>
                <a:gd name="T59" fmla="*/ 58 h 69"/>
                <a:gd name="T60" fmla="*/ 7 w 109"/>
                <a:gd name="T61" fmla="*/ 59 h 69"/>
                <a:gd name="T62" fmla="*/ 58 w 109"/>
                <a:gd name="T63" fmla="*/ 59 h 69"/>
                <a:gd name="T64" fmla="*/ 71 w 109"/>
                <a:gd name="T65" fmla="*/ 68 h 69"/>
                <a:gd name="T66" fmla="*/ 74 w 109"/>
                <a:gd name="T67" fmla="*/ 68 h 69"/>
                <a:gd name="T68" fmla="*/ 73 w 109"/>
                <a:gd name="T69" fmla="*/ 66 h 69"/>
                <a:gd name="T70" fmla="*/ 59 w 109"/>
                <a:gd name="T71" fmla="*/ 57 h 69"/>
                <a:gd name="T72" fmla="*/ 4 w 109"/>
                <a:gd name="T73" fmla="*/ 54 h 69"/>
                <a:gd name="T74" fmla="*/ 3 w 109"/>
                <a:gd name="T75" fmla="*/ 53 h 69"/>
                <a:gd name="T76" fmla="*/ 3 w 109"/>
                <a:gd name="T77" fmla="*/ 7 h 69"/>
                <a:gd name="T78" fmla="*/ 4 w 109"/>
                <a:gd name="T79" fmla="*/ 5 h 69"/>
                <a:gd name="T80" fmla="*/ 30 w 109"/>
                <a:gd name="T81" fmla="*/ 28 h 69"/>
                <a:gd name="T82" fmla="*/ 4 w 109"/>
                <a:gd name="T83" fmla="*/ 54 h 69"/>
                <a:gd name="T84" fmla="*/ 75 w 109"/>
                <a:gd name="T85" fmla="*/ 3 h 69"/>
                <a:gd name="T86" fmla="*/ 75 w 109"/>
                <a:gd name="T87" fmla="*/ 4 h 69"/>
                <a:gd name="T88" fmla="*/ 49 w 109"/>
                <a:gd name="T89" fmla="*/ 27 h 69"/>
                <a:gd name="T90" fmla="*/ 42 w 109"/>
                <a:gd name="T91" fmla="*/ 32 h 69"/>
                <a:gd name="T92" fmla="*/ 41 w 109"/>
                <a:gd name="T93" fmla="*/ 33 h 69"/>
                <a:gd name="T94" fmla="*/ 38 w 109"/>
                <a:gd name="T95" fmla="*/ 31 h 69"/>
                <a:gd name="T96" fmla="*/ 33 w 109"/>
                <a:gd name="T97" fmla="*/ 27 h 69"/>
                <a:gd name="T98" fmla="*/ 6 w 109"/>
                <a:gd name="T99" fmla="*/ 4 h 69"/>
                <a:gd name="T100" fmla="*/ 7 w 109"/>
                <a:gd name="T101" fmla="*/ 3 h 69"/>
                <a:gd name="T102" fmla="*/ 75 w 109"/>
                <a:gd name="T103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" h="69">
                  <a:moveTo>
                    <a:pt x="59" y="57"/>
                  </a:moveTo>
                  <a:cubicBezTo>
                    <a:pt x="58" y="56"/>
                    <a:pt x="58" y="56"/>
                    <a:pt x="58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1" y="37"/>
                    <a:pt x="42" y="37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50"/>
                    <a:pt x="70" y="50"/>
                    <a:pt x="71" y="49"/>
                  </a:cubicBezTo>
                  <a:cubicBezTo>
                    <a:pt x="71" y="49"/>
                    <a:pt x="71" y="48"/>
                    <a:pt x="71" y="47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6"/>
                    <a:pt x="78" y="6"/>
                    <a:pt x="78" y="7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40"/>
                    <a:pt x="78" y="41"/>
                    <a:pt x="79" y="4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8" y="61"/>
                    <a:pt x="109" y="60"/>
                  </a:cubicBezTo>
                  <a:cubicBezTo>
                    <a:pt x="109" y="60"/>
                    <a:pt x="109" y="59"/>
                    <a:pt x="108" y="58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5"/>
                    <a:pt x="80" y="3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1"/>
                    <a:pt x="76" y="0"/>
                    <a:pt x="7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1" y="56"/>
                    <a:pt x="2" y="58"/>
                  </a:cubicBezTo>
                  <a:cubicBezTo>
                    <a:pt x="4" y="59"/>
                    <a:pt x="5" y="59"/>
                    <a:pt x="7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2" y="69"/>
                    <a:pt x="73" y="69"/>
                    <a:pt x="74" y="68"/>
                  </a:cubicBezTo>
                  <a:cubicBezTo>
                    <a:pt x="74" y="67"/>
                    <a:pt x="74" y="66"/>
                    <a:pt x="73" y="66"/>
                  </a:cubicBezTo>
                  <a:lnTo>
                    <a:pt x="59" y="57"/>
                  </a:lnTo>
                  <a:close/>
                  <a:moveTo>
                    <a:pt x="4" y="54"/>
                  </a:moveTo>
                  <a:cubicBezTo>
                    <a:pt x="4" y="54"/>
                    <a:pt x="3" y="53"/>
                    <a:pt x="3" y="5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30" y="28"/>
                    <a:pt x="30" y="28"/>
                    <a:pt x="30" y="28"/>
                  </a:cubicBezTo>
                  <a:lnTo>
                    <a:pt x="4" y="54"/>
                  </a:lnTo>
                  <a:close/>
                  <a:moveTo>
                    <a:pt x="75" y="3"/>
                  </a:moveTo>
                  <a:cubicBezTo>
                    <a:pt x="75" y="3"/>
                    <a:pt x="75" y="4"/>
                    <a:pt x="75" y="4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3"/>
                    <a:pt x="7" y="3"/>
                  </a:cubicBezTo>
                  <a:lnTo>
                    <a:pt x="7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0" name="FLYING IMPRESSION FID FEIZHAO    qq:1964271550"/>
            <p:cNvSpPr/>
            <p:nvPr/>
          </p:nvSpPr>
          <p:spPr bwMode="auto">
            <a:xfrm>
              <a:off x="10075863" y="4194176"/>
              <a:ext cx="184150" cy="133350"/>
            </a:xfrm>
            <a:custGeom>
              <a:avLst/>
              <a:gdLst>
                <a:gd name="T0" fmla="*/ 35 w 36"/>
                <a:gd name="T1" fmla="*/ 23 h 26"/>
                <a:gd name="T2" fmla="*/ 3 w 36"/>
                <a:gd name="T3" fmla="*/ 1 h 26"/>
                <a:gd name="T4" fmla="*/ 1 w 36"/>
                <a:gd name="T5" fmla="*/ 1 h 26"/>
                <a:gd name="T6" fmla="*/ 1 w 36"/>
                <a:gd name="T7" fmla="*/ 3 h 26"/>
                <a:gd name="T8" fmla="*/ 33 w 36"/>
                <a:gd name="T9" fmla="*/ 25 h 26"/>
                <a:gd name="T10" fmla="*/ 35 w 36"/>
                <a:gd name="T11" fmla="*/ 25 h 26"/>
                <a:gd name="T12" fmla="*/ 35 w 36"/>
                <a:gd name="T1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6">
                  <a:moveTo>
                    <a:pt x="35" y="2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6"/>
                    <a:pt x="35" y="26"/>
                    <a:pt x="35" y="25"/>
                  </a:cubicBezTo>
                  <a:cubicBezTo>
                    <a:pt x="36" y="24"/>
                    <a:pt x="36" y="23"/>
                    <a:pt x="3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1" name="FLYING IMPRESSION FID FEIZHAO    qq:1964271550"/>
            <p:cNvSpPr/>
            <p:nvPr/>
          </p:nvSpPr>
          <p:spPr bwMode="auto">
            <a:xfrm>
              <a:off x="10045701" y="4235451"/>
              <a:ext cx="117475" cy="82550"/>
            </a:xfrm>
            <a:custGeom>
              <a:avLst/>
              <a:gdLst>
                <a:gd name="T0" fmla="*/ 3 w 23"/>
                <a:gd name="T1" fmla="*/ 0 h 16"/>
                <a:gd name="T2" fmla="*/ 1 w 23"/>
                <a:gd name="T3" fmla="*/ 1 h 16"/>
                <a:gd name="T4" fmla="*/ 1 w 23"/>
                <a:gd name="T5" fmla="*/ 3 h 16"/>
                <a:gd name="T6" fmla="*/ 20 w 23"/>
                <a:gd name="T7" fmla="*/ 16 h 16"/>
                <a:gd name="T8" fmla="*/ 22 w 23"/>
                <a:gd name="T9" fmla="*/ 15 h 16"/>
                <a:gd name="T10" fmla="*/ 22 w 23"/>
                <a:gd name="T11" fmla="*/ 13 h 16"/>
                <a:gd name="T12" fmla="*/ 3 w 2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6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16"/>
                    <a:pt x="22" y="16"/>
                    <a:pt x="22" y="15"/>
                  </a:cubicBezTo>
                  <a:cubicBezTo>
                    <a:pt x="23" y="15"/>
                    <a:pt x="23" y="14"/>
                    <a:pt x="22" y="13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</p:grpSp>
      <p:sp>
        <p:nvSpPr>
          <p:cNvPr id="63" name="FLYING IMPRESSION FID FEIZHAO    qq:1964271550"/>
          <p:cNvSpPr/>
          <p:nvPr/>
        </p:nvSpPr>
        <p:spPr bwMode="auto">
          <a:xfrm>
            <a:off x="9002436" y="857250"/>
            <a:ext cx="141564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>
            <a:off x="9002436" y="1901506"/>
            <a:ext cx="141564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>
            <a:off x="9002436" y="2947202"/>
            <a:ext cx="141564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>
            <a:off x="9002436" y="3992898"/>
            <a:ext cx="141564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67" name="FLYING IMPRESSION FID FEIZHAO    qq:1964271550"/>
          <p:cNvSpPr/>
          <p:nvPr/>
        </p:nvSpPr>
        <p:spPr bwMode="auto">
          <a:xfrm>
            <a:off x="9002436" y="5038594"/>
            <a:ext cx="141564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68" name="FLYING IMPRESSION FID FEIZHAO    qq:1964271550"/>
          <p:cNvSpPr/>
          <p:nvPr/>
        </p:nvSpPr>
        <p:spPr bwMode="auto">
          <a:xfrm flipV="1">
            <a:off x="0" y="5037153"/>
            <a:ext cx="141564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69" name="FLYING IMPRESSION FID FEIZHAO    qq:1964271550"/>
          <p:cNvSpPr/>
          <p:nvPr/>
        </p:nvSpPr>
        <p:spPr bwMode="auto">
          <a:xfrm flipV="1">
            <a:off x="0" y="3992897"/>
            <a:ext cx="141564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70" name="FLYING IMPRESSION FID FEIZHAO    qq:1964271550"/>
          <p:cNvSpPr/>
          <p:nvPr/>
        </p:nvSpPr>
        <p:spPr bwMode="auto">
          <a:xfrm flipV="1">
            <a:off x="0" y="2947201"/>
            <a:ext cx="141564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71" name="FLYING IMPRESSION FID FEIZHAO    qq:1964271550"/>
          <p:cNvSpPr/>
          <p:nvPr/>
        </p:nvSpPr>
        <p:spPr bwMode="auto">
          <a:xfrm flipV="1">
            <a:off x="0" y="1901505"/>
            <a:ext cx="141564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72" name="FLYING IMPRESSION FID FEIZHAO    qq:1964271550"/>
          <p:cNvSpPr/>
          <p:nvPr/>
        </p:nvSpPr>
        <p:spPr bwMode="auto">
          <a:xfrm flipV="1">
            <a:off x="0" y="857250"/>
            <a:ext cx="141564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/>
          </a:p>
        </p:txBody>
      </p:sp>
      <p:sp>
        <p:nvSpPr>
          <p:cNvPr id="2" name="文本框 1"/>
          <p:cNvSpPr txBox="1"/>
          <p:nvPr/>
        </p:nvSpPr>
        <p:spPr>
          <a:xfrm>
            <a:off x="4023995" y="2055495"/>
            <a:ext cx="4107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有</a:t>
            </a:r>
            <a:r>
              <a:rPr lang="en-US" altLang="zh-CN" sz="2400"/>
              <a:t>1 2 3 4</a:t>
            </a:r>
            <a:r>
              <a:rPr lang="zh-CN" altLang="en-US" sz="2400"/>
              <a:t>个数字，能组成多少个互不相同且无重复数字的三位数？都是多少？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128135" y="4235450"/>
            <a:ext cx="2816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（在百位，十位，个位的数字都是</a:t>
            </a:r>
            <a:r>
              <a:rPr lang="en-US" altLang="zh-CN"/>
              <a:t>1 2 3 4 </a:t>
            </a:r>
            <a:r>
              <a:rPr lang="zh-CN" altLang="en-US"/>
              <a:t>，去掉不满足条件的排列）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23995" y="5751830"/>
            <a:ext cx="2645410" cy="368300"/>
          </a:xfrm>
          <a:prstGeom prst="rect">
            <a:avLst/>
          </a:prstGeom>
          <a:solidFill>
            <a:srgbClr val="F0BBA8"/>
          </a:solidFill>
        </p:spPr>
        <p:txBody>
          <a:bodyPr wrap="square" rtlCol="0">
            <a:spAutoFit/>
          </a:bodyPr>
          <a:p>
            <a:r>
              <a:rPr lang="zh-CN" altLang="en-US"/>
              <a:t>思考 ：输出九九口诀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-1" y="5037151"/>
            <a:ext cx="940526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-1" y="3992895"/>
            <a:ext cx="940526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294719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-1" y="1901503"/>
            <a:ext cx="940526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8572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8869680" y="5037151"/>
            <a:ext cx="274320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8869680" y="3992895"/>
            <a:ext cx="274320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8869680" y="2947199"/>
            <a:ext cx="274320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8869680" y="1901503"/>
            <a:ext cx="274320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8869680" y="857250"/>
            <a:ext cx="274320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082675" y="1303020"/>
          <a:ext cx="6978015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972300" imgH="4248150" progId="Paint.Picture">
                  <p:embed/>
                </p:oleObj>
              </mc:Choice>
              <mc:Fallback>
                <p:oleObj name="" r:id="rId1" imgW="6972300" imgH="4248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2675" y="1303020"/>
                        <a:ext cx="6978015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-1" y="5037151"/>
            <a:ext cx="940526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-1" y="3992895"/>
            <a:ext cx="940526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-1" y="2947199"/>
            <a:ext cx="940526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-1" y="1901503"/>
            <a:ext cx="940526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-1" y="857250"/>
            <a:ext cx="940526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8869680" y="5037151"/>
            <a:ext cx="274320" cy="96359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8869680" y="3992895"/>
            <a:ext cx="274320" cy="96359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8869680" y="2947199"/>
            <a:ext cx="274320" cy="96359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8869680" y="1901503"/>
            <a:ext cx="274320" cy="96359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8869680" y="857250"/>
            <a:ext cx="274320" cy="96215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2329480" y="2805752"/>
            <a:ext cx="2538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CB03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PART TWO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CB03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" name="FLYING IMPRESSION FID FEIZHAO    qq:1964271550"/>
          <p:cNvSpPr/>
          <p:nvPr/>
        </p:nvSpPr>
        <p:spPr>
          <a:xfrm>
            <a:off x="4067475" y="3910151"/>
            <a:ext cx="2926080" cy="645160"/>
          </a:xfrm>
          <a:prstGeom prst="rect">
            <a:avLst/>
          </a:prstGeom>
          <a:solidFill>
            <a:srgbClr val="FCB03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几种循环比较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bldLvl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2307</Words>
  <Application>WPS 演示</Application>
  <PresentationFormat>在屏幕上显示</PresentationFormat>
  <Paragraphs>336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Garamond</vt:lpstr>
      <vt:lpstr>微软雅黑</vt:lpstr>
      <vt:lpstr>Calibri</vt:lpstr>
      <vt:lpstr>华文新魏</vt:lpstr>
      <vt:lpstr>楷体_GB2312</vt:lpstr>
      <vt:lpstr>Calibri</vt:lpstr>
      <vt:lpstr>Arial Unicode MS</vt:lpstr>
      <vt:lpstr>PMingLiU-ExtB</vt:lpstr>
      <vt:lpstr>新宋体</vt:lpstr>
      <vt:lpstr>Edge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循环的嵌套的几种形式：</vt:lpstr>
      <vt:lpstr>循环的嵌套</vt:lpstr>
      <vt:lpstr>多重循环的执行次数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continue 和break语句</vt:lpstr>
      <vt:lpstr>例：用continue语句改写寻找水仙花数的程序。</vt:lpstr>
      <vt:lpstr>例：找出最大的水仙花数。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例：打印三角形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李志强</dc:creator>
  <cp:lastModifiedBy>北人久情</cp:lastModifiedBy>
  <cp:revision>136</cp:revision>
  <dcterms:created xsi:type="dcterms:W3CDTF">2007-04-11T03:35:00Z</dcterms:created>
  <dcterms:modified xsi:type="dcterms:W3CDTF">2018-11-11T05:18:29Z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2052-10.1.0.7578</vt:lpwstr>
  </property>
</Properties>
</file>