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90" r:id="rId4"/>
    <p:sldId id="292" r:id="rId5"/>
    <p:sldId id="293" r:id="rId6"/>
    <p:sldId id="295" r:id="rId7"/>
    <p:sldId id="294" r:id="rId8"/>
    <p:sldId id="257" r:id="rId9"/>
    <p:sldId id="278" r:id="rId11"/>
    <p:sldId id="259" r:id="rId12"/>
    <p:sldId id="268" r:id="rId13"/>
    <p:sldId id="314" r:id="rId14"/>
    <p:sldId id="312" r:id="rId15"/>
    <p:sldId id="261" r:id="rId16"/>
    <p:sldId id="313" r:id="rId17"/>
    <p:sldId id="262" r:id="rId18"/>
    <p:sldId id="265" r:id="rId19"/>
    <p:sldId id="264" r:id="rId20"/>
    <p:sldId id="267" r:id="rId21"/>
    <p:sldId id="266" r:id="rId22"/>
    <p:sldId id="273" r:id="rId23"/>
    <p:sldId id="296" r:id="rId24"/>
    <p:sldId id="297" r:id="rId25"/>
    <p:sldId id="28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FDFE"/>
    <a:srgbClr val="A0D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41" autoAdjust="0"/>
  </p:normalViewPr>
  <p:slideViewPr>
    <p:cSldViewPr snapToGrid="0">
      <p:cViewPr varScale="1">
        <p:scale>
          <a:sx n="96" d="100"/>
          <a:sy n="96" d="100"/>
        </p:scale>
        <p:origin x="1116" y="8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DA5BF-3F47-46CD-A32B-E7083DF43A3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2407E-CA6E-4DD8-9DFE-C2A7C4FCCB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2407E-CA6E-4DD8-9DFE-C2A7C4FCCB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523523-7971-41AE-ABFF-17E629FD7D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5CE0AC-042C-424C-BBF7-5D595597753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23523-7971-41AE-ABFF-17E629FD7D4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E0AC-042C-424C-BBF7-5D595597753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1FDB1-78C2-465A-A2C7-2B81AF98A90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1A3BC-785A-4F86-9AD7-D34E47952709}"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bg1"/>
                </a:solidFill>
              </a:rPr>
              <a:t>有没有人跟你们说过：</a:t>
            </a:r>
            <a:endParaRPr lang="zh-CN" altLang="en-US" sz="3600">
              <a:solidFill>
                <a:schemeClr val="bg1"/>
              </a:solidFill>
            </a:endParaRPr>
          </a:p>
        </p:txBody>
      </p:sp>
      <p:sp>
        <p:nvSpPr>
          <p:cNvPr id="3" name="内容占位符 2"/>
          <p:cNvSpPr>
            <a:spLocks noGrp="1"/>
          </p:cNvSpPr>
          <p:nvPr>
            <p:ph idx="1"/>
          </p:nvPr>
        </p:nvSpPr>
        <p:spPr/>
        <p:txBody>
          <a:bodyPr>
            <a:normAutofit/>
          </a:bodyPr>
          <a:p>
            <a:r>
              <a:rPr lang="zh-CN" altLang="en-US">
                <a:solidFill>
                  <a:schemeClr val="bg1"/>
                </a:solidFill>
                <a:sym typeface="+mn-ea"/>
              </a:rPr>
              <a:t>你这专业好啊，以后电脑坏了找你修啊！</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rPr>
              <a:t>我的电脑的系统不行了，你能帮我重装一下吗？</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13385"/>
            <a:ext cx="10515600" cy="5572760"/>
          </a:xfrm>
        </p:spPr>
        <p:txBody>
          <a:bodyPr>
            <a:noAutofit/>
          </a:bodyPr>
          <a:p>
            <a:r>
              <a:rPr lang="zh-CN" altLang="en-US" sz="1600">
                <a:solidFill>
                  <a:schemeClr val="bg1"/>
                </a:solidFill>
              </a:rPr>
              <a:t>#include&lt;iostream&gt;</a:t>
            </a:r>
            <a:endParaRPr lang="zh-CN" altLang="en-US" sz="1600">
              <a:solidFill>
                <a:schemeClr val="bg1"/>
              </a:solidFill>
            </a:endParaRPr>
          </a:p>
          <a:p>
            <a:r>
              <a:rPr lang="zh-CN" altLang="en-US" sz="1600">
                <a:solidFill>
                  <a:schemeClr val="bg1"/>
                </a:solidFill>
              </a:rPr>
              <a:t>using namespace std;</a:t>
            </a:r>
            <a:endParaRPr lang="zh-CN" altLang="en-US" sz="1600">
              <a:solidFill>
                <a:schemeClr val="bg1"/>
              </a:solidFill>
            </a:endParaRPr>
          </a:p>
          <a:p>
            <a:r>
              <a:rPr lang="zh-CN" altLang="en-US" sz="1600">
                <a:solidFill>
                  <a:schemeClr val="bg1"/>
                </a:solidFill>
              </a:rPr>
              <a:t>int recv(int n) {</a:t>
            </a:r>
            <a:endParaRPr lang="zh-CN" altLang="en-US" sz="1600">
              <a:solidFill>
                <a:schemeClr val="bg1"/>
              </a:solidFill>
            </a:endParaRPr>
          </a:p>
          <a:p>
            <a:r>
              <a:rPr lang="zh-CN" altLang="en-US" sz="1600">
                <a:solidFill>
                  <a:schemeClr val="bg1"/>
                </a:solidFill>
              </a:rPr>
              <a:t>	int sum = 1;</a:t>
            </a:r>
            <a:endParaRPr lang="zh-CN" altLang="en-US" sz="1600">
              <a:solidFill>
                <a:schemeClr val="bg1"/>
              </a:solidFill>
            </a:endParaRPr>
          </a:p>
          <a:p>
            <a:r>
              <a:rPr lang="zh-CN" altLang="en-US" sz="1600">
                <a:solidFill>
                  <a:schemeClr val="bg1"/>
                </a:solidFill>
              </a:rPr>
              <a:t>	if(1 == n) {</a:t>
            </a:r>
            <a:endParaRPr lang="zh-CN" altLang="en-US" sz="1600">
              <a:solidFill>
                <a:schemeClr val="bg1"/>
              </a:solidFill>
            </a:endParaRPr>
          </a:p>
          <a:p>
            <a:r>
              <a:rPr lang="zh-CN" altLang="en-US" sz="1600">
                <a:solidFill>
                  <a:schemeClr val="bg1"/>
                </a:solidFill>
              </a:rPr>
              <a:t>		return 1;</a:t>
            </a:r>
            <a:endParaRPr lang="zh-CN" altLang="en-US" sz="1600">
              <a:solidFill>
                <a:schemeClr val="bg1"/>
              </a:solidFill>
            </a:endParaRPr>
          </a:p>
          <a:p>
            <a:r>
              <a:rPr lang="zh-CN" altLang="en-US" sz="1600">
                <a:solidFill>
                  <a:schemeClr val="bg1"/>
                </a:solidFill>
              </a:rPr>
              <a:t>	}</a:t>
            </a:r>
            <a:endParaRPr lang="zh-CN" altLang="en-US" sz="1600">
              <a:solidFill>
                <a:schemeClr val="bg1"/>
              </a:solidFill>
            </a:endParaRPr>
          </a:p>
          <a:p>
            <a:r>
              <a:rPr lang="zh-CN" altLang="en-US" sz="1600">
                <a:solidFill>
                  <a:schemeClr val="bg1"/>
                </a:solidFill>
              </a:rPr>
              <a:t>	sum = n * recv(n - 1);</a:t>
            </a:r>
            <a:endParaRPr lang="zh-CN" altLang="en-US" sz="1600">
              <a:solidFill>
                <a:schemeClr val="bg1"/>
              </a:solidFill>
            </a:endParaRPr>
          </a:p>
          <a:p>
            <a:r>
              <a:rPr lang="zh-CN" altLang="en-US" sz="1600">
                <a:solidFill>
                  <a:schemeClr val="bg1"/>
                </a:solidFill>
              </a:rPr>
              <a:t>	return sum;</a:t>
            </a:r>
            <a:endParaRPr lang="zh-CN" altLang="en-US" sz="1600">
              <a:solidFill>
                <a:schemeClr val="bg1"/>
              </a:solidFill>
            </a:endParaRPr>
          </a:p>
          <a:p>
            <a:r>
              <a:rPr lang="zh-CN" altLang="en-US" sz="1600">
                <a:solidFill>
                  <a:schemeClr val="bg1"/>
                </a:solidFill>
              </a:rPr>
              <a:t>} </a:t>
            </a:r>
            <a:endParaRPr lang="zh-CN" altLang="en-US" sz="1600">
              <a:solidFill>
                <a:schemeClr val="bg1"/>
              </a:solidFill>
            </a:endParaRPr>
          </a:p>
          <a:p>
            <a:r>
              <a:rPr lang="zh-CN" altLang="en-US" sz="1600">
                <a:solidFill>
                  <a:schemeClr val="bg1"/>
                </a:solidFill>
              </a:rPr>
              <a:t>int main() {</a:t>
            </a:r>
            <a:endParaRPr lang="zh-CN" altLang="en-US" sz="1600">
              <a:solidFill>
                <a:schemeClr val="bg1"/>
              </a:solidFill>
            </a:endParaRPr>
          </a:p>
          <a:p>
            <a:r>
              <a:rPr lang="zh-CN" altLang="en-US" sz="1600">
                <a:solidFill>
                  <a:schemeClr val="bg1"/>
                </a:solidFill>
              </a:rPr>
              <a:t>	int num = 0;</a:t>
            </a:r>
            <a:endParaRPr lang="zh-CN" altLang="en-US" sz="1600">
              <a:solidFill>
                <a:schemeClr val="bg1"/>
              </a:solidFill>
            </a:endParaRPr>
          </a:p>
          <a:p>
            <a:r>
              <a:rPr lang="zh-CN" altLang="en-US" sz="1600">
                <a:solidFill>
                  <a:schemeClr val="bg1"/>
                </a:solidFill>
              </a:rPr>
              <a:t>	cin &gt;&gt; num;</a:t>
            </a:r>
            <a:endParaRPr lang="zh-CN" altLang="en-US" sz="1600">
              <a:solidFill>
                <a:schemeClr val="bg1"/>
              </a:solidFill>
            </a:endParaRPr>
          </a:p>
          <a:p>
            <a:r>
              <a:rPr lang="zh-CN" altLang="en-US" sz="1600">
                <a:solidFill>
                  <a:schemeClr val="bg1"/>
                </a:solidFill>
              </a:rPr>
              <a:t>	cout &lt;&lt; recv(num) &lt;&lt; endl;</a:t>
            </a:r>
            <a:endParaRPr lang="zh-CN" altLang="en-US" sz="1600">
              <a:solidFill>
                <a:schemeClr val="bg1"/>
              </a:solidFill>
            </a:endParaRPr>
          </a:p>
          <a:p>
            <a:r>
              <a:rPr lang="zh-CN" altLang="en-US" sz="1600">
                <a:solidFill>
                  <a:schemeClr val="bg1"/>
                </a:solidFill>
              </a:rPr>
              <a:t>	return 0;</a:t>
            </a:r>
            <a:endParaRPr lang="zh-CN" altLang="en-US" sz="1600">
              <a:solidFill>
                <a:schemeClr val="bg1"/>
              </a:solidFill>
            </a:endParaRPr>
          </a:p>
          <a:p>
            <a:r>
              <a:rPr lang="zh-CN" altLang="en-US" sz="1600">
                <a:solidFill>
                  <a:schemeClr val="bg1"/>
                </a:solidFill>
              </a:rPr>
              <a:t>}</a:t>
            </a:r>
            <a:endParaRPr lang="zh-CN" altLang="en-US" sz="1600">
              <a:solidFill>
                <a:schemeClr val="bg1"/>
              </a:solidFill>
            </a:endParaRPr>
          </a:p>
        </p:txBody>
      </p:sp>
      <p:sp>
        <p:nvSpPr>
          <p:cNvPr id="4" name="文本框 3"/>
          <p:cNvSpPr txBox="1"/>
          <p:nvPr/>
        </p:nvSpPr>
        <p:spPr>
          <a:xfrm>
            <a:off x="5688330" y="1021080"/>
            <a:ext cx="5706745" cy="368300"/>
          </a:xfrm>
          <a:prstGeom prst="rect">
            <a:avLst/>
          </a:prstGeom>
          <a:noFill/>
        </p:spPr>
        <p:txBody>
          <a:bodyPr wrap="square" rtlCol="0">
            <a:spAutoFit/>
          </a:bodyPr>
          <a:p>
            <a:endParaRPr lang="zh-CN" altLang="en-US"/>
          </a:p>
        </p:txBody>
      </p:sp>
      <p:sp>
        <p:nvSpPr>
          <p:cNvPr id="5" name="文本框 4"/>
          <p:cNvSpPr txBox="1"/>
          <p:nvPr/>
        </p:nvSpPr>
        <p:spPr>
          <a:xfrm>
            <a:off x="5749290" y="908685"/>
            <a:ext cx="5506720" cy="4523105"/>
          </a:xfrm>
          <a:prstGeom prst="rect">
            <a:avLst/>
          </a:prstGeom>
          <a:noFill/>
        </p:spPr>
        <p:txBody>
          <a:bodyPr wrap="square" rtlCol="0">
            <a:spAutoFit/>
          </a:bodyPr>
          <a:p>
            <a:r>
              <a:rPr lang="en-US" altLang="zh-CN">
                <a:solidFill>
                  <a:schemeClr val="bg1"/>
                </a:solidFill>
                <a:sym typeface="+mn-ea"/>
              </a:rPr>
              <a:t>          </a:t>
            </a:r>
            <a:r>
              <a:rPr lang="zh-CN" altLang="en-US" sz="2400">
                <a:solidFill>
                  <a:schemeClr val="bg1"/>
                </a:solidFill>
                <a:sym typeface="+mn-ea"/>
              </a:rPr>
              <a:t>#include&lt;</a:t>
            </a:r>
            <a:r>
              <a:rPr lang="en-US" altLang="zh-CN" sz="2400">
                <a:solidFill>
                  <a:schemeClr val="bg1"/>
                </a:solidFill>
                <a:sym typeface="+mn-ea"/>
              </a:rPr>
              <a:t>stdio.h</a:t>
            </a:r>
            <a:r>
              <a:rPr lang="zh-CN" altLang="en-US" sz="2400">
                <a:solidFill>
                  <a:schemeClr val="bg1"/>
                </a:solidFill>
                <a:sym typeface="+mn-ea"/>
              </a:rPr>
              <a:t>&gt;</a:t>
            </a:r>
            <a:endParaRPr lang="zh-CN" altLang="en-US" sz="2400">
              <a:solidFill>
                <a:schemeClr val="bg1"/>
              </a:solidFill>
            </a:endParaRPr>
          </a:p>
          <a:p>
            <a:r>
              <a:rPr lang="en-US" altLang="zh-CN" sz="2400">
                <a:solidFill>
                  <a:schemeClr val="bg1"/>
                </a:solidFill>
                <a:sym typeface="+mn-ea"/>
              </a:rPr>
              <a:t>         </a:t>
            </a:r>
            <a:r>
              <a:rPr lang="zh-CN" altLang="en-US" sz="2400">
                <a:solidFill>
                  <a:schemeClr val="bg1"/>
                </a:solidFill>
                <a:sym typeface="+mn-ea"/>
              </a:rPr>
              <a:t> int main(){</a:t>
            </a:r>
            <a:endParaRPr lang="zh-CN" altLang="en-US" sz="2400">
              <a:solidFill>
                <a:schemeClr val="bg1"/>
              </a:solidFill>
            </a:endParaRPr>
          </a:p>
          <a:p>
            <a:r>
              <a:rPr lang="zh-CN" altLang="en-US" sz="2400">
                <a:solidFill>
                  <a:schemeClr val="bg1"/>
                </a:solidFill>
                <a:sym typeface="+mn-ea"/>
              </a:rPr>
              <a:t>                  int i, t;</a:t>
            </a:r>
            <a:endParaRPr lang="zh-CN" altLang="en-US" sz="2400">
              <a:solidFill>
                <a:schemeClr val="bg1"/>
              </a:solidFill>
            </a:endParaRPr>
          </a:p>
          <a:p>
            <a:r>
              <a:rPr lang="zh-CN" altLang="en-US" sz="2400">
                <a:solidFill>
                  <a:schemeClr val="bg1"/>
                </a:solidFill>
                <a:sym typeface="+mn-ea"/>
              </a:rPr>
              <a:t>	     t = 1;</a:t>
            </a:r>
            <a:endParaRPr lang="zh-CN" altLang="en-US" sz="2400">
              <a:solidFill>
                <a:schemeClr val="bg1"/>
              </a:solidFill>
            </a:endParaRPr>
          </a:p>
          <a:p>
            <a:r>
              <a:rPr lang="zh-CN" altLang="en-US" sz="2400">
                <a:solidFill>
                  <a:schemeClr val="bg1"/>
                </a:solidFill>
                <a:sym typeface="+mn-ea"/>
              </a:rPr>
              <a:t>	     i = 2;</a:t>
            </a:r>
            <a:endParaRPr lang="zh-CN" altLang="en-US" sz="2400">
              <a:solidFill>
                <a:schemeClr val="bg1"/>
              </a:solidFill>
            </a:endParaRPr>
          </a:p>
          <a:p>
            <a:r>
              <a:rPr lang="zh-CN" altLang="en-US" sz="2400">
                <a:solidFill>
                  <a:schemeClr val="bg1"/>
                </a:solidFill>
                <a:sym typeface="+mn-ea"/>
              </a:rPr>
              <a:t>	     while(i &lt;= 5){</a:t>
            </a:r>
            <a:endParaRPr lang="zh-CN" altLang="en-US" sz="2400">
              <a:solidFill>
                <a:schemeClr val="bg1"/>
              </a:solidFill>
            </a:endParaRPr>
          </a:p>
          <a:p>
            <a:r>
              <a:rPr lang="zh-CN" altLang="en-US" sz="2400">
                <a:solidFill>
                  <a:schemeClr val="bg1"/>
                </a:solidFill>
                <a:sym typeface="+mn-ea"/>
              </a:rPr>
              <a:t>		t = t * i;</a:t>
            </a:r>
            <a:endParaRPr lang="zh-CN" altLang="en-US" sz="2400">
              <a:solidFill>
                <a:schemeClr val="bg1"/>
              </a:solidFill>
            </a:endParaRPr>
          </a:p>
          <a:p>
            <a:r>
              <a:rPr lang="zh-CN" altLang="en-US" sz="2400">
                <a:solidFill>
                  <a:schemeClr val="bg1"/>
                </a:solidFill>
                <a:sym typeface="+mn-ea"/>
              </a:rPr>
              <a:t>		i = i + 1;</a:t>
            </a:r>
            <a:endParaRPr lang="zh-CN" altLang="en-US" sz="2400">
              <a:solidFill>
                <a:schemeClr val="bg1"/>
              </a:solidFill>
            </a:endParaRPr>
          </a:p>
          <a:p>
            <a:r>
              <a:rPr lang="zh-CN" altLang="en-US" sz="2400">
                <a:solidFill>
                  <a:schemeClr val="bg1"/>
                </a:solidFill>
                <a:sym typeface="+mn-ea"/>
              </a:rPr>
              <a:t>	     }</a:t>
            </a:r>
            <a:endParaRPr lang="zh-CN" altLang="en-US" sz="2400">
              <a:solidFill>
                <a:schemeClr val="bg1"/>
              </a:solidFill>
            </a:endParaRPr>
          </a:p>
          <a:p>
            <a:r>
              <a:rPr lang="zh-CN" altLang="en-US" sz="2400">
                <a:solidFill>
                  <a:schemeClr val="bg1"/>
                </a:solidFill>
                <a:sym typeface="+mn-ea"/>
              </a:rPr>
              <a:t>	     printf("%d\n", t);</a:t>
            </a:r>
            <a:endParaRPr lang="zh-CN" altLang="en-US" sz="2400">
              <a:solidFill>
                <a:schemeClr val="bg1"/>
              </a:solidFill>
            </a:endParaRPr>
          </a:p>
          <a:p>
            <a:r>
              <a:rPr lang="zh-CN" altLang="en-US" sz="2400">
                <a:solidFill>
                  <a:schemeClr val="bg1"/>
                </a:solidFill>
                <a:sym typeface="+mn-ea"/>
              </a:rPr>
              <a:t>	     return 0;</a:t>
            </a:r>
            <a:endParaRPr lang="zh-CN" altLang="en-US" sz="2400">
              <a:solidFill>
                <a:schemeClr val="bg1"/>
              </a:solidFill>
            </a:endParaRPr>
          </a:p>
          <a:p>
            <a:r>
              <a:rPr lang="zh-CN" altLang="en-US" sz="2400">
                <a:solidFill>
                  <a:schemeClr val="bg1"/>
                </a:solidFill>
                <a:sym typeface="+mn-ea"/>
              </a:rPr>
              <a:t>          }</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34490" y="3046095"/>
            <a:ext cx="9148445" cy="3131185"/>
          </a:xfrm>
        </p:spPr>
        <p:txBody>
          <a:bodyPr/>
          <a:p>
            <a:pPr marL="0" indent="0">
              <a:buNone/>
            </a:pPr>
            <a:r>
              <a:rPr lang="en-US" altLang="zh-CN">
                <a:solidFill>
                  <a:schemeClr val="bg1"/>
                </a:solidFill>
              </a:rPr>
              <a:t>                            </a:t>
            </a:r>
            <a:r>
              <a:rPr lang="zh-CN" altLang="en-US" sz="3200">
                <a:solidFill>
                  <a:schemeClr val="bg1"/>
                </a:solidFill>
              </a:rPr>
              <a:t>怎样</a:t>
            </a:r>
            <a:r>
              <a:rPr lang="zh-CN" altLang="en-US" sz="3200">
                <a:solidFill>
                  <a:schemeClr val="bg1"/>
                </a:solidFill>
              </a:rPr>
              <a:t>判定闰年吗</a:t>
            </a:r>
            <a:r>
              <a:rPr lang="en-US" altLang="zh-CN" sz="3200">
                <a:solidFill>
                  <a:schemeClr val="bg1"/>
                </a:solidFill>
              </a:rPr>
              <a:t>?</a:t>
            </a:r>
            <a:endParaRPr lang="en-US" altLang="zh-CN" sz="3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3538" y="269980"/>
            <a:ext cx="1463570" cy="1463570"/>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51" y="335793"/>
            <a:ext cx="1331944" cy="1331944"/>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75108" y="451550"/>
            <a:ext cx="1100430" cy="110043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615085" y="609503"/>
            <a:ext cx="996139" cy="521970"/>
          </a:xfrm>
          <a:prstGeom prst="rect">
            <a:avLst/>
          </a:prstGeom>
          <a:ln>
            <a:noFill/>
          </a:ln>
        </p:spPr>
        <p:txBody>
          <a:bodyPr wrap="square">
            <a:spAutoFit/>
          </a:bodyPr>
          <a:lstStyle/>
          <a:p>
            <a:pPr algn="ctr"/>
            <a:r>
              <a:rPr lang="zh-CN" altLang="en-US" sz="28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例三</a:t>
            </a:r>
            <a:endParaRPr lang="zh-CN" altLang="en-US" sz="28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grpSp>
        <p:nvGrpSpPr>
          <p:cNvPr id="10" name="组合 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2104488" y="510004"/>
            <a:ext cx="4144923" cy="813294"/>
            <a:chOff x="1396469" y="215142"/>
            <a:chExt cx="3564315" cy="813294"/>
          </a:xfrm>
        </p:grpSpPr>
        <p:sp>
          <p:nvSpPr>
            <p:cNvPr id="11"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1396469" y="215142"/>
              <a:ext cx="2864836"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b="1" spc="200" dirty="0">
                <a:solidFill>
                  <a:srgbClr val="A0DAE4"/>
                </a:solidFill>
                <a:effectLst>
                  <a:outerShdw blurRad="38100" dist="38100" dir="2700000" algn="tl">
                    <a:srgbClr val="000000">
                      <a:alpha val="43137"/>
                    </a:srgbClr>
                  </a:outerShdw>
                </a:effectLst>
                <a:ea typeface="Meiryo" panose="020B0604030504040204" pitchFamily="34" charset="-128"/>
                <a:cs typeface="Open Sans" panose="020B0606030504020204" pitchFamily="34" charset="0"/>
              </a:endParaRPr>
            </a:p>
          </p:txBody>
        </p:sp>
        <p:sp>
          <p:nvSpPr>
            <p:cNvPr id="12" name="矩形 11"/>
            <p:cNvSpPr/>
            <p:nvPr/>
          </p:nvSpPr>
          <p:spPr>
            <a:xfrm>
              <a:off x="1404733" y="752846"/>
              <a:ext cx="3556051" cy="275590"/>
            </a:xfrm>
            <a:prstGeom prst="rect">
              <a:avLst/>
            </a:prstGeom>
          </p:spPr>
          <p:txBody>
            <a:bodyPr wrap="square">
              <a:spAutoFit/>
            </a:bodyPr>
            <a:lstStyle/>
            <a:p>
              <a:pPr algn="just"/>
              <a:endParaRPr lang="en-US" altLang="zh-CN" sz="1200" dirty="0">
                <a:solidFill>
                  <a:srgbClr val="A0DAE4"/>
                </a:solidFill>
                <a:ea typeface="Roboto" panose="02000000000000000000" pitchFamily="2" charset="0"/>
                <a:cs typeface="Open Sans" panose="020B0606030504020204" pitchFamily="34" charset="0"/>
              </a:endParaRPr>
            </a:p>
          </p:txBody>
        </p:sp>
      </p:grpSp>
      <p:sp>
        <p:nvSpPr>
          <p:cNvPr id="4"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
        <p:nvSpPr>
          <p:cNvPr id="100" name="文本框 99"/>
          <p:cNvSpPr txBox="1"/>
          <p:nvPr/>
        </p:nvSpPr>
        <p:spPr>
          <a:xfrm>
            <a:off x="459740" y="2521585"/>
            <a:ext cx="5413375" cy="1938020"/>
          </a:xfrm>
          <a:prstGeom prst="rect">
            <a:avLst/>
          </a:prstGeom>
          <a:noFill/>
          <a:ln w="9525">
            <a:noFill/>
          </a:ln>
        </p:spPr>
        <p:txBody>
          <a:bodyPr wrap="square">
            <a:spAutoFit/>
          </a:bodyPr>
          <a:p>
            <a:pPr indent="0"/>
            <a:r>
              <a:rPr lang="zh-CN" sz="2400" b="0">
                <a:solidFill>
                  <a:schemeClr val="bg1"/>
                </a:solidFill>
                <a:ea typeface="宋体" panose="02010600030101010101" pitchFamily="2" charset="-122"/>
              </a:rPr>
              <a:t>判定2000 — 2500年中的每一年是否闰年，将结果输出。润年的条件：</a:t>
            </a:r>
            <a:endParaRPr lang="zh-CN" sz="2400" b="0">
              <a:solidFill>
                <a:schemeClr val="bg1"/>
              </a:solidFill>
              <a:ea typeface="宋体" panose="02010600030101010101" pitchFamily="2" charset="-122"/>
            </a:endParaRPr>
          </a:p>
          <a:p>
            <a:pPr indent="0"/>
            <a:r>
              <a:rPr lang="zh-CN" sz="2400" b="0">
                <a:solidFill>
                  <a:schemeClr val="bg1"/>
                </a:solidFill>
                <a:ea typeface="宋体" panose="02010600030101010101" pitchFamily="2" charset="-122"/>
              </a:rPr>
              <a:t>1) 能被4整除，但不能被100整除  的年份；</a:t>
            </a:r>
            <a:endParaRPr lang="zh-CN" sz="2400" b="0">
              <a:solidFill>
                <a:schemeClr val="bg1"/>
              </a:solidFill>
              <a:ea typeface="宋体" panose="02010600030101010101" pitchFamily="2" charset="-122"/>
            </a:endParaRPr>
          </a:p>
          <a:p>
            <a:pPr indent="0"/>
            <a:r>
              <a:rPr lang="zh-CN" sz="2400" b="0">
                <a:solidFill>
                  <a:schemeClr val="bg1"/>
                </a:solidFill>
                <a:ea typeface="宋体" panose="02010600030101010101" pitchFamily="2" charset="-122"/>
              </a:rPr>
              <a:t>2) 能被100整除，又能被400整除的年份；</a:t>
            </a:r>
            <a:endParaRPr lang="zh-CN" altLang="en-US" sz="2400" b="0">
              <a:solidFill>
                <a:schemeClr val="bg1"/>
              </a:solidFill>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6105525" y="1405890"/>
            <a:ext cx="5779770" cy="490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par>
                                <p:cTn id="29" presetID="53" presetClass="entr" presetSubtype="16" fill="hold" nodeType="withEffect">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par>
                                <p:cTn id="34" presetID="42" presetClass="path" presetSubtype="0" accel="50000" decel="50000" fill="hold" nodeType="withEffect">
                                  <p:stCondLst>
                                    <p:cond delay="1000"/>
                                  </p:stCondLst>
                                  <p:childTnLst>
                                    <p:animMotion origin="layout" path="M 0.19739 -0.00069 L 1.875E-6 -4.81481E-6 " pathEditMode="relative" rAng="0" ptsTypes="AA">
                                      <p:cBhvr>
                                        <p:cTn id="35" dur="1000" fill="hold"/>
                                        <p:tgtEl>
                                          <p:spTgt spid="10"/>
                                        </p:tgtEl>
                                        <p:attrNameLst>
                                          <p:attrName>ppt_x</p:attrName>
                                          <p:attrName>ppt_y</p:attrName>
                                        </p:attrNameLst>
                                      </p:cBhvr>
                                      <p:rCtr x="-987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89865"/>
            <a:ext cx="10515600" cy="5987415"/>
          </a:xfrm>
        </p:spPr>
        <p:txBody>
          <a:bodyPr>
            <a:normAutofit/>
          </a:bodyPr>
          <a:p>
            <a:pPr marL="0" indent="0">
              <a:buNone/>
            </a:pPr>
            <a:endParaRPr lang="zh-CN" altLang="en-US" sz="2000">
              <a:solidFill>
                <a:schemeClr val="bg1"/>
              </a:solidFill>
            </a:endParaRPr>
          </a:p>
          <a:p>
            <a:pPr marL="0" indent="0">
              <a:buNone/>
            </a:pPr>
            <a:r>
              <a:rPr lang="zh-CN" altLang="en-US" sz="2000">
                <a:solidFill>
                  <a:schemeClr val="bg1"/>
                </a:solidFill>
              </a:rPr>
              <a:t>#include&lt;stdio.h&gt;</a:t>
            </a:r>
            <a:endParaRPr lang="zh-CN" altLang="en-US" sz="2000">
              <a:solidFill>
                <a:schemeClr val="bg1"/>
              </a:solidFill>
            </a:endParaRPr>
          </a:p>
          <a:p>
            <a:pPr marL="0" indent="0">
              <a:buNone/>
            </a:pPr>
            <a:r>
              <a:rPr lang="zh-CN" altLang="en-US" sz="2000">
                <a:solidFill>
                  <a:schemeClr val="bg1"/>
                </a:solidFill>
              </a:rPr>
              <a:t>int main() {</a:t>
            </a:r>
            <a:endParaRPr lang="zh-CN" altLang="en-US" sz="2000">
              <a:solidFill>
                <a:schemeClr val="bg1"/>
              </a:solidFill>
            </a:endParaRPr>
          </a:p>
          <a:p>
            <a:pPr marL="0" indent="0">
              <a:buNone/>
            </a:pPr>
            <a:r>
              <a:rPr lang="zh-CN" altLang="en-US" sz="2000">
                <a:solidFill>
                  <a:schemeClr val="bg1"/>
                </a:solidFill>
              </a:rPr>
              <a:t>	int year = 0;</a:t>
            </a:r>
            <a:endParaRPr lang="zh-CN" altLang="en-US" sz="2000">
              <a:solidFill>
                <a:schemeClr val="bg1"/>
              </a:solidFill>
            </a:endParaRPr>
          </a:p>
          <a:p>
            <a:pPr marL="0" indent="0">
              <a:buNone/>
            </a:pPr>
            <a:r>
              <a:rPr lang="zh-CN" altLang="en-US" sz="2000">
                <a:solidFill>
                  <a:schemeClr val="bg1"/>
                </a:solidFill>
              </a:rPr>
              <a:t>	printf("input a year!\n");</a:t>
            </a:r>
            <a:endParaRPr lang="zh-CN" altLang="en-US" sz="2000">
              <a:solidFill>
                <a:schemeClr val="bg1"/>
              </a:solidFill>
            </a:endParaRPr>
          </a:p>
          <a:p>
            <a:pPr marL="0" indent="0">
              <a:buNone/>
            </a:pPr>
            <a:r>
              <a:rPr lang="zh-CN" altLang="en-US" sz="2000">
                <a:solidFill>
                  <a:schemeClr val="bg1"/>
                </a:solidFill>
              </a:rPr>
              <a:t>	scanf("%d", &amp;year);</a:t>
            </a:r>
            <a:endParaRPr lang="zh-CN" altLang="en-US" sz="2000">
              <a:solidFill>
                <a:schemeClr val="bg1"/>
              </a:solidFill>
            </a:endParaRPr>
          </a:p>
          <a:p>
            <a:pPr marL="0" indent="0">
              <a:buNone/>
            </a:pPr>
            <a:r>
              <a:rPr lang="zh-CN" altLang="en-US" sz="2000">
                <a:solidFill>
                  <a:schemeClr val="bg1"/>
                </a:solidFill>
              </a:rPr>
              <a:t>	if(year % 400 == 0||((year % 100 != 0) &amp;&amp; (year % 4 == 0))) {</a:t>
            </a:r>
            <a:endParaRPr lang="zh-CN" altLang="en-US" sz="2000">
              <a:solidFill>
                <a:schemeClr val="bg1"/>
              </a:solidFill>
            </a:endParaRPr>
          </a:p>
          <a:p>
            <a:pPr marL="0" indent="0">
              <a:buNone/>
            </a:pPr>
            <a:r>
              <a:rPr lang="zh-CN" altLang="en-US" sz="2000">
                <a:solidFill>
                  <a:schemeClr val="bg1"/>
                </a:solidFill>
              </a:rPr>
              <a:t>		printf("是闰年"); </a:t>
            </a:r>
            <a:endParaRPr lang="zh-CN" altLang="en-US" sz="2000">
              <a:solidFill>
                <a:schemeClr val="bg1"/>
              </a:solidFill>
            </a:endParaRPr>
          </a:p>
          <a:p>
            <a:pPr marL="0" indent="0">
              <a:buNone/>
            </a:pPr>
            <a:r>
              <a:rPr lang="zh-CN" altLang="en-US" sz="2000">
                <a:solidFill>
                  <a:schemeClr val="bg1"/>
                </a:solidFill>
              </a:rPr>
              <a:t>	}</a:t>
            </a:r>
            <a:endParaRPr lang="zh-CN" altLang="en-US" sz="2000">
              <a:solidFill>
                <a:schemeClr val="bg1"/>
              </a:solidFill>
            </a:endParaRPr>
          </a:p>
          <a:p>
            <a:pPr marL="0" indent="0">
              <a:buNone/>
            </a:pPr>
            <a:r>
              <a:rPr lang="zh-CN" altLang="en-US" sz="2000">
                <a:solidFill>
                  <a:schemeClr val="bg1"/>
                </a:solidFill>
              </a:rPr>
              <a:t>	else {</a:t>
            </a:r>
            <a:endParaRPr lang="zh-CN" altLang="en-US" sz="2000">
              <a:solidFill>
                <a:schemeClr val="bg1"/>
              </a:solidFill>
            </a:endParaRPr>
          </a:p>
          <a:p>
            <a:pPr marL="0" indent="0">
              <a:buNone/>
            </a:pPr>
            <a:r>
              <a:rPr lang="zh-CN" altLang="en-US" sz="2000">
                <a:solidFill>
                  <a:schemeClr val="bg1"/>
                </a:solidFill>
              </a:rPr>
              <a:t>	    printf("不是闰年");</a:t>
            </a:r>
            <a:endParaRPr lang="zh-CN" altLang="en-US" sz="2000">
              <a:solidFill>
                <a:schemeClr val="bg1"/>
              </a:solidFill>
            </a:endParaRPr>
          </a:p>
          <a:p>
            <a:pPr marL="0" indent="0">
              <a:buNone/>
            </a:pPr>
            <a:r>
              <a:rPr lang="zh-CN" altLang="en-US" sz="2000">
                <a:solidFill>
                  <a:schemeClr val="bg1"/>
                </a:solidFill>
              </a:rPr>
              <a:t>	} </a:t>
            </a:r>
            <a:endParaRPr lang="zh-CN" altLang="en-US" sz="2000">
              <a:solidFill>
                <a:schemeClr val="bg1"/>
              </a:solidFill>
            </a:endParaRPr>
          </a:p>
          <a:p>
            <a:pPr marL="0" indent="0">
              <a:buNone/>
            </a:pPr>
            <a:r>
              <a:rPr lang="zh-CN" altLang="en-US" sz="2000">
                <a:solidFill>
                  <a:schemeClr val="bg1"/>
                </a:solidFill>
              </a:rPr>
              <a:t>	return 0;</a:t>
            </a:r>
            <a:endParaRPr lang="zh-CN" altLang="en-US" sz="2000">
              <a:solidFill>
                <a:schemeClr val="bg1"/>
              </a:solidFill>
            </a:endParaRPr>
          </a:p>
          <a:p>
            <a:pPr marL="0" indent="0">
              <a:buNone/>
            </a:pPr>
            <a:r>
              <a:rPr lang="zh-CN" altLang="en-US" sz="2000">
                <a:solidFill>
                  <a:schemeClr val="bg1"/>
                </a:solidFill>
              </a:rPr>
              <a:t>} </a:t>
            </a:r>
            <a:endParaRPr lang="zh-CN" alt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3538" y="269980"/>
            <a:ext cx="1463570" cy="1463570"/>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51" y="335793"/>
            <a:ext cx="1331944" cy="1331944"/>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75108" y="451550"/>
            <a:ext cx="1100430" cy="110043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601192" y="584129"/>
            <a:ext cx="1087226" cy="768350"/>
          </a:xfrm>
          <a:prstGeom prst="rect">
            <a:avLst/>
          </a:prstGeom>
          <a:ln>
            <a:noFill/>
          </a:ln>
        </p:spPr>
        <p:txBody>
          <a:bodyPr wrap="square">
            <a:spAutoFit/>
          </a:bodyPr>
          <a:lstStyle/>
          <a:p>
            <a:pPr algn="ctr"/>
            <a:r>
              <a:rPr lang="en-US" altLang="zh-CN"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03</a:t>
            </a:r>
            <a:endParaRPr lang="zh-CN" altLang="en-US"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grpSp>
        <p:nvGrpSpPr>
          <p:cNvPr id="10" name="组合 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2088722" y="510004"/>
            <a:ext cx="4160690" cy="813294"/>
            <a:chOff x="1382911" y="215142"/>
            <a:chExt cx="3577873" cy="813294"/>
          </a:xfrm>
        </p:grpSpPr>
        <p:sp>
          <p:nvSpPr>
            <p:cNvPr id="11"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1382911" y="215142"/>
              <a:ext cx="2864836"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spc="200" dirty="0">
                  <a:solidFill>
                    <a:srgbClr val="A0DAE4"/>
                  </a:solidFill>
                  <a:ea typeface="Meiryo" panose="020B0604030504040204" pitchFamily="34" charset="-128"/>
                  <a:cs typeface="Open Sans" panose="020B0606030504020204" pitchFamily="34" charset="0"/>
                </a:rPr>
                <a:t>算法的特性</a:t>
              </a:r>
              <a:endParaRPr lang="zh-CN" altLang="en-US" sz="3600" b="1" spc="200" dirty="0">
                <a:solidFill>
                  <a:srgbClr val="A0DAE4"/>
                </a:solidFill>
                <a:ea typeface="Meiryo" panose="020B0604030504040204" pitchFamily="34" charset="-128"/>
                <a:cs typeface="Open Sans" panose="020B0606030504020204" pitchFamily="34" charset="0"/>
              </a:endParaRPr>
            </a:p>
          </p:txBody>
        </p:sp>
        <p:sp>
          <p:nvSpPr>
            <p:cNvPr id="12" name="矩形 11"/>
            <p:cNvSpPr/>
            <p:nvPr/>
          </p:nvSpPr>
          <p:spPr>
            <a:xfrm>
              <a:off x="1404733" y="752846"/>
              <a:ext cx="3556051" cy="275590"/>
            </a:xfrm>
            <a:prstGeom prst="rect">
              <a:avLst/>
            </a:prstGeom>
          </p:spPr>
          <p:txBody>
            <a:bodyPr wrap="square">
              <a:spAutoFit/>
            </a:bodyPr>
            <a:lstStyle/>
            <a:p>
              <a:pPr algn="just"/>
              <a:r>
                <a:rPr lang="en-US" altLang="zh-CN" sz="1200" dirty="0">
                  <a:solidFill>
                    <a:srgbClr val="A0DAE4"/>
                  </a:solidFill>
                  <a:ea typeface="Roboto" panose="02000000000000000000" pitchFamily="2" charset="0"/>
                  <a:cs typeface="Open Sans" panose="020B0606030504020204" pitchFamily="34" charset="0"/>
                </a:rPr>
                <a:t> </a:t>
              </a:r>
              <a:endParaRPr lang="en-US" altLang="zh-CN" sz="1200" dirty="0">
                <a:solidFill>
                  <a:srgbClr val="A0DAE4"/>
                </a:solidFill>
                <a:ea typeface="Roboto" panose="02000000000000000000" pitchFamily="2" charset="0"/>
                <a:cs typeface="Open Sans" panose="020B0606030504020204" pitchFamily="34" charset="0"/>
              </a:endParaRPr>
            </a:p>
          </p:txBody>
        </p:sp>
      </p:grpSp>
      <p:sp>
        <p:nvSpPr>
          <p:cNvPr id="16" name="Oval 12"/>
          <p:cNvSpPr>
            <a:spLocks noChangeArrowheads="1"/>
          </p:cNvSpPr>
          <p:nvPr/>
        </p:nvSpPr>
        <p:spPr bwMode="auto">
          <a:xfrm>
            <a:off x="601345" y="2289810"/>
            <a:ext cx="264160" cy="264795"/>
          </a:xfrm>
          <a:prstGeom prst="ellipse">
            <a:avLst/>
          </a:prstGeom>
          <a:solidFill>
            <a:srgbClr val="62F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12"/>
          <p:cNvSpPr>
            <a:spLocks noChangeArrowheads="1"/>
          </p:cNvSpPr>
          <p:nvPr/>
        </p:nvSpPr>
        <p:spPr bwMode="auto">
          <a:xfrm>
            <a:off x="6535420" y="3329940"/>
            <a:ext cx="264795" cy="262255"/>
          </a:xfrm>
          <a:prstGeom prst="ellipse">
            <a:avLst/>
          </a:prstGeom>
          <a:solidFill>
            <a:srgbClr val="62F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12"/>
          <p:cNvSpPr>
            <a:spLocks noChangeArrowheads="1"/>
          </p:cNvSpPr>
          <p:nvPr/>
        </p:nvSpPr>
        <p:spPr bwMode="auto">
          <a:xfrm>
            <a:off x="6536690" y="4904740"/>
            <a:ext cx="264160" cy="264795"/>
          </a:xfrm>
          <a:prstGeom prst="ellipse">
            <a:avLst/>
          </a:prstGeom>
          <a:solidFill>
            <a:srgbClr val="62F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12"/>
          <p:cNvSpPr>
            <a:spLocks noChangeArrowheads="1"/>
          </p:cNvSpPr>
          <p:nvPr/>
        </p:nvSpPr>
        <p:spPr bwMode="auto">
          <a:xfrm>
            <a:off x="6535420" y="2282825"/>
            <a:ext cx="264160" cy="271780"/>
          </a:xfrm>
          <a:prstGeom prst="ellipse">
            <a:avLst/>
          </a:prstGeom>
          <a:solidFill>
            <a:srgbClr val="62F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987425" y="2033905"/>
            <a:ext cx="4900295" cy="1076325"/>
          </a:xfrm>
          <a:prstGeom prst="rect">
            <a:avLst/>
          </a:prstGeom>
        </p:spPr>
        <p:txBody>
          <a:bodyPr wrap="square">
            <a:spAutoFit/>
          </a:bodyPr>
          <a:lstStyle/>
          <a:p>
            <a:pPr algn="ctr">
              <a:lnSpc>
                <a:spcPct val="200000"/>
              </a:lnSpc>
            </a:pPr>
            <a:r>
              <a:rPr lang="en-US" sz="1600" dirty="0">
                <a:solidFill>
                  <a:schemeClr val="bg1"/>
                </a:solidFill>
                <a:ea typeface="Open Sans Light" panose="020B0306030504020204" pitchFamily="34" charset="0"/>
                <a:cs typeface="Open Sans Light" panose="020B0306030504020204" pitchFamily="34" charset="0"/>
              </a:rPr>
              <a:t>1. 有穷性：一个算法应包含有限的操作步骤而不能是无限的。</a:t>
            </a:r>
            <a:endParaRPr lang="en-US" sz="1600" dirty="0">
              <a:solidFill>
                <a:schemeClr val="bg1"/>
              </a:solidFill>
              <a:ea typeface="Open Sans Light" panose="020B0306030504020204" pitchFamily="34" charset="0"/>
              <a:cs typeface="Open Sans Light" panose="020B0306030504020204" pitchFamily="34" charset="0"/>
            </a:endParaRPr>
          </a:p>
        </p:txBody>
      </p:sp>
      <p:sp>
        <p:nvSpPr>
          <p:cNvPr id="57"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6800215" y="450850"/>
            <a:ext cx="3992245" cy="521970"/>
          </a:xfrm>
          <a:prstGeom prst="rect">
            <a:avLst/>
          </a:prstGeom>
        </p:spPr>
        <p:txBody>
          <a:bodyPr wrap="square">
            <a:spAutoFit/>
          </a:bodyPr>
          <a:lstStyle/>
          <a:p>
            <a:pPr algn="ctr">
              <a:lnSpc>
                <a:spcPct val="200000"/>
              </a:lnSpc>
            </a:pPr>
            <a:r>
              <a:rPr lang="zh-CN" altLang="en-US" sz="1400" b="1" dirty="0">
                <a:solidFill>
                  <a:srgbClr val="A0DAE4"/>
                </a:solidFill>
                <a:ea typeface="Open Sans Light" panose="020B0306030504020204" pitchFamily="34" charset="0"/>
                <a:cs typeface="Open Sans Light" panose="020B0306030504020204" pitchFamily="34" charset="0"/>
              </a:rPr>
              <a:t> </a:t>
            </a:r>
            <a:endParaRPr lang="zh-CN" altLang="en-US" sz="1600" b="1" dirty="0">
              <a:solidFill>
                <a:schemeClr val="bg1"/>
              </a:solidFill>
              <a:ea typeface="Open Sans Light" panose="020B0306030504020204" pitchFamily="34" charset="0"/>
              <a:cs typeface="Open Sans Light" panose="020B0306030504020204" pitchFamily="34" charset="0"/>
            </a:endParaRPr>
          </a:p>
        </p:txBody>
      </p:sp>
      <p:sp>
        <p:nvSpPr>
          <p:cNvPr id="4"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
        <p:nvSpPr>
          <p:cNvPr id="21" name="Oval 12"/>
          <p:cNvSpPr>
            <a:spLocks noChangeArrowheads="1"/>
          </p:cNvSpPr>
          <p:nvPr/>
        </p:nvSpPr>
        <p:spPr bwMode="auto">
          <a:xfrm>
            <a:off x="601345" y="3329940"/>
            <a:ext cx="264160" cy="252730"/>
          </a:xfrm>
          <a:prstGeom prst="ellipse">
            <a:avLst/>
          </a:prstGeom>
          <a:solidFill>
            <a:srgbClr val="62F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1" name="文本框 30"/>
          <p:cNvSpPr txBox="1"/>
          <p:nvPr/>
        </p:nvSpPr>
        <p:spPr>
          <a:xfrm>
            <a:off x="987425" y="3271520"/>
            <a:ext cx="4939665" cy="2584450"/>
          </a:xfrm>
          <a:prstGeom prst="rect">
            <a:avLst/>
          </a:prstGeom>
          <a:noFill/>
        </p:spPr>
        <p:txBody>
          <a:bodyPr wrap="square" rtlCol="0">
            <a:spAutoFit/>
          </a:bodyPr>
          <a:p>
            <a:r>
              <a:rPr lang="zh-CN" altLang="en-US">
                <a:solidFill>
                  <a:schemeClr val="bg1"/>
                </a:solidFill>
              </a:rPr>
              <a:t>2. 确定性：算法中每一个步骤应当是确定的，而不能应当是含糊的、模棱两可的。</a:t>
            </a:r>
            <a:endParaRPr lang="zh-CN" altLang="en-US">
              <a:solidFill>
                <a:schemeClr val="bg1"/>
              </a:solidFill>
            </a:endParaRPr>
          </a:p>
          <a:p>
            <a:endParaRPr lang="zh-CN" altLang="en-US">
              <a:solidFill>
                <a:schemeClr val="bg1"/>
              </a:solidFill>
            </a:endParaRPr>
          </a:p>
          <a:p>
            <a:r>
              <a:rPr lang="zh-CN" altLang="en-US">
                <a:solidFill>
                  <a:schemeClr val="accent4"/>
                </a:solidFill>
              </a:rPr>
              <a:t>举例：像书中的例子像健身操的动作要领，其中一个动作： “受举过头顶”，这个步骤就是不确定的，含糊的。是双手都举过头?还是左手或右手？举过头顶多少厘米？不同的人可以有不同的理解。在算法中每一个步骤应当不致被解释称不同的含义，而应是明确无误的。</a:t>
            </a:r>
            <a:endParaRPr lang="zh-CN" altLang="en-US">
              <a:solidFill>
                <a:schemeClr val="accent4"/>
              </a:solidFill>
            </a:endParaRPr>
          </a:p>
        </p:txBody>
      </p:sp>
      <p:sp>
        <p:nvSpPr>
          <p:cNvPr id="62" name="文本框 61"/>
          <p:cNvSpPr txBox="1"/>
          <p:nvPr/>
        </p:nvSpPr>
        <p:spPr>
          <a:xfrm>
            <a:off x="6918325" y="3328670"/>
            <a:ext cx="4301490" cy="645160"/>
          </a:xfrm>
          <a:prstGeom prst="rect">
            <a:avLst/>
          </a:prstGeom>
          <a:noFill/>
        </p:spPr>
        <p:txBody>
          <a:bodyPr wrap="square" rtlCol="0">
            <a:spAutoFit/>
          </a:bodyPr>
          <a:p>
            <a:r>
              <a:rPr lang="zh-CN" altLang="en-US"/>
              <a:t> </a:t>
            </a:r>
            <a:r>
              <a:rPr lang="zh-CN" altLang="en-US">
                <a:sym typeface="+mn-ea"/>
              </a:rPr>
              <a:t> </a:t>
            </a:r>
            <a:r>
              <a:rPr lang="zh-CN" altLang="en-US">
                <a:solidFill>
                  <a:schemeClr val="bg1"/>
                </a:solidFill>
                <a:sym typeface="+mn-ea"/>
              </a:rPr>
              <a:t>4. 有一个或多个输出。算法的目的是      为了求解，“解”就是输出</a:t>
            </a:r>
            <a:r>
              <a:rPr lang="zh-CN" altLang="en-US">
                <a:sym typeface="+mn-ea"/>
              </a:rPr>
              <a:t>。</a:t>
            </a:r>
            <a:endParaRPr lang="zh-CN" altLang="en-US">
              <a:solidFill>
                <a:schemeClr val="bg1"/>
              </a:solidFill>
            </a:endParaRPr>
          </a:p>
        </p:txBody>
      </p:sp>
      <p:sp>
        <p:nvSpPr>
          <p:cNvPr id="64" name="文本框 63"/>
          <p:cNvSpPr txBox="1"/>
          <p:nvPr/>
        </p:nvSpPr>
        <p:spPr>
          <a:xfrm>
            <a:off x="7030085" y="4904740"/>
            <a:ext cx="3747135" cy="922020"/>
          </a:xfrm>
          <a:prstGeom prst="rect">
            <a:avLst/>
          </a:prstGeom>
          <a:noFill/>
        </p:spPr>
        <p:txBody>
          <a:bodyPr wrap="square" rtlCol="0">
            <a:spAutoFit/>
          </a:bodyPr>
          <a:p>
            <a:r>
              <a:rPr lang="zh-CN" altLang="en-US">
                <a:solidFill>
                  <a:schemeClr val="bg1"/>
                </a:solidFill>
                <a:sym typeface="+mn-ea"/>
              </a:rPr>
              <a:t>5. 有效性：算法中每一个步骤应当能有效地执行，并得到确定的结果。</a:t>
            </a:r>
            <a:endParaRPr lang="zh-CN" altLang="en-US">
              <a:solidFill>
                <a:schemeClr val="bg1"/>
              </a:solidFill>
            </a:endParaRPr>
          </a:p>
          <a:p>
            <a:endParaRPr lang="zh-CN" altLang="en-US"/>
          </a:p>
        </p:txBody>
      </p:sp>
      <p:sp>
        <p:nvSpPr>
          <p:cNvPr id="65" name="文本框 64"/>
          <p:cNvSpPr txBox="1"/>
          <p:nvPr/>
        </p:nvSpPr>
        <p:spPr>
          <a:xfrm>
            <a:off x="6994525" y="2161540"/>
            <a:ext cx="3818255" cy="922020"/>
          </a:xfrm>
          <a:prstGeom prst="rect">
            <a:avLst/>
          </a:prstGeom>
          <a:noFill/>
        </p:spPr>
        <p:txBody>
          <a:bodyPr wrap="square" rtlCol="0">
            <a:spAutoFit/>
          </a:bodyPr>
          <a:p>
            <a:r>
              <a:rPr lang="zh-CN" altLang="en-US" b="1" dirty="0">
                <a:solidFill>
                  <a:schemeClr val="bg1"/>
                </a:solidFill>
                <a:ea typeface="Open Sans Light" panose="020B0306030504020204" pitchFamily="34" charset="0"/>
                <a:cs typeface="Open Sans Light" panose="020B0306030504020204" pitchFamily="34" charset="0"/>
                <a:sym typeface="+mn-ea"/>
              </a:rPr>
              <a:t>3. 有零个或多个输入。所谓输入是指在执行算法时需要从 外界取得必要的信息。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par>
                                <p:cTn id="29" presetID="53" presetClass="entr" presetSubtype="16" fill="hold" nodeType="withEffect">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par>
                                <p:cTn id="34" presetID="42" presetClass="path" presetSubtype="0" accel="50000" decel="50000" fill="hold" nodeType="withEffect">
                                  <p:stCondLst>
                                    <p:cond delay="1000"/>
                                  </p:stCondLst>
                                  <p:childTnLst>
                                    <p:animMotion origin="layout" path="M 0.19739 -0.00069 L 2.91667E-6 -4.81481E-6 " pathEditMode="relative" rAng="0" ptsTypes="AA">
                                      <p:cBhvr>
                                        <p:cTn id="35" dur="1000" fill="hold"/>
                                        <p:tgtEl>
                                          <p:spTgt spid="10"/>
                                        </p:tgtEl>
                                        <p:attrNameLst>
                                          <p:attrName>ppt_x</p:attrName>
                                          <p:attrName>ppt_y</p:attrName>
                                        </p:attrNameLst>
                                      </p:cBhvr>
                                      <p:rCtr x="-9870" y="23"/>
                                    </p:animMotion>
                                  </p:childTnLst>
                                </p:cTn>
                              </p:par>
                              <p:par>
                                <p:cTn id="36" presetID="22" presetClass="entr" presetSubtype="1" fill="hold" grpId="0" nodeType="withEffect">
                                  <p:stCondLst>
                                    <p:cond delay="200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p:bldP spid="52"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3538" y="269980"/>
            <a:ext cx="1463570" cy="1463570"/>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51" y="335793"/>
            <a:ext cx="1331944" cy="1331944"/>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75108" y="451550"/>
            <a:ext cx="1100430" cy="110043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644889" y="595478"/>
            <a:ext cx="996139" cy="768350"/>
          </a:xfrm>
          <a:prstGeom prst="rect">
            <a:avLst/>
          </a:prstGeom>
          <a:ln>
            <a:noFill/>
          </a:ln>
        </p:spPr>
        <p:txBody>
          <a:bodyPr wrap="square">
            <a:spAutoFit/>
          </a:bodyPr>
          <a:lstStyle/>
          <a:p>
            <a:pPr algn="ctr"/>
            <a:r>
              <a:rPr lang="en-US" altLang="zh-CN"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04</a:t>
            </a:r>
            <a:endParaRPr lang="zh-CN" altLang="en-US"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grpSp>
        <p:nvGrpSpPr>
          <p:cNvPr id="10" name="组合 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2104488" y="510004"/>
            <a:ext cx="5006975" cy="813294"/>
            <a:chOff x="1396469" y="215142"/>
            <a:chExt cx="4305613" cy="813294"/>
          </a:xfrm>
        </p:grpSpPr>
        <p:sp>
          <p:nvSpPr>
            <p:cNvPr id="11"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1396469" y="215142"/>
              <a:ext cx="4305613"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200" dirty="0">
                  <a:solidFill>
                    <a:srgbClr val="A0DAE4"/>
                  </a:solidFill>
                  <a:effectLst>
                    <a:outerShdw blurRad="38100" dist="38100" dir="2700000" algn="tl">
                      <a:srgbClr val="000000">
                        <a:alpha val="43137"/>
                      </a:srgbClr>
                    </a:outerShdw>
                  </a:effectLst>
                  <a:ea typeface="Meiryo" panose="020B0604030504040204" pitchFamily="34" charset="-128"/>
                  <a:cs typeface="Open Sans" panose="020B0606030504020204" pitchFamily="34" charset="0"/>
                </a:rPr>
                <a:t>用流程图表示算法（书中23页）</a:t>
              </a:r>
              <a:endParaRPr lang="zh-CN" altLang="en-US" sz="2400" b="1" spc="200" dirty="0">
                <a:solidFill>
                  <a:srgbClr val="A0DAE4"/>
                </a:solidFill>
                <a:effectLst>
                  <a:outerShdw blurRad="38100" dist="38100" dir="2700000" algn="tl">
                    <a:srgbClr val="000000">
                      <a:alpha val="43137"/>
                    </a:srgbClr>
                  </a:outerShdw>
                </a:effectLst>
                <a:ea typeface="Meiryo" panose="020B0604030504040204" pitchFamily="34" charset="-128"/>
                <a:cs typeface="Open Sans" panose="020B0606030504020204" pitchFamily="34" charset="0"/>
              </a:endParaRPr>
            </a:p>
          </p:txBody>
        </p:sp>
        <p:sp>
          <p:nvSpPr>
            <p:cNvPr id="12" name="矩形 11"/>
            <p:cNvSpPr/>
            <p:nvPr/>
          </p:nvSpPr>
          <p:spPr>
            <a:xfrm>
              <a:off x="1404733" y="752846"/>
              <a:ext cx="3556051" cy="275590"/>
            </a:xfrm>
            <a:prstGeom prst="rect">
              <a:avLst/>
            </a:prstGeom>
          </p:spPr>
          <p:txBody>
            <a:bodyPr wrap="square">
              <a:spAutoFit/>
            </a:bodyPr>
            <a:lstStyle/>
            <a:p>
              <a:pPr algn="just"/>
              <a:r>
                <a:rPr lang="en-US" altLang="zh-CN" sz="1200" dirty="0">
                  <a:solidFill>
                    <a:srgbClr val="A0DAE4"/>
                  </a:solidFill>
                  <a:ea typeface="Roboto" panose="02000000000000000000" pitchFamily="2" charset="0"/>
                  <a:cs typeface="Open Sans" panose="020B0606030504020204" pitchFamily="34" charset="0"/>
                </a:rPr>
                <a:t> </a:t>
              </a:r>
              <a:endParaRPr lang="en-US" altLang="zh-CN" sz="1200" dirty="0">
                <a:solidFill>
                  <a:srgbClr val="A0DAE4"/>
                </a:solidFill>
                <a:ea typeface="Roboto" panose="02000000000000000000" pitchFamily="2" charset="0"/>
                <a:cs typeface="Open Sans" panose="020B0606030504020204" pitchFamily="34" charset="0"/>
              </a:endParaRPr>
            </a:p>
          </p:txBody>
        </p:sp>
      </p:grpSp>
      <p:grpSp>
        <p:nvGrpSpPr>
          <p:cNvPr id="9" name="组合 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1170927" y="2320950"/>
            <a:ext cx="2993886" cy="3791616"/>
            <a:chOff x="1052038" y="2205441"/>
            <a:chExt cx="5050588" cy="3940703"/>
          </a:xfrm>
        </p:grpSpPr>
        <p:sp>
          <p:nvSpPr>
            <p:cNvPr id="13" name="矩形 12"/>
            <p:cNvSpPr/>
            <p:nvPr/>
          </p:nvSpPr>
          <p:spPr>
            <a:xfrm>
              <a:off x="1052038" y="2205441"/>
              <a:ext cx="5040649" cy="3940703"/>
            </a:xfrm>
            <a:prstGeom prst="rect">
              <a:avLst/>
            </a:prstGeom>
            <a:noFill/>
            <a:ln>
              <a:solidFill>
                <a:srgbClr val="62FDFE">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5844209"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H="1">
              <a:off x="1059678"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flipV="1">
              <a:off x="1059678" y="5867848"/>
              <a:ext cx="5042948" cy="278296"/>
              <a:chOff x="1212078" y="2358887"/>
              <a:chExt cx="5042948" cy="278296"/>
            </a:xfrm>
          </p:grpSpPr>
          <p:sp>
            <p:nvSpPr>
              <p:cNvPr id="17" name="任意多边形 16"/>
              <p:cNvSpPr/>
              <p:nvPr/>
            </p:nvSpPr>
            <p:spPr>
              <a:xfrm>
                <a:off x="5996609"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H="1">
                <a:off x="1212078"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4647440" y="2320950"/>
            <a:ext cx="2993886" cy="3791616"/>
            <a:chOff x="1052038" y="2205441"/>
            <a:chExt cx="5050588" cy="3940703"/>
          </a:xfrm>
        </p:grpSpPr>
        <p:sp>
          <p:nvSpPr>
            <p:cNvPr id="20" name="矩形 19"/>
            <p:cNvSpPr/>
            <p:nvPr/>
          </p:nvSpPr>
          <p:spPr>
            <a:xfrm>
              <a:off x="1052038" y="2205441"/>
              <a:ext cx="5040649" cy="3940703"/>
            </a:xfrm>
            <a:prstGeom prst="rect">
              <a:avLst/>
            </a:prstGeom>
            <a:noFill/>
            <a:ln>
              <a:solidFill>
                <a:srgbClr val="62FDFE">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5844209"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H="1">
              <a:off x="1059678"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flipV="1">
              <a:off x="1059678" y="5867848"/>
              <a:ext cx="5042948" cy="278296"/>
              <a:chOff x="1212078" y="2358887"/>
              <a:chExt cx="5042948" cy="278296"/>
            </a:xfrm>
          </p:grpSpPr>
          <p:sp>
            <p:nvSpPr>
              <p:cNvPr id="24" name="任意多边形 23"/>
              <p:cNvSpPr/>
              <p:nvPr/>
            </p:nvSpPr>
            <p:spPr>
              <a:xfrm>
                <a:off x="5996609"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flipH="1">
                <a:off x="1212078"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合 2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8118061" y="2320950"/>
            <a:ext cx="2993886" cy="3791616"/>
            <a:chOff x="1052038" y="2205441"/>
            <a:chExt cx="5050588" cy="3940703"/>
          </a:xfrm>
        </p:grpSpPr>
        <p:sp>
          <p:nvSpPr>
            <p:cNvPr id="28" name="矩形 27"/>
            <p:cNvSpPr/>
            <p:nvPr/>
          </p:nvSpPr>
          <p:spPr>
            <a:xfrm>
              <a:off x="1052038" y="2205441"/>
              <a:ext cx="5040649" cy="3940703"/>
            </a:xfrm>
            <a:prstGeom prst="rect">
              <a:avLst/>
            </a:prstGeom>
            <a:noFill/>
            <a:ln>
              <a:solidFill>
                <a:srgbClr val="62FDFE">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5844209"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flipH="1">
              <a:off x="1059678"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flipV="1">
              <a:off x="1059678" y="5867848"/>
              <a:ext cx="5042948" cy="278296"/>
              <a:chOff x="1212078" y="2358887"/>
              <a:chExt cx="5042948" cy="278296"/>
            </a:xfrm>
          </p:grpSpPr>
          <p:sp>
            <p:nvSpPr>
              <p:cNvPr id="32" name="任意多边形 31"/>
              <p:cNvSpPr/>
              <p:nvPr/>
            </p:nvSpPr>
            <p:spPr>
              <a:xfrm>
                <a:off x="5996609"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flipH="1">
                <a:off x="1212078"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38100">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pic>
        <p:nvPicPr>
          <p:cNvPr id="35" name="图片 34"/>
          <p:cNvPicPr>
            <a:picLocks noChangeAspect="1"/>
          </p:cNvPicPr>
          <p:nvPr/>
        </p:nvPicPr>
        <p:blipFill>
          <a:blip r:embed="rId3"/>
          <a:stretch>
            <a:fillRect/>
          </a:stretch>
        </p:blipFill>
        <p:spPr>
          <a:xfrm>
            <a:off x="1332865" y="2571115"/>
            <a:ext cx="2679065" cy="3273425"/>
          </a:xfrm>
          <a:prstGeom prst="rect">
            <a:avLst/>
          </a:prstGeom>
        </p:spPr>
      </p:pic>
      <p:sp>
        <p:nvSpPr>
          <p:cNvPr id="36" name="文本框 35"/>
          <p:cNvSpPr txBox="1"/>
          <p:nvPr/>
        </p:nvSpPr>
        <p:spPr>
          <a:xfrm>
            <a:off x="4813935" y="2605405"/>
            <a:ext cx="2675255" cy="2553335"/>
          </a:xfrm>
          <a:prstGeom prst="rect">
            <a:avLst/>
          </a:prstGeom>
          <a:noFill/>
        </p:spPr>
        <p:txBody>
          <a:bodyPr wrap="square" rtlCol="0">
            <a:spAutoFit/>
          </a:bodyPr>
          <a:p>
            <a:r>
              <a:rPr lang="zh-CN" altLang="en-US" sz="4000">
                <a:solidFill>
                  <a:schemeClr val="bg1"/>
                </a:solidFill>
              </a:rPr>
              <a:t>流程图表示算法，直观形象，易于理解。</a:t>
            </a:r>
            <a:endParaRPr lang="zh-CN" altLang="en-US" sz="4000">
              <a:solidFill>
                <a:schemeClr val="bg1"/>
              </a:solidFill>
            </a:endParaRPr>
          </a:p>
        </p:txBody>
      </p:sp>
      <p:sp>
        <p:nvSpPr>
          <p:cNvPr id="100" name="文本框 99"/>
          <p:cNvSpPr txBox="1"/>
          <p:nvPr/>
        </p:nvSpPr>
        <p:spPr>
          <a:xfrm>
            <a:off x="8413750" y="2781935"/>
            <a:ext cx="2397125" cy="2676525"/>
          </a:xfrm>
          <a:prstGeom prst="rect">
            <a:avLst/>
          </a:prstGeom>
          <a:noFill/>
          <a:ln w="9525">
            <a:noFill/>
          </a:ln>
        </p:spPr>
        <p:txBody>
          <a:bodyPr wrap="square">
            <a:spAutoFit/>
          </a:bodyPr>
          <a:p>
            <a:pPr indent="0"/>
            <a:r>
              <a:rPr lang="zh-CN" sz="2400" b="0">
                <a:solidFill>
                  <a:schemeClr val="bg1"/>
                </a:solidFill>
                <a:ea typeface="宋体" panose="02010600030101010101" pitchFamily="2" charset="-122"/>
              </a:rPr>
              <a:t>一个流程图包括：1. 表示相应操作的框；</a:t>
            </a:r>
            <a:endParaRPr lang="zh-CN" sz="2400" b="0">
              <a:solidFill>
                <a:schemeClr val="bg1"/>
              </a:solidFill>
              <a:ea typeface="宋体" panose="02010600030101010101" pitchFamily="2" charset="-122"/>
            </a:endParaRPr>
          </a:p>
          <a:p>
            <a:pPr indent="0"/>
            <a:r>
              <a:rPr lang="zh-CN" sz="2400" b="0">
                <a:solidFill>
                  <a:schemeClr val="bg1"/>
                </a:solidFill>
                <a:ea typeface="宋体" panose="02010600030101010101" pitchFamily="2" charset="-122"/>
              </a:rPr>
              <a:t>2. 带箭头的流程线；</a:t>
            </a:r>
            <a:endParaRPr lang="zh-CN" sz="2400" b="0">
              <a:solidFill>
                <a:schemeClr val="bg1"/>
              </a:solidFill>
              <a:ea typeface="宋体" panose="02010600030101010101" pitchFamily="2" charset="-122"/>
            </a:endParaRPr>
          </a:p>
          <a:p>
            <a:pPr indent="0"/>
            <a:r>
              <a:rPr lang="zh-CN" sz="2400" b="0">
                <a:solidFill>
                  <a:schemeClr val="bg1"/>
                </a:solidFill>
                <a:ea typeface="宋体" panose="02010600030101010101" pitchFamily="2" charset="-122"/>
              </a:rPr>
              <a:t>3. 框内外必要的文字说明。</a:t>
            </a:r>
            <a:endParaRPr lang="zh-CN" altLang="en-US" sz="2400" b="0">
              <a:solidFill>
                <a:schemeClr val="bg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par>
                                <p:cTn id="29" presetID="53" presetClass="entr" presetSubtype="16" fill="hold" nodeType="withEffect">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par>
                                <p:cTn id="34" presetID="42" presetClass="path" presetSubtype="0" accel="50000" decel="50000" fill="hold" nodeType="withEffect">
                                  <p:stCondLst>
                                    <p:cond delay="1000"/>
                                  </p:stCondLst>
                                  <p:childTnLst>
                                    <p:animMotion origin="layout" path="M 0.19739 -0.00069 L 1.875E-6 -4.81481E-6 " pathEditMode="relative" rAng="0" ptsTypes="AA">
                                      <p:cBhvr>
                                        <p:cTn id="35" dur="1000" fill="hold"/>
                                        <p:tgtEl>
                                          <p:spTgt spid="10"/>
                                        </p:tgtEl>
                                        <p:attrNameLst>
                                          <p:attrName>ppt_x</p:attrName>
                                          <p:attrName>ppt_y</p:attrName>
                                        </p:attrNameLst>
                                      </p:cBhvr>
                                      <p:rCtr x="-9870" y="23"/>
                                    </p:animMotion>
                                  </p:childTnLst>
                                </p:cTn>
                              </p:par>
                              <p:par>
                                <p:cTn id="36" presetID="53" presetClass="entr" presetSubtype="16" fill="hold" nodeType="withEffect">
                                  <p:stCondLst>
                                    <p:cond delay="125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fltVal val="0"/>
                                          </p:val>
                                        </p:tav>
                                        <p:tav tm="100000">
                                          <p:val>
                                            <p:strVal val="#ppt_w"/>
                                          </p:val>
                                        </p:tav>
                                      </p:tavLst>
                                    </p:anim>
                                    <p:anim calcmode="lin" valueType="num">
                                      <p:cBhvr>
                                        <p:cTn id="39" dur="1000" fill="hold"/>
                                        <p:tgtEl>
                                          <p:spTgt spid="9"/>
                                        </p:tgtEl>
                                        <p:attrNameLst>
                                          <p:attrName>ppt_h</p:attrName>
                                        </p:attrNameLst>
                                      </p:cBhvr>
                                      <p:tavLst>
                                        <p:tav tm="0">
                                          <p:val>
                                            <p:fltVal val="0"/>
                                          </p:val>
                                        </p:tav>
                                        <p:tav tm="100000">
                                          <p:val>
                                            <p:strVal val="#ppt_h"/>
                                          </p:val>
                                        </p:tav>
                                      </p:tavLst>
                                    </p:anim>
                                    <p:animEffect transition="in" filter="fade">
                                      <p:cBhvr>
                                        <p:cTn id="40" dur="1000"/>
                                        <p:tgtEl>
                                          <p:spTgt spid="9"/>
                                        </p:tgtEl>
                                      </p:cBhvr>
                                    </p:animEffect>
                                  </p:childTnLst>
                                </p:cTn>
                              </p:par>
                              <p:par>
                                <p:cTn id="41" presetID="53" presetClass="entr" presetSubtype="16" fill="hold" nodeType="withEffect">
                                  <p:stCondLst>
                                    <p:cond delay="125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fltVal val="0"/>
                                          </p:val>
                                        </p:tav>
                                        <p:tav tm="100000">
                                          <p:val>
                                            <p:strVal val="#ppt_w"/>
                                          </p:val>
                                        </p:tav>
                                      </p:tavLst>
                                    </p:anim>
                                    <p:anim calcmode="lin" valueType="num">
                                      <p:cBhvr>
                                        <p:cTn id="44" dur="1000" fill="hold"/>
                                        <p:tgtEl>
                                          <p:spTgt spid="19"/>
                                        </p:tgtEl>
                                        <p:attrNameLst>
                                          <p:attrName>ppt_h</p:attrName>
                                        </p:attrNameLst>
                                      </p:cBhvr>
                                      <p:tavLst>
                                        <p:tav tm="0">
                                          <p:val>
                                            <p:fltVal val="0"/>
                                          </p:val>
                                        </p:tav>
                                        <p:tav tm="100000">
                                          <p:val>
                                            <p:strVal val="#ppt_h"/>
                                          </p:val>
                                        </p:tav>
                                      </p:tavLst>
                                    </p:anim>
                                    <p:animEffect transition="in" filter="fade">
                                      <p:cBhvr>
                                        <p:cTn id="45" dur="1000"/>
                                        <p:tgtEl>
                                          <p:spTgt spid="19"/>
                                        </p:tgtEl>
                                      </p:cBhvr>
                                    </p:animEffect>
                                  </p:childTnLst>
                                </p:cTn>
                              </p:par>
                              <p:par>
                                <p:cTn id="46" presetID="53" presetClass="entr" presetSubtype="16" fill="hold" nodeType="withEffect">
                                  <p:stCondLst>
                                    <p:cond delay="1250"/>
                                  </p:stCondLst>
                                  <p:childTnLst>
                                    <p:set>
                                      <p:cBhvr>
                                        <p:cTn id="47" dur="1" fill="hold">
                                          <p:stCondLst>
                                            <p:cond delay="0"/>
                                          </p:stCondLst>
                                        </p:cTn>
                                        <p:tgtEl>
                                          <p:spTgt spid="27"/>
                                        </p:tgtEl>
                                        <p:attrNameLst>
                                          <p:attrName>style.visibility</p:attrName>
                                        </p:attrNameLst>
                                      </p:cBhvr>
                                      <p:to>
                                        <p:strVal val="visible"/>
                                      </p:to>
                                    </p:set>
                                    <p:anim calcmode="lin" valueType="num">
                                      <p:cBhvr>
                                        <p:cTn id="48" dur="1000" fill="hold"/>
                                        <p:tgtEl>
                                          <p:spTgt spid="27"/>
                                        </p:tgtEl>
                                        <p:attrNameLst>
                                          <p:attrName>ppt_w</p:attrName>
                                        </p:attrNameLst>
                                      </p:cBhvr>
                                      <p:tavLst>
                                        <p:tav tm="0">
                                          <p:val>
                                            <p:fltVal val="0"/>
                                          </p:val>
                                        </p:tav>
                                        <p:tav tm="100000">
                                          <p:val>
                                            <p:strVal val="#ppt_w"/>
                                          </p:val>
                                        </p:tav>
                                      </p:tavLst>
                                    </p:anim>
                                    <p:anim calcmode="lin" valueType="num">
                                      <p:cBhvr>
                                        <p:cTn id="49" dur="1000" fill="hold"/>
                                        <p:tgtEl>
                                          <p:spTgt spid="27"/>
                                        </p:tgtEl>
                                        <p:attrNameLst>
                                          <p:attrName>ppt_h</p:attrName>
                                        </p:attrNameLst>
                                      </p:cBhvr>
                                      <p:tavLst>
                                        <p:tav tm="0">
                                          <p:val>
                                            <p:fltVal val="0"/>
                                          </p:val>
                                        </p:tav>
                                        <p:tav tm="100000">
                                          <p:val>
                                            <p:strVal val="#ppt_h"/>
                                          </p:val>
                                        </p:tav>
                                      </p:tavLst>
                                    </p:anim>
                                    <p:animEffect transition="in" filter="fade">
                                      <p:cBhvr>
                                        <p:cTn id="5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3538" y="269980"/>
            <a:ext cx="1463570" cy="1463570"/>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51" y="335793"/>
            <a:ext cx="1331944" cy="1331944"/>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75108" y="451550"/>
            <a:ext cx="1100430" cy="110043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75108" y="579712"/>
            <a:ext cx="1046083" cy="768350"/>
          </a:xfrm>
          <a:prstGeom prst="rect">
            <a:avLst/>
          </a:prstGeom>
          <a:ln>
            <a:noFill/>
          </a:ln>
        </p:spPr>
        <p:txBody>
          <a:bodyPr wrap="square">
            <a:spAutoFit/>
          </a:bodyPr>
          <a:lstStyle/>
          <a:p>
            <a:pPr algn="ctr"/>
            <a:r>
              <a:rPr lang="en-US" altLang="zh-CN"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05</a:t>
            </a:r>
            <a:endParaRPr lang="zh-CN" altLang="en-US"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grpSp>
        <p:nvGrpSpPr>
          <p:cNvPr id="10" name="组合 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2105123" y="579854"/>
            <a:ext cx="5201285" cy="743444"/>
            <a:chOff x="1397015" y="284992"/>
            <a:chExt cx="4472705" cy="743444"/>
          </a:xfrm>
        </p:grpSpPr>
        <p:sp>
          <p:nvSpPr>
            <p:cNvPr id="11"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1397015" y="284992"/>
              <a:ext cx="4472705"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spc="200" dirty="0">
                  <a:solidFill>
                    <a:srgbClr val="A0DAE4"/>
                  </a:solidFill>
                  <a:effectLst>
                    <a:outerShdw blurRad="38100" dist="38100" dir="2700000" algn="tl">
                      <a:srgbClr val="000000">
                        <a:alpha val="43137"/>
                      </a:srgbClr>
                    </a:outerShdw>
                  </a:effectLst>
                  <a:ea typeface="Meiryo" panose="020B0604030504040204" pitchFamily="34" charset="-128"/>
                  <a:cs typeface="Open Sans" panose="020B0606030504020204" pitchFamily="34" charset="0"/>
                </a:rPr>
                <a:t>三种基本结构和改进流程图</a:t>
              </a:r>
              <a:endParaRPr lang="zh-CN" altLang="en-US" sz="2800" b="1" spc="200" dirty="0">
                <a:solidFill>
                  <a:srgbClr val="A0DAE4"/>
                </a:solidFill>
                <a:effectLst>
                  <a:outerShdw blurRad="38100" dist="38100" dir="2700000" algn="tl">
                    <a:srgbClr val="000000">
                      <a:alpha val="43137"/>
                    </a:srgbClr>
                  </a:outerShdw>
                </a:effectLst>
                <a:ea typeface="Meiryo" panose="020B0604030504040204" pitchFamily="34" charset="-128"/>
                <a:cs typeface="Open Sans" panose="020B0606030504020204" pitchFamily="34" charset="0"/>
              </a:endParaRPr>
            </a:p>
          </p:txBody>
        </p:sp>
        <p:sp>
          <p:nvSpPr>
            <p:cNvPr id="12" name="矩形 11"/>
            <p:cNvSpPr/>
            <p:nvPr/>
          </p:nvSpPr>
          <p:spPr>
            <a:xfrm>
              <a:off x="1404733" y="752846"/>
              <a:ext cx="3556051" cy="275590"/>
            </a:xfrm>
            <a:prstGeom prst="rect">
              <a:avLst/>
            </a:prstGeom>
          </p:spPr>
          <p:txBody>
            <a:bodyPr wrap="square">
              <a:spAutoFit/>
            </a:bodyPr>
            <a:lstStyle/>
            <a:p>
              <a:pPr algn="just"/>
              <a:r>
                <a:rPr lang="en-US" altLang="zh-CN" sz="1200" dirty="0">
                  <a:solidFill>
                    <a:srgbClr val="A0DAE4"/>
                  </a:solidFill>
                  <a:ea typeface="Roboto" panose="02000000000000000000" pitchFamily="2" charset="0"/>
                  <a:cs typeface="Open Sans" panose="020B0606030504020204" pitchFamily="34" charset="0"/>
                </a:rPr>
                <a:t> </a:t>
              </a:r>
              <a:endParaRPr lang="en-US" altLang="zh-CN" sz="1200" dirty="0">
                <a:solidFill>
                  <a:srgbClr val="A0DAE4"/>
                </a:solidFill>
                <a:ea typeface="Roboto" panose="02000000000000000000" pitchFamily="2" charset="0"/>
                <a:cs typeface="Open Sans" panose="020B0606030504020204" pitchFamily="34" charset="0"/>
              </a:endParaRPr>
            </a:p>
          </p:txBody>
        </p:sp>
      </p:grpSp>
      <p:sp>
        <p:nvSpPr>
          <p:cNvPr id="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
        <p:nvSpPr>
          <p:cNvPr id="40" name="文本框 39"/>
          <p:cNvSpPr txBox="1"/>
          <p:nvPr/>
        </p:nvSpPr>
        <p:spPr>
          <a:xfrm>
            <a:off x="1981200" y="1437005"/>
            <a:ext cx="9292590" cy="4399915"/>
          </a:xfrm>
          <a:prstGeom prst="rect">
            <a:avLst/>
          </a:prstGeom>
          <a:noFill/>
        </p:spPr>
        <p:txBody>
          <a:bodyPr wrap="square" rtlCol="0">
            <a:spAutoFit/>
          </a:bodyPr>
          <a:p>
            <a:r>
              <a:rPr lang="zh-CN" altLang="en-US" sz="2000">
                <a:solidFill>
                  <a:schemeClr val="bg1"/>
                </a:solidFill>
              </a:rPr>
              <a:t>1. 三种基本结构（书26页）</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（1）顺序结构：即在执行完A框所指定的操作后，必然接着执行B框所指定的操作。顺序结构是最简单的一种基本结构。</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（2）选择结构：又称选取结构或分支结构。此结构中比包含一个判断框。根据给定的条件P是否成立而选择执行A框或B框。</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（3）循环结构：又称重复结构，即反复执行某一部分的操作。分为两类：       （书中27页）</a:t>
            </a:r>
            <a:endParaRPr lang="zh-CN" altLang="en-US" sz="2000">
              <a:solidFill>
                <a:schemeClr val="bg1"/>
              </a:solidFill>
            </a:endParaRPr>
          </a:p>
          <a:p>
            <a:r>
              <a:rPr lang="zh-CN" altLang="en-US" sz="2000">
                <a:solidFill>
                  <a:schemeClr val="bg1"/>
                </a:solidFill>
              </a:rPr>
              <a:t>         A.当型（while型）循环结构 </a:t>
            </a:r>
            <a:endParaRPr lang="zh-CN" altLang="en-US" sz="2000">
              <a:solidFill>
                <a:schemeClr val="bg1"/>
              </a:solidFill>
            </a:endParaRPr>
          </a:p>
          <a:p>
            <a:r>
              <a:rPr lang="zh-CN" altLang="en-US" sz="2000">
                <a:solidFill>
                  <a:schemeClr val="bg1"/>
                </a:solidFill>
              </a:rPr>
              <a:t>         B.直到型（until型）循环结构</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2. 改进的流程图（书中29页）</a:t>
            </a:r>
            <a:endParaRPr lang="zh-CN" alt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par>
                                <p:cTn id="29" presetID="53" presetClass="entr" presetSubtype="16" fill="hold" nodeType="withEffect">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par>
                                <p:cTn id="34" presetID="42" presetClass="path" presetSubtype="0" accel="50000" decel="50000" fill="hold" nodeType="withEffect">
                                  <p:stCondLst>
                                    <p:cond delay="1000"/>
                                  </p:stCondLst>
                                  <p:childTnLst>
                                    <p:animMotion origin="layout" path="M 0.19739 -0.00069 L 1.875E-6 -4.81481E-6 " pathEditMode="relative" rAng="0" ptsTypes="AA">
                                      <p:cBhvr>
                                        <p:cTn id="35" dur="1000" fill="hold"/>
                                        <p:tgtEl>
                                          <p:spTgt spid="10"/>
                                        </p:tgtEl>
                                        <p:attrNameLst>
                                          <p:attrName>ppt_x</p:attrName>
                                          <p:attrName>ppt_y</p:attrName>
                                        </p:attrNameLst>
                                      </p:cBhvr>
                                      <p:rCtr x="-987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3538" y="269980"/>
            <a:ext cx="1463570" cy="1463570"/>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51" y="335793"/>
            <a:ext cx="1331944" cy="1331944"/>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75108" y="451550"/>
            <a:ext cx="1100430" cy="110043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447979" y="612295"/>
            <a:ext cx="1303075" cy="768350"/>
          </a:xfrm>
          <a:prstGeom prst="rect">
            <a:avLst/>
          </a:prstGeom>
          <a:ln>
            <a:noFill/>
          </a:ln>
        </p:spPr>
        <p:txBody>
          <a:bodyPr wrap="square">
            <a:spAutoFit/>
          </a:bodyPr>
          <a:lstStyle/>
          <a:p>
            <a:pPr algn="ctr"/>
            <a:r>
              <a:rPr lang="en-US" altLang="zh-CN"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06</a:t>
            </a:r>
            <a:endParaRPr lang="zh-CN" altLang="en-US"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grpSp>
        <p:nvGrpSpPr>
          <p:cNvPr id="10" name="组合 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2104488" y="510004"/>
            <a:ext cx="4144923" cy="813294"/>
            <a:chOff x="1396469" y="215142"/>
            <a:chExt cx="3564315" cy="813294"/>
          </a:xfrm>
        </p:grpSpPr>
        <p:sp>
          <p:nvSpPr>
            <p:cNvPr id="11"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1396469" y="215142"/>
              <a:ext cx="3563530"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spc="200" dirty="0">
                  <a:solidFill>
                    <a:srgbClr val="A0DAE4"/>
                  </a:solidFill>
                  <a:effectLst>
                    <a:outerShdw blurRad="38100" dist="38100" dir="2700000" algn="tl">
                      <a:srgbClr val="000000">
                        <a:alpha val="43137"/>
                      </a:srgbClr>
                    </a:outerShdw>
                  </a:effectLst>
                  <a:ea typeface="Meiryo" panose="020B0604030504040204" pitchFamily="34" charset="-128"/>
                  <a:cs typeface="Open Sans" panose="020B0606030504020204" pitchFamily="34" charset="0"/>
                </a:rPr>
                <a:t>用计算机语言表示算法</a:t>
              </a:r>
              <a:endParaRPr lang="zh-CN" altLang="en-US" sz="2800" b="1" spc="200" dirty="0">
                <a:solidFill>
                  <a:srgbClr val="A0DAE4"/>
                </a:solidFill>
                <a:effectLst>
                  <a:outerShdw blurRad="38100" dist="38100" dir="2700000" algn="tl">
                    <a:srgbClr val="000000">
                      <a:alpha val="43137"/>
                    </a:srgbClr>
                  </a:outerShdw>
                </a:effectLst>
                <a:ea typeface="Meiryo" panose="020B0604030504040204" pitchFamily="34" charset="-128"/>
                <a:cs typeface="Open Sans" panose="020B0606030504020204" pitchFamily="34" charset="0"/>
              </a:endParaRPr>
            </a:p>
          </p:txBody>
        </p:sp>
        <p:sp>
          <p:nvSpPr>
            <p:cNvPr id="12" name="矩形 11"/>
            <p:cNvSpPr/>
            <p:nvPr/>
          </p:nvSpPr>
          <p:spPr>
            <a:xfrm>
              <a:off x="1404733" y="752846"/>
              <a:ext cx="3556051" cy="275590"/>
            </a:xfrm>
            <a:prstGeom prst="rect">
              <a:avLst/>
            </a:prstGeom>
          </p:spPr>
          <p:txBody>
            <a:bodyPr wrap="square">
              <a:spAutoFit/>
            </a:bodyPr>
            <a:lstStyle/>
            <a:p>
              <a:pPr algn="just"/>
              <a:r>
                <a:rPr lang="en-US" altLang="zh-CN" sz="1200" dirty="0">
                  <a:solidFill>
                    <a:srgbClr val="A0DAE4"/>
                  </a:solidFill>
                  <a:ea typeface="Roboto" panose="02000000000000000000" pitchFamily="2" charset="0"/>
                  <a:cs typeface="Open Sans" panose="020B0606030504020204" pitchFamily="34" charset="0"/>
                </a:rPr>
                <a:t> </a:t>
              </a:r>
              <a:endParaRPr lang="en-US" altLang="zh-CN" sz="1200" dirty="0">
                <a:solidFill>
                  <a:srgbClr val="A0DAE4"/>
                </a:solidFill>
                <a:ea typeface="Roboto" panose="02000000000000000000" pitchFamily="2" charset="0"/>
                <a:cs typeface="Open Sans" panose="020B0606030504020204" pitchFamily="34" charset="0"/>
              </a:endParaRPr>
            </a:p>
          </p:txBody>
        </p:sp>
      </p:grpSp>
      <p:grpSp>
        <p:nvGrpSpPr>
          <p:cNvPr id="40" name="组合 3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5573328" y="4326018"/>
            <a:ext cx="2208647" cy="2251005"/>
            <a:chOff x="5573328" y="4076086"/>
            <a:chExt cx="2208647" cy="2251005"/>
          </a:xfrm>
          <a:solidFill>
            <a:srgbClr val="62FDFE">
              <a:alpha val="36000"/>
            </a:srgbClr>
          </a:solidFill>
        </p:grpSpPr>
        <p:sp>
          <p:nvSpPr>
            <p:cNvPr id="41" name="任意多边形 40"/>
            <p:cNvSpPr/>
            <p:nvPr/>
          </p:nvSpPr>
          <p:spPr bwMode="auto">
            <a:xfrm rot="20584854">
              <a:off x="5659647" y="4799791"/>
              <a:ext cx="2122328" cy="1527300"/>
            </a:xfrm>
            <a:custGeom>
              <a:avLst/>
              <a:gdLst>
                <a:gd name="connsiteX0" fmla="*/ 10548 w 959404"/>
                <a:gd name="connsiteY0" fmla="*/ 0 h 690420"/>
                <a:gd name="connsiteX1" fmla="*/ 948857 w 959404"/>
                <a:gd name="connsiteY1" fmla="*/ 0 h 690420"/>
                <a:gd name="connsiteX2" fmla="*/ 949658 w 959404"/>
                <a:gd name="connsiteY2" fmla="*/ 1856 h 690420"/>
                <a:gd name="connsiteX3" fmla="*/ 959404 w 959404"/>
                <a:gd name="connsiteY3" fmla="*/ 71347 h 690420"/>
                <a:gd name="connsiteX4" fmla="*/ 747908 w 959404"/>
                <a:gd name="connsiteY4" fmla="*/ 357270 h 690420"/>
                <a:gd name="connsiteX5" fmla="*/ 740301 w 959404"/>
                <a:gd name="connsiteY5" fmla="*/ 360238 h 690420"/>
                <a:gd name="connsiteX6" fmla="*/ 755115 w 959404"/>
                <a:gd name="connsiteY6" fmla="*/ 375036 h 690420"/>
                <a:gd name="connsiteX7" fmla="*/ 753828 w 959404"/>
                <a:gd name="connsiteY7" fmla="*/ 390464 h 690420"/>
                <a:gd name="connsiteX8" fmla="*/ 742245 w 959404"/>
                <a:gd name="connsiteY8" fmla="*/ 402035 h 690420"/>
                <a:gd name="connsiteX9" fmla="*/ 738384 w 959404"/>
                <a:gd name="connsiteY9" fmla="*/ 409748 h 690420"/>
                <a:gd name="connsiteX10" fmla="*/ 733237 w 959404"/>
                <a:gd name="connsiteY10" fmla="*/ 421319 h 690420"/>
                <a:gd name="connsiteX11" fmla="*/ 735811 w 959404"/>
                <a:gd name="connsiteY11" fmla="*/ 435461 h 690420"/>
                <a:gd name="connsiteX12" fmla="*/ 743532 w 959404"/>
                <a:gd name="connsiteY12" fmla="*/ 447032 h 690420"/>
                <a:gd name="connsiteX13" fmla="*/ 740958 w 959404"/>
                <a:gd name="connsiteY13" fmla="*/ 472745 h 690420"/>
                <a:gd name="connsiteX14" fmla="*/ 658592 w 959404"/>
                <a:gd name="connsiteY14" fmla="*/ 584595 h 690420"/>
                <a:gd name="connsiteX15" fmla="*/ 639287 w 959404"/>
                <a:gd name="connsiteY15" fmla="*/ 593595 h 690420"/>
                <a:gd name="connsiteX16" fmla="*/ 614835 w 959404"/>
                <a:gd name="connsiteY16" fmla="*/ 601309 h 690420"/>
                <a:gd name="connsiteX17" fmla="*/ 564643 w 959404"/>
                <a:gd name="connsiteY17" fmla="*/ 675876 h 690420"/>
                <a:gd name="connsiteX18" fmla="*/ 383179 w 959404"/>
                <a:gd name="connsiteY18" fmla="*/ 665591 h 690420"/>
                <a:gd name="connsiteX19" fmla="*/ 336848 w 959404"/>
                <a:gd name="connsiteY19" fmla="*/ 584595 h 690420"/>
                <a:gd name="connsiteX20" fmla="*/ 290517 w 959404"/>
                <a:gd name="connsiteY20" fmla="*/ 552454 h 690420"/>
                <a:gd name="connsiteX21" fmla="*/ 215872 w 959404"/>
                <a:gd name="connsiteY21" fmla="*/ 471459 h 690420"/>
                <a:gd name="connsiteX22" fmla="*/ 215872 w 959404"/>
                <a:gd name="connsiteY22" fmla="*/ 450889 h 690420"/>
                <a:gd name="connsiteX23" fmla="*/ 228742 w 959404"/>
                <a:gd name="connsiteY23" fmla="*/ 450889 h 690420"/>
                <a:gd name="connsiteX24" fmla="*/ 221020 w 959404"/>
                <a:gd name="connsiteY24" fmla="*/ 432890 h 690420"/>
                <a:gd name="connsiteX25" fmla="*/ 204289 w 959404"/>
                <a:gd name="connsiteY25" fmla="*/ 398178 h 690420"/>
                <a:gd name="connsiteX26" fmla="*/ 204289 w 959404"/>
                <a:gd name="connsiteY26" fmla="*/ 386607 h 690420"/>
                <a:gd name="connsiteX27" fmla="*/ 227455 w 959404"/>
                <a:gd name="connsiteY27" fmla="*/ 367322 h 690420"/>
                <a:gd name="connsiteX28" fmla="*/ 224501 w 959404"/>
                <a:gd name="connsiteY28" fmla="*/ 362344 h 690420"/>
                <a:gd name="connsiteX29" fmla="*/ 211496 w 959404"/>
                <a:gd name="connsiteY29" fmla="*/ 357270 h 690420"/>
                <a:gd name="connsiteX30" fmla="*/ 0 w 959404"/>
                <a:gd name="connsiteY30" fmla="*/ 71347 h 690420"/>
                <a:gd name="connsiteX31" fmla="*/ 9746 w 959404"/>
                <a:gd name="connsiteY31" fmla="*/ 1856 h 6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9404" h="690420">
                  <a:moveTo>
                    <a:pt x="10548" y="0"/>
                  </a:moveTo>
                  <a:lnTo>
                    <a:pt x="948857" y="0"/>
                  </a:lnTo>
                  <a:lnTo>
                    <a:pt x="949658" y="1856"/>
                  </a:lnTo>
                  <a:cubicBezTo>
                    <a:pt x="956048" y="24302"/>
                    <a:pt x="959404" y="47543"/>
                    <a:pt x="959404" y="71347"/>
                  </a:cubicBezTo>
                  <a:cubicBezTo>
                    <a:pt x="959404" y="190368"/>
                    <a:pt x="875510" y="295305"/>
                    <a:pt x="747908" y="357270"/>
                  </a:cubicBezTo>
                  <a:lnTo>
                    <a:pt x="740301" y="360238"/>
                  </a:lnTo>
                  <a:lnTo>
                    <a:pt x="755115" y="375036"/>
                  </a:lnTo>
                  <a:cubicBezTo>
                    <a:pt x="753828" y="380179"/>
                    <a:pt x="753828" y="385321"/>
                    <a:pt x="753828" y="390464"/>
                  </a:cubicBezTo>
                  <a:cubicBezTo>
                    <a:pt x="749967" y="394321"/>
                    <a:pt x="746106" y="398178"/>
                    <a:pt x="742245" y="402035"/>
                  </a:cubicBezTo>
                  <a:cubicBezTo>
                    <a:pt x="740958" y="404606"/>
                    <a:pt x="739671" y="407177"/>
                    <a:pt x="738384" y="409748"/>
                  </a:cubicBezTo>
                  <a:cubicBezTo>
                    <a:pt x="737098" y="413605"/>
                    <a:pt x="735811" y="417462"/>
                    <a:pt x="733237" y="421319"/>
                  </a:cubicBezTo>
                  <a:cubicBezTo>
                    <a:pt x="734524" y="425176"/>
                    <a:pt x="735811" y="430319"/>
                    <a:pt x="735811" y="435461"/>
                  </a:cubicBezTo>
                  <a:cubicBezTo>
                    <a:pt x="738384" y="439318"/>
                    <a:pt x="740958" y="443175"/>
                    <a:pt x="743532" y="447032"/>
                  </a:cubicBezTo>
                  <a:cubicBezTo>
                    <a:pt x="742245" y="454746"/>
                    <a:pt x="742245" y="463745"/>
                    <a:pt x="740958" y="472745"/>
                  </a:cubicBezTo>
                  <a:cubicBezTo>
                    <a:pt x="713932" y="510028"/>
                    <a:pt x="685618" y="547312"/>
                    <a:pt x="658592" y="584595"/>
                  </a:cubicBezTo>
                  <a:cubicBezTo>
                    <a:pt x="652157" y="587167"/>
                    <a:pt x="645722" y="589738"/>
                    <a:pt x="639287" y="593595"/>
                  </a:cubicBezTo>
                  <a:cubicBezTo>
                    <a:pt x="631565" y="596166"/>
                    <a:pt x="622557" y="598737"/>
                    <a:pt x="614835" y="601309"/>
                  </a:cubicBezTo>
                  <a:cubicBezTo>
                    <a:pt x="598104" y="625736"/>
                    <a:pt x="581373" y="651449"/>
                    <a:pt x="564643" y="675876"/>
                  </a:cubicBezTo>
                  <a:cubicBezTo>
                    <a:pt x="540190" y="683589"/>
                    <a:pt x="452676" y="709302"/>
                    <a:pt x="383179" y="665591"/>
                  </a:cubicBezTo>
                  <a:cubicBezTo>
                    <a:pt x="367735" y="638592"/>
                    <a:pt x="352291" y="611594"/>
                    <a:pt x="336848" y="584595"/>
                  </a:cubicBezTo>
                  <a:cubicBezTo>
                    <a:pt x="321404" y="574310"/>
                    <a:pt x="305960" y="562740"/>
                    <a:pt x="290517" y="552454"/>
                  </a:cubicBezTo>
                  <a:cubicBezTo>
                    <a:pt x="266064" y="525456"/>
                    <a:pt x="240324" y="498458"/>
                    <a:pt x="215872" y="471459"/>
                  </a:cubicBezTo>
                  <a:cubicBezTo>
                    <a:pt x="215872" y="463745"/>
                    <a:pt x="215872" y="457317"/>
                    <a:pt x="215872" y="450889"/>
                  </a:cubicBezTo>
                  <a:cubicBezTo>
                    <a:pt x="219733" y="450889"/>
                    <a:pt x="224881" y="450889"/>
                    <a:pt x="228742" y="450889"/>
                  </a:cubicBezTo>
                  <a:cubicBezTo>
                    <a:pt x="226168" y="445746"/>
                    <a:pt x="223594" y="439318"/>
                    <a:pt x="221020" y="432890"/>
                  </a:cubicBezTo>
                  <a:cubicBezTo>
                    <a:pt x="215872" y="421319"/>
                    <a:pt x="209437" y="409748"/>
                    <a:pt x="204289" y="398178"/>
                  </a:cubicBezTo>
                  <a:cubicBezTo>
                    <a:pt x="204289" y="394321"/>
                    <a:pt x="204289" y="390464"/>
                    <a:pt x="204289" y="386607"/>
                  </a:cubicBezTo>
                  <a:cubicBezTo>
                    <a:pt x="212011" y="380179"/>
                    <a:pt x="219733" y="373751"/>
                    <a:pt x="227455" y="367322"/>
                  </a:cubicBezTo>
                  <a:lnTo>
                    <a:pt x="224501" y="362344"/>
                  </a:lnTo>
                  <a:lnTo>
                    <a:pt x="211496" y="357270"/>
                  </a:lnTo>
                  <a:cubicBezTo>
                    <a:pt x="83894" y="295305"/>
                    <a:pt x="0" y="190368"/>
                    <a:pt x="0" y="71347"/>
                  </a:cubicBezTo>
                  <a:cubicBezTo>
                    <a:pt x="0" y="47543"/>
                    <a:pt x="3356" y="24302"/>
                    <a:pt x="9746" y="1856"/>
                  </a:cubicBezTo>
                  <a:close/>
                </a:path>
              </a:pathLst>
            </a:custGeom>
            <a:grpFill/>
            <a:ln>
              <a:solidFill>
                <a:srgbClr val="62FDFE">
                  <a:alpha val="88000"/>
                </a:srgbClr>
              </a:solidFill>
            </a:ln>
          </p:spPr>
          <p:txBody>
            <a:bodyPr vert="horz" wrap="square" lIns="91440" tIns="45720" rIns="91440" bIns="45720" numCol="1" anchor="t" anchorCtr="0" compatLnSpc="1">
              <a:noAutofit/>
            </a:bodyPr>
            <a:lstStyle/>
            <a:p>
              <a:endParaRPr lang="en-US">
                <a:solidFill>
                  <a:srgbClr val="62FDFE"/>
                </a:solidFill>
              </a:endParaRPr>
            </a:p>
          </p:txBody>
        </p:sp>
        <p:sp>
          <p:nvSpPr>
            <p:cNvPr id="42" name="任意多边形 41"/>
            <p:cNvSpPr/>
            <p:nvPr/>
          </p:nvSpPr>
          <p:spPr>
            <a:xfrm rot="20584854">
              <a:off x="6658854" y="4076086"/>
              <a:ext cx="607974" cy="558559"/>
            </a:xfrm>
            <a:custGeom>
              <a:avLst/>
              <a:gdLst>
                <a:gd name="connsiteX0" fmla="*/ 268771 w 268771"/>
                <a:gd name="connsiteY0" fmla="*/ 0 h 246926"/>
                <a:gd name="connsiteX1" fmla="*/ 268771 w 268771"/>
                <a:gd name="connsiteY1" fmla="*/ 246926 h 246926"/>
                <a:gd name="connsiteX2" fmla="*/ 0 w 268771"/>
                <a:gd name="connsiteY2" fmla="*/ 246926 h 246926"/>
                <a:gd name="connsiteX3" fmla="*/ 0 w 268771"/>
                <a:gd name="connsiteY3" fmla="*/ 55646 h 246926"/>
                <a:gd name="connsiteX4" fmla="*/ 268771 w 268771"/>
                <a:gd name="connsiteY4" fmla="*/ 0 h 246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771" h="246926">
                  <a:moveTo>
                    <a:pt x="268771" y="0"/>
                  </a:moveTo>
                  <a:lnTo>
                    <a:pt x="268771" y="246926"/>
                  </a:lnTo>
                  <a:lnTo>
                    <a:pt x="0" y="246926"/>
                  </a:lnTo>
                  <a:lnTo>
                    <a:pt x="0" y="55646"/>
                  </a:lnTo>
                  <a:lnTo>
                    <a:pt x="268771" y="0"/>
                  </a:lnTo>
                  <a:close/>
                </a:path>
              </a:pathLst>
            </a:custGeom>
            <a:grpFill/>
            <a:ln>
              <a:solidFill>
                <a:srgbClr val="62FDFE">
                  <a:alpha val="8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FDFE"/>
                </a:solidFill>
              </a:endParaRPr>
            </a:p>
          </p:txBody>
        </p:sp>
        <p:sp>
          <p:nvSpPr>
            <p:cNvPr id="43" name="任意多边形 42"/>
            <p:cNvSpPr/>
            <p:nvPr/>
          </p:nvSpPr>
          <p:spPr>
            <a:xfrm rot="20584854">
              <a:off x="5573328" y="4654329"/>
              <a:ext cx="607974" cy="316006"/>
            </a:xfrm>
            <a:custGeom>
              <a:avLst/>
              <a:gdLst>
                <a:gd name="connsiteX0" fmla="*/ 268771 w 268771"/>
                <a:gd name="connsiteY0" fmla="*/ 0 h 139699"/>
                <a:gd name="connsiteX1" fmla="*/ 268771 w 268771"/>
                <a:gd name="connsiteY1" fmla="*/ 139699 h 139699"/>
                <a:gd name="connsiteX2" fmla="*/ 0 w 268771"/>
                <a:gd name="connsiteY2" fmla="*/ 139699 h 139699"/>
                <a:gd name="connsiteX3" fmla="*/ 0 w 268771"/>
                <a:gd name="connsiteY3" fmla="*/ 55646 h 139699"/>
                <a:gd name="connsiteX4" fmla="*/ 268771 w 268771"/>
                <a:gd name="connsiteY4" fmla="*/ 0 h 139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771" h="139699">
                  <a:moveTo>
                    <a:pt x="268771" y="0"/>
                  </a:moveTo>
                  <a:lnTo>
                    <a:pt x="268771" y="139699"/>
                  </a:lnTo>
                  <a:lnTo>
                    <a:pt x="0" y="139699"/>
                  </a:lnTo>
                  <a:lnTo>
                    <a:pt x="0" y="55646"/>
                  </a:lnTo>
                  <a:lnTo>
                    <a:pt x="268771" y="0"/>
                  </a:lnTo>
                  <a:close/>
                </a:path>
              </a:pathLst>
            </a:custGeom>
            <a:grpFill/>
            <a:ln>
              <a:solidFill>
                <a:srgbClr val="62FDFE">
                  <a:alpha val="8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FDFE"/>
                </a:solidFill>
              </a:endParaRPr>
            </a:p>
          </p:txBody>
        </p:sp>
      </p:grpSp>
      <p:grpSp>
        <p:nvGrpSpPr>
          <p:cNvPr id="44" name="组合 4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4949163" y="3983331"/>
            <a:ext cx="2590005" cy="604526"/>
            <a:chOff x="4949163" y="3733399"/>
            <a:chExt cx="2590005" cy="604526"/>
          </a:xfrm>
          <a:solidFill>
            <a:srgbClr val="62FDFE">
              <a:alpha val="36000"/>
            </a:srgbClr>
          </a:solidFill>
        </p:grpSpPr>
        <p:sp>
          <p:nvSpPr>
            <p:cNvPr id="45" name="圆角矩形 44"/>
            <p:cNvSpPr/>
            <p:nvPr/>
          </p:nvSpPr>
          <p:spPr>
            <a:xfrm rot="19872676">
              <a:off x="4949163" y="3733399"/>
              <a:ext cx="2590005" cy="604526"/>
            </a:xfrm>
            <a:prstGeom prst="roundRect">
              <a:avLst>
                <a:gd name="adj" fmla="val 50000"/>
              </a:avLst>
            </a:prstGeom>
            <a:grpFill/>
            <a:ln>
              <a:solidFill>
                <a:srgbClr val="62FDFE">
                  <a:alpha val="8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FDFE"/>
                </a:solidFill>
              </a:endParaRPr>
            </a:p>
          </p:txBody>
        </p:sp>
        <p:sp>
          <p:nvSpPr>
            <p:cNvPr id="46" name="Freeform 59" descr="e7d195523061f1c0205959036996ad55c215b892a7aac5c0B9ADEF7896FB48F2EF97163A2DE1401E1875DEDC438B7864AD24CA23553DBBBD975DAF4CAD4A2592689FFB6CEE59FFA55B2702D0E5EE29CDFC0DD98BC7D6A39AC79B6ADB4494F64490EB4C31DB9891A84D90C9EBFA8A380490144D54B9AEB01EF6F5A99FAE794984C883C594A39202C9E1FA60A3027770F3"/>
            <p:cNvSpPr>
              <a:spLocks noEditPoints="1"/>
            </p:cNvSpPr>
            <p:nvPr/>
          </p:nvSpPr>
          <p:spPr bwMode="auto">
            <a:xfrm>
              <a:off x="6155969" y="3849706"/>
              <a:ext cx="322218" cy="322218"/>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grpFill/>
            <a:ln w="9525">
              <a:solidFill>
                <a:srgbClr val="62FDFE">
                  <a:alpha val="88000"/>
                </a:srgbClr>
              </a:solidFill>
              <a:round/>
            </a:ln>
          </p:spPr>
          <p:txBody>
            <a:bodyPr vert="horz" wrap="square" lIns="91440" tIns="45720" rIns="91440" bIns="45720" numCol="1" anchor="t" anchorCtr="0" compatLnSpc="1"/>
            <a:lstStyle/>
            <a:p>
              <a:endParaRPr lang="en-US">
                <a:solidFill>
                  <a:srgbClr val="62FDFE"/>
                </a:solidFill>
              </a:endParaRPr>
            </a:p>
          </p:txBody>
        </p:sp>
      </p:grpSp>
      <p:sp>
        <p:nvSpPr>
          <p:cNvPr id="48" name="圆角矩形 47"/>
          <p:cNvSpPr/>
          <p:nvPr/>
        </p:nvSpPr>
        <p:spPr>
          <a:xfrm rot="19872676">
            <a:off x="4471988" y="2561590"/>
            <a:ext cx="2590165" cy="673735"/>
          </a:xfrm>
          <a:prstGeom prst="roundRect">
            <a:avLst>
              <a:gd name="adj" fmla="val 50000"/>
            </a:avLst>
          </a:prstGeom>
          <a:solidFill>
            <a:srgbClr val="62FDFE">
              <a:alpha val="36000"/>
            </a:srgbClr>
          </a:solidFill>
          <a:ln>
            <a:solidFill>
              <a:srgbClr val="62FDFE">
                <a:alpha val="8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FDFE"/>
              </a:solidFill>
            </a:endParaRPr>
          </a:p>
        </p:txBody>
      </p:sp>
      <p:sp>
        <p:nvSpPr>
          <p:cNvPr id="49" name="Freeform 95" descr="e7d195523061f1c0205959036996ad55c215b892a7aac5c0B9ADEF7896FB48F2EF97163A2DE1401E1875DEDC438B7864AD24CA23553DBBBD975DAF4CAD4A2592689FFB6CEE59FFA55B2702D0E5EE29CDFC0DD98BC7D6A39AC79B6ADB4494F64490EB4C31DB9891A84D90C9EBFA8A380490144D54B9AEB01EF6F5A99FAE794984C883C594A39202C9E1FA60A3027770F3"/>
          <p:cNvSpPr>
            <a:spLocks noEditPoints="1"/>
          </p:cNvSpPr>
          <p:nvPr/>
        </p:nvSpPr>
        <p:spPr bwMode="auto">
          <a:xfrm>
            <a:off x="5582285" y="2716530"/>
            <a:ext cx="369570" cy="363855"/>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rgbClr val="62FDFE">
              <a:alpha val="36000"/>
            </a:srgbClr>
          </a:solidFill>
          <a:ln w="9525">
            <a:solidFill>
              <a:srgbClr val="62FDFE">
                <a:alpha val="88000"/>
              </a:srgbClr>
            </a:solidFill>
            <a:round/>
          </a:ln>
        </p:spPr>
        <p:txBody>
          <a:bodyPr vert="horz" wrap="square" lIns="91440" tIns="45720" rIns="91440" bIns="45720" numCol="1" anchor="t" anchorCtr="0" compatLnSpc="1"/>
          <a:lstStyle/>
          <a:p>
            <a:endParaRPr lang="en-US">
              <a:solidFill>
                <a:srgbClr val="62FDFE"/>
              </a:solidFill>
            </a:endParaRPr>
          </a:p>
        </p:txBody>
      </p:sp>
      <p:grpSp>
        <p:nvGrpSpPr>
          <p:cNvPr id="50" name="组合 4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4721936" y="3303043"/>
            <a:ext cx="2590005" cy="604526"/>
            <a:chOff x="4721936" y="3053111"/>
            <a:chExt cx="2590005" cy="604526"/>
          </a:xfrm>
          <a:solidFill>
            <a:srgbClr val="62FDFE">
              <a:alpha val="36000"/>
            </a:srgbClr>
          </a:solidFill>
        </p:grpSpPr>
        <p:sp>
          <p:nvSpPr>
            <p:cNvPr id="51" name="圆角矩形 50"/>
            <p:cNvSpPr/>
            <p:nvPr/>
          </p:nvSpPr>
          <p:spPr>
            <a:xfrm rot="19872676">
              <a:off x="4721936" y="3053111"/>
              <a:ext cx="2590005" cy="604526"/>
            </a:xfrm>
            <a:prstGeom prst="roundRect">
              <a:avLst>
                <a:gd name="adj" fmla="val 50000"/>
              </a:avLst>
            </a:prstGeom>
            <a:grpFill/>
            <a:ln>
              <a:solidFill>
                <a:srgbClr val="62FDFE">
                  <a:alpha val="8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FDFE"/>
                </a:solidFill>
              </a:endParaRPr>
            </a:p>
          </p:txBody>
        </p:sp>
        <p:grpSp>
          <p:nvGrpSpPr>
            <p:cNvPr id="52" name="Group 85" descr="e7d195523061f1c0205959036996ad55c215b892a7aac5c0B9ADEF7896FB48F2EF97163A2DE1401E1875DEDC438B7864AD24CA23553DBBBD975DAF4CAD4A2592689FFB6CEE59FFA55B2702D0E5EE29CDFC0DD98BC7D6A39AC79B6ADB4494F64490EB4C31DB9891A84D90C9EBFA8A380490144D54B9AEB01EF6F5A99FAE794984C883C594A39202C9E1FA60A3027770F3"/>
            <p:cNvGrpSpPr/>
            <p:nvPr/>
          </p:nvGrpSpPr>
          <p:grpSpPr>
            <a:xfrm>
              <a:off x="5915622" y="3178355"/>
              <a:ext cx="284450" cy="378022"/>
              <a:chOff x="5575100" y="3734191"/>
              <a:chExt cx="315602" cy="419419"/>
            </a:xfrm>
            <a:grpFill/>
          </p:grpSpPr>
          <p:sp>
            <p:nvSpPr>
              <p:cNvPr id="53"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solidFill>
                  <a:srgbClr val="62FDFE">
                    <a:alpha val="88000"/>
                  </a:srgbClr>
                </a:solidFill>
                <a:round/>
              </a:ln>
            </p:spPr>
            <p:txBody>
              <a:bodyPr vert="horz" wrap="square" lIns="91440" tIns="45720" rIns="91440" bIns="45720" numCol="1" anchor="t" anchorCtr="0" compatLnSpc="1"/>
              <a:lstStyle/>
              <a:p>
                <a:endParaRPr lang="en-US">
                  <a:solidFill>
                    <a:srgbClr val="62FDFE"/>
                  </a:solidFill>
                </a:endParaRPr>
              </a:p>
            </p:txBody>
          </p:sp>
          <p:sp>
            <p:nvSpPr>
              <p:cNvPr id="57"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solidFill>
                  <a:srgbClr val="62FDFE">
                    <a:alpha val="88000"/>
                  </a:srgbClr>
                </a:solidFill>
                <a:round/>
              </a:ln>
            </p:spPr>
            <p:txBody>
              <a:bodyPr vert="horz" wrap="square" lIns="91440" tIns="45720" rIns="91440" bIns="45720" numCol="1" anchor="t" anchorCtr="0" compatLnSpc="1"/>
              <a:lstStyle/>
              <a:p>
                <a:endParaRPr lang="en-US">
                  <a:solidFill>
                    <a:srgbClr val="62FDFE"/>
                  </a:solidFill>
                </a:endParaRPr>
              </a:p>
            </p:txBody>
          </p:sp>
        </p:grpSp>
      </p:grpSp>
      <p:grpSp>
        <p:nvGrpSpPr>
          <p:cNvPr id="58" name="组合 57"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4438063" y="1968991"/>
            <a:ext cx="2054494" cy="604526"/>
            <a:chOff x="4438063" y="1719059"/>
            <a:chExt cx="2054494" cy="604526"/>
          </a:xfrm>
          <a:solidFill>
            <a:srgbClr val="62FDFE">
              <a:alpha val="36000"/>
            </a:srgbClr>
          </a:solidFill>
        </p:grpSpPr>
        <p:sp>
          <p:nvSpPr>
            <p:cNvPr id="59" name="圆角矩形 58"/>
            <p:cNvSpPr/>
            <p:nvPr/>
          </p:nvSpPr>
          <p:spPr>
            <a:xfrm rot="19872676">
              <a:off x="4438063" y="1719059"/>
              <a:ext cx="2054494" cy="604526"/>
            </a:xfrm>
            <a:prstGeom prst="roundRect">
              <a:avLst>
                <a:gd name="adj" fmla="val 50000"/>
              </a:avLst>
            </a:prstGeom>
            <a:grpFill/>
            <a:ln>
              <a:solidFill>
                <a:srgbClr val="62FDFE">
                  <a:alpha val="8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FDFE"/>
                </a:solidFill>
              </a:endParaRPr>
            </a:p>
          </p:txBody>
        </p:sp>
        <p:sp>
          <p:nvSpPr>
            <p:cNvPr id="60" name="Freeform 110" descr="e7d195523061f1c0205959036996ad55c215b892a7aac5c0B9ADEF7896FB48F2EF97163A2DE1401E1875DEDC438B7864AD24CA23553DBBBD975DAF4CAD4A2592689FFB6CEE59FFA55B2702D0E5EE29CDFC0DD98BC7D6A39AC79B6ADB4494F64490EB4C31DB9891A84D90C9EBFA8A380490144D54B9AEB01EF6F5A99FAE794984C883C594A39202C9E1FA60A3027770F3"/>
            <p:cNvSpPr>
              <a:spLocks noEditPoints="1"/>
            </p:cNvSpPr>
            <p:nvPr/>
          </p:nvSpPr>
          <p:spPr bwMode="auto">
            <a:xfrm>
              <a:off x="5272361" y="1839118"/>
              <a:ext cx="383054" cy="376296"/>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grpFill/>
            <a:ln w="9525">
              <a:solidFill>
                <a:srgbClr val="62FDFE">
                  <a:alpha val="88000"/>
                </a:srgbClr>
              </a:solidFill>
              <a:round/>
            </a:ln>
          </p:spPr>
          <p:txBody>
            <a:bodyPr vert="horz" wrap="square" lIns="91440" tIns="45720" rIns="91440" bIns="45720" numCol="1" anchor="t" anchorCtr="0" compatLnSpc="1"/>
            <a:lstStyle/>
            <a:p>
              <a:endParaRPr lang="en-US">
                <a:solidFill>
                  <a:srgbClr val="62FDFE"/>
                </a:solidFill>
              </a:endParaRPr>
            </a:p>
          </p:txBody>
        </p:sp>
      </p:grpSp>
      <p:sp>
        <p:nvSpPr>
          <p:cNvPr id="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
        <p:nvSpPr>
          <p:cNvPr id="5" name="文本框 4"/>
          <p:cNvSpPr txBox="1"/>
          <p:nvPr/>
        </p:nvSpPr>
        <p:spPr>
          <a:xfrm>
            <a:off x="865505" y="2250440"/>
            <a:ext cx="3098165" cy="645160"/>
          </a:xfrm>
          <a:prstGeom prst="rect">
            <a:avLst/>
          </a:prstGeom>
          <a:noFill/>
        </p:spPr>
        <p:txBody>
          <a:bodyPr wrap="square" rtlCol="0">
            <a:spAutoFit/>
          </a:bodyPr>
          <a:p>
            <a:r>
              <a:rPr lang="zh-CN" altLang="en-US">
                <a:solidFill>
                  <a:schemeClr val="bg1"/>
                </a:solidFill>
              </a:rPr>
              <a:t>例 、算法求5！用c语言表示。（书中33页）</a:t>
            </a:r>
            <a:endParaRPr lang="zh-CN" altLang="en-US">
              <a:solidFill>
                <a:schemeClr val="bg1"/>
              </a:solidFill>
            </a:endParaRPr>
          </a:p>
        </p:txBody>
      </p:sp>
      <p:sp>
        <p:nvSpPr>
          <p:cNvPr id="6" name="文本框 5"/>
          <p:cNvSpPr txBox="1"/>
          <p:nvPr/>
        </p:nvSpPr>
        <p:spPr>
          <a:xfrm>
            <a:off x="681355" y="3192780"/>
            <a:ext cx="4055110" cy="3415030"/>
          </a:xfrm>
          <a:prstGeom prst="rect">
            <a:avLst/>
          </a:prstGeom>
          <a:noFill/>
        </p:spPr>
        <p:txBody>
          <a:bodyPr wrap="square" rtlCol="0">
            <a:spAutoFit/>
          </a:bodyPr>
          <a:p>
            <a:r>
              <a:rPr lang="en-US" altLang="zh-CN">
                <a:solidFill>
                  <a:schemeClr val="bg1"/>
                </a:solidFill>
              </a:rPr>
              <a:t>          </a:t>
            </a:r>
            <a:r>
              <a:rPr lang="zh-CN" altLang="en-US">
                <a:solidFill>
                  <a:schemeClr val="bg1"/>
                </a:solidFill>
              </a:rPr>
              <a:t>#include&lt;</a:t>
            </a:r>
            <a:r>
              <a:rPr lang="en-US" altLang="zh-CN">
                <a:solidFill>
                  <a:schemeClr val="bg1"/>
                </a:solidFill>
              </a:rPr>
              <a:t>stdio.h</a:t>
            </a:r>
            <a:r>
              <a:rPr lang="zh-CN" altLang="en-US">
                <a:solidFill>
                  <a:schemeClr val="bg1"/>
                </a:solidFill>
              </a:rPr>
              <a:t>&gt;</a:t>
            </a:r>
            <a:endParaRPr lang="zh-CN" altLang="en-US">
              <a:solidFill>
                <a:schemeClr val="bg1"/>
              </a:solidFill>
            </a:endParaRPr>
          </a:p>
          <a:p>
            <a:r>
              <a:rPr lang="en-US" altLang="zh-CN">
                <a:solidFill>
                  <a:schemeClr val="bg1"/>
                </a:solidFill>
              </a:rPr>
              <a:t>         </a:t>
            </a:r>
            <a:r>
              <a:rPr lang="zh-CN" altLang="en-US">
                <a:solidFill>
                  <a:schemeClr val="bg1"/>
                </a:solidFill>
              </a:rPr>
              <a:t> int main(){</a:t>
            </a:r>
            <a:endParaRPr lang="zh-CN" altLang="en-US">
              <a:solidFill>
                <a:schemeClr val="bg1"/>
              </a:solidFill>
            </a:endParaRPr>
          </a:p>
          <a:p>
            <a:r>
              <a:rPr lang="zh-CN" altLang="en-US">
                <a:solidFill>
                  <a:schemeClr val="bg1"/>
                </a:solidFill>
              </a:rPr>
              <a:t>                  int i, t;</a:t>
            </a:r>
            <a:endParaRPr lang="zh-CN" altLang="en-US">
              <a:solidFill>
                <a:schemeClr val="bg1"/>
              </a:solidFill>
            </a:endParaRPr>
          </a:p>
          <a:p>
            <a:r>
              <a:rPr lang="zh-CN" altLang="en-US">
                <a:solidFill>
                  <a:schemeClr val="bg1"/>
                </a:solidFill>
              </a:rPr>
              <a:t>	t = 1;</a:t>
            </a:r>
            <a:endParaRPr lang="zh-CN" altLang="en-US">
              <a:solidFill>
                <a:schemeClr val="bg1"/>
              </a:solidFill>
            </a:endParaRPr>
          </a:p>
          <a:p>
            <a:r>
              <a:rPr lang="zh-CN" altLang="en-US">
                <a:solidFill>
                  <a:schemeClr val="bg1"/>
                </a:solidFill>
              </a:rPr>
              <a:t>	i = 2;</a:t>
            </a:r>
            <a:endParaRPr lang="zh-CN" altLang="en-US">
              <a:solidFill>
                <a:schemeClr val="bg1"/>
              </a:solidFill>
            </a:endParaRPr>
          </a:p>
          <a:p>
            <a:r>
              <a:rPr lang="zh-CN" altLang="en-US">
                <a:solidFill>
                  <a:schemeClr val="bg1"/>
                </a:solidFill>
              </a:rPr>
              <a:t>	while(i &lt;= 5){</a:t>
            </a:r>
            <a:endParaRPr lang="zh-CN" altLang="en-US">
              <a:solidFill>
                <a:schemeClr val="bg1"/>
              </a:solidFill>
            </a:endParaRPr>
          </a:p>
          <a:p>
            <a:r>
              <a:rPr lang="zh-CN" altLang="en-US">
                <a:solidFill>
                  <a:schemeClr val="bg1"/>
                </a:solidFill>
              </a:rPr>
              <a:t>		t = t * i;</a:t>
            </a:r>
            <a:endParaRPr lang="zh-CN" altLang="en-US">
              <a:solidFill>
                <a:schemeClr val="bg1"/>
              </a:solidFill>
            </a:endParaRPr>
          </a:p>
          <a:p>
            <a:r>
              <a:rPr lang="zh-CN" altLang="en-US">
                <a:solidFill>
                  <a:schemeClr val="bg1"/>
                </a:solidFill>
              </a:rPr>
              <a:t>		i = i + 1;</a:t>
            </a:r>
            <a:endParaRPr lang="zh-CN" altLang="en-US">
              <a:solidFill>
                <a:schemeClr val="bg1"/>
              </a:solidFill>
            </a:endParaRPr>
          </a:p>
          <a:p>
            <a:r>
              <a:rPr lang="zh-CN" altLang="en-US">
                <a:solidFill>
                  <a:schemeClr val="bg1"/>
                </a:solidFill>
              </a:rPr>
              <a:t>	}</a:t>
            </a:r>
            <a:endParaRPr lang="zh-CN" altLang="en-US">
              <a:solidFill>
                <a:schemeClr val="bg1"/>
              </a:solidFill>
            </a:endParaRPr>
          </a:p>
          <a:p>
            <a:r>
              <a:rPr lang="zh-CN" altLang="en-US">
                <a:solidFill>
                  <a:schemeClr val="bg1"/>
                </a:solidFill>
              </a:rPr>
              <a:t>	printf("%d\n", t);</a:t>
            </a:r>
            <a:endParaRPr lang="zh-CN" altLang="en-US">
              <a:solidFill>
                <a:schemeClr val="bg1"/>
              </a:solidFill>
            </a:endParaRPr>
          </a:p>
          <a:p>
            <a:r>
              <a:rPr lang="zh-CN" altLang="en-US">
                <a:solidFill>
                  <a:schemeClr val="bg1"/>
                </a:solidFill>
              </a:rPr>
              <a:t>	return 0;</a:t>
            </a:r>
            <a:endParaRPr lang="zh-CN" altLang="en-US">
              <a:solidFill>
                <a:schemeClr val="bg1"/>
              </a:solidFill>
            </a:endParaRPr>
          </a:p>
          <a:p>
            <a:r>
              <a:rPr lang="zh-CN" altLang="en-US">
                <a:solidFill>
                  <a:schemeClr val="bg1"/>
                </a:solidFill>
              </a:rPr>
              <a:t>          }</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par>
                                <p:cTn id="29" presetID="53" presetClass="entr" presetSubtype="16" fill="hold" nodeType="withEffect">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par>
                                <p:cTn id="34" presetID="42" presetClass="path" presetSubtype="0" accel="50000" decel="50000" fill="hold" nodeType="withEffect">
                                  <p:stCondLst>
                                    <p:cond delay="1000"/>
                                  </p:stCondLst>
                                  <p:childTnLst>
                                    <p:animMotion origin="layout" path="M 0.19739 -0.00069 L 1.875E-6 -4.81481E-6 " pathEditMode="relative" rAng="0" ptsTypes="AA">
                                      <p:cBhvr>
                                        <p:cTn id="35" dur="1000" fill="hold"/>
                                        <p:tgtEl>
                                          <p:spTgt spid="10"/>
                                        </p:tgtEl>
                                        <p:attrNameLst>
                                          <p:attrName>ppt_x</p:attrName>
                                          <p:attrName>ppt_y</p:attrName>
                                        </p:attrNameLst>
                                      </p:cBhvr>
                                      <p:rCtr x="-9870" y="23"/>
                                    </p:animMotion>
                                  </p:childTnLst>
                                </p:cTn>
                              </p:par>
                              <p:par>
                                <p:cTn id="36" presetID="53" presetClass="entr" presetSubtype="16" fill="hold" nodeType="withEffect">
                                  <p:stCondLst>
                                    <p:cond delay="100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42" presetClass="path" presetSubtype="0" accel="50000" decel="50000" fill="hold" nodeType="withEffect">
                                  <p:stCondLst>
                                    <p:cond delay="1000"/>
                                  </p:stCondLst>
                                  <p:childTnLst>
                                    <p:animMotion origin="layout" path="M 0.01888 0.12685 L 3.75E-6 2.59259E-6 " pathEditMode="relative" rAng="0" ptsTypes="AA">
                                      <p:cBhvr>
                                        <p:cTn id="42" dur="1000" fill="hold"/>
                                        <p:tgtEl>
                                          <p:spTgt spid="40"/>
                                        </p:tgtEl>
                                        <p:attrNameLst>
                                          <p:attrName>ppt_x</p:attrName>
                                          <p:attrName>ppt_y</p:attrName>
                                        </p:attrNameLst>
                                      </p:cBhvr>
                                      <p:rCtr x="-951" y="-6343"/>
                                    </p:animMotion>
                                  </p:childTnLst>
                                </p:cTn>
                              </p:par>
                              <p:par>
                                <p:cTn id="43" presetID="53" presetClass="entr" presetSubtype="16" fill="hold" nodeType="withEffect">
                                  <p:stCondLst>
                                    <p:cond delay="100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Effect transition="in" filter="fade">
                                      <p:cBhvr>
                                        <p:cTn id="47" dur="500"/>
                                        <p:tgtEl>
                                          <p:spTgt spid="44"/>
                                        </p:tgtEl>
                                      </p:cBhvr>
                                    </p:animEffect>
                                  </p:childTnLst>
                                </p:cTn>
                              </p:par>
                              <p:par>
                                <p:cTn id="48" presetID="42" presetClass="path" presetSubtype="0" accel="50000" decel="50000" fill="hold" nodeType="withEffect">
                                  <p:stCondLst>
                                    <p:cond delay="1000"/>
                                  </p:stCondLst>
                                  <p:childTnLst>
                                    <p:animMotion origin="layout" path="M -0.00833 -0.05579 L 6.25E-7 1.48148E-6 " pathEditMode="relative" rAng="0" ptsTypes="AA">
                                      <p:cBhvr>
                                        <p:cTn id="49" dur="1000" fill="hold"/>
                                        <p:tgtEl>
                                          <p:spTgt spid="44"/>
                                        </p:tgtEl>
                                        <p:attrNameLst>
                                          <p:attrName>ppt_x</p:attrName>
                                          <p:attrName>ppt_y</p:attrName>
                                        </p:attrNameLst>
                                      </p:cBhvr>
                                      <p:rCtr x="417" y="2778"/>
                                    </p:animMotion>
                                  </p:childTnLst>
                                </p:cTn>
                              </p:par>
                              <p:par>
                                <p:cTn id="50" presetID="53" presetClass="entr" presetSubtype="16" fill="hold" nodeType="withEffect">
                                  <p:stCondLst>
                                    <p:cond delay="125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Effect transition="in" filter="fade">
                                      <p:cBhvr>
                                        <p:cTn id="54" dur="500"/>
                                        <p:tgtEl>
                                          <p:spTgt spid="50"/>
                                        </p:tgtEl>
                                      </p:cBhvr>
                                    </p:animEffect>
                                  </p:childTnLst>
                                </p:cTn>
                              </p:par>
                              <p:par>
                                <p:cTn id="55" presetID="42" presetClass="path" presetSubtype="0" accel="50000" decel="50000" fill="hold" nodeType="withEffect">
                                  <p:stCondLst>
                                    <p:cond delay="1250"/>
                                  </p:stCondLst>
                                  <p:childTnLst>
                                    <p:animMotion origin="layout" path="M -0.00833 -0.05578 L 4.16667E-7 -4.44444E-6 " pathEditMode="relative" rAng="0" ptsTypes="AA">
                                      <p:cBhvr>
                                        <p:cTn id="56" dur="1000" fill="hold"/>
                                        <p:tgtEl>
                                          <p:spTgt spid="50"/>
                                        </p:tgtEl>
                                        <p:attrNameLst>
                                          <p:attrName>ppt_x</p:attrName>
                                          <p:attrName>ppt_y</p:attrName>
                                        </p:attrNameLst>
                                      </p:cBhvr>
                                      <p:rCtr x="417" y="2778"/>
                                    </p:animMotion>
                                  </p:childTnLst>
                                </p:cTn>
                              </p:par>
                              <p:par>
                                <p:cTn id="57" presetID="53" presetClass="entr" presetSubtype="16" fill="hold" nodeType="withEffect">
                                  <p:stCondLst>
                                    <p:cond delay="175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Effect transition="in" filter="fade">
                                      <p:cBhvr>
                                        <p:cTn id="61" dur="500"/>
                                        <p:tgtEl>
                                          <p:spTgt spid="58"/>
                                        </p:tgtEl>
                                      </p:cBhvr>
                                    </p:animEffect>
                                  </p:childTnLst>
                                </p:cTn>
                              </p:par>
                              <p:par>
                                <p:cTn id="62" presetID="42" presetClass="path" presetSubtype="0" accel="50000" decel="50000" fill="hold" nodeType="withEffect">
                                  <p:stCondLst>
                                    <p:cond delay="1750"/>
                                  </p:stCondLst>
                                  <p:childTnLst>
                                    <p:animMotion origin="layout" path="M -0.00834 -0.05579 L 2.70833E-6 1.48148E-6 " pathEditMode="relative" rAng="0" ptsTypes="AA">
                                      <p:cBhvr>
                                        <p:cTn id="63" dur="1000" fill="hold"/>
                                        <p:tgtEl>
                                          <p:spTgt spid="58"/>
                                        </p:tgtEl>
                                        <p:attrNameLst>
                                          <p:attrName>ppt_x</p:attrName>
                                          <p:attrName>ppt_y</p:attrName>
                                        </p:attrNameLst>
                                      </p:cBhvr>
                                      <p:rCtr x="417"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5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28918" y="3064061"/>
            <a:ext cx="3545672" cy="5434656"/>
          </a:xfrm>
          <a:prstGeom prst="rect">
            <a:avLst/>
          </a:prstGeom>
        </p:spPr>
      </p:pic>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282" y="2255924"/>
            <a:ext cx="2558982" cy="2558982"/>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7353" y="2370995"/>
            <a:ext cx="2328840" cy="2328840"/>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239748" y="2573390"/>
            <a:ext cx="1924050" cy="192405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547088" y="2773332"/>
            <a:ext cx="1309370" cy="1445260"/>
          </a:xfrm>
          <a:prstGeom prst="rect">
            <a:avLst/>
          </a:prstGeom>
          <a:ln>
            <a:noFill/>
          </a:ln>
        </p:spPr>
        <p:txBody>
          <a:bodyPr wrap="none">
            <a:spAutoFit/>
          </a:bodyPr>
          <a:lstStyle/>
          <a:p>
            <a:pPr algn="ctr"/>
            <a:r>
              <a:rPr lang="en-US" altLang="zh-CN" sz="88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07</a:t>
            </a:r>
            <a:endParaRPr lang="zh-CN" altLang="en-US" sz="88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59" name="矩形 58"/>
          <p:cNvSpPr/>
          <p:nvPr/>
        </p:nvSpPr>
        <p:spPr>
          <a:xfrm>
            <a:off x="5419090" y="2255520"/>
            <a:ext cx="4107180" cy="2444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300" dirty="0">
                <a:solidFill>
                  <a:srgbClr val="FF0000"/>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课堂练习</a:t>
            </a:r>
            <a:r>
              <a:rPr lang="en-US" altLang="zh-CN" sz="2400" b="1" spc="300" dirty="0">
                <a:solidFill>
                  <a:srgbClr val="FF0000"/>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1</a:t>
            </a:r>
            <a:r>
              <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a:t>
            </a:r>
            <a:endPar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输入两个整数a,b，输出它们的(|a|,|b|&lt;=10^9)。</a:t>
            </a:r>
            <a:endPar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输入输出样例</a:t>
            </a:r>
            <a:endPar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输入样例#1：20   30</a:t>
            </a:r>
            <a:endPar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输出样例#1：50</a:t>
            </a:r>
            <a:endParaRPr lang="zh-CN" altLang="en-US" sz="24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p:txBody>
      </p:sp>
      <p:sp>
        <p:nvSpPr>
          <p:cNvPr id="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 calcmode="lin" valueType="num">
                                      <p:cBhvr>
                                        <p:cTn id="26" dur="500" fill="hold"/>
                                        <p:tgtEl>
                                          <p:spTgt spid="57"/>
                                        </p:tgtEl>
                                        <p:attrNameLst>
                                          <p:attrName>ppt_w</p:attrName>
                                        </p:attrNameLst>
                                      </p:cBhvr>
                                      <p:tavLst>
                                        <p:tav tm="0">
                                          <p:val>
                                            <p:fltVal val="0"/>
                                          </p:val>
                                        </p:tav>
                                        <p:tav tm="100000">
                                          <p:val>
                                            <p:strVal val="#ppt_w"/>
                                          </p:val>
                                        </p:tav>
                                      </p:tavLst>
                                    </p:anim>
                                    <p:anim calcmode="lin" valueType="num">
                                      <p:cBhvr>
                                        <p:cTn id="27" dur="500" fill="hold"/>
                                        <p:tgtEl>
                                          <p:spTgt spid="57"/>
                                        </p:tgtEl>
                                        <p:attrNameLst>
                                          <p:attrName>ppt_h</p:attrName>
                                        </p:attrNameLst>
                                      </p:cBhvr>
                                      <p:tavLst>
                                        <p:tav tm="0">
                                          <p:val>
                                            <p:fltVal val="0"/>
                                          </p:val>
                                        </p:tav>
                                        <p:tav tm="100000">
                                          <p:val>
                                            <p:strVal val="#ppt_h"/>
                                          </p:val>
                                        </p:tav>
                                      </p:tavLst>
                                    </p:anim>
                                    <p:animEffect transition="in" filter="fade">
                                      <p:cBhvr>
                                        <p:cTn id="28" dur="500"/>
                                        <p:tgtEl>
                                          <p:spTgt spid="57"/>
                                        </p:tgtEl>
                                      </p:cBhvr>
                                    </p:animEffect>
                                  </p:childTnLst>
                                </p:cTn>
                              </p:par>
                              <p:par>
                                <p:cTn id="29" presetID="42" presetClass="path" presetSubtype="0" accel="50000" decel="50000" fill="hold" nodeType="withEffect">
                                  <p:stCondLst>
                                    <p:cond delay="1000"/>
                                  </p:stCondLst>
                                  <p:childTnLst>
                                    <p:animMotion origin="layout" path="M -2.29167E-6 4.44444E-6 L -2.29167E-6 0.63912 " pathEditMode="relative" rAng="0" ptsTypes="AA">
                                      <p:cBhvr>
                                        <p:cTn id="30" dur="500" fill="hold"/>
                                        <p:tgtEl>
                                          <p:spTgt spid="57"/>
                                        </p:tgtEl>
                                        <p:attrNameLst>
                                          <p:attrName>ppt_x</p:attrName>
                                          <p:attrName>ppt_y</p:attrName>
                                        </p:attrNameLst>
                                      </p:cBhvr>
                                      <p:rCtr x="0" y="31944"/>
                                    </p:animMotion>
                                  </p:childTnLst>
                                </p:cTn>
                              </p:par>
                              <p:par>
                                <p:cTn id="31" presetID="53" presetClass="entr" presetSubtype="16" fill="hold" grpId="0" nodeType="withEffect">
                                  <p:stCondLst>
                                    <p:cond delay="50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5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45428" y="3064061"/>
            <a:ext cx="3545672" cy="5434656"/>
          </a:xfrm>
          <a:prstGeom prst="rect">
            <a:avLst/>
          </a:prstGeom>
        </p:spPr>
      </p:pic>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282" y="2255924"/>
            <a:ext cx="2558982" cy="2558982"/>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7353" y="2370995"/>
            <a:ext cx="2328840" cy="2328840"/>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239748" y="2573390"/>
            <a:ext cx="1924050" cy="192405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547089" y="2773332"/>
            <a:ext cx="1309370" cy="1445260"/>
          </a:xfrm>
          <a:prstGeom prst="rect">
            <a:avLst/>
          </a:prstGeom>
          <a:ln>
            <a:noFill/>
          </a:ln>
        </p:spPr>
        <p:txBody>
          <a:bodyPr wrap="none">
            <a:spAutoFit/>
          </a:bodyPr>
          <a:lstStyle/>
          <a:p>
            <a:pPr algn="ctr"/>
            <a:r>
              <a:rPr lang="en-US" altLang="zh-CN" sz="88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07</a:t>
            </a:r>
            <a:endParaRPr lang="zh-CN" altLang="en-US" sz="88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59" name="矩形 58"/>
          <p:cNvSpPr/>
          <p:nvPr/>
        </p:nvSpPr>
        <p:spPr>
          <a:xfrm>
            <a:off x="5101590" y="5637530"/>
            <a:ext cx="3256915" cy="433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课堂练习</a:t>
            </a:r>
            <a:r>
              <a:rPr lang="en-US" altLang="zh-CN"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1.</a:t>
            </a:r>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答案</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#include &lt;iostream&gt;</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using namespace std;</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int main() {</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    int a,b;</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    while(scanf("%d%d",   &amp;a, &amp;b)!=EOF){</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    cout &lt;&lt; a+b;</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    }</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    return 0; </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r>
              <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a:t>
            </a:r>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a:p>
            <a:endParaRPr lang="zh-CN" altLang="en-US"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p:txBody>
      </p:sp>
      <p:sp>
        <p:nvSpPr>
          <p:cNvPr id="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
        <p:nvSpPr>
          <p:cNvPr id="4" name="文本框 3"/>
          <p:cNvSpPr txBox="1"/>
          <p:nvPr/>
        </p:nvSpPr>
        <p:spPr>
          <a:xfrm>
            <a:off x="8043545" y="2833370"/>
            <a:ext cx="3999865" cy="2553335"/>
          </a:xfrm>
          <a:prstGeom prst="rect">
            <a:avLst/>
          </a:prstGeom>
          <a:noFill/>
        </p:spPr>
        <p:txBody>
          <a:bodyPr wrap="square" rtlCol="0">
            <a:spAutoFit/>
          </a:bodyPr>
          <a:p>
            <a:r>
              <a:rPr lang="zh-CN" altLang="en-US" sz="2000">
                <a:solidFill>
                  <a:srgbClr val="62FDFE"/>
                </a:solidFill>
              </a:rPr>
              <a:t>法二：</a:t>
            </a:r>
            <a:r>
              <a:rPr lang="en-US" altLang="zh-CN" sz="2000">
                <a:solidFill>
                  <a:srgbClr val="62FDFE"/>
                </a:solidFill>
              </a:rPr>
              <a:t>#include&lt;stdio.h&gt;</a:t>
            </a:r>
            <a:endParaRPr lang="en-US" altLang="zh-CN" sz="2000">
              <a:solidFill>
                <a:srgbClr val="62FDFE"/>
              </a:solidFill>
            </a:endParaRPr>
          </a:p>
          <a:p>
            <a:r>
              <a:rPr lang="en-US" altLang="zh-CN" sz="2000">
                <a:solidFill>
                  <a:srgbClr val="62FDFE"/>
                </a:solidFill>
              </a:rPr>
              <a:t>             int main() {</a:t>
            </a:r>
            <a:endParaRPr lang="en-US" altLang="zh-CN" sz="2000">
              <a:solidFill>
                <a:srgbClr val="62FDFE"/>
              </a:solidFill>
            </a:endParaRPr>
          </a:p>
          <a:p>
            <a:r>
              <a:rPr lang="en-US" altLang="zh-CN" sz="2000">
                <a:solidFill>
                  <a:srgbClr val="62FDFE"/>
                </a:solidFill>
              </a:rPr>
              <a:t>                   int a, b;</a:t>
            </a:r>
            <a:endParaRPr lang="en-US" altLang="zh-CN" sz="2000">
              <a:solidFill>
                <a:srgbClr val="62FDFE"/>
              </a:solidFill>
            </a:endParaRPr>
          </a:p>
          <a:p>
            <a:r>
              <a:rPr lang="en-US" altLang="zh-CN" sz="2000">
                <a:solidFill>
                  <a:srgbClr val="62FDFE"/>
                </a:solidFill>
              </a:rPr>
              <a:t>                   scanf("%d %d", &amp;a, &amp;b);</a:t>
            </a:r>
            <a:endParaRPr lang="en-US" altLang="zh-CN" sz="2000">
              <a:solidFill>
                <a:srgbClr val="62FDFE"/>
              </a:solidFill>
            </a:endParaRPr>
          </a:p>
          <a:p>
            <a:r>
              <a:rPr lang="en-US" altLang="zh-CN" sz="2000">
                <a:solidFill>
                  <a:srgbClr val="62FDFE"/>
                </a:solidFill>
              </a:rPr>
              <a:t>                   printf("%d", a + b);</a:t>
            </a:r>
            <a:endParaRPr lang="en-US" altLang="zh-CN" sz="2000">
              <a:solidFill>
                <a:srgbClr val="62FDFE"/>
              </a:solidFill>
            </a:endParaRPr>
          </a:p>
          <a:p>
            <a:r>
              <a:rPr lang="en-US" altLang="zh-CN" sz="2000">
                <a:solidFill>
                  <a:srgbClr val="62FDFE"/>
                </a:solidFill>
              </a:rPr>
              <a:t>                   return 0;</a:t>
            </a:r>
            <a:endParaRPr lang="en-US" altLang="zh-CN" sz="2000">
              <a:solidFill>
                <a:srgbClr val="62FDFE"/>
              </a:solidFill>
            </a:endParaRPr>
          </a:p>
          <a:p>
            <a:r>
              <a:rPr lang="en-US" altLang="zh-CN" sz="2000">
                <a:solidFill>
                  <a:srgbClr val="62FDFE"/>
                </a:solidFill>
              </a:rPr>
              <a:t>             } </a:t>
            </a:r>
            <a:endParaRPr lang="en-US" altLang="zh-CN" sz="2000">
              <a:solidFill>
                <a:srgbClr val="62FDFE"/>
              </a:solidFill>
            </a:endParaRPr>
          </a:p>
          <a:p>
            <a:endParaRPr lang="en-US" altLang="zh-CN" sz="2000">
              <a:solidFill>
                <a:srgbClr val="62FDFE"/>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 calcmode="lin" valueType="num">
                                      <p:cBhvr>
                                        <p:cTn id="26" dur="500" fill="hold"/>
                                        <p:tgtEl>
                                          <p:spTgt spid="57"/>
                                        </p:tgtEl>
                                        <p:attrNameLst>
                                          <p:attrName>ppt_w</p:attrName>
                                        </p:attrNameLst>
                                      </p:cBhvr>
                                      <p:tavLst>
                                        <p:tav tm="0">
                                          <p:val>
                                            <p:fltVal val="0"/>
                                          </p:val>
                                        </p:tav>
                                        <p:tav tm="100000">
                                          <p:val>
                                            <p:strVal val="#ppt_w"/>
                                          </p:val>
                                        </p:tav>
                                      </p:tavLst>
                                    </p:anim>
                                    <p:anim calcmode="lin" valueType="num">
                                      <p:cBhvr>
                                        <p:cTn id="27" dur="500" fill="hold"/>
                                        <p:tgtEl>
                                          <p:spTgt spid="57"/>
                                        </p:tgtEl>
                                        <p:attrNameLst>
                                          <p:attrName>ppt_h</p:attrName>
                                        </p:attrNameLst>
                                      </p:cBhvr>
                                      <p:tavLst>
                                        <p:tav tm="0">
                                          <p:val>
                                            <p:fltVal val="0"/>
                                          </p:val>
                                        </p:tav>
                                        <p:tav tm="100000">
                                          <p:val>
                                            <p:strVal val="#ppt_h"/>
                                          </p:val>
                                        </p:tav>
                                      </p:tavLst>
                                    </p:anim>
                                    <p:animEffect transition="in" filter="fade">
                                      <p:cBhvr>
                                        <p:cTn id="28" dur="500"/>
                                        <p:tgtEl>
                                          <p:spTgt spid="57"/>
                                        </p:tgtEl>
                                      </p:cBhvr>
                                    </p:animEffect>
                                  </p:childTnLst>
                                </p:cTn>
                              </p:par>
                              <p:par>
                                <p:cTn id="29" presetID="42" presetClass="path" presetSubtype="0" accel="50000" decel="50000" fill="hold" nodeType="withEffect">
                                  <p:stCondLst>
                                    <p:cond delay="1000"/>
                                  </p:stCondLst>
                                  <p:childTnLst>
                                    <p:animMotion origin="layout" path="M -2.29167E-6 4.44444E-6 L -2.29167E-6 0.63912 " pathEditMode="relative" rAng="0" ptsTypes="AA">
                                      <p:cBhvr>
                                        <p:cTn id="30" dur="500" fill="hold"/>
                                        <p:tgtEl>
                                          <p:spTgt spid="57"/>
                                        </p:tgtEl>
                                        <p:attrNameLst>
                                          <p:attrName>ppt_x</p:attrName>
                                          <p:attrName>ppt_y</p:attrName>
                                        </p:attrNameLst>
                                      </p:cBhvr>
                                      <p:rCtr x="0" y="31944"/>
                                    </p:animMotion>
                                  </p:childTnLst>
                                </p:cTn>
                              </p:par>
                              <p:par>
                                <p:cTn id="31" presetID="53" presetClass="entr" presetSubtype="16" fill="hold" grpId="0" nodeType="withEffect">
                                  <p:stCondLst>
                                    <p:cond delay="50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70000"/>
          </a:bodyPr>
          <a:p>
            <a:pPr marL="0" indent="0">
              <a:buNone/>
            </a:pPr>
            <a:r>
              <a:rPr lang="zh-CN" altLang="en-US">
                <a:solidFill>
                  <a:schemeClr val="bg1"/>
                </a:solidFill>
                <a:sym typeface="+mn-ea"/>
              </a:rPr>
              <a:t>狭义上的计算机可以等同于电脑，于是学计算机就等于学电脑，学电脑一般就是学习电脑维修，电脑组装等知识。所以学计算机就一定会修电脑。这的确有道理。但是一般大学里所说的计算机并不是狭义上的计算机。大学里所说的计算机已经不是单纯的指一台机器了，而是由这台机器衍生的理论和技术。大学计算机专业的学生学的也并不是如何去修电脑、组装电脑之类的知识。通常人们对计算机的认识都还只停留在狭义的层面上，以致对计算机专业的人产生很多的误解。</a:t>
            </a:r>
            <a:br>
              <a:rPr lang="zh-CN" altLang="en-US">
                <a:solidFill>
                  <a:schemeClr val="bg1"/>
                </a:solidFill>
                <a:sym typeface="+mn-ea"/>
              </a:rPr>
            </a:br>
            <a:r>
              <a:rPr lang="zh-CN" altLang="en-US">
                <a:solidFill>
                  <a:schemeClr val="bg1"/>
                </a:solidFill>
                <a:sym typeface="+mn-ea"/>
              </a:rPr>
              <a:t>在大学里，学计算机到底是学什么的呢？大学里面的计算机学习主要分两个方面。一个是硬件方面，一个是软件方面。硬件方面学习的是一台电脑上主要芯片及部件的内部构造及工作原理。这方面的课程通常有《计算机组成原理》、《微机原理》、《单片机》等等。这些课程很多时候是讲cpu及其他部件内部的结构，及它们是如何工作的，而对于如何组装电脑、修电脑毫不相关。软件方面一般是教你学习一些编程语言，然后如何用这些编程语言去编写程序和软件。通常的编程语言有c语言、vc++、java、c#等等。学习这些编程语言就好比让你去学习英语，然后用英语去和老外交流。另外也学一些辅助的课程如《数据结构》、《软件工程》、《编译原理》等，这些课程可以帮助我们去更好的编写程序。</a:t>
            </a:r>
            <a:endParaRPr lang="zh-CN" altLang="en-US">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25805"/>
            <a:ext cx="10515600" cy="5451475"/>
          </a:xfrm>
        </p:spPr>
        <p:txBody>
          <a:bodyPr>
            <a:normAutofit fontScale="70000"/>
          </a:bodyPr>
          <a:p>
            <a:pPr marL="0" indent="0">
              <a:buNone/>
            </a:pPr>
            <a:r>
              <a:rPr lang="zh-CN" altLang="en-US">
                <a:solidFill>
                  <a:srgbClr val="FF0000"/>
                </a:solidFill>
              </a:rPr>
              <a:t>课堂练习</a:t>
            </a:r>
            <a:r>
              <a:rPr lang="en-US" altLang="zh-CN">
                <a:solidFill>
                  <a:srgbClr val="FF0000"/>
                </a:solidFill>
              </a:rPr>
              <a:t>2</a:t>
            </a:r>
            <a:r>
              <a:rPr lang="zh-CN" altLang="en-US">
                <a:solidFill>
                  <a:srgbClr val="FF0000"/>
                </a:solidFill>
              </a:rPr>
              <a:t>：</a:t>
            </a:r>
            <a:endParaRPr lang="zh-CN" altLang="en-US">
              <a:solidFill>
                <a:srgbClr val="FF0000"/>
              </a:solidFill>
            </a:endParaRPr>
          </a:p>
          <a:p>
            <a:pPr marL="0" indent="0">
              <a:buNone/>
            </a:pPr>
            <a:endParaRPr lang="zh-CN" altLang="en-US">
              <a:solidFill>
                <a:schemeClr val="bg1"/>
              </a:solidFill>
            </a:endParaRPr>
          </a:p>
          <a:p>
            <a:r>
              <a:rPr lang="zh-CN" altLang="en-US">
                <a:solidFill>
                  <a:schemeClr val="bg1"/>
                </a:solidFill>
              </a:rPr>
              <a:t>根据输入的半径值，计算球的体积。</a:t>
            </a:r>
            <a:endParaRPr lang="zh-CN" altLang="en-US">
              <a:solidFill>
                <a:schemeClr val="bg1"/>
              </a:solidFill>
            </a:endParaRPr>
          </a:p>
          <a:p>
            <a:r>
              <a:rPr lang="zh-CN" altLang="en-US">
                <a:solidFill>
                  <a:schemeClr val="bg1"/>
                </a:solidFill>
              </a:rPr>
              <a:t>Input</a:t>
            </a:r>
            <a:endParaRPr lang="zh-CN" altLang="en-US">
              <a:solidFill>
                <a:schemeClr val="bg1"/>
              </a:solidFill>
            </a:endParaRPr>
          </a:p>
          <a:p>
            <a:r>
              <a:rPr lang="zh-CN" altLang="en-US">
                <a:solidFill>
                  <a:schemeClr val="bg1"/>
                </a:solidFill>
              </a:rPr>
              <a:t>输入数据有多组，每组占一行，每行包括一个实数，表示球的半径。</a:t>
            </a:r>
            <a:endParaRPr lang="zh-CN" altLang="en-US">
              <a:solidFill>
                <a:schemeClr val="bg1"/>
              </a:solidFill>
            </a:endParaRPr>
          </a:p>
          <a:p>
            <a:r>
              <a:rPr lang="zh-CN" altLang="en-US">
                <a:solidFill>
                  <a:schemeClr val="bg1"/>
                </a:solidFill>
              </a:rPr>
              <a:t>Output</a:t>
            </a:r>
            <a:endParaRPr lang="zh-CN" altLang="en-US">
              <a:solidFill>
                <a:schemeClr val="bg1"/>
              </a:solidFill>
            </a:endParaRPr>
          </a:p>
          <a:p>
            <a:r>
              <a:rPr lang="zh-CN" altLang="en-US">
                <a:solidFill>
                  <a:schemeClr val="bg1"/>
                </a:solidFill>
              </a:rPr>
              <a:t>输出对应的球的体积，对于每组输入数据，输出一行，计算结果保留三位小数。</a:t>
            </a:r>
            <a:endParaRPr lang="zh-CN" altLang="en-US">
              <a:solidFill>
                <a:schemeClr val="bg1"/>
              </a:solidFill>
            </a:endParaRPr>
          </a:p>
          <a:p>
            <a:r>
              <a:rPr lang="zh-CN" altLang="en-US">
                <a:solidFill>
                  <a:schemeClr val="bg1"/>
                </a:solidFill>
              </a:rPr>
              <a:t>Sample Input</a:t>
            </a:r>
            <a:endParaRPr lang="zh-CN" altLang="en-US">
              <a:solidFill>
                <a:schemeClr val="bg1"/>
              </a:solidFill>
            </a:endParaRPr>
          </a:p>
          <a:p>
            <a:r>
              <a:rPr lang="zh-CN" altLang="en-US">
                <a:solidFill>
                  <a:schemeClr val="bg1"/>
                </a:solidFill>
              </a:rPr>
              <a:t>1</a:t>
            </a:r>
            <a:endParaRPr lang="zh-CN" altLang="en-US">
              <a:solidFill>
                <a:schemeClr val="bg1"/>
              </a:solidFill>
            </a:endParaRPr>
          </a:p>
          <a:p>
            <a:r>
              <a:rPr lang="zh-CN" altLang="en-US">
                <a:solidFill>
                  <a:schemeClr val="bg1"/>
                </a:solidFill>
              </a:rPr>
              <a:t>1.5</a:t>
            </a:r>
            <a:endParaRPr lang="zh-CN" altLang="en-US">
              <a:solidFill>
                <a:schemeClr val="bg1"/>
              </a:solidFill>
            </a:endParaRPr>
          </a:p>
          <a:p>
            <a:r>
              <a:rPr lang="zh-CN" altLang="en-US">
                <a:solidFill>
                  <a:schemeClr val="bg1"/>
                </a:solidFill>
              </a:rPr>
              <a:t>Sample Output</a:t>
            </a:r>
            <a:endParaRPr lang="zh-CN" altLang="en-US">
              <a:solidFill>
                <a:schemeClr val="bg1"/>
              </a:solidFill>
            </a:endParaRPr>
          </a:p>
          <a:p>
            <a:r>
              <a:rPr lang="zh-CN" altLang="en-US">
                <a:solidFill>
                  <a:schemeClr val="bg1"/>
                </a:solidFill>
              </a:rPr>
              <a:t>4.189</a:t>
            </a:r>
            <a:endParaRPr lang="zh-CN" altLang="en-US">
              <a:solidFill>
                <a:schemeClr val="bg1"/>
              </a:solidFill>
            </a:endParaRPr>
          </a:p>
          <a:p>
            <a:r>
              <a:rPr lang="zh-CN" altLang="en-US">
                <a:solidFill>
                  <a:schemeClr val="bg1"/>
                </a:solidFill>
              </a:rPr>
              <a:t>14.137</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8335"/>
            <a:ext cx="10515600" cy="5528945"/>
          </a:xfrm>
        </p:spPr>
        <p:txBody>
          <a:bodyPr>
            <a:normAutofit fontScale="70000"/>
          </a:bodyPr>
          <a:p>
            <a:r>
              <a:rPr lang="zh-CN" altLang="en-US" sz="4000">
                <a:solidFill>
                  <a:srgbClr val="FF0000"/>
                </a:solidFill>
              </a:rPr>
              <a:t>课堂练习</a:t>
            </a:r>
            <a:r>
              <a:rPr lang="en-US" altLang="zh-CN" sz="4000">
                <a:solidFill>
                  <a:srgbClr val="FF0000"/>
                </a:solidFill>
              </a:rPr>
              <a:t>2</a:t>
            </a:r>
            <a:r>
              <a:rPr lang="zh-CN" altLang="en-US" sz="4000">
                <a:solidFill>
                  <a:srgbClr val="FF0000"/>
                </a:solidFill>
              </a:rPr>
              <a:t>答案：</a:t>
            </a:r>
            <a:endParaRPr lang="zh-CN" altLang="en-US"/>
          </a:p>
          <a:p>
            <a:pPr marL="0" indent="0">
              <a:buNone/>
            </a:pPr>
            <a:endParaRPr lang="zh-CN" altLang="en-US"/>
          </a:p>
          <a:p>
            <a:r>
              <a:rPr lang="zh-CN" altLang="en-US">
                <a:solidFill>
                  <a:schemeClr val="bg1"/>
                </a:solidFill>
              </a:rPr>
              <a:t>#include&lt;stdio.h&gt;</a:t>
            </a:r>
            <a:endParaRPr lang="zh-CN" altLang="en-US">
              <a:solidFill>
                <a:schemeClr val="bg1"/>
              </a:solidFill>
            </a:endParaRPr>
          </a:p>
          <a:p>
            <a:r>
              <a:rPr lang="zh-CN" altLang="en-US">
                <a:solidFill>
                  <a:schemeClr val="bg1"/>
                </a:solidFill>
              </a:rPr>
              <a:t>#include&lt;stdlib.h&gt;</a:t>
            </a:r>
            <a:endParaRPr lang="zh-CN" altLang="en-US">
              <a:solidFill>
                <a:schemeClr val="bg1"/>
              </a:solidFill>
            </a:endParaRPr>
          </a:p>
          <a:p>
            <a:r>
              <a:rPr lang="zh-CN" altLang="en-US">
                <a:solidFill>
                  <a:schemeClr val="bg1"/>
                </a:solidFill>
              </a:rPr>
              <a:t>#define PI 3.1415927</a:t>
            </a:r>
            <a:endParaRPr lang="zh-CN" altLang="en-US">
              <a:solidFill>
                <a:schemeClr val="bg1"/>
              </a:solidFill>
            </a:endParaRPr>
          </a:p>
          <a:p>
            <a:r>
              <a:rPr lang="zh-CN" altLang="en-US">
                <a:solidFill>
                  <a:schemeClr val="bg1"/>
                </a:solidFill>
              </a:rPr>
              <a:t>int main() {</a:t>
            </a:r>
            <a:endParaRPr lang="zh-CN" altLang="en-US">
              <a:solidFill>
                <a:schemeClr val="bg1"/>
              </a:solidFill>
            </a:endParaRPr>
          </a:p>
          <a:p>
            <a:r>
              <a:rPr lang="zh-CN" altLang="en-US">
                <a:solidFill>
                  <a:schemeClr val="bg1"/>
                </a:solidFill>
              </a:rPr>
              <a:t>	double r, </a:t>
            </a:r>
            <a:r>
              <a:rPr lang="en-US" altLang="zh-CN">
                <a:solidFill>
                  <a:schemeClr val="bg1"/>
                </a:solidFill>
              </a:rPr>
              <a:t>v</a:t>
            </a:r>
            <a:r>
              <a:rPr lang="zh-CN" altLang="en-US">
                <a:solidFill>
                  <a:schemeClr val="bg1"/>
                </a:solidFill>
              </a:rPr>
              <a:t>;</a:t>
            </a:r>
            <a:endParaRPr lang="zh-CN" altLang="en-US">
              <a:solidFill>
                <a:schemeClr val="bg1"/>
              </a:solidFill>
            </a:endParaRPr>
          </a:p>
          <a:p>
            <a:r>
              <a:rPr lang="zh-CN" altLang="en-US">
                <a:solidFill>
                  <a:schemeClr val="bg1"/>
                </a:solidFill>
              </a:rPr>
              <a:t>	while(scanf("%lf", &amp;r)!=EOF) {</a:t>
            </a:r>
            <a:endParaRPr lang="zh-CN" altLang="en-US">
              <a:solidFill>
                <a:schemeClr val="bg1"/>
              </a:solidFill>
            </a:endParaRPr>
          </a:p>
          <a:p>
            <a:r>
              <a:rPr lang="zh-CN" altLang="en-US">
                <a:solidFill>
                  <a:schemeClr val="bg1"/>
                </a:solidFill>
              </a:rPr>
              <a:t>		</a:t>
            </a:r>
            <a:r>
              <a:rPr lang="en-US" altLang="zh-CN">
                <a:solidFill>
                  <a:schemeClr val="bg1"/>
                </a:solidFill>
              </a:rPr>
              <a:t>v </a:t>
            </a:r>
            <a:r>
              <a:rPr lang="zh-CN" altLang="en-US">
                <a:solidFill>
                  <a:schemeClr val="bg1"/>
                </a:solidFill>
              </a:rPr>
              <a:t>= 4*r*r*r*PI/3;</a:t>
            </a:r>
            <a:endParaRPr lang="zh-CN" altLang="en-US">
              <a:solidFill>
                <a:schemeClr val="bg1"/>
              </a:solidFill>
            </a:endParaRPr>
          </a:p>
          <a:p>
            <a:r>
              <a:rPr lang="zh-CN" altLang="en-US">
                <a:solidFill>
                  <a:schemeClr val="bg1"/>
                </a:solidFill>
              </a:rPr>
              <a:t>		printf("%.3lf\n", </a:t>
            </a:r>
            <a:r>
              <a:rPr lang="en-US" altLang="zh-CN">
                <a:solidFill>
                  <a:schemeClr val="bg1"/>
                </a:solidFill>
              </a:rPr>
              <a:t>v</a:t>
            </a:r>
            <a:r>
              <a:rPr lang="zh-CN" altLang="en-US">
                <a:solidFill>
                  <a:schemeClr val="bg1"/>
                </a:solidFill>
              </a:rPr>
              <a:t>);</a:t>
            </a:r>
            <a:endParaRPr lang="zh-CN" altLang="en-US">
              <a:solidFill>
                <a:schemeClr val="bg1"/>
              </a:solidFill>
            </a:endParaRPr>
          </a:p>
          <a:p>
            <a:r>
              <a:rPr lang="zh-CN" altLang="en-US">
                <a:solidFill>
                  <a:schemeClr val="bg1"/>
                </a:solidFill>
              </a:rPr>
              <a:t>	}</a:t>
            </a:r>
            <a:endParaRPr lang="zh-CN" altLang="en-US">
              <a:solidFill>
                <a:schemeClr val="bg1"/>
              </a:solidFill>
            </a:endParaRPr>
          </a:p>
          <a:p>
            <a:r>
              <a:rPr lang="zh-CN" altLang="en-US">
                <a:solidFill>
                  <a:schemeClr val="bg1"/>
                </a:solidFill>
              </a:rPr>
              <a:t>	return 0;</a:t>
            </a:r>
            <a:endParaRPr lang="zh-CN" altLang="en-US">
              <a:solidFill>
                <a:schemeClr val="bg1"/>
              </a:solidFill>
            </a:endParaRPr>
          </a:p>
          <a:p>
            <a:r>
              <a:rPr lang="zh-CN" altLang="en-US">
                <a:solidFill>
                  <a:schemeClr val="bg1"/>
                </a:solidFill>
              </a:rPr>
              <a:t>}</a:t>
            </a:r>
            <a:endParaRPr lang="zh-CN" altLang="en-US">
              <a:solidFill>
                <a:schemeClr val="bg1"/>
              </a:solidFill>
            </a:endParaRPr>
          </a:p>
        </p:txBody>
      </p:sp>
      <p:sp>
        <p:nvSpPr>
          <p:cNvPr id="6" name="文本框 5"/>
          <p:cNvSpPr txBox="1"/>
          <p:nvPr/>
        </p:nvSpPr>
        <p:spPr>
          <a:xfrm>
            <a:off x="5706110" y="1506220"/>
            <a:ext cx="5169535" cy="3476625"/>
          </a:xfrm>
          <a:prstGeom prst="rect">
            <a:avLst/>
          </a:prstGeom>
          <a:noFill/>
        </p:spPr>
        <p:txBody>
          <a:bodyPr wrap="square" rtlCol="0">
            <a:spAutoFit/>
          </a:bodyPr>
          <a:p>
            <a:r>
              <a:rPr lang="zh-CN" altLang="en-US" sz="2000">
                <a:solidFill>
                  <a:schemeClr val="bg1"/>
                </a:solidFill>
              </a:rPr>
              <a:t>#include&lt;iostream&gt;</a:t>
            </a:r>
            <a:endParaRPr lang="zh-CN" altLang="en-US" sz="2000">
              <a:solidFill>
                <a:schemeClr val="bg1"/>
              </a:solidFill>
            </a:endParaRPr>
          </a:p>
          <a:p>
            <a:r>
              <a:rPr lang="zh-CN" altLang="en-US" sz="2000">
                <a:solidFill>
                  <a:schemeClr val="bg1"/>
                </a:solidFill>
              </a:rPr>
              <a:t>using namespace std;</a:t>
            </a:r>
            <a:endParaRPr lang="zh-CN" altLang="en-US" sz="2000">
              <a:solidFill>
                <a:schemeClr val="bg1"/>
              </a:solidFill>
            </a:endParaRPr>
          </a:p>
          <a:p>
            <a:r>
              <a:rPr lang="zh-CN" altLang="en-US" sz="2000">
                <a:solidFill>
                  <a:schemeClr val="bg1"/>
                </a:solidFill>
              </a:rPr>
              <a:t>int main() {</a:t>
            </a:r>
            <a:endParaRPr lang="zh-CN" altLang="en-US" sz="2000">
              <a:solidFill>
                <a:schemeClr val="bg1"/>
              </a:solidFill>
            </a:endParaRPr>
          </a:p>
          <a:p>
            <a:r>
              <a:rPr lang="zh-CN" altLang="en-US" sz="2000">
                <a:solidFill>
                  <a:schemeClr val="bg1"/>
                </a:solidFill>
              </a:rPr>
              <a:t>	double r, v;</a:t>
            </a:r>
            <a:endParaRPr lang="zh-CN" altLang="en-US" sz="2000">
              <a:solidFill>
                <a:schemeClr val="bg1"/>
              </a:solidFill>
            </a:endParaRPr>
          </a:p>
          <a:p>
            <a:r>
              <a:rPr lang="zh-CN" altLang="en-US" sz="2000">
                <a:solidFill>
                  <a:schemeClr val="bg1"/>
                </a:solidFill>
              </a:rPr>
              <a:t>	const double PI = 3.1415927;</a:t>
            </a:r>
            <a:endParaRPr lang="zh-CN" altLang="en-US" sz="2000">
              <a:solidFill>
                <a:schemeClr val="bg1"/>
              </a:solidFill>
            </a:endParaRPr>
          </a:p>
          <a:p>
            <a:r>
              <a:rPr lang="zh-CN" altLang="en-US" sz="2000">
                <a:solidFill>
                  <a:schemeClr val="bg1"/>
                </a:solidFill>
              </a:rPr>
              <a:t>	cout &lt;&lt; "输入球的半径" &lt;&lt; endl; </a:t>
            </a:r>
            <a:endParaRPr lang="zh-CN" altLang="en-US" sz="2000">
              <a:solidFill>
                <a:schemeClr val="bg1"/>
              </a:solidFill>
            </a:endParaRPr>
          </a:p>
          <a:p>
            <a:r>
              <a:rPr lang="zh-CN" altLang="en-US" sz="2000">
                <a:solidFill>
                  <a:schemeClr val="bg1"/>
                </a:solidFill>
              </a:rPr>
              <a:t>	cin &gt;&gt; r; </a:t>
            </a:r>
            <a:endParaRPr lang="zh-CN" altLang="en-US" sz="2000">
              <a:solidFill>
                <a:schemeClr val="bg1"/>
              </a:solidFill>
            </a:endParaRPr>
          </a:p>
          <a:p>
            <a:r>
              <a:rPr lang="zh-CN" altLang="en-US" sz="2000">
                <a:solidFill>
                  <a:schemeClr val="bg1"/>
                </a:solidFill>
              </a:rPr>
              <a:t>	v = 4*r*r*r*PI/3;</a:t>
            </a:r>
            <a:endParaRPr lang="zh-CN" altLang="en-US" sz="2000">
              <a:solidFill>
                <a:schemeClr val="bg1"/>
              </a:solidFill>
            </a:endParaRPr>
          </a:p>
          <a:p>
            <a:r>
              <a:rPr lang="zh-CN" altLang="en-US" sz="2000">
                <a:solidFill>
                  <a:schemeClr val="bg1"/>
                </a:solidFill>
              </a:rPr>
              <a:t>	cout &lt;&lt; "球的体积为："&lt;&lt; v &lt;&lt; endl;</a:t>
            </a:r>
            <a:endParaRPr lang="zh-CN" altLang="en-US" sz="2000">
              <a:solidFill>
                <a:schemeClr val="bg1"/>
              </a:solidFill>
            </a:endParaRPr>
          </a:p>
          <a:p>
            <a:r>
              <a:rPr lang="zh-CN" altLang="en-US" sz="2000">
                <a:solidFill>
                  <a:schemeClr val="bg1"/>
                </a:solidFill>
              </a:rPr>
              <a:t>	return 0;</a:t>
            </a:r>
            <a:endParaRPr lang="zh-CN" altLang="en-US" sz="2000">
              <a:solidFill>
                <a:schemeClr val="bg1"/>
              </a:solidFill>
            </a:endParaRPr>
          </a:p>
          <a:p>
            <a:r>
              <a:rPr lang="zh-CN" altLang="en-US" sz="2000">
                <a:solidFill>
                  <a:schemeClr val="bg1"/>
                </a:solidFill>
              </a:rPr>
              <a:t>}</a:t>
            </a:r>
            <a:endParaRPr lang="zh-CN" alt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84879" y="208077"/>
            <a:ext cx="6477000" cy="6477000"/>
          </a:xfrm>
          <a:prstGeom prst="rect">
            <a:avLst/>
          </a:prstGeom>
        </p:spPr>
      </p:pic>
      <p:pic>
        <p:nvPicPr>
          <p:cNvPr id="20" name="图片 1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r:embed="rId2" cstate="print">
            <a:extLst>
              <a:ext uri="{28A0092B-C50C-407E-A947-70E740481C1C}">
                <a14:useLocalDpi xmlns:a14="http://schemas.microsoft.com/office/drawing/2010/main" val="0"/>
              </a:ext>
            </a:extLst>
          </a:blip>
          <a:srcRect l="29304" t="1747" r="28355" b="3844"/>
          <a:stretch>
            <a:fillRect/>
          </a:stretch>
        </p:blipFill>
        <p:spPr>
          <a:xfrm rot="17100000">
            <a:off x="2115207" y="-860304"/>
            <a:ext cx="7616344" cy="8489984"/>
          </a:xfrm>
          <a:prstGeom prst="rect">
            <a:avLst/>
          </a:prstGeom>
        </p:spPr>
      </p:pic>
      <p:pic>
        <p:nvPicPr>
          <p:cNvPr id="14" name="图片 1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r:embed="rId3" cstate="print">
            <a:extLst>
              <a:ext uri="{28A0092B-C50C-407E-A947-70E740481C1C}">
                <a14:useLocalDpi xmlns:a14="http://schemas.microsoft.com/office/drawing/2010/main" val="0"/>
              </a:ext>
            </a:extLst>
          </a:blip>
          <a:srcRect l="34994" t="19317" r="34744" b="20898"/>
          <a:stretch>
            <a:fillRect/>
          </a:stretch>
        </p:blipFill>
        <p:spPr>
          <a:xfrm>
            <a:off x="3165328" y="731875"/>
            <a:ext cx="5554340" cy="5485774"/>
          </a:xfrm>
          <a:prstGeom prst="rect">
            <a:avLst/>
          </a:prstGeom>
        </p:spPr>
      </p:pic>
      <p:sp>
        <p:nvSpPr>
          <p:cNvPr id="16" name="椭圆 1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321403" y="863721"/>
            <a:ext cx="5165712" cy="5165712"/>
          </a:xfrm>
          <a:prstGeom prst="ellipse">
            <a:avLst/>
          </a:prstGeom>
          <a:noFill/>
          <a:ln>
            <a:solidFill>
              <a:srgbClr val="64CAD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0DAE4"/>
              </a:solidFill>
            </a:endParaRPr>
          </a:p>
        </p:txBody>
      </p:sp>
      <p:sp>
        <p:nvSpPr>
          <p:cNvPr id="17" name="矩形 1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991132" y="3971182"/>
            <a:ext cx="3864494" cy="461665"/>
          </a:xfrm>
          <a:prstGeom prst="rect">
            <a:avLst/>
          </a:prstGeom>
          <a:ln>
            <a:noFill/>
          </a:ln>
        </p:spPr>
        <p:txBody>
          <a:bodyPr wrap="square">
            <a:spAutoFit/>
          </a:bodyPr>
          <a:lstStyle/>
          <a:p>
            <a:pPr algn="ctr"/>
            <a:r>
              <a:rPr lang="pt-BR" altLang="zh-CN" sz="1200" b="1" dirty="0">
                <a:solidFill>
                  <a:srgbClr val="A0DAE4"/>
                </a:solidFill>
                <a:ea typeface="Open Sans" panose="020B0606030504020204" pitchFamily="34" charset="0"/>
                <a:cs typeface="Open Sans" panose="020B0606030504020204" pitchFamily="34" charset="0"/>
              </a:rPr>
              <a:t>Nullam eu tempor purus. Nunc a leo magna, sit amet consequat risus. </a:t>
            </a:r>
            <a:endParaRPr lang="pt-BR" altLang="zh-CN" sz="1200" b="1" dirty="0">
              <a:solidFill>
                <a:srgbClr val="A0DAE4"/>
              </a:solidFill>
              <a:ea typeface="Open Sans" panose="020B0606030504020204" pitchFamily="34" charset="0"/>
              <a:cs typeface="Open Sans" panose="020B0606030504020204" pitchFamily="34" charset="0"/>
            </a:endParaRPr>
          </a:p>
        </p:txBody>
      </p:sp>
      <p:sp>
        <p:nvSpPr>
          <p:cNvPr id="18" name="矩形 17"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126466" y="3057410"/>
            <a:ext cx="5632063" cy="798830"/>
          </a:xfrm>
          <a:prstGeom prst="rect">
            <a:avLst/>
          </a:prstGeom>
          <a:ln>
            <a:noFill/>
          </a:ln>
        </p:spPr>
        <p:txBody>
          <a:bodyPr wrap="square">
            <a:spAutoFit/>
          </a:bodyPr>
          <a:lstStyle/>
          <a:p>
            <a:pPr algn="ctr"/>
            <a:r>
              <a:rPr lang="zh-CN" altLang="en-US" sz="4600" b="1" dirty="0">
                <a:solidFill>
                  <a:srgbClr val="A0DAE4"/>
                </a:solidFill>
                <a:ea typeface="Open Sans" panose="020B0606030504020204" pitchFamily="34" charset="0"/>
                <a:cs typeface="Open Sans" panose="020B0606030504020204" pitchFamily="34" charset="0"/>
              </a:rPr>
              <a:t>感谢观看</a:t>
            </a:r>
            <a:endParaRPr lang="zh-CN" altLang="en-US" sz="4600" b="1" dirty="0">
              <a:solidFill>
                <a:srgbClr val="A0DAE4"/>
              </a:solidFill>
              <a:ea typeface="Open Sans" panose="020B0606030504020204" pitchFamily="34" charset="0"/>
              <a:cs typeface="Open Sans" panose="020B0606030504020204" pitchFamily="34" charset="0"/>
            </a:endParaRPr>
          </a:p>
        </p:txBody>
      </p:sp>
      <p:sp>
        <p:nvSpPr>
          <p:cNvPr id="19" name="矩形 1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4340892" y="1859744"/>
            <a:ext cx="3126800" cy="1106805"/>
          </a:xfrm>
          <a:prstGeom prst="rect">
            <a:avLst/>
          </a:prstGeom>
          <a:ln>
            <a:noFill/>
          </a:ln>
        </p:spPr>
        <p:txBody>
          <a:bodyPr wrap="square">
            <a:spAutoFit/>
          </a:bodyPr>
          <a:lstStyle/>
          <a:p>
            <a:pPr algn="ctr"/>
            <a:endParaRPr lang="zh-CN" altLang="en-US" sz="66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26" presetClass="emph" presetSubtype="0" fill="hold" nodeType="withEffect">
                                  <p:stCondLst>
                                    <p:cond delay="500"/>
                                  </p:stCondLst>
                                  <p:childTnLst>
                                    <p:animEffect transition="out" filter="fade">
                                      <p:cBhvr>
                                        <p:cTn id="11" dur="500" tmFilter="0, 0; .2, .5; .8, .5; 1, 0"/>
                                        <p:tgtEl>
                                          <p:spTgt spid="20"/>
                                        </p:tgtEl>
                                      </p:cBhvr>
                                    </p:animEffect>
                                    <p:animScale>
                                      <p:cBhvr>
                                        <p:cTn id="12" dur="250" autoRev="1" fill="hold"/>
                                        <p:tgtEl>
                                          <p:spTgt spid="20"/>
                                        </p:tgtEl>
                                      </p:cBhvr>
                                      <p:by x="105000" y="105000"/>
                                    </p:animScale>
                                  </p:childTnLst>
                                </p:cTn>
                              </p:par>
                              <p:par>
                                <p:cTn id="13" presetID="53" presetClass="entr" presetSubtype="16" fill="hold" grpId="0" nodeType="withEffect">
                                  <p:stCondLst>
                                    <p:cond delay="100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nodeType="withEffect">
                                  <p:stCondLst>
                                    <p:cond delay="150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8" presetClass="emph" presetSubtype="0" repeatCount="indefinite" fill="hold" nodeType="withEffect">
                                  <p:stCondLst>
                                    <p:cond delay="2000"/>
                                  </p:stCondLst>
                                  <p:childTnLst>
                                    <p:animRot by="21600000">
                                      <p:cBhvr>
                                        <p:cTn id="24" dur="6000" fill="hold"/>
                                        <p:tgtEl>
                                          <p:spTgt spid="14"/>
                                        </p:tgtEl>
                                        <p:attrNameLst>
                                          <p:attrName>r</p:attrName>
                                        </p:attrNameLst>
                                      </p:cBhvr>
                                    </p:animRot>
                                  </p:childTnLst>
                                </p:cTn>
                              </p:par>
                              <p:par>
                                <p:cTn id="25" presetID="53" presetClass="entr" presetSubtype="16"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42" presetClass="path" presetSubtype="0" accel="50000" decel="50000" fill="hold" grpId="1" nodeType="withEffect">
                                  <p:stCondLst>
                                    <p:cond delay="2500"/>
                                  </p:stCondLst>
                                  <p:childTnLst>
                                    <p:animMotion origin="layout" path="M -4.79167E-6 0.13843 L -4.79167E-6 -1.85185E-6 " pathEditMode="relative" rAng="0" ptsTypes="AA">
                                      <p:cBhvr>
                                        <p:cTn id="31" dur="1000" fill="hold"/>
                                        <p:tgtEl>
                                          <p:spTgt spid="19"/>
                                        </p:tgtEl>
                                        <p:attrNameLst>
                                          <p:attrName>ppt_x</p:attrName>
                                          <p:attrName>ppt_y</p:attrName>
                                        </p:attrNameLst>
                                      </p:cBhvr>
                                      <p:rCtr x="0" y="-6921"/>
                                    </p:animMotion>
                                  </p:childTnLst>
                                </p:cTn>
                              </p:par>
                              <p:par>
                                <p:cTn id="32" presetID="53" presetClass="entr" presetSubtype="16" fill="hold" grpId="0" nodeType="withEffect">
                                  <p:stCondLst>
                                    <p:cond delay="275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par>
                                <p:cTn id="37" presetID="42" presetClass="path" presetSubtype="0" accel="50000" decel="50000" fill="hold" grpId="1" nodeType="withEffect">
                                  <p:stCondLst>
                                    <p:cond delay="2750"/>
                                  </p:stCondLst>
                                  <p:childTnLst>
                                    <p:animMotion origin="layout" path="M 2.70833E-6 0.13842 L 2.70833E-6 3.33333E-6 " pathEditMode="relative" rAng="0" ptsTypes="AA">
                                      <p:cBhvr>
                                        <p:cTn id="38" dur="1000" fill="hold"/>
                                        <p:tgtEl>
                                          <p:spTgt spid="18"/>
                                        </p:tgtEl>
                                        <p:attrNameLst>
                                          <p:attrName>ppt_x</p:attrName>
                                          <p:attrName>ppt_y</p:attrName>
                                        </p:attrNameLst>
                                      </p:cBhvr>
                                      <p:rCtr x="0" y="-6921"/>
                                    </p:animMotion>
                                  </p:childTnLst>
                                </p:cTn>
                              </p:par>
                              <p:par>
                                <p:cTn id="39" presetID="53" presetClass="entr" presetSubtype="16" fill="hold" grpId="0" nodeType="withEffect">
                                  <p:stCondLst>
                                    <p:cond delay="300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42" presetClass="path" presetSubtype="0" accel="50000" decel="50000" fill="hold" grpId="1" nodeType="withEffect">
                                  <p:stCondLst>
                                    <p:cond delay="3000"/>
                                  </p:stCondLst>
                                  <p:childTnLst>
                                    <p:animMotion origin="layout" path="M 2.70833E-6 0.13843 L 2.70833E-6 -1.48148E-6 " pathEditMode="relative" rAng="0" ptsTypes="AA">
                                      <p:cBhvr>
                                        <p:cTn id="45" dur="1000" fill="hold"/>
                                        <p:tgtEl>
                                          <p:spTgt spid="17"/>
                                        </p:tgtEl>
                                        <p:attrNameLst>
                                          <p:attrName>ppt_x</p:attrName>
                                          <p:attrName>ppt_y</p:attrName>
                                        </p:attrNameLst>
                                      </p:cBhvr>
                                      <p:rCtr x="0" y="-6921"/>
                                    </p:animMotion>
                                  </p:childTnLst>
                                </p:cTn>
                              </p:par>
                              <p:par>
                                <p:cTn id="46" presetID="53" presetClass="entr" presetSubtype="16" fill="hold" nodeType="withEffect">
                                  <p:stCondLst>
                                    <p:cond delay="75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par>
                                <p:cTn id="51" presetID="8" presetClass="emph" presetSubtype="0" repeatCount="indefinite" fill="hold" nodeType="withEffect">
                                  <p:stCondLst>
                                    <p:cond delay="750"/>
                                  </p:stCondLst>
                                  <p:childTnLst>
                                    <p:animRot by="-21600000">
                                      <p:cBhvr>
                                        <p:cTn id="52" dur="5000" fill="hold"/>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P spid="18" grpId="0"/>
      <p:bldP spid="18" grpId="1"/>
      <p:bldP spid="19" grpId="0"/>
      <p:bldP spid="1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a:t>               </a:t>
            </a:r>
            <a:r>
              <a:rPr lang="en-US" altLang="zh-CN">
                <a:solidFill>
                  <a:schemeClr val="bg1"/>
                </a:solidFill>
              </a:rPr>
              <a:t> </a:t>
            </a:r>
            <a:r>
              <a:rPr lang="zh-CN" altLang="en-US">
                <a:solidFill>
                  <a:schemeClr val="bg1"/>
                </a:solidFill>
              </a:rPr>
              <a:t>那么一个</a:t>
            </a:r>
            <a:r>
              <a:rPr lang="zh-CN" altLang="en-US" sz="3600">
                <a:solidFill>
                  <a:schemeClr val="bg1"/>
                </a:solidFill>
              </a:rPr>
              <a:t>程序</a:t>
            </a:r>
            <a:r>
              <a:rPr lang="zh-CN" altLang="en-US">
                <a:solidFill>
                  <a:schemeClr val="bg1"/>
                </a:solidFill>
              </a:rPr>
              <a:t>包括什么</a:t>
            </a:r>
            <a:r>
              <a:rPr lang="zh-CN" altLang="en-US" sz="3200">
                <a:solidFill>
                  <a:schemeClr val="bg1"/>
                </a:solidFill>
              </a:rPr>
              <a:t>？</a:t>
            </a:r>
            <a:endParaRPr lang="en-US" altLang="zh-CN" sz="3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07440"/>
            <a:ext cx="10515600" cy="5069840"/>
          </a:xfrm>
        </p:spPr>
        <p:txBody>
          <a:bodyPr/>
          <a:p>
            <a:pPr marL="0" indent="0">
              <a:buNone/>
            </a:pPr>
            <a:r>
              <a:rPr lang="zh-CN" altLang="en-US">
                <a:solidFill>
                  <a:schemeClr val="bg1"/>
                </a:solidFill>
              </a:rPr>
              <a:t>一个程序主要包括以下两个方面：</a:t>
            </a:r>
            <a:endParaRPr lang="zh-CN" altLang="en-US">
              <a:solidFill>
                <a:schemeClr val="bg1"/>
              </a:solidFill>
            </a:endParaRPr>
          </a:p>
          <a:p>
            <a:pPr marL="0" indent="0">
              <a:buNone/>
            </a:pPr>
            <a:endParaRPr lang="zh-CN" altLang="en-US">
              <a:solidFill>
                <a:schemeClr val="bg1"/>
              </a:solidFill>
            </a:endParaRPr>
          </a:p>
          <a:p>
            <a:pPr marL="0" indent="0">
              <a:buNone/>
            </a:pPr>
            <a:r>
              <a:rPr lang="en-US" altLang="zh-CN">
                <a:solidFill>
                  <a:schemeClr val="bg1"/>
                </a:solidFill>
              </a:rPr>
              <a:t>1. </a:t>
            </a:r>
            <a:r>
              <a:rPr lang="zh-CN" altLang="en-US">
                <a:solidFill>
                  <a:schemeClr val="bg1"/>
                </a:solidFill>
              </a:rPr>
              <a:t>对数据的描述。在程序中要指定用到哪些数据以及这些数据的类</a:t>
            </a:r>
            <a:endParaRPr lang="zh-CN" altLang="en-US">
              <a:solidFill>
                <a:schemeClr val="bg1"/>
              </a:solidFill>
            </a:endParaRPr>
          </a:p>
          <a:p>
            <a:pPr marL="0" indent="0">
              <a:buNone/>
            </a:pPr>
            <a:r>
              <a:rPr lang="zh-CN" altLang="en-US">
                <a:solidFill>
                  <a:schemeClr val="bg1"/>
                </a:solidFill>
              </a:rPr>
              <a:t>       型和数据的组织形式。这就是数据结构。</a:t>
            </a:r>
            <a:endParaRPr lang="zh-CN" altLang="en-US">
              <a:solidFill>
                <a:schemeClr val="bg1"/>
              </a:solidFill>
            </a:endParaRPr>
          </a:p>
          <a:p>
            <a:pPr marL="0" indent="0">
              <a:buNone/>
            </a:pPr>
            <a:r>
              <a:rPr lang="en-US" altLang="zh-CN">
                <a:solidFill>
                  <a:schemeClr val="bg1"/>
                </a:solidFill>
              </a:rPr>
              <a:t>2. </a:t>
            </a:r>
            <a:r>
              <a:rPr lang="zh-CN" altLang="en-US">
                <a:solidFill>
                  <a:schemeClr val="bg1"/>
                </a:solidFill>
              </a:rPr>
              <a:t>对操作的描述。即要求计算机进行操作的步骤，也就是算法。</a:t>
            </a:r>
            <a:endParaRPr lang="zh-CN" altLang="en-US">
              <a:solidFill>
                <a:schemeClr val="bg1"/>
              </a:solidFill>
            </a:endParaRPr>
          </a:p>
          <a:p>
            <a:pPr marL="0" indent="0">
              <a:buNone/>
            </a:pPr>
            <a:endParaRPr lang="zh-CN" altLang="en-US"/>
          </a:p>
          <a:p>
            <a:pPr marL="0" indent="0">
              <a:buNone/>
            </a:pPr>
            <a:r>
              <a:rPr lang="zh-CN" altLang="en-US">
                <a:solidFill>
                  <a:schemeClr val="bg1"/>
                </a:solidFill>
              </a:rPr>
              <a:t>由此我们得到下面一个公式</a:t>
            </a:r>
            <a:endParaRPr lang="zh-CN" altLang="en-US"/>
          </a:p>
          <a:p>
            <a:pPr marL="0" inden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sz="3200">
                <a:solidFill>
                  <a:schemeClr val="bg1"/>
                </a:solidFill>
              </a:rPr>
              <a:t> </a:t>
            </a:r>
            <a:r>
              <a:rPr lang="zh-CN" altLang="en-US" sz="3200">
                <a:solidFill>
                  <a:schemeClr val="bg1"/>
                </a:solidFill>
              </a:rPr>
              <a:t>著名计算机科学家沃思提出一个公式：</a:t>
            </a:r>
            <a:endParaRPr lang="zh-CN" altLang="en-US" sz="3200">
              <a:solidFill>
                <a:schemeClr val="bg1"/>
              </a:solidFill>
            </a:endParaRPr>
          </a:p>
          <a:p>
            <a:pPr marL="0" indent="0">
              <a:buNone/>
            </a:pPr>
            <a:endParaRPr lang="zh-CN" altLang="en-US" sz="3200">
              <a:solidFill>
                <a:schemeClr val="bg1"/>
              </a:solidFill>
            </a:endParaRPr>
          </a:p>
          <a:p>
            <a:pPr marL="0" indent="0">
              <a:buNone/>
            </a:pPr>
            <a:r>
              <a:rPr lang="zh-CN" altLang="en-US" sz="3200">
                <a:solidFill>
                  <a:schemeClr val="bg1"/>
                </a:solidFill>
              </a:rPr>
              <a:t>           </a:t>
            </a:r>
            <a:r>
              <a:rPr lang="zh-CN" altLang="en-US" sz="3200">
                <a:solidFill>
                  <a:schemeClr val="accent2"/>
                </a:solidFill>
              </a:rPr>
              <a:t>  算法 </a:t>
            </a:r>
            <a:r>
              <a:rPr lang="en-US" altLang="zh-CN" sz="3200">
                <a:solidFill>
                  <a:schemeClr val="accent2"/>
                </a:solidFill>
              </a:rPr>
              <a:t>+ </a:t>
            </a:r>
            <a:r>
              <a:rPr lang="zh-CN" altLang="en-US" sz="3200">
                <a:solidFill>
                  <a:schemeClr val="accent2"/>
                </a:solidFill>
              </a:rPr>
              <a:t>数据结构 </a:t>
            </a:r>
            <a:r>
              <a:rPr lang="en-US" altLang="zh-CN" sz="3200">
                <a:solidFill>
                  <a:schemeClr val="accent2"/>
                </a:solidFill>
              </a:rPr>
              <a:t>= </a:t>
            </a:r>
            <a:r>
              <a:rPr lang="zh-CN" altLang="en-US" sz="3200">
                <a:solidFill>
                  <a:schemeClr val="accent2"/>
                </a:solidFill>
              </a:rPr>
              <a:t>程序</a:t>
            </a:r>
            <a:endParaRPr lang="zh-CN" altLang="en-US" sz="3200">
              <a:solidFill>
                <a:schemeClr val="accent2"/>
              </a:solidFill>
            </a:endParaRPr>
          </a:p>
          <a:p>
            <a:pPr marL="0" indent="0">
              <a:buNone/>
            </a:pPr>
            <a:endParaRPr lang="zh-CN" altLang="en-US" sz="3200">
              <a:solidFill>
                <a:schemeClr val="accent2"/>
              </a:solidFill>
            </a:endParaRPr>
          </a:p>
          <a:p>
            <a:pPr marL="0" indent="0">
              <a:buNone/>
            </a:pPr>
            <a:r>
              <a:rPr lang="zh-CN" altLang="en-US" sz="3200">
                <a:solidFill>
                  <a:srgbClr val="FF0000"/>
                </a:solidFill>
              </a:rPr>
              <a:t>算法是程序的灵魂，显然，不了解算法就谈不上程序设计。</a:t>
            </a:r>
            <a:endParaRPr lang="zh-CN" altLang="en-US" sz="32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84879" y="208077"/>
            <a:ext cx="6477000" cy="6477000"/>
          </a:xfrm>
          <a:prstGeom prst="rect">
            <a:avLst/>
          </a:prstGeom>
        </p:spPr>
      </p:pic>
      <p:pic>
        <p:nvPicPr>
          <p:cNvPr id="70" name="图片 6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r:embed="rId2" cstate="print">
            <a:extLst>
              <a:ext uri="{28A0092B-C50C-407E-A947-70E740481C1C}">
                <a14:useLocalDpi xmlns:a14="http://schemas.microsoft.com/office/drawing/2010/main" val="0"/>
              </a:ext>
            </a:extLst>
          </a:blip>
          <a:srcRect l="29304" t="1747" r="28355" b="3844"/>
          <a:stretch>
            <a:fillRect/>
          </a:stretch>
        </p:blipFill>
        <p:spPr>
          <a:xfrm rot="17100000">
            <a:off x="2107702" y="-868670"/>
            <a:ext cx="7631354" cy="8506716"/>
          </a:xfrm>
          <a:prstGeom prst="rect">
            <a:avLst/>
          </a:prstGeom>
        </p:spPr>
      </p:pic>
      <p:pic>
        <p:nvPicPr>
          <p:cNvPr id="71" name="图片 7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r:embed="rId3" cstate="print">
            <a:extLst>
              <a:ext uri="{28A0092B-C50C-407E-A947-70E740481C1C}">
                <a14:useLocalDpi xmlns:a14="http://schemas.microsoft.com/office/drawing/2010/main" val="0"/>
              </a:ext>
            </a:extLst>
          </a:blip>
          <a:srcRect l="34994" t="19317" r="34744" b="20898"/>
          <a:stretch>
            <a:fillRect/>
          </a:stretch>
        </p:blipFill>
        <p:spPr>
          <a:xfrm>
            <a:off x="3159855" y="697895"/>
            <a:ext cx="5565286" cy="5496584"/>
          </a:xfrm>
          <a:prstGeom prst="rect">
            <a:avLst/>
          </a:prstGeom>
        </p:spPr>
      </p:pic>
      <p:sp>
        <p:nvSpPr>
          <p:cNvPr id="69" name="椭圆 6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316313" y="858631"/>
            <a:ext cx="5175892" cy="5175892"/>
          </a:xfrm>
          <a:prstGeom prst="ellipse">
            <a:avLst/>
          </a:prstGeom>
          <a:noFill/>
          <a:ln>
            <a:solidFill>
              <a:srgbClr val="64CAD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987326" y="4015857"/>
            <a:ext cx="3872106" cy="291465"/>
          </a:xfrm>
          <a:prstGeom prst="rect">
            <a:avLst/>
          </a:prstGeom>
          <a:ln>
            <a:noFill/>
          </a:ln>
        </p:spPr>
        <p:txBody>
          <a:bodyPr wrap="square">
            <a:spAutoFit/>
          </a:bodyPr>
          <a:lstStyle/>
          <a:p>
            <a:pPr algn="ctr"/>
            <a:r>
              <a:rPr lang="zh-CN" altLang="en-US" sz="1300" b="1" dirty="0">
                <a:solidFill>
                  <a:srgbClr val="A0DAE4"/>
                </a:solidFill>
                <a:ea typeface="Open Sans" panose="020B0606030504020204" pitchFamily="34" charset="0"/>
                <a:cs typeface="Open Sans" panose="020B0606030504020204" pitchFamily="34" charset="0"/>
              </a:rPr>
              <a:t>      </a:t>
            </a:r>
            <a:endParaRPr lang="pt-BR" altLang="zh-CN" sz="1300" b="1" dirty="0">
              <a:solidFill>
                <a:srgbClr val="A0DAE4"/>
              </a:solidFill>
              <a:ea typeface="Open Sans" panose="020B0606030504020204" pitchFamily="34" charset="0"/>
              <a:cs typeface="Open Sans" panose="020B0606030504020204" pitchFamily="34" charset="0"/>
            </a:endParaRPr>
          </a:p>
        </p:txBody>
      </p:sp>
      <p:sp>
        <p:nvSpPr>
          <p:cNvPr id="11" name="矩形 1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960526" y="2943516"/>
            <a:ext cx="5963944" cy="953135"/>
          </a:xfrm>
          <a:prstGeom prst="rect">
            <a:avLst/>
          </a:prstGeom>
          <a:ln>
            <a:noFill/>
          </a:ln>
        </p:spPr>
        <p:txBody>
          <a:bodyPr wrap="square">
            <a:spAutoFit/>
          </a:bodyPr>
          <a:lstStyle/>
          <a:p>
            <a:pPr algn="ctr"/>
            <a:endParaRPr lang="en-US" altLang="zh-CN" sz="56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2" name="矩形 1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899961" y="1587967"/>
            <a:ext cx="3996630" cy="1322070"/>
          </a:xfrm>
          <a:prstGeom prst="rect">
            <a:avLst/>
          </a:prstGeom>
          <a:ln>
            <a:noFill/>
          </a:ln>
        </p:spPr>
        <p:txBody>
          <a:bodyPr wrap="square">
            <a:spAutoFit/>
          </a:bodyPr>
          <a:lstStyle/>
          <a:p>
            <a:pPr algn="ctr"/>
            <a:r>
              <a:rPr lang="zh-CN" altLang="en-US" sz="80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算法</a:t>
            </a:r>
            <a:endParaRPr lang="zh-CN" altLang="en-US" sz="80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2"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par>
                                <p:cTn id="10" presetID="26" presetClass="emph" presetSubtype="0" fill="hold" nodeType="withEffect">
                                  <p:stCondLst>
                                    <p:cond delay="500"/>
                                  </p:stCondLst>
                                  <p:childTnLst>
                                    <p:animEffect transition="out" filter="fade">
                                      <p:cBhvr>
                                        <p:cTn id="11" dur="500" tmFilter="0, 0; .2, .5; .8, .5; 1, 0"/>
                                        <p:tgtEl>
                                          <p:spTgt spid="70"/>
                                        </p:tgtEl>
                                      </p:cBhvr>
                                    </p:animEffect>
                                    <p:animScale>
                                      <p:cBhvr>
                                        <p:cTn id="12" dur="250" autoRev="1" fill="hold"/>
                                        <p:tgtEl>
                                          <p:spTgt spid="70"/>
                                        </p:tgtEl>
                                      </p:cBhvr>
                                      <p:by x="105000" y="105000"/>
                                    </p:animScale>
                                  </p:childTnLst>
                                </p:cTn>
                              </p:par>
                              <p:par>
                                <p:cTn id="13" presetID="53" presetClass="entr" presetSubtype="16" fill="hold" grpId="0" nodeType="withEffect">
                                  <p:stCondLst>
                                    <p:cond delay="1000"/>
                                  </p:stCondLst>
                                  <p:childTnLst>
                                    <p:set>
                                      <p:cBhvr>
                                        <p:cTn id="14" dur="1" fill="hold">
                                          <p:stCondLst>
                                            <p:cond delay="0"/>
                                          </p:stCondLst>
                                        </p:cTn>
                                        <p:tgtEl>
                                          <p:spTgt spid="69"/>
                                        </p:tgtEl>
                                        <p:attrNameLst>
                                          <p:attrName>style.visibility</p:attrName>
                                        </p:attrNameLst>
                                      </p:cBhvr>
                                      <p:to>
                                        <p:strVal val="visible"/>
                                      </p:to>
                                    </p:set>
                                    <p:anim calcmode="lin" valueType="num">
                                      <p:cBhvr>
                                        <p:cTn id="15" dur="500" fill="hold"/>
                                        <p:tgtEl>
                                          <p:spTgt spid="69"/>
                                        </p:tgtEl>
                                        <p:attrNameLst>
                                          <p:attrName>ppt_w</p:attrName>
                                        </p:attrNameLst>
                                      </p:cBhvr>
                                      <p:tavLst>
                                        <p:tav tm="0">
                                          <p:val>
                                            <p:fltVal val="0"/>
                                          </p:val>
                                        </p:tav>
                                        <p:tav tm="100000">
                                          <p:val>
                                            <p:strVal val="#ppt_w"/>
                                          </p:val>
                                        </p:tav>
                                      </p:tavLst>
                                    </p:anim>
                                    <p:anim calcmode="lin" valueType="num">
                                      <p:cBhvr>
                                        <p:cTn id="16" dur="500" fill="hold"/>
                                        <p:tgtEl>
                                          <p:spTgt spid="69"/>
                                        </p:tgtEl>
                                        <p:attrNameLst>
                                          <p:attrName>ppt_h</p:attrName>
                                        </p:attrNameLst>
                                      </p:cBhvr>
                                      <p:tavLst>
                                        <p:tav tm="0">
                                          <p:val>
                                            <p:fltVal val="0"/>
                                          </p:val>
                                        </p:tav>
                                        <p:tav tm="100000">
                                          <p:val>
                                            <p:strVal val="#ppt_h"/>
                                          </p:val>
                                        </p:tav>
                                      </p:tavLst>
                                    </p:anim>
                                    <p:animEffect transition="in" filter="fade">
                                      <p:cBhvr>
                                        <p:cTn id="17" dur="500"/>
                                        <p:tgtEl>
                                          <p:spTgt spid="69"/>
                                        </p:tgtEl>
                                      </p:cBhvr>
                                    </p:animEffect>
                                  </p:childTnLst>
                                </p:cTn>
                              </p:par>
                              <p:par>
                                <p:cTn id="18" presetID="53" presetClass="entr" presetSubtype="16" fill="hold" nodeType="withEffect">
                                  <p:stCondLst>
                                    <p:cond delay="150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childTnLst>
                                </p:cTn>
                              </p:par>
                              <p:par>
                                <p:cTn id="23" presetID="8" presetClass="emph" presetSubtype="0" repeatCount="indefinite" fill="hold" nodeType="withEffect">
                                  <p:stCondLst>
                                    <p:cond delay="2000"/>
                                  </p:stCondLst>
                                  <p:childTnLst>
                                    <p:animRot by="21600000">
                                      <p:cBhvr>
                                        <p:cTn id="24" dur="6000" fill="hold"/>
                                        <p:tgtEl>
                                          <p:spTgt spid="71"/>
                                        </p:tgtEl>
                                        <p:attrNameLst>
                                          <p:attrName>r</p:attrName>
                                        </p:attrNameLst>
                                      </p:cBhvr>
                                    </p:animRot>
                                  </p:childTnLst>
                                </p:cTn>
                              </p:par>
                              <p:par>
                                <p:cTn id="25" presetID="53" presetClass="entr" presetSubtype="16" fill="hold" grpId="0" nodeType="withEffect">
                                  <p:stCondLst>
                                    <p:cond delay="25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42" presetClass="path" presetSubtype="0" accel="50000" decel="50000" fill="hold" grpId="1" nodeType="withEffect">
                                  <p:stCondLst>
                                    <p:cond delay="2500"/>
                                  </p:stCondLst>
                                  <p:childTnLst>
                                    <p:animMotion origin="layout" path="M -4.79167E-6 0.13842 L -4.79167E-6 4.07407E-6 " pathEditMode="relative" rAng="0" ptsTypes="AA">
                                      <p:cBhvr>
                                        <p:cTn id="31" dur="1000" fill="hold"/>
                                        <p:tgtEl>
                                          <p:spTgt spid="12"/>
                                        </p:tgtEl>
                                        <p:attrNameLst>
                                          <p:attrName>ppt_x</p:attrName>
                                          <p:attrName>ppt_y</p:attrName>
                                        </p:attrNameLst>
                                      </p:cBhvr>
                                      <p:rCtr x="0" y="-6921"/>
                                    </p:animMotion>
                                  </p:childTnLst>
                                </p:cTn>
                              </p:par>
                              <p:par>
                                <p:cTn id="32" presetID="53" presetClass="entr" presetSubtype="16" fill="hold" grpId="0" nodeType="withEffect">
                                  <p:stCondLst>
                                    <p:cond delay="27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42" presetClass="path" presetSubtype="0" accel="50000" decel="50000" fill="hold" grpId="1" nodeType="withEffect">
                                  <p:stCondLst>
                                    <p:cond delay="2750"/>
                                  </p:stCondLst>
                                  <p:childTnLst>
                                    <p:animMotion origin="layout" path="M 2.08333E-7 0.13843 L 2.08333E-7 -1.11111E-6 " pathEditMode="relative" rAng="0" ptsTypes="AA">
                                      <p:cBhvr>
                                        <p:cTn id="38" dur="1000" fill="hold"/>
                                        <p:tgtEl>
                                          <p:spTgt spid="11"/>
                                        </p:tgtEl>
                                        <p:attrNameLst>
                                          <p:attrName>ppt_x</p:attrName>
                                          <p:attrName>ppt_y</p:attrName>
                                        </p:attrNameLst>
                                      </p:cBhvr>
                                      <p:rCtr x="0" y="-6921"/>
                                    </p:animMotion>
                                  </p:childTnLst>
                                </p:cTn>
                              </p:par>
                              <p:par>
                                <p:cTn id="39" presetID="53" presetClass="entr" presetSubtype="16" fill="hold" grpId="0" nodeType="withEffect">
                                  <p:stCondLst>
                                    <p:cond delay="300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42" presetClass="path" presetSubtype="0" accel="50000" decel="50000" fill="hold" grpId="1" nodeType="withEffect">
                                  <p:stCondLst>
                                    <p:cond delay="3000"/>
                                  </p:stCondLst>
                                  <p:childTnLst>
                                    <p:animMotion origin="layout" path="M -4.79167E-6 0.13842 L -4.79167E-6 -1.85185E-6 " pathEditMode="relative" rAng="0" ptsTypes="AA">
                                      <p:cBhvr>
                                        <p:cTn id="45" dur="1000" fill="hold"/>
                                        <p:tgtEl>
                                          <p:spTgt spid="10"/>
                                        </p:tgtEl>
                                        <p:attrNameLst>
                                          <p:attrName>ppt_x</p:attrName>
                                          <p:attrName>ppt_y</p:attrName>
                                        </p:attrNameLst>
                                      </p:cBhvr>
                                      <p:rCtr x="0" y="-7060"/>
                                    </p:animMotion>
                                  </p:childTnLst>
                                </p:cTn>
                              </p:par>
                              <p:par>
                                <p:cTn id="46" presetID="53" presetClass="entr" presetSubtype="16" fill="hold" nodeType="withEffect">
                                  <p:stCondLst>
                                    <p:cond delay="750"/>
                                  </p:stCondLst>
                                  <p:childTnLst>
                                    <p:set>
                                      <p:cBhvr>
                                        <p:cTn id="47" dur="1" fill="hold">
                                          <p:stCondLst>
                                            <p:cond delay="0"/>
                                          </p:stCondLst>
                                        </p:cTn>
                                        <p:tgtEl>
                                          <p:spTgt spid="121"/>
                                        </p:tgtEl>
                                        <p:attrNameLst>
                                          <p:attrName>style.visibility</p:attrName>
                                        </p:attrNameLst>
                                      </p:cBhvr>
                                      <p:to>
                                        <p:strVal val="visible"/>
                                      </p:to>
                                    </p:set>
                                    <p:anim calcmode="lin" valueType="num">
                                      <p:cBhvr>
                                        <p:cTn id="48" dur="500" fill="hold"/>
                                        <p:tgtEl>
                                          <p:spTgt spid="121"/>
                                        </p:tgtEl>
                                        <p:attrNameLst>
                                          <p:attrName>ppt_w</p:attrName>
                                        </p:attrNameLst>
                                      </p:cBhvr>
                                      <p:tavLst>
                                        <p:tav tm="0">
                                          <p:val>
                                            <p:fltVal val="0"/>
                                          </p:val>
                                        </p:tav>
                                        <p:tav tm="100000">
                                          <p:val>
                                            <p:strVal val="#ppt_w"/>
                                          </p:val>
                                        </p:tav>
                                      </p:tavLst>
                                    </p:anim>
                                    <p:anim calcmode="lin" valueType="num">
                                      <p:cBhvr>
                                        <p:cTn id="49" dur="500" fill="hold"/>
                                        <p:tgtEl>
                                          <p:spTgt spid="121"/>
                                        </p:tgtEl>
                                        <p:attrNameLst>
                                          <p:attrName>ppt_h</p:attrName>
                                        </p:attrNameLst>
                                      </p:cBhvr>
                                      <p:tavLst>
                                        <p:tav tm="0">
                                          <p:val>
                                            <p:fltVal val="0"/>
                                          </p:val>
                                        </p:tav>
                                        <p:tav tm="100000">
                                          <p:val>
                                            <p:strVal val="#ppt_h"/>
                                          </p:val>
                                        </p:tav>
                                      </p:tavLst>
                                    </p:anim>
                                    <p:animEffect transition="in" filter="fade">
                                      <p:cBhvr>
                                        <p:cTn id="50" dur="500"/>
                                        <p:tgtEl>
                                          <p:spTgt spid="121"/>
                                        </p:tgtEl>
                                      </p:cBhvr>
                                    </p:animEffect>
                                  </p:childTnLst>
                                </p:cTn>
                              </p:par>
                              <p:par>
                                <p:cTn id="51" presetID="8" presetClass="emph" presetSubtype="0" repeatCount="indefinite" fill="hold" nodeType="withEffect">
                                  <p:stCondLst>
                                    <p:cond delay="750"/>
                                  </p:stCondLst>
                                  <p:childTnLst>
                                    <p:animRot by="-21600000">
                                      <p:cBhvr>
                                        <p:cTn id="52" dur="5000" fill="hold"/>
                                        <p:tgtEl>
                                          <p:spTgt spid="1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10" grpId="0"/>
      <p:bldP spid="10" grpId="1"/>
      <p:bldP spid="11" grpId="0"/>
      <p:bldP spid="11" grpId="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3538" y="269980"/>
            <a:ext cx="1463570" cy="1463570"/>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51" y="335793"/>
            <a:ext cx="1331944" cy="1331944"/>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75108" y="451550"/>
            <a:ext cx="1100430" cy="110043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99319" y="612295"/>
            <a:ext cx="996139" cy="768350"/>
          </a:xfrm>
          <a:prstGeom prst="rect">
            <a:avLst/>
          </a:prstGeom>
          <a:ln>
            <a:noFill/>
          </a:ln>
        </p:spPr>
        <p:txBody>
          <a:bodyPr wrap="square">
            <a:spAutoFit/>
          </a:bodyPr>
          <a:lstStyle/>
          <a:p>
            <a:pPr algn="ctr"/>
            <a:r>
              <a:rPr lang="en-US" altLang="zh-CN"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01</a:t>
            </a:r>
            <a:endParaRPr lang="zh-CN" altLang="en-US" sz="44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grpSp>
        <p:nvGrpSpPr>
          <p:cNvPr id="10" name="组合 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2114099" y="476718"/>
            <a:ext cx="4135314" cy="846580"/>
            <a:chOff x="1404733" y="181856"/>
            <a:chExt cx="3556051" cy="846580"/>
          </a:xfrm>
        </p:grpSpPr>
        <p:sp>
          <p:nvSpPr>
            <p:cNvPr id="11"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1404733" y="181856"/>
              <a:ext cx="2864836"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spc="200" dirty="0">
                  <a:solidFill>
                    <a:srgbClr val="A0DAE4"/>
                  </a:solidFill>
                  <a:ea typeface="Meiryo" panose="020B0604030504040204" pitchFamily="34" charset="-128"/>
                  <a:cs typeface="Open Sans" panose="020B0606030504020204" pitchFamily="34" charset="0"/>
                </a:rPr>
                <a:t>目录</a:t>
              </a:r>
              <a:endParaRPr lang="zh-CN" altLang="en-US" sz="3600" b="1" spc="200" dirty="0">
                <a:solidFill>
                  <a:srgbClr val="A0DAE4"/>
                </a:solidFill>
                <a:ea typeface="Meiryo" panose="020B0604030504040204" pitchFamily="34" charset="-128"/>
                <a:cs typeface="Open Sans" panose="020B0606030504020204" pitchFamily="34" charset="0"/>
              </a:endParaRPr>
            </a:p>
          </p:txBody>
        </p:sp>
        <p:sp>
          <p:nvSpPr>
            <p:cNvPr id="12" name="矩形 11"/>
            <p:cNvSpPr/>
            <p:nvPr/>
          </p:nvSpPr>
          <p:spPr>
            <a:xfrm>
              <a:off x="1404733" y="752846"/>
              <a:ext cx="3556051" cy="275590"/>
            </a:xfrm>
            <a:prstGeom prst="rect">
              <a:avLst/>
            </a:prstGeom>
          </p:spPr>
          <p:txBody>
            <a:bodyPr wrap="square">
              <a:spAutoFit/>
            </a:bodyPr>
            <a:lstStyle/>
            <a:p>
              <a:pPr algn="just"/>
              <a:r>
                <a:rPr lang="en-US" altLang="zh-CN" sz="1200" dirty="0">
                  <a:solidFill>
                    <a:srgbClr val="A0DAE4"/>
                  </a:solidFill>
                  <a:ea typeface="Roboto" panose="02000000000000000000" pitchFamily="2" charset="0"/>
                  <a:cs typeface="Open Sans" panose="020B0606030504020204" pitchFamily="34" charset="0"/>
                </a:rPr>
                <a:t> </a:t>
              </a:r>
              <a:endParaRPr lang="en-US" altLang="zh-CN" sz="1200" dirty="0">
                <a:solidFill>
                  <a:srgbClr val="A0DAE4"/>
                </a:solidFill>
                <a:ea typeface="Roboto" panose="02000000000000000000" pitchFamily="2" charset="0"/>
                <a:cs typeface="Open Sans" panose="020B0606030504020204" pitchFamily="34" charset="0"/>
              </a:endParaRPr>
            </a:p>
          </p:txBody>
        </p:sp>
      </p:grpSp>
      <p:sp>
        <p:nvSpPr>
          <p:cNvPr id="9" name="任意多边形 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rot="2700000" flipH="1">
            <a:off x="3364216" y="2600660"/>
            <a:ext cx="2225908" cy="2214723"/>
          </a:xfrm>
          <a:custGeom>
            <a:avLst/>
            <a:gdLst>
              <a:gd name="connsiteX0" fmla="*/ 2779888 w 2779888"/>
              <a:gd name="connsiteY0" fmla="*/ 0 h 2765919"/>
              <a:gd name="connsiteX1" fmla="*/ 1964824 w 2779888"/>
              <a:gd name="connsiteY1" fmla="*/ 1960733 h 2765919"/>
              <a:gd name="connsiteX2" fmla="*/ 0 w 2779888"/>
              <a:gd name="connsiteY2" fmla="*/ 2765884 h 2765919"/>
              <a:gd name="connsiteX3" fmla="*/ 9758 w 2779888"/>
              <a:gd name="connsiteY3" fmla="*/ 833959 h 2765919"/>
              <a:gd name="connsiteX4" fmla="*/ 66823 w 2779888"/>
              <a:gd name="connsiteY4" fmla="*/ 838996 h 2765919"/>
              <a:gd name="connsiteX5" fmla="*/ 661951 w 2779888"/>
              <a:gd name="connsiteY5" fmla="*/ 588728 h 2765919"/>
              <a:gd name="connsiteX6" fmla="*/ 895636 w 2779888"/>
              <a:gd name="connsiteY6" fmla="*/ 153958 h 2765919"/>
              <a:gd name="connsiteX7" fmla="*/ 911557 w 2779888"/>
              <a:gd name="connsiteY7" fmla="*/ 0 h 276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9888" h="2765919">
                <a:moveTo>
                  <a:pt x="2779888" y="0"/>
                </a:moveTo>
                <a:cubicBezTo>
                  <a:pt x="2779888" y="735988"/>
                  <a:pt x="2486560" y="1441626"/>
                  <a:pt x="1964824" y="1960733"/>
                </a:cubicBezTo>
                <a:cubicBezTo>
                  <a:pt x="1443089" y="2479839"/>
                  <a:pt x="735979" y="2769601"/>
                  <a:pt x="0" y="2765884"/>
                </a:cubicBezTo>
                <a:lnTo>
                  <a:pt x="9758" y="833959"/>
                </a:lnTo>
                <a:lnTo>
                  <a:pt x="66823" y="838996"/>
                </a:lnTo>
                <a:cubicBezTo>
                  <a:pt x="281537" y="837354"/>
                  <a:pt x="496877" y="753802"/>
                  <a:pt x="661951" y="588728"/>
                </a:cubicBezTo>
                <a:cubicBezTo>
                  <a:pt x="785756" y="464923"/>
                  <a:pt x="863706" y="312843"/>
                  <a:pt x="895636" y="153958"/>
                </a:cubicBezTo>
                <a:lnTo>
                  <a:pt x="911557" y="0"/>
                </a:lnTo>
                <a:close/>
              </a:path>
            </a:pathLst>
          </a:custGeom>
          <a:solidFill>
            <a:srgbClr val="62FDFE">
              <a:alpha val="27000"/>
            </a:srgbClr>
          </a:solid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FDFE"/>
              </a:solidFill>
            </a:endParaRPr>
          </a:p>
        </p:txBody>
      </p:sp>
      <p:sp>
        <p:nvSpPr>
          <p:cNvPr id="13" name="任意多边形 12"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rot="18900000">
            <a:off x="6601056" y="2565795"/>
            <a:ext cx="2225908" cy="2214723"/>
          </a:xfrm>
          <a:custGeom>
            <a:avLst/>
            <a:gdLst>
              <a:gd name="connsiteX0" fmla="*/ 2779888 w 2779888"/>
              <a:gd name="connsiteY0" fmla="*/ 0 h 2765919"/>
              <a:gd name="connsiteX1" fmla="*/ 1964824 w 2779888"/>
              <a:gd name="connsiteY1" fmla="*/ 1960733 h 2765919"/>
              <a:gd name="connsiteX2" fmla="*/ 0 w 2779888"/>
              <a:gd name="connsiteY2" fmla="*/ 2765884 h 2765919"/>
              <a:gd name="connsiteX3" fmla="*/ 9758 w 2779888"/>
              <a:gd name="connsiteY3" fmla="*/ 833959 h 2765919"/>
              <a:gd name="connsiteX4" fmla="*/ 66823 w 2779888"/>
              <a:gd name="connsiteY4" fmla="*/ 838996 h 2765919"/>
              <a:gd name="connsiteX5" fmla="*/ 661951 w 2779888"/>
              <a:gd name="connsiteY5" fmla="*/ 588728 h 2765919"/>
              <a:gd name="connsiteX6" fmla="*/ 895636 w 2779888"/>
              <a:gd name="connsiteY6" fmla="*/ 153958 h 2765919"/>
              <a:gd name="connsiteX7" fmla="*/ 911557 w 2779888"/>
              <a:gd name="connsiteY7" fmla="*/ 0 h 276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9888" h="2765919">
                <a:moveTo>
                  <a:pt x="2779888" y="0"/>
                </a:moveTo>
                <a:cubicBezTo>
                  <a:pt x="2779888" y="735988"/>
                  <a:pt x="2486560" y="1441626"/>
                  <a:pt x="1964824" y="1960733"/>
                </a:cubicBezTo>
                <a:cubicBezTo>
                  <a:pt x="1443089" y="2479839"/>
                  <a:pt x="735979" y="2769601"/>
                  <a:pt x="0" y="2765884"/>
                </a:cubicBezTo>
                <a:lnTo>
                  <a:pt x="9758" y="833959"/>
                </a:lnTo>
                <a:lnTo>
                  <a:pt x="66823" y="838996"/>
                </a:lnTo>
                <a:cubicBezTo>
                  <a:pt x="281537" y="837354"/>
                  <a:pt x="496877" y="753802"/>
                  <a:pt x="661951" y="588728"/>
                </a:cubicBezTo>
                <a:cubicBezTo>
                  <a:pt x="785756" y="464923"/>
                  <a:pt x="863706" y="312843"/>
                  <a:pt x="895636" y="153958"/>
                </a:cubicBezTo>
                <a:lnTo>
                  <a:pt x="911557" y="0"/>
                </a:lnTo>
                <a:close/>
              </a:path>
            </a:pathLst>
          </a:custGeom>
          <a:solidFill>
            <a:srgbClr val="62FDFE">
              <a:alpha val="27000"/>
            </a:srgbClr>
          </a:solid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FDFE"/>
              </a:solidFill>
            </a:endParaRPr>
          </a:p>
        </p:txBody>
      </p:sp>
      <p:sp>
        <p:nvSpPr>
          <p:cNvPr id="14" name="Oval 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a:spLocks noChangeArrowheads="1"/>
          </p:cNvSpPr>
          <p:nvPr/>
        </p:nvSpPr>
        <p:spPr bwMode="auto">
          <a:xfrm>
            <a:off x="3503226" y="3367032"/>
            <a:ext cx="689322" cy="699945"/>
          </a:xfrm>
          <a:prstGeom prst="ellipse">
            <a:avLst/>
          </a:prstGeom>
          <a:solidFill>
            <a:srgbClr val="62FDFE"/>
          </a:solid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03</a:t>
            </a:r>
            <a:endParaRPr lang="en-US" b="1" dirty="0">
              <a:solidFill>
                <a:schemeClr val="bg1"/>
              </a:solidFill>
            </a:endParaRPr>
          </a:p>
        </p:txBody>
      </p:sp>
      <p:sp>
        <p:nvSpPr>
          <p:cNvPr id="15" name="Oval 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a:spLocks noChangeArrowheads="1"/>
          </p:cNvSpPr>
          <p:nvPr/>
        </p:nvSpPr>
        <p:spPr bwMode="auto">
          <a:xfrm>
            <a:off x="4200536" y="1856190"/>
            <a:ext cx="689322" cy="699945"/>
          </a:xfrm>
          <a:prstGeom prst="ellipse">
            <a:avLst/>
          </a:prstGeom>
          <a:solidFill>
            <a:srgbClr val="62FDFE"/>
          </a:solid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01</a:t>
            </a:r>
            <a:endParaRPr lang="en-US" b="1" dirty="0">
              <a:solidFill>
                <a:schemeClr val="bg1"/>
              </a:solidFill>
            </a:endParaRPr>
          </a:p>
        </p:txBody>
      </p:sp>
      <p:sp>
        <p:nvSpPr>
          <p:cNvPr id="16" name="Oval 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a:spLocks noChangeArrowheads="1"/>
          </p:cNvSpPr>
          <p:nvPr/>
        </p:nvSpPr>
        <p:spPr bwMode="auto">
          <a:xfrm>
            <a:off x="4107562" y="4831387"/>
            <a:ext cx="689322" cy="699945"/>
          </a:xfrm>
          <a:prstGeom prst="ellipse">
            <a:avLst/>
          </a:prstGeom>
          <a:solidFill>
            <a:srgbClr val="62FDFE"/>
          </a:solid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05</a:t>
            </a:r>
            <a:endParaRPr lang="en-US" b="1" dirty="0">
              <a:solidFill>
                <a:schemeClr val="bg1"/>
              </a:solidFill>
            </a:endParaRPr>
          </a:p>
        </p:txBody>
      </p:sp>
      <p:sp>
        <p:nvSpPr>
          <p:cNvPr id="17" name="Oval 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a:spLocks noChangeArrowheads="1"/>
          </p:cNvSpPr>
          <p:nvPr/>
        </p:nvSpPr>
        <p:spPr bwMode="auto">
          <a:xfrm>
            <a:off x="7414133" y="1856190"/>
            <a:ext cx="689323" cy="699945"/>
          </a:xfrm>
          <a:prstGeom prst="ellipse">
            <a:avLst/>
          </a:prstGeom>
          <a:solidFill>
            <a:srgbClr val="62FDFE"/>
          </a:solid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02</a:t>
            </a:r>
            <a:endParaRPr lang="en-US" b="1" dirty="0">
              <a:solidFill>
                <a:schemeClr val="bg1"/>
              </a:solidFill>
            </a:endParaRPr>
          </a:p>
        </p:txBody>
      </p:sp>
      <p:sp>
        <p:nvSpPr>
          <p:cNvPr id="18" name="Oval 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a:spLocks noChangeArrowheads="1"/>
          </p:cNvSpPr>
          <p:nvPr/>
        </p:nvSpPr>
        <p:spPr bwMode="auto">
          <a:xfrm>
            <a:off x="7321159" y="4831387"/>
            <a:ext cx="689322" cy="699945"/>
          </a:xfrm>
          <a:prstGeom prst="ellipse">
            <a:avLst/>
          </a:prstGeom>
          <a:solidFill>
            <a:srgbClr val="62FDFE"/>
          </a:solid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06</a:t>
            </a:r>
            <a:endParaRPr lang="en-US" b="1" dirty="0">
              <a:solidFill>
                <a:schemeClr val="bg1"/>
              </a:solidFill>
            </a:endParaRPr>
          </a:p>
        </p:txBody>
      </p:sp>
      <p:sp>
        <p:nvSpPr>
          <p:cNvPr id="19" name="Oval 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a:spLocks noChangeArrowheads="1"/>
          </p:cNvSpPr>
          <p:nvPr/>
        </p:nvSpPr>
        <p:spPr bwMode="auto">
          <a:xfrm>
            <a:off x="8018470" y="3367032"/>
            <a:ext cx="689322" cy="699945"/>
          </a:xfrm>
          <a:prstGeom prst="ellipse">
            <a:avLst/>
          </a:prstGeom>
          <a:solidFill>
            <a:srgbClr val="62FDFE"/>
          </a:solid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04</a:t>
            </a:r>
            <a:endParaRPr lang="en-US" b="1" dirty="0">
              <a:solidFill>
                <a:schemeClr val="bg1"/>
              </a:solidFill>
            </a:endParaRPr>
          </a:p>
        </p:txBody>
      </p:sp>
      <p:grpSp>
        <p:nvGrpSpPr>
          <p:cNvPr id="20" name="组合 1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5415701" y="2977037"/>
            <a:ext cx="1333304" cy="1353849"/>
            <a:chOff x="5415701" y="2977037"/>
            <a:chExt cx="1333304" cy="1353849"/>
          </a:xfrm>
          <a:solidFill>
            <a:srgbClr val="62FDFE">
              <a:alpha val="45000"/>
            </a:srgbClr>
          </a:solidFill>
        </p:grpSpPr>
        <p:sp>
          <p:nvSpPr>
            <p:cNvPr id="21" name="Oval 3"/>
            <p:cNvSpPr>
              <a:spLocks noChangeArrowheads="1"/>
            </p:cNvSpPr>
            <p:nvPr/>
          </p:nvSpPr>
          <p:spPr bwMode="auto">
            <a:xfrm>
              <a:off x="5415701" y="2977037"/>
              <a:ext cx="1333304" cy="1353849"/>
            </a:xfrm>
            <a:prstGeom prst="ellipse">
              <a:avLst/>
            </a:prstGeom>
            <a:grp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2FDFE"/>
                </a:solidFill>
              </a:endParaRPr>
            </a:p>
          </p:txBody>
        </p:sp>
        <p:sp>
          <p:nvSpPr>
            <p:cNvPr id="22" name="AutoShape 19"/>
            <p:cNvSpPr/>
            <p:nvPr/>
          </p:nvSpPr>
          <p:spPr bwMode="auto">
            <a:xfrm>
              <a:off x="5812926" y="3402888"/>
              <a:ext cx="555177" cy="552245"/>
            </a:xfrm>
            <a:custGeom>
              <a:avLst/>
              <a:gdLst>
                <a:gd name="T0" fmla="*/ 450828 w 20931"/>
                <a:gd name="T1" fmla="*/ 475262 h 20973"/>
                <a:gd name="T2" fmla="*/ 450828 w 20931"/>
                <a:gd name="T3" fmla="*/ 475262 h 20973"/>
                <a:gd name="T4" fmla="*/ 450828 w 20931"/>
                <a:gd name="T5" fmla="*/ 475262 h 20973"/>
                <a:gd name="T6" fmla="*/ 450828 w 20931"/>
                <a:gd name="T7" fmla="*/ 475262 h 209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31" h="20973">
                  <a:moveTo>
                    <a:pt x="2007" y="1880"/>
                  </a:moveTo>
                  <a:cubicBezTo>
                    <a:pt x="-669" y="4580"/>
                    <a:pt x="-669" y="8822"/>
                    <a:pt x="2007" y="11330"/>
                  </a:cubicBezTo>
                  <a:cubicBezTo>
                    <a:pt x="3727" y="13258"/>
                    <a:pt x="6403" y="13837"/>
                    <a:pt x="8697" y="13065"/>
                  </a:cubicBezTo>
                  <a:cubicBezTo>
                    <a:pt x="10800" y="15187"/>
                    <a:pt x="10800" y="15187"/>
                    <a:pt x="10800" y="15187"/>
                  </a:cubicBezTo>
                  <a:cubicBezTo>
                    <a:pt x="10800" y="15187"/>
                    <a:pt x="12711" y="13644"/>
                    <a:pt x="13667" y="14608"/>
                  </a:cubicBezTo>
                  <a:cubicBezTo>
                    <a:pt x="14431" y="15380"/>
                    <a:pt x="13858" y="16537"/>
                    <a:pt x="13667" y="17308"/>
                  </a:cubicBezTo>
                  <a:cubicBezTo>
                    <a:pt x="13476" y="17694"/>
                    <a:pt x="13284" y="18465"/>
                    <a:pt x="14431" y="18080"/>
                  </a:cubicBezTo>
                  <a:cubicBezTo>
                    <a:pt x="14814" y="17887"/>
                    <a:pt x="16152" y="17115"/>
                    <a:pt x="16916" y="18080"/>
                  </a:cubicBezTo>
                  <a:cubicBezTo>
                    <a:pt x="17872" y="19044"/>
                    <a:pt x="16916" y="20973"/>
                    <a:pt x="16916" y="20973"/>
                  </a:cubicBezTo>
                  <a:cubicBezTo>
                    <a:pt x="20930" y="20973"/>
                    <a:pt x="20930" y="20973"/>
                    <a:pt x="20930" y="20973"/>
                  </a:cubicBezTo>
                  <a:cubicBezTo>
                    <a:pt x="20930" y="16922"/>
                    <a:pt x="20930" y="16922"/>
                    <a:pt x="20930" y="16922"/>
                  </a:cubicBezTo>
                  <a:cubicBezTo>
                    <a:pt x="12902" y="8822"/>
                    <a:pt x="12902" y="8822"/>
                    <a:pt x="12902" y="8822"/>
                  </a:cubicBezTo>
                  <a:cubicBezTo>
                    <a:pt x="13667" y="6508"/>
                    <a:pt x="13093" y="3808"/>
                    <a:pt x="11373" y="1880"/>
                  </a:cubicBezTo>
                  <a:cubicBezTo>
                    <a:pt x="8697" y="-627"/>
                    <a:pt x="4492" y="-627"/>
                    <a:pt x="2007" y="1880"/>
                  </a:cubicBezTo>
                  <a:close/>
                  <a:moveTo>
                    <a:pt x="2580" y="9594"/>
                  </a:moveTo>
                  <a:cubicBezTo>
                    <a:pt x="1433" y="7665"/>
                    <a:pt x="1624" y="4965"/>
                    <a:pt x="3345" y="3230"/>
                  </a:cubicBezTo>
                  <a:cubicBezTo>
                    <a:pt x="4874" y="1494"/>
                    <a:pt x="7550" y="1301"/>
                    <a:pt x="9461" y="2651"/>
                  </a:cubicBezTo>
                  <a:lnTo>
                    <a:pt x="2580" y="9594"/>
                  </a:lnTo>
                  <a:close/>
                </a:path>
              </a:pathLst>
            </a:custGeom>
            <a:grpFill/>
            <a:ln>
              <a:solidFill>
                <a:srgbClr val="62F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FDFE"/>
                </a:solidFill>
              </a:endParaRPr>
            </a:p>
          </p:txBody>
        </p:sp>
      </p:grpSp>
      <p:sp>
        <p:nvSpPr>
          <p:cNvPr id="23"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8684895" y="1784985"/>
            <a:ext cx="3294380" cy="1445260"/>
          </a:xfrm>
          <a:prstGeom prst="rect">
            <a:avLst/>
          </a:prstGeom>
        </p:spPr>
        <p:txBody>
          <a:bodyPr wrap="square">
            <a:spAutoFit/>
          </a:bodyPr>
          <a:lstStyle/>
          <a:p>
            <a:pPr>
              <a:lnSpc>
                <a:spcPct val="200000"/>
              </a:lnSpc>
            </a:pPr>
            <a:r>
              <a:rPr lang="en-US" sz="2400" dirty="0">
                <a:solidFill>
                  <a:srgbClr val="62FDFE"/>
                </a:solidFill>
                <a:ea typeface="Open Sans Light" panose="020B0306030504020204" pitchFamily="34" charset="0"/>
                <a:cs typeface="Open Sans Light" panose="020B0306030504020204" pitchFamily="34" charset="0"/>
                <a:sym typeface="+mn-ea"/>
              </a:rPr>
              <a:t>二、简单的算法举例</a:t>
            </a:r>
            <a:endParaRPr lang="en-US" sz="2000" dirty="0">
              <a:solidFill>
                <a:srgbClr val="62FDFE"/>
              </a:solidFill>
              <a:ea typeface="Open Sans Light" panose="020B0306030504020204" pitchFamily="34" charset="0"/>
              <a:cs typeface="Open Sans Light" panose="020B0306030504020204" pitchFamily="34" charset="0"/>
            </a:endParaRPr>
          </a:p>
          <a:p>
            <a:pPr>
              <a:lnSpc>
                <a:spcPct val="200000"/>
              </a:lnSpc>
            </a:pPr>
            <a:endParaRPr lang="en-US" sz="2000" dirty="0">
              <a:solidFill>
                <a:srgbClr val="62FDFE"/>
              </a:solidFill>
              <a:ea typeface="Open Sans Light" panose="020B0306030504020204" pitchFamily="34" charset="0"/>
              <a:cs typeface="Open Sans Light" panose="020B0306030504020204" pitchFamily="34" charset="0"/>
            </a:endParaRPr>
          </a:p>
        </p:txBody>
      </p:sp>
      <p:sp>
        <p:nvSpPr>
          <p:cNvPr id="24"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8848090" y="3275330"/>
            <a:ext cx="3254375" cy="829945"/>
          </a:xfrm>
          <a:prstGeom prst="rect">
            <a:avLst/>
          </a:prstGeom>
        </p:spPr>
        <p:txBody>
          <a:bodyPr wrap="square">
            <a:spAutoFit/>
          </a:bodyPr>
          <a:lstStyle/>
          <a:p>
            <a:pPr>
              <a:lnSpc>
                <a:spcPct val="200000"/>
              </a:lnSpc>
            </a:pPr>
            <a:r>
              <a:rPr lang="en-US" sz="2400" dirty="0">
                <a:solidFill>
                  <a:srgbClr val="62FDFE"/>
                </a:solidFill>
                <a:ea typeface="Open Sans Light" panose="020B0306030504020204" pitchFamily="34" charset="0"/>
                <a:cs typeface="Open Sans Light" panose="020B0306030504020204" pitchFamily="34" charset="0"/>
              </a:rPr>
              <a:t>四、用流程图表示算法</a:t>
            </a:r>
            <a:endParaRPr lang="en-US" sz="2400" dirty="0">
              <a:solidFill>
                <a:srgbClr val="62FDFE"/>
              </a:solidFill>
              <a:ea typeface="Open Sans Light" panose="020B0306030504020204" pitchFamily="34" charset="0"/>
              <a:cs typeface="Open Sans Light" panose="020B0306030504020204" pitchFamily="34" charset="0"/>
            </a:endParaRPr>
          </a:p>
        </p:txBody>
      </p:sp>
      <p:sp>
        <p:nvSpPr>
          <p:cNvPr id="25"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913565" y="1785262"/>
            <a:ext cx="2508139" cy="829945"/>
          </a:xfrm>
          <a:prstGeom prst="rect">
            <a:avLst/>
          </a:prstGeom>
        </p:spPr>
        <p:txBody>
          <a:bodyPr wrap="square">
            <a:spAutoFit/>
          </a:bodyPr>
          <a:lstStyle/>
          <a:p>
            <a:pPr algn="r">
              <a:lnSpc>
                <a:spcPct val="200000"/>
              </a:lnSpc>
            </a:pPr>
            <a:r>
              <a:rPr lang="en-US" sz="2400" dirty="0">
                <a:solidFill>
                  <a:srgbClr val="62FDFE"/>
                </a:solidFill>
                <a:ea typeface="Open Sans Light" panose="020B0306030504020204" pitchFamily="34" charset="0"/>
                <a:cs typeface="Open Sans Light" panose="020B0306030504020204" pitchFamily="34" charset="0"/>
              </a:rPr>
              <a:t>一、</a:t>
            </a:r>
            <a:r>
              <a:rPr lang="en-US" sz="2000" dirty="0">
                <a:solidFill>
                  <a:srgbClr val="62FDFE"/>
                </a:solidFill>
                <a:ea typeface="Open Sans Light" panose="020B0306030504020204" pitchFamily="34" charset="0"/>
                <a:cs typeface="Open Sans Light" panose="020B0306030504020204" pitchFamily="34" charset="0"/>
              </a:rPr>
              <a:t>什么是算法</a:t>
            </a:r>
            <a:endParaRPr lang="en-US" sz="2000" dirty="0">
              <a:solidFill>
                <a:srgbClr val="62FDFE"/>
              </a:solidFill>
              <a:ea typeface="Open Sans Light" panose="020B0306030504020204" pitchFamily="34" charset="0"/>
              <a:cs typeface="Open Sans Light" panose="020B0306030504020204" pitchFamily="34" charset="0"/>
            </a:endParaRPr>
          </a:p>
        </p:txBody>
      </p:sp>
      <p:sp>
        <p:nvSpPr>
          <p:cNvPr id="26"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791378" y="3275070"/>
            <a:ext cx="2570662" cy="706755"/>
          </a:xfrm>
          <a:prstGeom prst="rect">
            <a:avLst/>
          </a:prstGeom>
        </p:spPr>
        <p:txBody>
          <a:bodyPr wrap="square">
            <a:spAutoFit/>
          </a:bodyPr>
          <a:lstStyle/>
          <a:p>
            <a:pPr algn="r">
              <a:lnSpc>
                <a:spcPct val="200000"/>
              </a:lnSpc>
            </a:pPr>
            <a:r>
              <a:rPr lang="en-US" sz="2000" dirty="0">
                <a:solidFill>
                  <a:srgbClr val="62FDFE"/>
                </a:solidFill>
                <a:ea typeface="Open Sans Light" panose="020B0306030504020204" pitchFamily="34" charset="0"/>
                <a:cs typeface="Open Sans Light" panose="020B0306030504020204" pitchFamily="34" charset="0"/>
              </a:rPr>
              <a:t>三、算法的特性</a:t>
            </a:r>
            <a:endParaRPr lang="en-US" sz="2000" dirty="0">
              <a:solidFill>
                <a:srgbClr val="62FDFE"/>
              </a:solidFill>
              <a:ea typeface="Open Sans Light" panose="020B0306030504020204" pitchFamily="34" charset="0"/>
              <a:cs typeface="Open Sans Light" panose="020B0306030504020204" pitchFamily="34" charset="0"/>
            </a:endParaRPr>
          </a:p>
        </p:txBody>
      </p:sp>
      <p:sp>
        <p:nvSpPr>
          <p:cNvPr id="27"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8235950" y="4640580"/>
            <a:ext cx="3865880" cy="829945"/>
          </a:xfrm>
          <a:prstGeom prst="rect">
            <a:avLst/>
          </a:prstGeom>
        </p:spPr>
        <p:txBody>
          <a:bodyPr wrap="square">
            <a:spAutoFit/>
          </a:bodyPr>
          <a:lstStyle/>
          <a:p>
            <a:pPr>
              <a:lnSpc>
                <a:spcPct val="200000"/>
              </a:lnSpc>
            </a:pPr>
            <a:r>
              <a:rPr lang="en-US" sz="2400" dirty="0">
                <a:solidFill>
                  <a:srgbClr val="62FDFE"/>
                </a:solidFill>
                <a:ea typeface="Open Sans Light" panose="020B0306030504020204" pitchFamily="34" charset="0"/>
                <a:cs typeface="Open Sans Light" panose="020B0306030504020204" pitchFamily="34" charset="0"/>
              </a:rPr>
              <a:t>六、用计算机语言表示算法</a:t>
            </a:r>
            <a:endParaRPr lang="en-US" sz="2400" dirty="0">
              <a:solidFill>
                <a:srgbClr val="62FDFE"/>
              </a:solidFill>
              <a:ea typeface="Open Sans Light" panose="020B0306030504020204" pitchFamily="34" charset="0"/>
              <a:cs typeface="Open Sans Light" panose="020B0306030504020204" pitchFamily="34" charset="0"/>
            </a:endParaRPr>
          </a:p>
        </p:txBody>
      </p:sp>
      <p:sp>
        <p:nvSpPr>
          <p:cNvPr id="28"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4925" y="4640580"/>
            <a:ext cx="4008120" cy="706755"/>
          </a:xfrm>
          <a:prstGeom prst="rect">
            <a:avLst/>
          </a:prstGeom>
        </p:spPr>
        <p:txBody>
          <a:bodyPr wrap="square">
            <a:spAutoFit/>
          </a:bodyPr>
          <a:lstStyle/>
          <a:p>
            <a:pPr algn="r">
              <a:lnSpc>
                <a:spcPct val="200000"/>
              </a:lnSpc>
            </a:pPr>
            <a:r>
              <a:rPr lang="en-US" sz="2000" dirty="0">
                <a:solidFill>
                  <a:srgbClr val="62FDFE"/>
                </a:solidFill>
                <a:ea typeface="Open Sans Light" panose="020B0306030504020204" pitchFamily="34" charset="0"/>
                <a:cs typeface="Open Sans Light" panose="020B0306030504020204" pitchFamily="34" charset="0"/>
              </a:rPr>
              <a:t>五、三种基本结构和改进的流程图</a:t>
            </a:r>
            <a:endParaRPr lang="en-US" sz="2000" dirty="0">
              <a:solidFill>
                <a:srgbClr val="62FDFE"/>
              </a:solidFill>
              <a:ea typeface="Open Sans Light" panose="020B0306030504020204" pitchFamily="34" charset="0"/>
              <a:cs typeface="Open Sans Light" panose="020B0306030504020204" pitchFamily="34" charset="0"/>
            </a:endParaRPr>
          </a:p>
        </p:txBody>
      </p:sp>
      <p:sp>
        <p:nvSpPr>
          <p:cNvPr id="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par>
                                <p:cTn id="29" presetID="53" presetClass="entr" presetSubtype="16" fill="hold" nodeType="withEffect">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par>
                                <p:cTn id="34" presetID="42" presetClass="path" presetSubtype="0" accel="50000" decel="50000" fill="hold" nodeType="withEffect">
                                  <p:stCondLst>
                                    <p:cond delay="1000"/>
                                  </p:stCondLst>
                                  <p:childTnLst>
                                    <p:animMotion origin="layout" path="M 0.19739 -0.00069 L 1.25E-6 0 " pathEditMode="relative" rAng="0" ptsTypes="AA">
                                      <p:cBhvr>
                                        <p:cTn id="35" dur="1000" fill="hold"/>
                                        <p:tgtEl>
                                          <p:spTgt spid="10"/>
                                        </p:tgtEl>
                                        <p:attrNameLst>
                                          <p:attrName>ppt_x</p:attrName>
                                          <p:attrName>ppt_y</p:attrName>
                                        </p:attrNameLst>
                                      </p:cBhvr>
                                      <p:rCtr x="-9870" y="23"/>
                                    </p:animMotion>
                                  </p:childTnLst>
                                </p:cTn>
                              </p:par>
                              <p:par>
                                <p:cTn id="36" presetID="10" presetClass="entr" presetSubtype="0" fill="hold" grpId="0" nodeType="withEffect">
                                  <p:stCondLst>
                                    <p:cond delay="20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childTnLst>
                                </p:cTn>
                              </p:par>
                              <p:par>
                                <p:cTn id="39" presetID="42" presetClass="path" presetSubtype="0" accel="50000" decel="50000" autoRev="1" fill="hold" grpId="1" nodeType="withEffect">
                                  <p:stCondLst>
                                    <p:cond delay="2000"/>
                                  </p:stCondLst>
                                  <p:childTnLst>
                                    <p:animMotion origin="layout" path="M 3.54167E-6 2.22222E-6 L 0.01627 0.00023 " pathEditMode="relative" rAng="0" ptsTypes="AA">
                                      <p:cBhvr>
                                        <p:cTn id="40" dur="1000" fill="hold"/>
                                        <p:tgtEl>
                                          <p:spTgt spid="15"/>
                                        </p:tgtEl>
                                        <p:attrNameLst>
                                          <p:attrName>ppt_x</p:attrName>
                                          <p:attrName>ppt_y</p:attrName>
                                        </p:attrNameLst>
                                      </p:cBhvr>
                                      <p:rCtr x="807" y="0"/>
                                    </p:animMotion>
                                  </p:childTnLst>
                                </p:cTn>
                              </p:par>
                              <p:par>
                                <p:cTn id="41" presetID="10" presetClass="entr" presetSubtype="0" fill="hold" grpId="0" nodeType="withEffect">
                                  <p:stCondLst>
                                    <p:cond delay="20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par>
                                <p:cTn id="44" presetID="42" presetClass="path" presetSubtype="0" accel="50000" decel="50000" autoRev="1" fill="hold" grpId="1" nodeType="withEffect">
                                  <p:stCondLst>
                                    <p:cond delay="2000"/>
                                  </p:stCondLst>
                                  <p:childTnLst>
                                    <p:animMotion origin="layout" path="M -4.16667E-6 -4.07407E-6 L 0.01628 0.00024 " pathEditMode="relative" rAng="0" ptsTypes="AA">
                                      <p:cBhvr>
                                        <p:cTn id="45" dur="1000" fill="hold"/>
                                        <p:tgtEl>
                                          <p:spTgt spid="16"/>
                                        </p:tgtEl>
                                        <p:attrNameLst>
                                          <p:attrName>ppt_x</p:attrName>
                                          <p:attrName>ppt_y</p:attrName>
                                        </p:attrNameLst>
                                      </p:cBhvr>
                                      <p:rCtr x="807" y="0"/>
                                    </p:animMotion>
                                  </p:childTnLst>
                                </p:cTn>
                              </p:par>
                              <p:par>
                                <p:cTn id="46" presetID="10" presetClass="entr" presetSubtype="0" fill="hold" grpId="0" nodeType="withEffect">
                                  <p:stCondLst>
                                    <p:cond delay="20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childTnLst>
                                </p:cTn>
                              </p:par>
                              <p:par>
                                <p:cTn id="49" presetID="42" presetClass="path" presetSubtype="0" accel="50000" decel="50000" autoRev="1" fill="hold" grpId="1" nodeType="withEffect">
                                  <p:stCondLst>
                                    <p:cond delay="2000"/>
                                  </p:stCondLst>
                                  <p:childTnLst>
                                    <p:animMotion origin="layout" path="M 5E-6 1.85185E-6 L -0.01757 1.85185E-6 " pathEditMode="relative" rAng="0" ptsTypes="AA">
                                      <p:cBhvr>
                                        <p:cTn id="50" dur="1000" fill="hold"/>
                                        <p:tgtEl>
                                          <p:spTgt spid="14"/>
                                        </p:tgtEl>
                                        <p:attrNameLst>
                                          <p:attrName>ppt_x</p:attrName>
                                          <p:attrName>ppt_y</p:attrName>
                                        </p:attrNameLst>
                                      </p:cBhvr>
                                      <p:rCtr x="-885" y="0"/>
                                    </p:animMotion>
                                  </p:childTnLst>
                                </p:cTn>
                              </p:par>
                              <p:par>
                                <p:cTn id="51" presetID="10" presetClass="entr" presetSubtype="0" fill="hold" grpId="0" nodeType="withEffect">
                                  <p:stCondLst>
                                    <p:cond delay="2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childTnLst>
                                </p:cTn>
                              </p:par>
                              <p:par>
                                <p:cTn id="54" presetID="42" presetClass="path" presetSubtype="0" accel="50000" decel="50000" autoRev="1" fill="hold" grpId="1" nodeType="withEffect">
                                  <p:stCondLst>
                                    <p:cond delay="2000"/>
                                  </p:stCondLst>
                                  <p:childTnLst>
                                    <p:animMotion origin="layout" path="M 2.5E-6 1.85185E-6 L 0.01627 0.00023 " pathEditMode="relative" rAng="0" ptsTypes="AA">
                                      <p:cBhvr>
                                        <p:cTn id="55" dur="1000" fill="hold"/>
                                        <p:tgtEl>
                                          <p:spTgt spid="19"/>
                                        </p:tgtEl>
                                        <p:attrNameLst>
                                          <p:attrName>ppt_x</p:attrName>
                                          <p:attrName>ppt_y</p:attrName>
                                        </p:attrNameLst>
                                      </p:cBhvr>
                                      <p:rCtr x="807" y="0"/>
                                    </p:animMotion>
                                  </p:childTnLst>
                                </p:cTn>
                              </p:par>
                              <p:par>
                                <p:cTn id="56" presetID="10" presetClass="entr" presetSubtype="0" fill="hold" grpId="0" nodeType="withEffect">
                                  <p:stCondLst>
                                    <p:cond delay="200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childTnLst>
                                </p:cTn>
                              </p:par>
                              <p:par>
                                <p:cTn id="59" presetID="42" presetClass="path" presetSubtype="0" accel="50000" decel="50000" autoRev="1" fill="hold" grpId="1" nodeType="withEffect">
                                  <p:stCondLst>
                                    <p:cond delay="2000"/>
                                  </p:stCondLst>
                                  <p:childTnLst>
                                    <p:animMotion origin="layout" path="M 1.875E-6 2.22222E-6 L -0.01758 2.22222E-6 " pathEditMode="relative" rAng="0" ptsTypes="AA">
                                      <p:cBhvr>
                                        <p:cTn id="60" dur="1000" fill="hold"/>
                                        <p:tgtEl>
                                          <p:spTgt spid="17"/>
                                        </p:tgtEl>
                                        <p:attrNameLst>
                                          <p:attrName>ppt_x</p:attrName>
                                          <p:attrName>ppt_y</p:attrName>
                                        </p:attrNameLst>
                                      </p:cBhvr>
                                      <p:rCtr x="-885" y="0"/>
                                    </p:animMotion>
                                  </p:childTnLst>
                                </p:cTn>
                              </p:par>
                              <p:par>
                                <p:cTn id="61" presetID="10" presetClass="entr" presetSubtype="0" fill="hold" grpId="0" nodeType="withEffect">
                                  <p:stCondLst>
                                    <p:cond delay="200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childTnLst>
                                </p:cTn>
                              </p:par>
                              <p:par>
                                <p:cTn id="64" presetID="42" presetClass="path" presetSubtype="0" accel="50000" decel="50000" autoRev="1" fill="hold" grpId="1" nodeType="withEffect">
                                  <p:stCondLst>
                                    <p:cond delay="2000"/>
                                  </p:stCondLst>
                                  <p:childTnLst>
                                    <p:animMotion origin="layout" path="M 3.95833E-6 -4.07407E-6 L -0.01758 -4.07407E-6 " pathEditMode="relative" rAng="0" ptsTypes="AA">
                                      <p:cBhvr>
                                        <p:cTn id="65" dur="1000" fill="hold"/>
                                        <p:tgtEl>
                                          <p:spTgt spid="18"/>
                                        </p:tgtEl>
                                        <p:attrNameLst>
                                          <p:attrName>ppt_x</p:attrName>
                                          <p:attrName>ppt_y</p:attrName>
                                        </p:attrNameLst>
                                      </p:cBhvr>
                                      <p:rCtr x="-885" y="0"/>
                                    </p:animMotion>
                                  </p:childTnLst>
                                </p:cTn>
                              </p:par>
                              <p:par>
                                <p:cTn id="66" presetID="22" presetClass="entr" presetSubtype="2" fill="hold" grpId="0" nodeType="withEffect">
                                  <p:stCondLst>
                                    <p:cond delay="1500"/>
                                  </p:stCondLst>
                                  <p:childTnLst>
                                    <p:set>
                                      <p:cBhvr>
                                        <p:cTn id="67" dur="1" fill="hold">
                                          <p:stCondLst>
                                            <p:cond delay="0"/>
                                          </p:stCondLst>
                                        </p:cTn>
                                        <p:tgtEl>
                                          <p:spTgt spid="9"/>
                                        </p:tgtEl>
                                        <p:attrNameLst>
                                          <p:attrName>style.visibility</p:attrName>
                                        </p:attrNameLst>
                                      </p:cBhvr>
                                      <p:to>
                                        <p:strVal val="visible"/>
                                      </p:to>
                                    </p:set>
                                    <p:animEffect transition="in" filter="wipe(right)">
                                      <p:cBhvr>
                                        <p:cTn id="68" dur="500"/>
                                        <p:tgtEl>
                                          <p:spTgt spid="9"/>
                                        </p:tgtEl>
                                      </p:cBhvr>
                                    </p:animEffect>
                                  </p:childTnLst>
                                </p:cTn>
                              </p:par>
                              <p:par>
                                <p:cTn id="69" presetID="22" presetClass="entr" presetSubtype="8" fill="hold" grpId="0" nodeType="withEffect">
                                  <p:stCondLst>
                                    <p:cond delay="150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par>
                                <p:cTn id="72" presetID="22" presetClass="entr" presetSubtype="8" fill="hold" grpId="0" nodeType="withEffect">
                                  <p:stCondLst>
                                    <p:cond delay="300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1000"/>
                                        <p:tgtEl>
                                          <p:spTgt spid="23"/>
                                        </p:tgtEl>
                                      </p:cBhvr>
                                    </p:animEffect>
                                  </p:childTnLst>
                                </p:cTn>
                              </p:par>
                              <p:par>
                                <p:cTn id="75" presetID="22" presetClass="entr" presetSubtype="8" fill="hold" grpId="0" nodeType="withEffect">
                                  <p:stCondLst>
                                    <p:cond delay="30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par>
                                <p:cTn id="78" presetID="22" presetClass="entr" presetSubtype="2" fill="hold" grpId="0" nodeType="withEffect">
                                  <p:stCondLst>
                                    <p:cond delay="3000"/>
                                  </p:stCondLst>
                                  <p:childTnLst>
                                    <p:set>
                                      <p:cBhvr>
                                        <p:cTn id="79" dur="1" fill="hold">
                                          <p:stCondLst>
                                            <p:cond delay="0"/>
                                          </p:stCondLst>
                                        </p:cTn>
                                        <p:tgtEl>
                                          <p:spTgt spid="26"/>
                                        </p:tgtEl>
                                        <p:attrNameLst>
                                          <p:attrName>style.visibility</p:attrName>
                                        </p:attrNameLst>
                                      </p:cBhvr>
                                      <p:to>
                                        <p:strVal val="visible"/>
                                      </p:to>
                                    </p:set>
                                    <p:animEffect transition="in" filter="wipe(right)">
                                      <p:cBhvr>
                                        <p:cTn id="80" dur="1000"/>
                                        <p:tgtEl>
                                          <p:spTgt spid="26"/>
                                        </p:tgtEl>
                                      </p:cBhvr>
                                    </p:animEffect>
                                  </p:childTnLst>
                                </p:cTn>
                              </p:par>
                              <p:par>
                                <p:cTn id="81" presetID="22" presetClass="entr" presetSubtype="2" fill="hold" grpId="0" nodeType="withEffect">
                                  <p:stCondLst>
                                    <p:cond delay="3000"/>
                                  </p:stCondLst>
                                  <p:childTnLst>
                                    <p:set>
                                      <p:cBhvr>
                                        <p:cTn id="82" dur="1" fill="hold">
                                          <p:stCondLst>
                                            <p:cond delay="0"/>
                                          </p:stCondLst>
                                        </p:cTn>
                                        <p:tgtEl>
                                          <p:spTgt spid="25"/>
                                        </p:tgtEl>
                                        <p:attrNameLst>
                                          <p:attrName>style.visibility</p:attrName>
                                        </p:attrNameLst>
                                      </p:cBhvr>
                                      <p:to>
                                        <p:strVal val="visible"/>
                                      </p:to>
                                    </p:set>
                                    <p:animEffect transition="in" filter="wipe(right)">
                                      <p:cBhvr>
                                        <p:cTn id="83" dur="1000"/>
                                        <p:tgtEl>
                                          <p:spTgt spid="25"/>
                                        </p:tgtEl>
                                      </p:cBhvr>
                                    </p:animEffect>
                                  </p:childTnLst>
                                </p:cTn>
                              </p:par>
                              <p:par>
                                <p:cTn id="84" presetID="22" presetClass="entr" presetSubtype="8" fill="hold" grpId="0" nodeType="withEffect">
                                  <p:stCondLst>
                                    <p:cond delay="3000"/>
                                  </p:stCondLst>
                                  <p:childTnLst>
                                    <p:set>
                                      <p:cBhvr>
                                        <p:cTn id="85" dur="1" fill="hold">
                                          <p:stCondLst>
                                            <p:cond delay="0"/>
                                          </p:stCondLst>
                                        </p:cTn>
                                        <p:tgtEl>
                                          <p:spTgt spid="27"/>
                                        </p:tgtEl>
                                        <p:attrNameLst>
                                          <p:attrName>style.visibility</p:attrName>
                                        </p:attrNameLst>
                                      </p:cBhvr>
                                      <p:to>
                                        <p:strVal val="visible"/>
                                      </p:to>
                                    </p:set>
                                    <p:animEffect transition="in" filter="wipe(left)">
                                      <p:cBhvr>
                                        <p:cTn id="86" dur="1000"/>
                                        <p:tgtEl>
                                          <p:spTgt spid="27"/>
                                        </p:tgtEl>
                                      </p:cBhvr>
                                    </p:animEffect>
                                  </p:childTnLst>
                                </p:cTn>
                              </p:par>
                              <p:par>
                                <p:cTn id="87" presetID="22" presetClass="entr" presetSubtype="2" fill="hold" grpId="0" nodeType="withEffect">
                                  <p:stCondLst>
                                    <p:cond delay="3000"/>
                                  </p:stCondLst>
                                  <p:childTnLst>
                                    <p:set>
                                      <p:cBhvr>
                                        <p:cTn id="88" dur="1" fill="hold">
                                          <p:stCondLst>
                                            <p:cond delay="0"/>
                                          </p:stCondLst>
                                        </p:cTn>
                                        <p:tgtEl>
                                          <p:spTgt spid="28"/>
                                        </p:tgtEl>
                                        <p:attrNameLst>
                                          <p:attrName>style.visibility</p:attrName>
                                        </p:attrNameLst>
                                      </p:cBhvr>
                                      <p:to>
                                        <p:strVal val="visible"/>
                                      </p:to>
                                    </p:set>
                                    <p:animEffect transition="in" filter="wipe(right)">
                                      <p:cBhvr>
                                        <p:cTn id="89" dur="1000"/>
                                        <p:tgtEl>
                                          <p:spTgt spid="28"/>
                                        </p:tgtEl>
                                      </p:cBhvr>
                                    </p:animEffect>
                                  </p:childTnLst>
                                </p:cTn>
                              </p:par>
                              <p:par>
                                <p:cTn id="90" presetID="53" presetClass="entr" presetSubtype="16" fill="hold" nodeType="withEffect">
                                  <p:stCondLst>
                                    <p:cond delay="1000"/>
                                  </p:stCondLst>
                                  <p:childTnLst>
                                    <p:set>
                                      <p:cBhvr>
                                        <p:cTn id="91" dur="1" fill="hold">
                                          <p:stCondLst>
                                            <p:cond delay="0"/>
                                          </p:stCondLst>
                                        </p:cTn>
                                        <p:tgtEl>
                                          <p:spTgt spid="20"/>
                                        </p:tgtEl>
                                        <p:attrNameLst>
                                          <p:attrName>style.visibility</p:attrName>
                                        </p:attrNameLst>
                                      </p:cBhvr>
                                      <p:to>
                                        <p:strVal val="visible"/>
                                      </p:to>
                                    </p:set>
                                    <p:anim calcmode="lin" valueType="num">
                                      <p:cBhvr>
                                        <p:cTn id="92" dur="500" fill="hold"/>
                                        <p:tgtEl>
                                          <p:spTgt spid="20"/>
                                        </p:tgtEl>
                                        <p:attrNameLst>
                                          <p:attrName>ppt_w</p:attrName>
                                        </p:attrNameLst>
                                      </p:cBhvr>
                                      <p:tavLst>
                                        <p:tav tm="0">
                                          <p:val>
                                            <p:fltVal val="0"/>
                                          </p:val>
                                        </p:tav>
                                        <p:tav tm="100000">
                                          <p:val>
                                            <p:strVal val="#ppt_w"/>
                                          </p:val>
                                        </p:tav>
                                      </p:tavLst>
                                    </p:anim>
                                    <p:anim calcmode="lin" valueType="num">
                                      <p:cBhvr>
                                        <p:cTn id="93" dur="500" fill="hold"/>
                                        <p:tgtEl>
                                          <p:spTgt spid="20"/>
                                        </p:tgtEl>
                                        <p:attrNameLst>
                                          <p:attrName>ppt_h</p:attrName>
                                        </p:attrNameLst>
                                      </p:cBhvr>
                                      <p:tavLst>
                                        <p:tav tm="0">
                                          <p:val>
                                            <p:fltVal val="0"/>
                                          </p:val>
                                        </p:tav>
                                        <p:tav tm="100000">
                                          <p:val>
                                            <p:strVal val="#ppt_h"/>
                                          </p:val>
                                        </p:tav>
                                      </p:tavLst>
                                    </p:anim>
                                    <p:animEffect transition="in" filter="fade">
                                      <p:cBhvr>
                                        <p:cTn id="9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p:bldP spid="9" grpId="0" animBg="1"/>
      <p:bldP spid="13" grpId="0"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3" grpId="0"/>
      <p:bldP spid="24" grpId="0"/>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5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45428" y="3064061"/>
            <a:ext cx="3545672" cy="5434656"/>
          </a:xfrm>
          <a:prstGeom prst="rect">
            <a:avLst/>
          </a:prstGeom>
        </p:spPr>
      </p:pic>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282" y="2255924"/>
            <a:ext cx="2558982" cy="2558982"/>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7353" y="2370995"/>
            <a:ext cx="2328840" cy="2328840"/>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239748" y="2573390"/>
            <a:ext cx="1924050" cy="192405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388088" y="2773332"/>
            <a:ext cx="1627370" cy="1446550"/>
          </a:xfrm>
          <a:prstGeom prst="rect">
            <a:avLst/>
          </a:prstGeom>
          <a:ln>
            <a:noFill/>
          </a:ln>
        </p:spPr>
        <p:txBody>
          <a:bodyPr wrap="none">
            <a:spAutoFit/>
          </a:bodyPr>
          <a:lstStyle/>
          <a:p>
            <a:pPr algn="ctr"/>
            <a:r>
              <a:rPr lang="en-US" altLang="zh-CN" sz="88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01</a:t>
            </a:r>
            <a:endParaRPr lang="zh-CN" altLang="en-US" sz="88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grpSp>
        <p:nvGrpSpPr>
          <p:cNvPr id="58" name="组合 57"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4991100" y="648970"/>
            <a:ext cx="6665595" cy="5238642"/>
            <a:chOff x="6938526" y="841964"/>
            <a:chExt cx="5370123" cy="4061615"/>
          </a:xfrm>
        </p:grpSpPr>
        <p:sp>
          <p:nvSpPr>
            <p:cNvPr id="59" name="矩形 58"/>
            <p:cNvSpPr/>
            <p:nvPr/>
          </p:nvSpPr>
          <p:spPr>
            <a:xfrm>
              <a:off x="6938526" y="841964"/>
              <a:ext cx="5192572" cy="1395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6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rPr>
                <a:t>算法概念</a:t>
              </a:r>
              <a:endParaRPr lang="zh-CN" altLang="en-US" sz="4600" b="1" spc="300" dirty="0">
                <a:solidFill>
                  <a:srgbClr val="A0DAE4"/>
                </a:solidFill>
                <a:effectLst>
                  <a:outerShdw blurRad="38100" dist="38100" dir="2700000" algn="tl">
                    <a:srgbClr val="000000">
                      <a:alpha val="43137"/>
                    </a:srgbClr>
                  </a:outerShdw>
                </a:effectLst>
                <a:ea typeface="Microsoft YaHei UI" panose="020B0503020204020204" pitchFamily="34" charset="-122"/>
                <a:cs typeface="Open Sans" panose="020B0606030504020204" pitchFamily="34" charset="0"/>
              </a:endParaRPr>
            </a:p>
          </p:txBody>
        </p:sp>
        <p:sp>
          <p:nvSpPr>
            <p:cNvPr id="60" name="Rectangle 3"/>
            <p:cNvSpPr txBox="1">
              <a:spLocks noChangeArrowheads="1"/>
            </p:cNvSpPr>
            <p:nvPr/>
          </p:nvSpPr>
          <p:spPr bwMode="auto">
            <a:xfrm>
              <a:off x="6938526" y="2254859"/>
              <a:ext cx="5370123" cy="264872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zh-CN" sz="2400" b="0">
                  <a:solidFill>
                    <a:srgbClr val="A0DAE4"/>
                  </a:solidFill>
                  <a:effectLst/>
                  <a:latin typeface="Calibri" panose="020F0502020204030204"/>
                  <a:ea typeface="宋体" panose="02010600030101010101" pitchFamily="2" charset="-122"/>
                  <a:cs typeface="Open Sans" panose="020B0606030504020204" pitchFamily="34" charset="0"/>
                </a:rPr>
                <a:t>（</a:t>
              </a:r>
              <a:r>
                <a:rPr lang="en-US" altLang="zh-CN" sz="2400" b="0">
                  <a:solidFill>
                    <a:srgbClr val="A0DAE4"/>
                  </a:solidFill>
                  <a:effectLst/>
                  <a:latin typeface="Calibri" panose="020F0502020204030204"/>
                  <a:ea typeface="宋体" panose="02010600030101010101" pitchFamily="2" charset="-122"/>
                  <a:cs typeface="Open Sans" panose="020B0606030504020204" pitchFamily="34" charset="0"/>
                </a:rPr>
                <a:t>1</a:t>
              </a:r>
              <a:r>
                <a:rPr lang="zh-CN" sz="2400" b="0">
                  <a:solidFill>
                    <a:srgbClr val="A0DAE4"/>
                  </a:solidFill>
                  <a:effectLst/>
                  <a:latin typeface="Calibri" panose="020F0502020204030204"/>
                  <a:ea typeface="宋体" panose="02010600030101010101" pitchFamily="2" charset="-122"/>
                  <a:cs typeface="Open Sans" panose="020B0606030504020204" pitchFamily="34" charset="0"/>
                </a:rPr>
                <a:t>）</a:t>
              </a:r>
              <a:r>
                <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rPr>
                <a:t>为解决一个问题而采取的方法和步骤，就称为算法。</a:t>
              </a:r>
              <a:endPar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endParaRPr>
            </a:p>
            <a:p>
              <a:pPr algn="l"/>
              <a:endPar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endParaRPr>
            </a:p>
            <a:p>
              <a:pPr algn="l"/>
              <a:r>
                <a:rPr lang="zh-CN" sz="2400" b="0">
                  <a:solidFill>
                    <a:srgbClr val="A0DAE4"/>
                  </a:solidFill>
                  <a:effectLst/>
                  <a:latin typeface="Calibri" panose="020F0502020204030204"/>
                  <a:ea typeface="宋体" panose="02010600030101010101" pitchFamily="2" charset="-122"/>
                  <a:cs typeface="Open Sans" panose="020B0606030504020204" pitchFamily="34" charset="0"/>
                </a:rPr>
                <a:t>（</a:t>
              </a:r>
              <a:r>
                <a:rPr lang="en-US" altLang="zh-CN" sz="2400" b="0">
                  <a:solidFill>
                    <a:srgbClr val="A0DAE4"/>
                  </a:solidFill>
                  <a:effectLst/>
                  <a:latin typeface="Calibri" panose="020F0502020204030204"/>
                  <a:ea typeface="宋体" panose="02010600030101010101" pitchFamily="2" charset="-122"/>
                  <a:cs typeface="Open Sans" panose="020B0606030504020204" pitchFamily="34" charset="0"/>
                </a:rPr>
                <a:t>2</a:t>
              </a:r>
              <a:r>
                <a:rPr lang="zh-CN" sz="2400" b="0">
                  <a:solidFill>
                    <a:srgbClr val="A0DAE4"/>
                  </a:solidFill>
                  <a:effectLst/>
                  <a:latin typeface="Calibri" panose="020F0502020204030204"/>
                  <a:ea typeface="宋体" panose="02010600030101010101" pitchFamily="2" charset="-122"/>
                  <a:cs typeface="Open Sans" panose="020B0606030504020204" pitchFamily="34" charset="0"/>
                </a:rPr>
                <a:t>）</a:t>
              </a:r>
              <a:r>
                <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rPr>
                <a:t>计算机算法：计算机能够执行的算法。</a:t>
              </a:r>
              <a:endPar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endParaRPr>
            </a:p>
            <a:p>
              <a:pPr algn="l"/>
              <a:endPar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endParaRPr>
            </a:p>
            <a:p>
              <a:pPr algn="l"/>
              <a:r>
                <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rPr>
                <a:t>  </a:t>
              </a:r>
              <a:endPar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endParaRPr>
            </a:p>
            <a:p>
              <a:pPr algn="l"/>
              <a:r>
                <a:rPr lang="zh-CN" sz="2400" b="0">
                  <a:solidFill>
                    <a:srgbClr val="A0DAE4"/>
                  </a:solidFill>
                  <a:effectLst/>
                  <a:latin typeface="Calibri" panose="020F0502020204030204"/>
                  <a:ea typeface="宋体" panose="02010600030101010101" pitchFamily="2" charset="-122"/>
                  <a:cs typeface="Open Sans" panose="020B0606030504020204" pitchFamily="34" charset="0"/>
                </a:rPr>
                <a:t>（</a:t>
              </a:r>
              <a:r>
                <a:rPr lang="en-US" altLang="zh-CN" sz="2400" b="0">
                  <a:solidFill>
                    <a:srgbClr val="A0DAE4"/>
                  </a:solidFill>
                  <a:effectLst/>
                  <a:latin typeface="Calibri" panose="020F0502020204030204"/>
                  <a:ea typeface="宋体" panose="02010600030101010101" pitchFamily="2" charset="-122"/>
                  <a:cs typeface="Open Sans" panose="020B0606030504020204" pitchFamily="34" charset="0"/>
                </a:rPr>
                <a:t>3</a:t>
              </a:r>
              <a:r>
                <a:rPr lang="zh-CN" sz="2400" b="0">
                  <a:solidFill>
                    <a:srgbClr val="A0DAE4"/>
                  </a:solidFill>
                  <a:effectLst/>
                  <a:latin typeface="Calibri" panose="020F0502020204030204"/>
                  <a:ea typeface="宋体" panose="02010600030101010101" pitchFamily="2" charset="-122"/>
                  <a:cs typeface="Open Sans" panose="020B0606030504020204" pitchFamily="34" charset="0"/>
                </a:rPr>
                <a:t>）</a:t>
              </a:r>
              <a:r>
                <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rPr>
                <a:t>计算机算法可分为两大类：             </a:t>
              </a:r>
              <a:endPar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endParaRPr>
            </a:p>
            <a:p>
              <a:pPr algn="l"/>
              <a:r>
                <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rPr>
                <a:t>             1.数值运算算法</a:t>
              </a:r>
              <a:r>
                <a:rPr lang="zh-CN" sz="2400" b="0">
                  <a:solidFill>
                    <a:srgbClr val="A0DAE4"/>
                  </a:solidFill>
                  <a:effectLst/>
                  <a:latin typeface="Calibri" panose="020F0502020204030204"/>
                  <a:ea typeface="宋体" panose="02010600030101010101" pitchFamily="2" charset="-122"/>
                  <a:cs typeface="Open Sans" panose="020B0606030504020204" pitchFamily="34" charset="0"/>
                </a:rPr>
                <a:t>：</a:t>
              </a:r>
              <a:r>
                <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rPr>
                <a:t>求解数值；</a:t>
              </a:r>
              <a:endPar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endParaRPr>
            </a:p>
            <a:p>
              <a:pPr algn="l"/>
              <a:r>
                <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rPr>
                <a:t>             2.非数值运算算法：事务管理领域。</a:t>
              </a:r>
              <a:endParaRPr lang="en-US" altLang="ko-KR" sz="2400" b="0">
                <a:solidFill>
                  <a:srgbClr val="A0DAE4"/>
                </a:solidFill>
                <a:effectLst/>
                <a:latin typeface="Calibri" panose="020F0502020204030204"/>
                <a:ea typeface="Open Sans" panose="020B0606030504020204" pitchFamily="34" charset="0"/>
                <a:cs typeface="Open Sans" panose="020B0606030504020204" pitchFamily="34" charset="0"/>
              </a:endParaRPr>
            </a:p>
          </p:txBody>
        </p:sp>
      </p:grpSp>
      <p:sp>
        <p:nvSpPr>
          <p:cNvPr id="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 calcmode="lin" valueType="num">
                                      <p:cBhvr>
                                        <p:cTn id="26" dur="500" fill="hold"/>
                                        <p:tgtEl>
                                          <p:spTgt spid="57"/>
                                        </p:tgtEl>
                                        <p:attrNameLst>
                                          <p:attrName>ppt_w</p:attrName>
                                        </p:attrNameLst>
                                      </p:cBhvr>
                                      <p:tavLst>
                                        <p:tav tm="0">
                                          <p:val>
                                            <p:fltVal val="0"/>
                                          </p:val>
                                        </p:tav>
                                        <p:tav tm="100000">
                                          <p:val>
                                            <p:strVal val="#ppt_w"/>
                                          </p:val>
                                        </p:tav>
                                      </p:tavLst>
                                    </p:anim>
                                    <p:anim calcmode="lin" valueType="num">
                                      <p:cBhvr>
                                        <p:cTn id="27" dur="500" fill="hold"/>
                                        <p:tgtEl>
                                          <p:spTgt spid="57"/>
                                        </p:tgtEl>
                                        <p:attrNameLst>
                                          <p:attrName>ppt_h</p:attrName>
                                        </p:attrNameLst>
                                      </p:cBhvr>
                                      <p:tavLst>
                                        <p:tav tm="0">
                                          <p:val>
                                            <p:fltVal val="0"/>
                                          </p:val>
                                        </p:tav>
                                        <p:tav tm="100000">
                                          <p:val>
                                            <p:strVal val="#ppt_h"/>
                                          </p:val>
                                        </p:tav>
                                      </p:tavLst>
                                    </p:anim>
                                    <p:animEffect transition="in" filter="fade">
                                      <p:cBhvr>
                                        <p:cTn id="28" dur="500"/>
                                        <p:tgtEl>
                                          <p:spTgt spid="57"/>
                                        </p:tgtEl>
                                      </p:cBhvr>
                                    </p:animEffect>
                                  </p:childTnLst>
                                </p:cTn>
                              </p:par>
                              <p:par>
                                <p:cTn id="29" presetID="42" presetClass="path" presetSubtype="0" accel="50000" decel="50000" fill="hold" nodeType="withEffect">
                                  <p:stCondLst>
                                    <p:cond delay="1000"/>
                                  </p:stCondLst>
                                  <p:childTnLst>
                                    <p:animMotion origin="layout" path="M -2.29167E-6 4.44444E-6 L -2.29167E-6 0.63912 " pathEditMode="relative" rAng="0" ptsTypes="AA">
                                      <p:cBhvr>
                                        <p:cTn id="30" dur="500" fill="hold"/>
                                        <p:tgtEl>
                                          <p:spTgt spid="57"/>
                                        </p:tgtEl>
                                        <p:attrNameLst>
                                          <p:attrName>ppt_x</p:attrName>
                                          <p:attrName>ppt_y</p:attrName>
                                        </p:attrNameLst>
                                      </p:cBhvr>
                                      <p:rCtr x="0" y="31944"/>
                                    </p:animMotion>
                                  </p:childTnLst>
                                </p:cTn>
                              </p:par>
                              <p:par>
                                <p:cTn id="31" presetID="53" presetClass="entr" presetSubtype="16" fill="hold" nodeType="withEffect">
                                  <p:stCondLst>
                                    <p:cond delay="1000"/>
                                  </p:stCondLst>
                                  <p:childTnLst>
                                    <p:set>
                                      <p:cBhvr>
                                        <p:cTn id="32" dur="1" fill="hold">
                                          <p:stCondLst>
                                            <p:cond delay="0"/>
                                          </p:stCondLst>
                                        </p:cTn>
                                        <p:tgtEl>
                                          <p:spTgt spid="58"/>
                                        </p:tgtEl>
                                        <p:attrNameLst>
                                          <p:attrName>style.visibility</p:attrName>
                                        </p:attrNameLst>
                                      </p:cBhvr>
                                      <p:to>
                                        <p:strVal val="visible"/>
                                      </p:to>
                                    </p:set>
                                    <p:anim calcmode="lin" valueType="num">
                                      <p:cBhvr>
                                        <p:cTn id="33" dur="1000" fill="hold"/>
                                        <p:tgtEl>
                                          <p:spTgt spid="58"/>
                                        </p:tgtEl>
                                        <p:attrNameLst>
                                          <p:attrName>ppt_w</p:attrName>
                                        </p:attrNameLst>
                                      </p:cBhvr>
                                      <p:tavLst>
                                        <p:tav tm="0">
                                          <p:val>
                                            <p:fltVal val="0"/>
                                          </p:val>
                                        </p:tav>
                                        <p:tav tm="100000">
                                          <p:val>
                                            <p:strVal val="#ppt_w"/>
                                          </p:val>
                                        </p:tav>
                                      </p:tavLst>
                                    </p:anim>
                                    <p:anim calcmode="lin" valueType="num">
                                      <p:cBhvr>
                                        <p:cTn id="34" dur="1000" fill="hold"/>
                                        <p:tgtEl>
                                          <p:spTgt spid="58"/>
                                        </p:tgtEl>
                                        <p:attrNameLst>
                                          <p:attrName>ppt_h</p:attrName>
                                        </p:attrNameLst>
                                      </p:cBhvr>
                                      <p:tavLst>
                                        <p:tav tm="0">
                                          <p:val>
                                            <p:fltVal val="0"/>
                                          </p:val>
                                        </p:tav>
                                        <p:tav tm="100000">
                                          <p:val>
                                            <p:strVal val="#ppt_h"/>
                                          </p:val>
                                        </p:tav>
                                      </p:tavLst>
                                    </p:anim>
                                    <p:animEffect transition="in" filter="fade">
                                      <p:cBhvr>
                                        <p:cTn id="35" dur="1000"/>
                                        <p:tgtEl>
                                          <p:spTgt spid="58"/>
                                        </p:tgtEl>
                                      </p:cBhvr>
                                    </p:animEffect>
                                  </p:childTnLst>
                                </p:cTn>
                              </p:par>
                              <p:par>
                                <p:cTn id="36" presetID="42" presetClass="path" presetSubtype="0" accel="50000" decel="50000" fill="hold" nodeType="withEffect">
                                  <p:stCondLst>
                                    <p:cond delay="1000"/>
                                  </p:stCondLst>
                                  <p:childTnLst>
                                    <p:animMotion origin="layout" path="M 0.1974 -0.00069 L 2.08333E-7 -3.7037E-6 " pathEditMode="relative" rAng="0" ptsTypes="AA">
                                      <p:cBhvr>
                                        <p:cTn id="37" dur="1000" fill="hold"/>
                                        <p:tgtEl>
                                          <p:spTgt spid="58"/>
                                        </p:tgtEl>
                                        <p:attrNameLst>
                                          <p:attrName>ppt_x</p:attrName>
                                          <p:attrName>ppt_y</p:attrName>
                                        </p:attrNameLst>
                                      </p:cBhvr>
                                      <p:rCtr x="-9870" y="23"/>
                                    </p:animMotion>
                                  </p:childTnLst>
                                </p:cTn>
                              </p:par>
                              <p:par>
                                <p:cTn id="38" presetID="53" presetClass="entr" presetSubtype="16" fill="hold" grpId="0" nodeType="withEffect">
                                  <p:stCondLst>
                                    <p:cond delay="500"/>
                                  </p:stCondLst>
                                  <p:childTnLst>
                                    <p:set>
                                      <p:cBhvr>
                                        <p:cTn id="39" dur="1" fill="hold">
                                          <p:stCondLst>
                                            <p:cond delay="0"/>
                                          </p:stCondLst>
                                        </p:cTn>
                                        <p:tgtEl>
                                          <p:spTgt spid="2"/>
                                        </p:tgtEl>
                                        <p:attrNameLst>
                                          <p:attrName>style.visibility</p:attrName>
                                        </p:attrNameLst>
                                      </p:cBhvr>
                                      <p:to>
                                        <p:strVal val="visible"/>
                                      </p:to>
                                    </p:set>
                                    <p:anim calcmode="lin" valueType="num">
                                      <p:cBhvr>
                                        <p:cTn id="40" dur="500" fill="hold"/>
                                        <p:tgtEl>
                                          <p:spTgt spid="2"/>
                                        </p:tgtEl>
                                        <p:attrNameLst>
                                          <p:attrName>ppt_w</p:attrName>
                                        </p:attrNameLst>
                                      </p:cBhvr>
                                      <p:tavLst>
                                        <p:tav tm="0">
                                          <p:val>
                                            <p:fltVal val="0"/>
                                          </p:val>
                                        </p:tav>
                                        <p:tav tm="100000">
                                          <p:val>
                                            <p:strVal val="#ppt_w"/>
                                          </p:val>
                                        </p:tav>
                                      </p:tavLst>
                                    </p:anim>
                                    <p:anim calcmode="lin" valueType="num">
                                      <p:cBhvr>
                                        <p:cTn id="41" dur="500" fill="hold"/>
                                        <p:tgtEl>
                                          <p:spTgt spid="2"/>
                                        </p:tgtEl>
                                        <p:attrNameLst>
                                          <p:attrName>ppt_h</p:attrName>
                                        </p:attrNameLst>
                                      </p:cBhvr>
                                      <p:tavLst>
                                        <p:tav tm="0">
                                          <p:val>
                                            <p:fltVal val="0"/>
                                          </p:val>
                                        </p:tav>
                                        <p:tav tm="100000">
                                          <p:val>
                                            <p:strVal val="#ppt_h"/>
                                          </p:val>
                                        </p:tav>
                                      </p:tavLst>
                                    </p:anim>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3538" y="269980"/>
            <a:ext cx="1463570" cy="1463570"/>
          </a:xfrm>
          <a:prstGeom prst="rect">
            <a:avLst/>
          </a:prstGeom>
        </p:spPr>
      </p:pic>
      <p:pic>
        <p:nvPicPr>
          <p:cNvPr id="5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51" y="335793"/>
            <a:ext cx="1331944" cy="1331944"/>
          </a:xfrm>
          <a:prstGeom prst="rect">
            <a:avLst/>
          </a:prstGeom>
        </p:spPr>
      </p:pic>
      <p:sp>
        <p:nvSpPr>
          <p:cNvPr id="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45263" y="452185"/>
            <a:ext cx="1100430" cy="1100430"/>
          </a:xfrm>
          <a:prstGeom prst="ellipse">
            <a:avLst/>
          </a:prstGeom>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A0DAE4"/>
              </a:solidFill>
            </a:endParaRPr>
          </a:p>
        </p:txBody>
      </p:sp>
      <p:sp>
        <p:nvSpPr>
          <p:cNvPr id="56"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75108" y="586271"/>
            <a:ext cx="1040287" cy="583565"/>
          </a:xfrm>
          <a:prstGeom prst="rect">
            <a:avLst/>
          </a:prstGeom>
          <a:ln>
            <a:noFill/>
          </a:ln>
        </p:spPr>
        <p:txBody>
          <a:bodyPr wrap="square">
            <a:spAutoFit/>
          </a:bodyPr>
          <a:lstStyle/>
          <a:p>
            <a:pPr algn="ctr"/>
            <a:r>
              <a:rPr lang="zh-CN" altLang="en-US" sz="32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例一</a:t>
            </a:r>
            <a:endParaRPr lang="zh-CN" altLang="en-US" sz="3200" b="1" dirty="0">
              <a:solidFill>
                <a:srgbClr val="A0DAE4"/>
              </a:solidFill>
              <a:effectLst>
                <a:outerShdw blurRad="38100" dist="38100" dir="2700000" algn="tl">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grpSp>
        <p:nvGrpSpPr>
          <p:cNvPr id="10" name="组合 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2088722" y="510004"/>
            <a:ext cx="4160690" cy="814703"/>
            <a:chOff x="1382911" y="215142"/>
            <a:chExt cx="3577873" cy="814703"/>
          </a:xfrm>
        </p:grpSpPr>
        <p:sp>
          <p:nvSpPr>
            <p:cNvPr id="11"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1382911" y="215142"/>
              <a:ext cx="2864836"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spc="200" dirty="0">
                  <a:solidFill>
                    <a:srgbClr val="A0DAE4"/>
                  </a:solidFill>
                  <a:ea typeface="Meiryo" panose="020B0604030504040204" pitchFamily="34" charset="-128"/>
                  <a:cs typeface="Open Sans" panose="020B0606030504020204" pitchFamily="34" charset="0"/>
                </a:rPr>
                <a:t>简单算法举例</a:t>
              </a:r>
              <a:endParaRPr lang="zh-CN" altLang="en-US" sz="3600" b="1" spc="200" dirty="0">
                <a:solidFill>
                  <a:srgbClr val="A0DAE4"/>
                </a:solidFill>
                <a:ea typeface="Meiryo" panose="020B0604030504040204" pitchFamily="34" charset="-128"/>
                <a:cs typeface="Open Sans" panose="020B0606030504020204" pitchFamily="34" charset="0"/>
              </a:endParaRPr>
            </a:p>
          </p:txBody>
        </p:sp>
        <p:sp>
          <p:nvSpPr>
            <p:cNvPr id="12" name="矩形 11"/>
            <p:cNvSpPr/>
            <p:nvPr/>
          </p:nvSpPr>
          <p:spPr>
            <a:xfrm>
              <a:off x="1404733" y="752846"/>
              <a:ext cx="3556051" cy="276999"/>
            </a:xfrm>
            <a:prstGeom prst="rect">
              <a:avLst/>
            </a:prstGeom>
          </p:spPr>
          <p:txBody>
            <a:bodyPr wrap="square">
              <a:spAutoFit/>
            </a:bodyPr>
            <a:lstStyle/>
            <a:p>
              <a:pPr algn="just"/>
              <a:r>
                <a:rPr lang="en-US" altLang="zh-CN" sz="1200" dirty="0">
                  <a:solidFill>
                    <a:srgbClr val="A0DAE4"/>
                  </a:solidFill>
                  <a:ea typeface="Roboto" panose="02000000000000000000" pitchFamily="2" charset="0"/>
                  <a:cs typeface="Open Sans" panose="020B0606030504020204" pitchFamily="34" charset="0"/>
                </a:rPr>
                <a:t>Compellingly deliver prospective catalysts for change. </a:t>
              </a:r>
              <a:endParaRPr lang="en-US" altLang="zh-CN" sz="1200" dirty="0">
                <a:solidFill>
                  <a:srgbClr val="A0DAE4"/>
                </a:solidFill>
                <a:ea typeface="Roboto" panose="02000000000000000000" pitchFamily="2" charset="0"/>
                <a:cs typeface="Open Sans" panose="020B0606030504020204" pitchFamily="34" charset="0"/>
              </a:endParaRPr>
            </a:p>
          </p:txBody>
        </p:sp>
      </p:grpSp>
      <p:sp>
        <p:nvSpPr>
          <p:cNvPr id="4062"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5871210" y="1631950"/>
            <a:ext cx="5974715" cy="4523105"/>
          </a:xfrm>
          <a:prstGeom prst="rect">
            <a:avLst/>
          </a:prstGeom>
        </p:spPr>
        <p:txBody>
          <a:bodyPr wrap="square">
            <a:spAutoFit/>
          </a:bodyPr>
          <a:lstStyle/>
          <a:p>
            <a:pPr>
              <a:lnSpc>
                <a:spcPct val="200000"/>
              </a:lnSpc>
            </a:pPr>
            <a:r>
              <a:rPr lang="zh-CN" altLang="en-US" b="1" dirty="0">
                <a:solidFill>
                  <a:srgbClr val="A0DAE4"/>
                </a:solidFill>
                <a:ea typeface="Open Sans Light" panose="020B0306030504020204" pitchFamily="34" charset="0"/>
                <a:cs typeface="Open Sans Light" panose="020B0306030504020204" pitchFamily="34" charset="0"/>
              </a:rPr>
              <a:t>改进的算法：</a:t>
            </a:r>
            <a:endParaRPr lang="zh-CN" altLang="en-US" b="1" dirty="0">
              <a:solidFill>
                <a:srgbClr val="A0DAE4"/>
              </a:solidFill>
              <a:ea typeface="Open Sans Light" panose="020B0306030504020204" pitchFamily="34" charset="0"/>
              <a:cs typeface="Open Sans Light" panose="020B0306030504020204" pitchFamily="34" charset="0"/>
            </a:endParaRPr>
          </a:p>
          <a:p>
            <a:pPr>
              <a:lnSpc>
                <a:spcPct val="200000"/>
              </a:lnSpc>
            </a:pPr>
            <a:r>
              <a:rPr lang="zh-CN" altLang="en-US" b="1" dirty="0">
                <a:solidFill>
                  <a:srgbClr val="A0DAE4"/>
                </a:solidFill>
                <a:ea typeface="Open Sans Light" panose="020B0306030504020204" pitchFamily="34" charset="0"/>
                <a:cs typeface="Open Sans Light" panose="020B0306030504020204" pitchFamily="34" charset="0"/>
              </a:rPr>
              <a:t>S1: 使t=1</a:t>
            </a:r>
            <a:endParaRPr lang="zh-CN" altLang="en-US" b="1" dirty="0">
              <a:solidFill>
                <a:srgbClr val="A0DAE4"/>
              </a:solidFill>
              <a:ea typeface="Open Sans Light" panose="020B0306030504020204" pitchFamily="34" charset="0"/>
              <a:cs typeface="Open Sans Light" panose="020B0306030504020204" pitchFamily="34" charset="0"/>
            </a:endParaRPr>
          </a:p>
          <a:p>
            <a:pPr>
              <a:lnSpc>
                <a:spcPct val="200000"/>
              </a:lnSpc>
            </a:pPr>
            <a:r>
              <a:rPr lang="zh-CN" altLang="en-US" b="1" dirty="0">
                <a:solidFill>
                  <a:srgbClr val="A0DAE4"/>
                </a:solidFill>
                <a:ea typeface="Open Sans Light" panose="020B0306030504020204" pitchFamily="34" charset="0"/>
                <a:cs typeface="Open Sans Light" panose="020B0306030504020204" pitchFamily="34" charset="0"/>
              </a:rPr>
              <a:t>S2: 使i=2</a:t>
            </a:r>
            <a:endParaRPr lang="zh-CN" altLang="en-US" b="1" dirty="0">
              <a:solidFill>
                <a:srgbClr val="A0DAE4"/>
              </a:solidFill>
              <a:ea typeface="Open Sans Light" panose="020B0306030504020204" pitchFamily="34" charset="0"/>
              <a:cs typeface="Open Sans Light" panose="020B0306030504020204" pitchFamily="34" charset="0"/>
            </a:endParaRPr>
          </a:p>
          <a:p>
            <a:pPr>
              <a:lnSpc>
                <a:spcPct val="200000"/>
              </a:lnSpc>
            </a:pPr>
            <a:r>
              <a:rPr lang="zh-CN" altLang="en-US" b="1" dirty="0">
                <a:solidFill>
                  <a:srgbClr val="A0DAE4"/>
                </a:solidFill>
                <a:ea typeface="Open Sans Light" panose="020B0306030504020204" pitchFamily="34" charset="0"/>
                <a:cs typeface="Open Sans Light" panose="020B0306030504020204" pitchFamily="34" charset="0"/>
              </a:rPr>
              <a:t>S3: 使t×i, 乘积仍然放在在变量t中，可表示为t×i→t</a:t>
            </a:r>
            <a:endParaRPr lang="zh-CN" altLang="en-US" b="1" dirty="0">
              <a:solidFill>
                <a:srgbClr val="A0DAE4"/>
              </a:solidFill>
              <a:ea typeface="Open Sans Light" panose="020B0306030504020204" pitchFamily="34" charset="0"/>
              <a:cs typeface="Open Sans Light" panose="020B0306030504020204" pitchFamily="34" charset="0"/>
            </a:endParaRPr>
          </a:p>
          <a:p>
            <a:pPr>
              <a:lnSpc>
                <a:spcPct val="200000"/>
              </a:lnSpc>
            </a:pPr>
            <a:r>
              <a:rPr lang="zh-CN" altLang="en-US" b="1" dirty="0">
                <a:solidFill>
                  <a:srgbClr val="A0DAE4"/>
                </a:solidFill>
                <a:ea typeface="Open Sans Light" panose="020B0306030504020204" pitchFamily="34" charset="0"/>
                <a:cs typeface="Open Sans Light" panose="020B0306030504020204" pitchFamily="34" charset="0"/>
              </a:rPr>
              <a:t>S4: 使i的值+1，即i+1→i</a:t>
            </a:r>
            <a:endParaRPr lang="zh-CN" altLang="en-US" b="1" dirty="0">
              <a:solidFill>
                <a:srgbClr val="A0DAE4"/>
              </a:solidFill>
              <a:ea typeface="Open Sans Light" panose="020B0306030504020204" pitchFamily="34" charset="0"/>
              <a:cs typeface="Open Sans Light" panose="020B0306030504020204" pitchFamily="34" charset="0"/>
            </a:endParaRPr>
          </a:p>
          <a:p>
            <a:pPr>
              <a:lnSpc>
                <a:spcPct val="200000"/>
              </a:lnSpc>
            </a:pPr>
            <a:r>
              <a:rPr lang="zh-CN" altLang="en-US" b="1" dirty="0">
                <a:solidFill>
                  <a:srgbClr val="A0DAE4"/>
                </a:solidFill>
                <a:ea typeface="Open Sans Light" panose="020B0306030504020204" pitchFamily="34" charset="0"/>
                <a:cs typeface="Open Sans Light" panose="020B0306030504020204" pitchFamily="34" charset="0"/>
              </a:rPr>
              <a:t>S5: 如果i≤5, 返回重新执行步骤S3以及其后的S4和S5；否则，算法结束。</a:t>
            </a:r>
            <a:endParaRPr lang="zh-CN" altLang="en-US" b="1" dirty="0">
              <a:solidFill>
                <a:srgbClr val="A0DAE4"/>
              </a:solidFill>
              <a:ea typeface="Open Sans Light" panose="020B0306030504020204" pitchFamily="34" charset="0"/>
              <a:cs typeface="Open Sans Light" panose="020B0306030504020204" pitchFamily="34" charset="0"/>
            </a:endParaRPr>
          </a:p>
          <a:p>
            <a:pPr>
              <a:lnSpc>
                <a:spcPct val="200000"/>
              </a:lnSpc>
            </a:pPr>
            <a:r>
              <a:rPr lang="zh-CN" altLang="en-US" b="1" dirty="0">
                <a:solidFill>
                  <a:srgbClr val="A0DAE4"/>
                </a:solidFill>
                <a:ea typeface="Open Sans Light" panose="020B0306030504020204" pitchFamily="34" charset="0"/>
                <a:cs typeface="Open Sans Light" panose="020B0306030504020204" pitchFamily="34" charset="0"/>
              </a:rPr>
              <a:t>如果计算100！只需将S5:若i≤5改成i≤100即可。</a:t>
            </a:r>
            <a:endParaRPr lang="zh-CN" altLang="en-US" b="1" dirty="0">
              <a:solidFill>
                <a:srgbClr val="A0DAE4"/>
              </a:solidFill>
              <a:ea typeface="Open Sans Light" panose="020B0306030504020204" pitchFamily="34" charset="0"/>
              <a:cs typeface="Open Sans Light" panose="020B0306030504020204" pitchFamily="34" charset="0"/>
            </a:endParaRPr>
          </a:p>
        </p:txBody>
      </p:sp>
      <p:sp>
        <p:nvSpPr>
          <p:cNvPr id="4065" name="Rectangle 8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1125323" y="4581961"/>
            <a:ext cx="2266962" cy="414020"/>
          </a:xfrm>
          <a:prstGeom prst="rect">
            <a:avLst/>
          </a:prstGeom>
        </p:spPr>
        <p:txBody>
          <a:bodyPr wrap="square">
            <a:spAutoFit/>
          </a:bodyPr>
          <a:lstStyle/>
          <a:p>
            <a:pPr algn="r">
              <a:lnSpc>
                <a:spcPct val="200000"/>
              </a:lnSpc>
            </a:pPr>
            <a:endParaRPr lang="en-US" sz="1050" dirty="0">
              <a:solidFill>
                <a:srgbClr val="A0DAE4"/>
              </a:solidFill>
              <a:ea typeface="Open Sans Light" panose="020B0306030504020204" pitchFamily="34" charset="0"/>
              <a:cs typeface="Open Sans Light" panose="020B0306030504020204" pitchFamily="34" charset="0"/>
            </a:endParaRPr>
          </a:p>
        </p:txBody>
      </p:sp>
      <p:sp>
        <p:nvSpPr>
          <p:cNvPr id="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lang="zh-CN" altLang="en-US" sz="100"/>
          </a:p>
        </p:txBody>
      </p:sp>
      <p:pic>
        <p:nvPicPr>
          <p:cNvPr id="4" name="图片 3"/>
          <p:cNvPicPr>
            <a:picLocks noChangeAspect="1"/>
          </p:cNvPicPr>
          <p:nvPr/>
        </p:nvPicPr>
        <p:blipFill>
          <a:blip r:embed="rId3"/>
          <a:stretch>
            <a:fillRect/>
          </a:stretch>
        </p:blipFill>
        <p:spPr>
          <a:xfrm>
            <a:off x="114935" y="2077085"/>
            <a:ext cx="5304790" cy="4077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8" presetClass="emph" presetSubtype="0" repeatCount="indefinite" fill="hold" nodeType="withEffect">
                                  <p:stCondLst>
                                    <p:cond delay="250"/>
                                  </p:stCondLst>
                                  <p:childTnLst>
                                    <p:animRot by="21600000">
                                      <p:cBhvr>
                                        <p:cTn id="11" dur="5000" fill="hold"/>
                                        <p:tgtEl>
                                          <p:spTgt spid="55"/>
                                        </p:tgtEl>
                                        <p:attrNameLst>
                                          <p:attrName>r</p:attrName>
                                        </p:attrNameLst>
                                      </p:cBhvr>
                                    </p:animRot>
                                  </p:childTnLst>
                                </p:cTn>
                              </p:par>
                              <p:par>
                                <p:cTn id="12" presetID="53" presetClass="entr" presetSubtype="16" fill="hold" nodeType="withEffect">
                                  <p:stCondLst>
                                    <p:cond delay="5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8" presetClass="emph" presetSubtype="0" repeatCount="indefinite" fill="hold" nodeType="withEffect">
                                  <p:stCondLst>
                                    <p:cond delay="500"/>
                                  </p:stCondLst>
                                  <p:childTnLst>
                                    <p:animRot by="-21600000">
                                      <p:cBhvr>
                                        <p:cTn id="18" dur="5000" fill="hold"/>
                                        <p:tgtEl>
                                          <p:spTgt spid="54"/>
                                        </p:tgtEl>
                                        <p:attrNameLst>
                                          <p:attrName>r</p:attrName>
                                        </p:attrNameLst>
                                      </p:cBhvr>
                                    </p:animRot>
                                  </p:childTnLst>
                                </p:cTn>
                              </p:par>
                              <p:par>
                                <p:cTn id="19" presetID="53" presetClass="entr" presetSubtype="16"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Effect transition="in" filter="fade">
                                      <p:cBhvr>
                                        <p:cTn id="23" dur="1000"/>
                                        <p:tgtEl>
                                          <p:spTgt spid="56"/>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par>
                                <p:cTn id="29" presetID="53" presetClass="entr" presetSubtype="16" fill="hold" nodeType="withEffect">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par>
                                <p:cTn id="34" presetID="42" presetClass="path" presetSubtype="0" accel="50000" decel="50000" fill="hold" nodeType="withEffect">
                                  <p:stCondLst>
                                    <p:cond delay="1000"/>
                                  </p:stCondLst>
                                  <p:childTnLst>
                                    <p:animMotion origin="layout" path="M 0.19739 -0.00069 L 2.91667E-6 -4.81481E-6 " pathEditMode="relative" rAng="0" ptsTypes="AA">
                                      <p:cBhvr>
                                        <p:cTn id="35" dur="1000" fill="hold"/>
                                        <p:tgtEl>
                                          <p:spTgt spid="10"/>
                                        </p:tgtEl>
                                        <p:attrNameLst>
                                          <p:attrName>ppt_x</p:attrName>
                                          <p:attrName>ppt_y</p:attrName>
                                        </p:attrNameLst>
                                      </p:cBhvr>
                                      <p:rCtr x="-9870" y="23"/>
                                    </p:animMotion>
                                  </p:childTnLst>
                                </p:cTn>
                              </p:par>
                              <p:par>
                                <p:cTn id="36" presetID="50" presetClass="entr" presetSubtype="0" decel="100000" fill="hold" grpId="0" nodeType="withEffect">
                                  <p:stCondLst>
                                    <p:cond delay="2750"/>
                                  </p:stCondLst>
                                  <p:childTnLst>
                                    <p:set>
                                      <p:cBhvr>
                                        <p:cTn id="37" dur="1" fill="hold">
                                          <p:stCondLst>
                                            <p:cond delay="0"/>
                                          </p:stCondLst>
                                        </p:cTn>
                                        <p:tgtEl>
                                          <p:spTgt spid="4065"/>
                                        </p:tgtEl>
                                        <p:attrNameLst>
                                          <p:attrName>style.visibility</p:attrName>
                                        </p:attrNameLst>
                                      </p:cBhvr>
                                      <p:to>
                                        <p:strVal val="visible"/>
                                      </p:to>
                                    </p:set>
                                    <p:anim calcmode="lin" valueType="num">
                                      <p:cBhvr>
                                        <p:cTn id="38" dur="1000" fill="hold"/>
                                        <p:tgtEl>
                                          <p:spTgt spid="4065"/>
                                        </p:tgtEl>
                                        <p:attrNameLst>
                                          <p:attrName>ppt_w</p:attrName>
                                        </p:attrNameLst>
                                      </p:cBhvr>
                                      <p:tavLst>
                                        <p:tav tm="0">
                                          <p:val>
                                            <p:strVal val="#ppt_w+.3"/>
                                          </p:val>
                                        </p:tav>
                                        <p:tav tm="100000">
                                          <p:val>
                                            <p:strVal val="#ppt_w"/>
                                          </p:val>
                                        </p:tav>
                                      </p:tavLst>
                                    </p:anim>
                                    <p:anim calcmode="lin" valueType="num">
                                      <p:cBhvr>
                                        <p:cTn id="39" dur="1000" fill="hold"/>
                                        <p:tgtEl>
                                          <p:spTgt spid="4065"/>
                                        </p:tgtEl>
                                        <p:attrNameLst>
                                          <p:attrName>ppt_h</p:attrName>
                                        </p:attrNameLst>
                                      </p:cBhvr>
                                      <p:tavLst>
                                        <p:tav tm="0">
                                          <p:val>
                                            <p:strVal val="#ppt_h"/>
                                          </p:val>
                                        </p:tav>
                                        <p:tav tm="100000">
                                          <p:val>
                                            <p:strVal val="#ppt_h"/>
                                          </p:val>
                                        </p:tav>
                                      </p:tavLst>
                                    </p:anim>
                                    <p:animEffect transition="in" filter="fade">
                                      <p:cBhvr>
                                        <p:cTn id="40" dur="1000"/>
                                        <p:tgtEl>
                                          <p:spTgt spid="4065"/>
                                        </p:tgtEl>
                                      </p:cBhvr>
                                    </p:animEffect>
                                  </p:childTnLst>
                                </p:cTn>
                              </p:par>
                              <p:par>
                                <p:cTn id="41" presetID="50" presetClass="entr" presetSubtype="0" decel="100000" fill="hold" grpId="0" nodeType="withEffect">
                                  <p:stCondLst>
                                    <p:cond delay="2750"/>
                                  </p:stCondLst>
                                  <p:childTnLst>
                                    <p:set>
                                      <p:cBhvr>
                                        <p:cTn id="42" dur="1" fill="hold">
                                          <p:stCondLst>
                                            <p:cond delay="0"/>
                                          </p:stCondLst>
                                        </p:cTn>
                                        <p:tgtEl>
                                          <p:spTgt spid="4062"/>
                                        </p:tgtEl>
                                        <p:attrNameLst>
                                          <p:attrName>style.visibility</p:attrName>
                                        </p:attrNameLst>
                                      </p:cBhvr>
                                      <p:to>
                                        <p:strVal val="visible"/>
                                      </p:to>
                                    </p:set>
                                    <p:anim calcmode="lin" valueType="num">
                                      <p:cBhvr>
                                        <p:cTn id="43" dur="1000" fill="hold"/>
                                        <p:tgtEl>
                                          <p:spTgt spid="4062"/>
                                        </p:tgtEl>
                                        <p:attrNameLst>
                                          <p:attrName>ppt_w</p:attrName>
                                        </p:attrNameLst>
                                      </p:cBhvr>
                                      <p:tavLst>
                                        <p:tav tm="0">
                                          <p:val>
                                            <p:strVal val="#ppt_w+.3"/>
                                          </p:val>
                                        </p:tav>
                                        <p:tav tm="100000">
                                          <p:val>
                                            <p:strVal val="#ppt_w"/>
                                          </p:val>
                                        </p:tav>
                                      </p:tavLst>
                                    </p:anim>
                                    <p:anim calcmode="lin" valueType="num">
                                      <p:cBhvr>
                                        <p:cTn id="44" dur="1000" fill="hold"/>
                                        <p:tgtEl>
                                          <p:spTgt spid="4062"/>
                                        </p:tgtEl>
                                        <p:attrNameLst>
                                          <p:attrName>ppt_h</p:attrName>
                                        </p:attrNameLst>
                                      </p:cBhvr>
                                      <p:tavLst>
                                        <p:tav tm="0">
                                          <p:val>
                                            <p:strVal val="#ppt_h"/>
                                          </p:val>
                                        </p:tav>
                                        <p:tav tm="100000">
                                          <p:val>
                                            <p:strVal val="#ppt_h"/>
                                          </p:val>
                                        </p:tav>
                                      </p:tavLst>
                                    </p:anim>
                                    <p:animEffect transition="in" filter="fade">
                                      <p:cBhvr>
                                        <p:cTn id="45" dur="1000"/>
                                        <p:tgtEl>
                                          <p:spTgt spid="4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6" grpId="0"/>
      <p:bldP spid="4062" grpId="0"/>
      <p:bldP spid="406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7052</Words>
  <Application>WPS 演示</Application>
  <PresentationFormat>宽屏</PresentationFormat>
  <Paragraphs>324</Paragraphs>
  <Slides>22</Slides>
  <Notes>31</Notes>
  <HiddenSlides>0</HiddenSlides>
  <MMClips>1</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22</vt:i4>
      </vt:variant>
    </vt:vector>
  </HeadingPairs>
  <TitlesOfParts>
    <vt:vector size="44" baseType="lpstr">
      <vt:lpstr>Arial</vt:lpstr>
      <vt:lpstr>宋体</vt:lpstr>
      <vt:lpstr>Wingdings</vt:lpstr>
      <vt:lpstr>Open Sans</vt:lpstr>
      <vt:lpstr>方正兰亭中黑_GBK</vt:lpstr>
      <vt:lpstr>Meiryo</vt:lpstr>
      <vt:lpstr>Roboto</vt:lpstr>
      <vt:lpstr>Open Sans Light</vt:lpstr>
      <vt:lpstr>Microsoft YaHei UI</vt:lpstr>
      <vt:lpstr>Tahoma</vt:lpstr>
      <vt:lpstr>Calibri</vt:lpstr>
      <vt:lpstr>Calibri Light</vt:lpstr>
      <vt:lpstr>微软雅黑</vt:lpstr>
      <vt:lpstr>Arial Unicode MS</vt:lpstr>
      <vt:lpstr>黑体</vt:lpstr>
      <vt:lpstr>Yu Gothic UI</vt:lpstr>
      <vt:lpstr>Yu Gothic UI Light</vt:lpstr>
      <vt:lpstr>Segoe Print</vt:lpstr>
      <vt:lpstr>Wide Latin</vt:lpstr>
      <vt:lpstr>Calibri</vt:lpstr>
      <vt:lpstr>Office 主题</vt:lpstr>
      <vt:lpstr>1_Office 主题</vt:lpstr>
      <vt:lpstr>有没有人跟你们说过：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3245324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dc:title>
  <dc:creator>3456453634</dc:creator>
  <dc:description>124</dc:description>
  <cp:lastModifiedBy>星空那一抹流光</cp:lastModifiedBy>
  <cp:revision>101</cp:revision>
  <dcterms:created xsi:type="dcterms:W3CDTF">2017-04-14T09:14:00Z</dcterms:created>
  <dcterms:modified xsi:type="dcterms:W3CDTF">2018-10-20T13:50:55Z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