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02" r:id="rId4"/>
    <p:sldId id="303" r:id="rId5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532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9023" name="页眉占位符 104902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</a:p>
        </p:txBody>
      </p:sp>
      <p:sp>
        <p:nvSpPr>
          <p:cNvPr id="1049024" name="日期占位符 1049023"/>
          <p:cNvSpPr/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algn="r"/>
            <a:endParaRPr lang="zh-CN" altLang="en-US" sz="1200" dirty="0"/>
          </a:p>
        </p:txBody>
      </p:sp>
      <p:sp>
        <p:nvSpPr>
          <p:cNvPr id="1049025" name="幻灯片图像占位符 104902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p>
            <a:pPr lvl="0"/>
          </a:p>
        </p:txBody>
      </p:sp>
      <p:sp>
        <p:nvSpPr>
          <p:cNvPr id="1049026" name="文本占位符 1049025"/>
          <p:cNvSpPr/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27" name="页脚占位符 1049026"/>
          <p:cNvSpPr/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/>
          </a:p>
        </p:txBody>
      </p:sp>
      <p:sp>
        <p:nvSpPr>
          <p:cNvPr id="1049028" name="灯片编号占位符 1049027"/>
          <p:cNvSpPr/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sym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063" name="幻灯片图像占位符 10490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</a:p>
        </p:txBody>
      </p:sp>
      <p:sp>
        <p:nvSpPr>
          <p:cNvPr id="1049065" name="文本占位符 1049064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有的同学可能会问：循环条件是由while语句前面的变量计算后决定的，循环条件若是满足就永远满足。这就出现了循环体可能无限执行下去，或者根本不执行。怎么可能再次计算表达式的值后就可能退出循环呢？</a:t>
            </a:r>
            <a:endParaRPr lang="en-US" altLang="en-US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227" name="幻灯片图像占位符 10492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</a:p>
        </p:txBody>
      </p:sp>
      <p:sp>
        <p:nvSpPr>
          <p:cNvPr id="1049229" name="文本占位符 1049228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真的有必要计算到num吗？最佳是平方根。循环次数决定了效率，取决于对数学的理解程度。</a:t>
            </a:r>
            <a:endParaRPr lang="en-US" altLang="en-US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576" name="标题 1048575"/>
          <p:cNvSpPr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577" name="文本占位符 1048576"/>
          <p:cNvSpPr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8" name="日期占位符 1048577"/>
          <p:cNvSpPr/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579" name="页脚占位符 1048578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580" name="灯片编号占位符 1048579"/>
          <p:cNvSpPr/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 marL="0" indent="0" algn="r" fontAlgn="base">
              <a:defRPr sz="1200" b="0" i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1048581" name="任意多边形 1048580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8582" name="直接连接符 1048581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rgbClr val="CC99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66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69925" lvl="1" indent="-3270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B812F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022350" lvl="2" indent="-3524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339850" lvl="3" indent="-3175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B812F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1679575" lvl="4" indent="-3397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688" name="任意多边形 104868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8689" name="直接连接符 104868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rgbClr val="CC99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9529" name="标题 1049528"/>
          <p:cNvSpPr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9531" name="文本占位符 1049530"/>
          <p:cNvSpPr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533" name="日期占位符 1049532"/>
          <p:cNvSpPr/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9535" name="页脚占位符 1049534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9537" name="灯片编号占位符 1049536"/>
          <p:cNvSpPr/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>
            <a:lvl1pPr marL="0" indent="0" algn="r" fontAlgn="base">
              <a:defRPr sz="1200" b="0" i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66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69925" lvl="1" indent="-3270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B812F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022350" lvl="2" indent="-3524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339850" lvl="3" indent="-3175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B812F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1679575" lvl="4" indent="-3397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031" name="标题 1049030"/>
          <p:cNvSpPr/>
          <p:nvPr>
            <p:ph type="ctrTitle"/>
          </p:nvPr>
        </p:nvSpPr>
        <p:spPr>
          <a:xfrm>
            <a:off x="914400" y="1524000"/>
            <a:ext cx="7623175" cy="1752600"/>
          </a:xfrm>
          <a:ln/>
        </p:spPr>
        <p:txBody>
          <a:bodyPr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200" b="0" i="0" u="none" baseline="0">
                <a:solidFill>
                  <a:srgbClr val="006633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 algn="l"/>
            <a:r>
              <a:rPr lang="zh-CN" altLang="en-US" sz="8800" dirty="0">
                <a:latin typeface="黑体" panose="02010609060101010101" pitchFamily="2" charset="-122"/>
                <a:ea typeface="黑体" panose="02010609060101010101" pitchFamily="2" charset="-122"/>
              </a:rPr>
              <a:t>C语言程序设计</a:t>
            </a:r>
            <a:endParaRPr lang="en-US" altLang="en-US" dirty="0"/>
          </a:p>
        </p:txBody>
      </p:sp>
      <p:sp>
        <p:nvSpPr>
          <p:cNvPr id="1049033" name="副标题 1049032"/>
          <p:cNvSpPr/>
          <p:nvPr>
            <p:ph type="subTitle" idx="1"/>
          </p:nvPr>
        </p:nvSpPr>
        <p:spPr>
          <a:xfrm>
            <a:off x="1981200" y="3962400"/>
            <a:ext cx="6553200" cy="1752600"/>
          </a:xfrm>
          <a:ln/>
        </p:spPr>
        <p:txBody>
          <a:bodyPr lIns="91440" tIns="45720" rIns="91440" bIns="45720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defRPr sz="30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669925" lvl="1" indent="-32702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defRPr sz="26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022350" lvl="2" indent="-35242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defRPr sz="22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339850" lvl="3" indent="-3175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70000"/>
              <a:buFont typeface="Wingdings" panose="05000000000000000000" pitchFamily="2" charset="2"/>
              <a:defRPr sz="20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1679575" lvl="4" indent="-339725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defRPr sz="2000" b="0" i="0" u="none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</a:lstStyle>
          <a:p>
            <a:pPr marL="0" lvl="0" indent="0" algn="ctr">
              <a:buNone/>
            </a:pPr>
            <a:r>
              <a:rPr lang="zh-CN" altLang="en-US" sz="7200" dirty="0">
                <a:solidFill>
                  <a:srgbClr val="000000"/>
                </a:solidFill>
                <a:ea typeface="隶书" pitchFamily="49" charset="-122"/>
              </a:rPr>
              <a:t>循环结构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269" name="标题 1049268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4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for 循环结构</a:t>
            </a:r>
            <a:endParaRPr lang="zh-CN" altLang="zh-CN" dirty="0"/>
          </a:p>
        </p:txBody>
      </p:sp>
      <p:sp>
        <p:nvSpPr>
          <p:cNvPr id="1049271" name="矩形 1049270"/>
          <p:cNvSpPr/>
          <p:nvPr/>
        </p:nvSpPr>
        <p:spPr>
          <a:xfrm>
            <a:off x="484188" y="1311275"/>
            <a:ext cx="5053012" cy="18637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spcBef>
                <a:spcPct val="50000"/>
              </a:spcBef>
              <a:buNone/>
              <a:tabLst>
                <a:tab pos="450850" algn="l"/>
                <a:tab pos="450850" algn="l"/>
                <a:tab pos="450850" algn="l"/>
                <a:tab pos="450850" algn="l"/>
              </a:tabLst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(初值表达式; 循环条件; 增量表达式)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  <a:tab pos="450850" algn="l"/>
                <a:tab pos="450850" algn="l"/>
                <a:tab pos="450850" algn="l"/>
              </a:tabLst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  <a:tab pos="450850" algn="l"/>
                <a:tab pos="450850" algn="l"/>
                <a:tab pos="450850" algn="l"/>
              </a:tabLst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循环体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  <a:tab pos="450850" algn="l"/>
                <a:tab pos="450850" algn="l"/>
                <a:tab pos="450850" algn="l"/>
              </a:tabLst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273" name="矩形 1049272"/>
          <p:cNvSpPr/>
          <p:nvPr/>
        </p:nvSpPr>
        <p:spPr>
          <a:xfrm>
            <a:off x="519113" y="3514725"/>
            <a:ext cx="8085137" cy="24669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含义：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计算"初值表达式"，作为循环变量的初始值设定；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"循环条件"是否满足？若满足转向步骤"3"，否则转向步骤"6"；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执行循环体；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计算"增量表达式"，使循环变量变化，以趋于不满足循环条件；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执行步骤"2"；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AutoNum type="arabicPeriod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结束循环，执行后面的语句。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275" name="矩形 1049274"/>
          <p:cNvSpPr/>
          <p:nvPr/>
        </p:nvSpPr>
        <p:spPr>
          <a:xfrm>
            <a:off x="6527800" y="977900"/>
            <a:ext cx="2095500" cy="26924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初值表达式；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while (循环条件)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endParaRPr lang="zh-CN" altLang="en-US" sz="20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增量表达式；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263525" algn="l"/>
                <a:tab pos="263525" algn="l"/>
                <a:tab pos="263525" algn="l"/>
                <a:tab pos="263525" algn="l"/>
                <a:tab pos="263525" algn="l"/>
                <a:tab pos="263525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277" name="右箭头 1049276"/>
          <p:cNvSpPr/>
          <p:nvPr/>
        </p:nvSpPr>
        <p:spPr>
          <a:xfrm>
            <a:off x="5540375" y="2211388"/>
            <a:ext cx="968375" cy="255587"/>
          </a:xfrm>
          <a:prstGeom prst="rightArrow">
            <a:avLst>
              <a:gd name="adj1" fmla="val 50000"/>
              <a:gd name="adj2" fmla="val 94703"/>
            </a:avLst>
          </a:prstGeom>
          <a:solidFill>
            <a:srgbClr val="CC99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9279" name="矩形 1049278"/>
          <p:cNvSpPr/>
          <p:nvPr/>
        </p:nvSpPr>
        <p:spPr>
          <a:xfrm>
            <a:off x="5538788" y="1733550"/>
            <a:ext cx="977900" cy="396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相当于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281" name="标题 1049280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例：计算</a:t>
            </a:r>
            <a:endParaRPr lang="zh-CN" altLang="zh-CN" dirty="0"/>
          </a:p>
        </p:txBody>
      </p:sp>
      <p:graphicFrame>
        <p:nvGraphicFramePr>
          <p:cNvPr id="2097170" name="内容占位符 2097169"/>
          <p:cNvGraphicFramePr/>
          <p:nvPr>
            <p:ph idx="1"/>
          </p:nvPr>
        </p:nvGraphicFramePr>
        <p:xfrm>
          <a:off x="2801938" y="260350"/>
          <a:ext cx="3235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19500" imgH="942975" progId="Equation.DSMT4">
                  <p:embed/>
                </p:oleObj>
              </mc:Choice>
              <mc:Fallback>
                <p:oleObj name="" r:id="rId1" imgW="3619500" imgH="94297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801938" y="260350"/>
                        <a:ext cx="323532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83" name="矩形 1049282"/>
          <p:cNvSpPr/>
          <p:nvPr/>
        </p:nvSpPr>
        <p:spPr>
          <a:xfrm>
            <a:off x="1811338" y="1181100"/>
            <a:ext cx="4694237" cy="46736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i,n,sign;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float e,pi;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scanf("%d",&amp;n);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pi=0.0;sign=1;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for (i=1;i&lt;n;i=i+1)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e=1.0/(2*i-1);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pi=pi+sign*e;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sign=-sign;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printf("pi=%f\n",pi*4);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285" name="标题 1049284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 defTabSz="0">
              <a:buNone/>
              <a:tabLst>
                <a:tab pos="450850" algn="l"/>
              </a:tabLst>
            </a:pP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例：计算Fibonacci数列。</a:t>
            </a:r>
            <a:br>
              <a:rPr lang="zh-CN" altLang="zh-CN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32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Fibonacci数列：1, 1, 2, 3, 5, 8, 13, 21…</a:t>
            </a:r>
            <a:endParaRPr lang="zh-CN" altLang="zh-CN" dirty="0"/>
          </a:p>
        </p:txBody>
      </p:sp>
      <p:grpSp>
        <p:nvGrpSpPr>
          <p:cNvPr id="167" name="组合 166"/>
          <p:cNvGrpSpPr/>
          <p:nvPr/>
        </p:nvGrpSpPr>
        <p:grpSpPr>
          <a:xfrm>
            <a:off x="5045075" y="1549400"/>
            <a:ext cx="3041650" cy="4592638"/>
            <a:chOff x="3178" y="976"/>
            <a:chExt cx="1916" cy="2893"/>
          </a:xfrm>
        </p:grpSpPr>
        <p:sp>
          <p:nvSpPr>
            <p:cNvPr id="1049287" name="矩形 1049286"/>
            <p:cNvSpPr/>
            <p:nvPr/>
          </p:nvSpPr>
          <p:spPr>
            <a:xfrm>
              <a:off x="3178" y="2040"/>
              <a:ext cx="1597" cy="1451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89" name="流程图: 终止 1049288"/>
            <p:cNvSpPr/>
            <p:nvPr/>
          </p:nvSpPr>
          <p:spPr>
            <a:xfrm>
              <a:off x="3627" y="976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91" name="矩形 1049290"/>
            <p:cNvSpPr/>
            <p:nvPr/>
          </p:nvSpPr>
          <p:spPr>
            <a:xfrm>
              <a:off x="3718" y="977"/>
              <a:ext cx="59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开始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93" name="矩形 1049292"/>
            <p:cNvSpPr/>
            <p:nvPr/>
          </p:nvSpPr>
          <p:spPr>
            <a:xfrm>
              <a:off x="3483" y="1255"/>
              <a:ext cx="1065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输入数列长度：n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95" name="矩形 1049294"/>
            <p:cNvSpPr/>
            <p:nvPr/>
          </p:nvSpPr>
          <p:spPr>
            <a:xfrm>
              <a:off x="3488" y="1865"/>
              <a:ext cx="1057" cy="468"/>
            </a:xfrm>
            <a:prstGeom prst="rect">
              <a:avLst/>
            </a:prstGeom>
            <a:solidFill>
              <a:srgbClr val="AFBF39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循环初值：3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 algn="ctr"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循环条件：&lt;n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 algn="ctr"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循环增量：1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97" name="流程图: 终止 1049296"/>
            <p:cNvSpPr/>
            <p:nvPr/>
          </p:nvSpPr>
          <p:spPr>
            <a:xfrm>
              <a:off x="3679" y="3683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99" name="矩形 1049298"/>
            <p:cNvSpPr/>
            <p:nvPr/>
          </p:nvSpPr>
          <p:spPr>
            <a:xfrm>
              <a:off x="3776" y="3657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结束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805" name="直接箭头连接符 3145804"/>
            <p:cNvCxnSpPr/>
            <p:nvPr/>
          </p:nvCxnSpPr>
          <p:spPr>
            <a:xfrm>
              <a:off x="4013" y="1157"/>
              <a:ext cx="3" cy="98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807" name="直接箭头连接符 3145806"/>
            <p:cNvCxnSpPr/>
            <p:nvPr/>
          </p:nvCxnSpPr>
          <p:spPr>
            <a:xfrm>
              <a:off x="4016" y="1415"/>
              <a:ext cx="0" cy="138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809" name="直接箭头连接符 3145808"/>
            <p:cNvCxnSpPr/>
            <p:nvPr/>
          </p:nvCxnSpPr>
          <p:spPr>
            <a:xfrm>
              <a:off x="4017" y="2333"/>
              <a:ext cx="0" cy="164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49301" name="矩形 1049300"/>
            <p:cNvSpPr/>
            <p:nvPr/>
          </p:nvSpPr>
          <p:spPr>
            <a:xfrm>
              <a:off x="3327" y="1553"/>
              <a:ext cx="137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前两个值： f1=1;f2=1;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303" name="矩形 1049302"/>
            <p:cNvSpPr/>
            <p:nvPr/>
          </p:nvSpPr>
          <p:spPr>
            <a:xfrm>
              <a:off x="3488" y="2497"/>
              <a:ext cx="1057" cy="468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temp=f1+f2;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f1=f2;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f2=temp;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305" name="矩形 1049304"/>
            <p:cNvSpPr/>
            <p:nvPr/>
          </p:nvSpPr>
          <p:spPr>
            <a:xfrm>
              <a:off x="3491" y="3149"/>
              <a:ext cx="1057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输出 temp值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811" name="直接箭头连接符 3145810"/>
            <p:cNvCxnSpPr/>
            <p:nvPr/>
          </p:nvCxnSpPr>
          <p:spPr>
            <a:xfrm>
              <a:off x="4016" y="1713"/>
              <a:ext cx="1" cy="152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813" name="直接箭头连接符 3145812"/>
            <p:cNvCxnSpPr/>
            <p:nvPr/>
          </p:nvCxnSpPr>
          <p:spPr>
            <a:xfrm>
              <a:off x="4017" y="2965"/>
              <a:ext cx="3" cy="184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815" name="肘形连接符 3145814"/>
            <p:cNvCxnSpPr/>
            <p:nvPr/>
          </p:nvCxnSpPr>
          <p:spPr>
            <a:xfrm rot="-5400000" flipV="1">
              <a:off x="3149" y="2438"/>
              <a:ext cx="1210" cy="532"/>
            </a:xfrm>
            <a:prstGeom prst="bentConnector4">
              <a:avLst>
                <a:gd name="adj1" fmla="val -11903"/>
                <a:gd name="adj2" fmla="val 148116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817" name="肘形连接符 3145816"/>
            <p:cNvCxnSpPr/>
            <p:nvPr/>
          </p:nvCxnSpPr>
          <p:spPr>
            <a:xfrm flipH="1">
              <a:off x="4065" y="2099"/>
              <a:ext cx="480" cy="1584"/>
            </a:xfrm>
            <a:prstGeom prst="bentConnector4">
              <a:avLst>
                <a:gd name="adj1" fmla="val -29792"/>
                <a:gd name="adj2" fmla="val 90148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049307" name="矩形 1049306"/>
            <p:cNvSpPr/>
            <p:nvPr/>
          </p:nvSpPr>
          <p:spPr>
            <a:xfrm>
              <a:off x="4837" y="2304"/>
              <a:ext cx="257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zh-CN" altLang="en-US" sz="2400" b="1" baseline="0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  <a:sym typeface="Arial" panose="020B0604020202020204" pitchFamily="34" charset="0"/>
                </a:rPr>
                <a:t>循环体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1049309" name="矩形 1049308"/>
          <p:cNvSpPr/>
          <p:nvPr/>
        </p:nvSpPr>
        <p:spPr>
          <a:xfrm>
            <a:off x="441325" y="1641475"/>
            <a:ext cx="4306888" cy="1146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buNone/>
            </a:pPr>
            <a:r>
              <a:rPr lang="zh-CN" altLang="en-US" sz="28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分析：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 初始值为1,1；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2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后面的数字是前两个数之和。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11" name="矩形 1049310"/>
          <p:cNvSpPr/>
          <p:nvPr/>
        </p:nvSpPr>
        <p:spPr>
          <a:xfrm>
            <a:off x="4340225" y="1519238"/>
            <a:ext cx="4418013" cy="467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f1,f2,temp,i,n;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scanf("%d",&amp;n);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f1=1;f2=1;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printf("%d,%d",f1,f2);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for(i=3;i&lt;=n;i++)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temp=f1+f2;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f1=f2;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f2=temp;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printf (",%d",temp);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20657E-7 L -0.51875 9.20657E-7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313" name="标题 1049312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for循环的特点</a:t>
            </a:r>
            <a:endParaRPr lang="zh-CN" altLang="zh-CN" dirty="0"/>
          </a:p>
        </p:txBody>
      </p:sp>
      <p:sp>
        <p:nvSpPr>
          <p:cNvPr id="1049315" name="文本占位符 1049314"/>
          <p:cNvSpPr/>
          <p:nvPr>
            <p:ph type="body" idx="1"/>
          </p:nvPr>
        </p:nvSpPr>
        <p:spPr>
          <a:xfrm>
            <a:off x="457200" y="1600200"/>
            <a:ext cx="8229600" cy="1820863"/>
          </a:xfrm>
          <a:ln/>
        </p:spPr>
        <p:txBody>
          <a:bodyPr vert="horz" lIns="91440" tIns="45720" rIns="91440" bIns="45720" anchor="t"/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同时设定初值、循环条件、循环增量。</a:t>
            </a:r>
            <a:endParaRPr lang="zh-CN" altLang="zh-CN" dirty="0"/>
          </a:p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可以实现while结构和do…while结构。</a:t>
            </a:r>
            <a:endParaRPr lang="zh-CN" altLang="zh-CN" dirty="0"/>
          </a:p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三种循环可以相互替代。</a:t>
            </a:r>
            <a:endParaRPr lang="zh-CN" altLang="zh-CN" dirty="0"/>
          </a:p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321" name="标题 1049320"/>
          <p:cNvSpPr/>
          <p:nvPr>
            <p:ph type="title"/>
          </p:nvPr>
        </p:nvSpPr>
        <p:spPr>
          <a:xfrm>
            <a:off x="457200" y="277813"/>
            <a:ext cx="8229600" cy="809625"/>
          </a:xfrm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for 循环的不同形式</a:t>
            </a:r>
            <a:endParaRPr lang="zh-CN" altLang="zh-CN" dirty="0"/>
          </a:p>
        </p:txBody>
      </p:sp>
      <p:sp>
        <p:nvSpPr>
          <p:cNvPr id="1049323" name="矩形 1049322"/>
          <p:cNvSpPr/>
          <p:nvPr/>
        </p:nvSpPr>
        <p:spPr>
          <a:xfrm>
            <a:off x="473075" y="1112838"/>
            <a:ext cx="7888288" cy="765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63855" indent="-1905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400" b="1" baseline="0" dirty="0">
                <a:solidFill>
                  <a:srgbClr val="996600"/>
                </a:solidFill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标准for循环：</a:t>
            </a:r>
            <a:br>
              <a:rPr lang="zh-CN" altLang="zh-CN" sz="2400" b="1" baseline="0" dirty="0">
                <a:solidFill>
                  <a:srgbClr val="996600"/>
                </a:solidFill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 初值表达式; 条件表达式; 增量表达式 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25" name="矩形 1049324"/>
          <p:cNvSpPr/>
          <p:nvPr/>
        </p:nvSpPr>
        <p:spPr>
          <a:xfrm>
            <a:off x="441325" y="2082800"/>
            <a:ext cx="8428038" cy="765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63855" indent="-1905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省略初值表达式：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主要用于无初始值设定或复杂初始化的情况。</a:t>
            </a:r>
            <a:br>
              <a:rPr lang="zh-CN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 ; 条件表达式; 增量表达式 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27" name="矩形 1049326"/>
          <p:cNvSpPr/>
          <p:nvPr/>
        </p:nvSpPr>
        <p:spPr>
          <a:xfrm>
            <a:off x="441325" y="3041650"/>
            <a:ext cx="8394700" cy="765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63855" indent="-1905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省略条件表达式：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在循环体内控制结束条件，主要用于多条件情况。</a:t>
            </a:r>
            <a:br>
              <a:rPr lang="zh-CN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(初值表达式 ;  ; 增量表达式 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29" name="矩形 1049328"/>
          <p:cNvSpPr/>
          <p:nvPr/>
        </p:nvSpPr>
        <p:spPr>
          <a:xfrm>
            <a:off x="441325" y="4011613"/>
            <a:ext cx="7843838" cy="765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63855" indent="-1905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省略增量表达式：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主要用于不确定循环增量的情况。</a:t>
            </a:r>
            <a:br>
              <a:rPr lang="zh-CN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(初值表达式 ; 条件表达式 ; 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31" name="矩形 1049330"/>
          <p:cNvSpPr/>
          <p:nvPr/>
        </p:nvSpPr>
        <p:spPr>
          <a:xfrm>
            <a:off x="441325" y="4870450"/>
            <a:ext cx="8405813" cy="1400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63855" indent="-1905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以上各种省略情况可以组合出现。例如：</a:t>
            </a:r>
            <a:br>
              <a:rPr lang="zh-CN" altLang="zh-CN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(初值表达式 ; ; )</a:t>
            </a:r>
            <a:br>
              <a:rPr lang="zh-CN" altLang="zh-CN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(; 条件表达式 ; )</a:t>
            </a:r>
            <a:br>
              <a:rPr lang="zh-CN" altLang="zh-CN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2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 ; ; 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333" name="标题 1049332"/>
          <p:cNvSpPr/>
          <p:nvPr>
            <p:ph type="title"/>
          </p:nvPr>
        </p:nvSpPr>
        <p:spPr>
          <a:xfrm>
            <a:off x="457200" y="277813"/>
            <a:ext cx="8229600" cy="622300"/>
          </a:xfrm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不同类型for循环应用举例</a:t>
            </a:r>
            <a:endParaRPr lang="zh-CN" altLang="zh-CN" dirty="0"/>
          </a:p>
        </p:txBody>
      </p:sp>
      <p:sp>
        <p:nvSpPr>
          <p:cNvPr id="1049335" name="矩形 1049334"/>
          <p:cNvSpPr/>
          <p:nvPr/>
        </p:nvSpPr>
        <p:spPr>
          <a:xfrm>
            <a:off x="407988" y="3271838"/>
            <a:ext cx="3051175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spcBef>
                <a:spcPct val="50000"/>
              </a:spcBef>
              <a:buChar char="•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省略增量表达式：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37" name="矩形 1049336"/>
          <p:cNvSpPr/>
          <p:nvPr/>
        </p:nvSpPr>
        <p:spPr>
          <a:xfrm>
            <a:off x="796925" y="3800475"/>
            <a:ext cx="2471738" cy="22352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(i=1;i&lt;100;)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if (x&gt;0) i=i+2;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else i=i+1;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39" name="矩形 1049338"/>
          <p:cNvSpPr/>
          <p:nvPr/>
        </p:nvSpPr>
        <p:spPr>
          <a:xfrm>
            <a:off x="4405313" y="1035050"/>
            <a:ext cx="3051175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spcBef>
                <a:spcPct val="50000"/>
              </a:spcBef>
              <a:buChar char="•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省略条件表达式：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41" name="矩形 1049340"/>
          <p:cNvSpPr/>
          <p:nvPr/>
        </p:nvSpPr>
        <p:spPr>
          <a:xfrm>
            <a:off x="4794250" y="1563688"/>
            <a:ext cx="3154363" cy="2540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(i=1; ; i++)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if (x&gt;0) break;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if (m&lt;3 &amp;&amp; y&gt;0 break;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43" name="矩形 1049342"/>
          <p:cNvSpPr/>
          <p:nvPr/>
        </p:nvSpPr>
        <p:spPr>
          <a:xfrm>
            <a:off x="419100" y="1009650"/>
            <a:ext cx="3051175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spcBef>
                <a:spcPct val="50000"/>
              </a:spcBef>
              <a:buChar char="•"/>
            </a:pPr>
            <a:r>
              <a:rPr lang="zh-CN" altLang="en-US" sz="2400" b="1" baseline="0" dirty="0">
                <a:solidFill>
                  <a:srgbClr val="9966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省略初值表达式：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45" name="矩形 1049344"/>
          <p:cNvSpPr/>
          <p:nvPr/>
        </p:nvSpPr>
        <p:spPr>
          <a:xfrm>
            <a:off x="808038" y="1538288"/>
            <a:ext cx="2449512" cy="16256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f1=1; f2=1;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 ( ; f2&lt;100;)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……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47" name="矩形 1049346"/>
          <p:cNvSpPr/>
          <p:nvPr/>
        </p:nvSpPr>
        <p:spPr>
          <a:xfrm>
            <a:off x="3435350" y="4229100"/>
            <a:ext cx="5521325" cy="19272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注意：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for循环应用很灵活，是否需要省略某个表达式，完全根据题目的要求和解题的思路确定，没有硬性规定。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lnSpc>
                <a:spcPct val="110000"/>
              </a:lnSpc>
              <a:spcBef>
                <a:spcPct val="20000"/>
              </a:spcBef>
              <a:buChar char="•"/>
            </a:pP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省略前两个表达式的时候，分号不能省略。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349" name="标题 1049348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例：找出大于300的最小的水仙花数。	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水仙花数：153=1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+5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+3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endParaRPr lang="zh-CN" altLang="zh-CN" dirty="0"/>
          </a:p>
        </p:txBody>
      </p:sp>
      <p:sp>
        <p:nvSpPr>
          <p:cNvPr id="1049351" name="矩形 1049350"/>
          <p:cNvSpPr/>
          <p:nvPr/>
        </p:nvSpPr>
        <p:spPr>
          <a:xfrm>
            <a:off x="3443288" y="1689100"/>
            <a:ext cx="5133975" cy="409257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main(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n1,n2,n3,i;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for (</a:t>
            </a:r>
            <a:r>
              <a:rPr lang="pt-BR" altLang="zh-CN" b="1" u="sng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</a:t>
            </a: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 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n1=i/100;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n2=(i-n1*100)/10;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n3=i-i/10*10;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if(n1*n1*n1+n2*n2*n2+n3*n3*n3==i) 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	printf ("%d=%d+%d+%d\n",i,n1,n2,n3);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	break;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  <a:tab pos="714375" algn="l"/>
                <a:tab pos="263525" algn="l"/>
                <a:tab pos="539750" algn="l"/>
              </a:tabLst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53" name="矩形 1049352"/>
          <p:cNvSpPr/>
          <p:nvPr/>
        </p:nvSpPr>
        <p:spPr>
          <a:xfrm>
            <a:off x="452438" y="1762125"/>
            <a:ext cx="2808287" cy="2286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342900"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分析：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50000"/>
              </a:spcBef>
              <a:buChar char="•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循环初始值i=300;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50000"/>
              </a:spcBef>
              <a:buChar char="•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循环终值？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50000"/>
              </a:spcBef>
              <a:buChar char="•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结束条件？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50000"/>
              </a:spcBef>
              <a:buChar char="•"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循环增量？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355" name="矩形 1049354"/>
          <p:cNvSpPr/>
          <p:nvPr/>
        </p:nvSpPr>
        <p:spPr>
          <a:xfrm>
            <a:off x="4206875" y="2787650"/>
            <a:ext cx="1411288" cy="3667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pt-BR" altLang="zh-CN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i=300; ; i++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035" name="标题 1049034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4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while循环结构</a:t>
            </a:r>
            <a:endParaRPr lang="zh-CN" altLang="zh-CN" dirty="0"/>
          </a:p>
        </p:txBody>
      </p:sp>
      <p:sp>
        <p:nvSpPr>
          <p:cNvPr id="1049037" name="矩形 1049036"/>
          <p:cNvSpPr/>
          <p:nvPr/>
        </p:nvSpPr>
        <p:spPr>
          <a:xfrm>
            <a:off x="550863" y="1201738"/>
            <a:ext cx="2741612" cy="26003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while (条件表达式)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39" name="矩形 1049038"/>
          <p:cNvSpPr/>
          <p:nvPr/>
        </p:nvSpPr>
        <p:spPr>
          <a:xfrm>
            <a:off x="3779838" y="1620838"/>
            <a:ext cx="1411287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循环条件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41" name="矩形 1049040"/>
          <p:cNvSpPr/>
          <p:nvPr/>
        </p:nvSpPr>
        <p:spPr>
          <a:xfrm>
            <a:off x="858838" y="2236788"/>
            <a:ext cx="2170112" cy="1201737"/>
          </a:xfrm>
          <a:prstGeom prst="rect">
            <a:avLst/>
          </a:prstGeom>
          <a:solidFill>
            <a:srgbClr val="CC99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1641475" y="1641475"/>
            <a:ext cx="2162175" cy="214313"/>
            <a:chOff x="1034" y="1228"/>
            <a:chExt cx="1362" cy="135"/>
          </a:xfrm>
        </p:grpSpPr>
        <p:sp>
          <p:nvSpPr>
            <p:cNvPr id="1049043" name="右箭头 1049042"/>
            <p:cNvSpPr/>
            <p:nvPr/>
          </p:nvSpPr>
          <p:spPr>
            <a:xfrm rot="801160">
              <a:off x="1916" y="1250"/>
              <a:ext cx="480" cy="113"/>
            </a:xfrm>
            <a:prstGeom prst="rightArrow">
              <a:avLst>
                <a:gd name="adj1" fmla="val 50000"/>
                <a:gd name="adj2" fmla="val 106175"/>
              </a:avLst>
            </a:prstGeom>
            <a:solidFill>
              <a:srgbClr val="33CC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045" name="矩形 1049044"/>
            <p:cNvSpPr/>
            <p:nvPr/>
          </p:nvSpPr>
          <p:spPr>
            <a:xfrm>
              <a:off x="1034" y="1228"/>
              <a:ext cx="896" cy="56"/>
            </a:xfrm>
            <a:prstGeom prst="rect">
              <a:avLst/>
            </a:prstGeom>
            <a:solidFill>
              <a:srgbClr val="33CC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49047" name="右箭头 1049046"/>
          <p:cNvSpPr/>
          <p:nvPr/>
        </p:nvSpPr>
        <p:spPr>
          <a:xfrm>
            <a:off x="3028950" y="2754313"/>
            <a:ext cx="793750" cy="176212"/>
          </a:xfrm>
          <a:prstGeom prst="rightArrow">
            <a:avLst>
              <a:gd name="adj1" fmla="val 50000"/>
              <a:gd name="adj2" fmla="val 112592"/>
            </a:avLst>
          </a:pr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49049" name="矩形 1049048"/>
          <p:cNvSpPr/>
          <p:nvPr/>
        </p:nvSpPr>
        <p:spPr>
          <a:xfrm>
            <a:off x="3800475" y="2600325"/>
            <a:ext cx="1411288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循环体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51" name="矩形 1049050"/>
          <p:cNvSpPr/>
          <p:nvPr/>
        </p:nvSpPr>
        <p:spPr>
          <a:xfrm>
            <a:off x="419100" y="4054475"/>
            <a:ext cx="3978275" cy="2133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algn="just"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含义：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只要表达式结果为"真"，就执行循环体内的语句。</a:t>
            </a:r>
            <a:endParaRPr lang="zh-CN" altLang="zh-CN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执行完循环体的语句后，再算一次表达式的值，只要结果为"真"，就</a:t>
            </a: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继续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执行循环体语句。直至条件不满足为止。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53" name="矩形 1049052"/>
          <p:cNvSpPr/>
          <p:nvPr/>
        </p:nvSpPr>
        <p:spPr>
          <a:xfrm>
            <a:off x="5773738" y="1201738"/>
            <a:ext cx="2311400" cy="26003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 (条件表达式)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55" name="矩形 1049054"/>
          <p:cNvSpPr/>
          <p:nvPr/>
        </p:nvSpPr>
        <p:spPr>
          <a:xfrm>
            <a:off x="5619750" y="4054475"/>
            <a:ext cx="3251200" cy="1828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含义：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只要表达式结果为"真"，就执行复合语句体。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执行完后结束if语句，执行后面的内容。</a:t>
            </a:r>
            <a:br>
              <a:rPr lang="zh-CN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endParaRPr lang="zh-CN" altLang="en-US" sz="2000" b="1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49057" name="矩形 1049056"/>
          <p:cNvSpPr/>
          <p:nvPr/>
        </p:nvSpPr>
        <p:spPr>
          <a:xfrm>
            <a:off x="574675" y="6126163"/>
            <a:ext cx="3017838" cy="396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可能执行很多次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59" name="矩形 1049058"/>
          <p:cNvSpPr/>
          <p:nvPr/>
        </p:nvSpPr>
        <p:spPr>
          <a:xfrm>
            <a:off x="5573713" y="6092825"/>
            <a:ext cx="3017837" cy="396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只执行一次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61" name="矩形 1049060"/>
          <p:cNvSpPr/>
          <p:nvPr/>
        </p:nvSpPr>
        <p:spPr>
          <a:xfrm>
            <a:off x="1344613" y="6454775"/>
            <a:ext cx="6389687" cy="396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en-US" sz="2000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如何设定循环条件是保证while结构正常工作的关键。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067" name="矩形 1049066"/>
          <p:cNvSpPr/>
          <p:nvPr/>
        </p:nvSpPr>
        <p:spPr>
          <a:xfrm>
            <a:off x="4979988" y="2995613"/>
            <a:ext cx="2643187" cy="2006600"/>
          </a:xfrm>
          <a:prstGeom prst="rect">
            <a:avLst/>
          </a:prstGeom>
          <a:solidFill>
            <a:srgbClr val="AFBF39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9069" name="矩形 1049068"/>
          <p:cNvSpPr/>
          <p:nvPr/>
        </p:nvSpPr>
        <p:spPr>
          <a:xfrm>
            <a:off x="936625" y="4230688"/>
            <a:ext cx="1762125" cy="704850"/>
          </a:xfrm>
          <a:prstGeom prst="rect">
            <a:avLst/>
          </a:prstGeom>
          <a:solidFill>
            <a:srgbClr val="339966">
              <a:alpha val="7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9071" name="矩形 1049070"/>
          <p:cNvSpPr/>
          <p:nvPr/>
        </p:nvSpPr>
        <p:spPr>
          <a:xfrm>
            <a:off x="573088" y="1244600"/>
            <a:ext cx="3282950" cy="47879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int i, sum;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sum=0;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i=1;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while (i&lt;=100)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{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sum=sum+i;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i=i+1;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}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printf ("Sum=%d",sum);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73" name="标题 1049072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例：求1～100之和，即</a:t>
            </a:r>
            <a:endParaRPr lang="zh-CN" altLang="zh-CN" dirty="0"/>
          </a:p>
        </p:txBody>
      </p:sp>
      <p:graphicFrame>
        <p:nvGraphicFramePr>
          <p:cNvPr id="2097168" name="内容占位符 2097167"/>
          <p:cNvGraphicFramePr/>
          <p:nvPr>
            <p:ph idx="1"/>
          </p:nvPr>
        </p:nvGraphicFramePr>
        <p:xfrm>
          <a:off x="5886450" y="165100"/>
          <a:ext cx="546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8175" imgH="1028700" progId="Equation.DSMT4">
                  <p:embed/>
                </p:oleObj>
              </mc:Choice>
              <mc:Fallback>
                <p:oleObj name="" r:id="rId1" imgW="638175" imgH="102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886450" y="165100"/>
                        <a:ext cx="546100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075" name="直接连接符 1049074"/>
          <p:cNvSpPr/>
          <p:nvPr/>
        </p:nvSpPr>
        <p:spPr>
          <a:xfrm>
            <a:off x="1585913" y="3811588"/>
            <a:ext cx="838200" cy="0"/>
          </a:xfrm>
          <a:prstGeom prst="line">
            <a:avLst/>
          </a:prstGeom>
          <a:ln w="317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9077" name="直接连接符 1049076"/>
          <p:cNvSpPr/>
          <p:nvPr/>
        </p:nvSpPr>
        <p:spPr>
          <a:xfrm>
            <a:off x="1289050" y="3282950"/>
            <a:ext cx="849313" cy="0"/>
          </a:xfrm>
          <a:prstGeom prst="line">
            <a:avLst/>
          </a:prstGeom>
          <a:ln w="31750" cap="flat" cmpd="sng">
            <a:solidFill>
              <a:srgbClr val="FF0000">
                <a:alpha val="100000"/>
              </a:srgbClr>
            </a:solidFill>
            <a:prstDash val="solid"/>
            <a:headEnd type="triangle" w="med" len="lg"/>
            <a:tailEnd type="none" w="med" len="med"/>
          </a:ln>
        </p:spPr>
      </p:sp>
      <p:sp>
        <p:nvSpPr>
          <p:cNvPr id="1049079" name="矩形 1049078"/>
          <p:cNvSpPr/>
          <p:nvPr/>
        </p:nvSpPr>
        <p:spPr>
          <a:xfrm>
            <a:off x="2192338" y="3074988"/>
            <a:ext cx="1862137" cy="396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循环变量设定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81" name="直接连接符 1049080"/>
          <p:cNvSpPr/>
          <p:nvPr/>
        </p:nvSpPr>
        <p:spPr>
          <a:xfrm>
            <a:off x="2082800" y="3822700"/>
            <a:ext cx="638175" cy="142875"/>
          </a:xfrm>
          <a:prstGeom prst="line">
            <a:avLst/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049083" name="矩形 1049082"/>
          <p:cNvSpPr/>
          <p:nvPr/>
        </p:nvSpPr>
        <p:spPr>
          <a:xfrm>
            <a:off x="2732088" y="3725863"/>
            <a:ext cx="1081087" cy="396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45720" rIns="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循环条件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085" name="直接连接符 1049084"/>
          <p:cNvSpPr/>
          <p:nvPr/>
        </p:nvSpPr>
        <p:spPr>
          <a:xfrm>
            <a:off x="2697163" y="4572000"/>
            <a:ext cx="287337" cy="0"/>
          </a:xfrm>
          <a:prstGeom prst="line">
            <a:avLst/>
          </a:prstGeom>
          <a:ln w="317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049087" name="矩形 1049086"/>
          <p:cNvSpPr/>
          <p:nvPr/>
        </p:nvSpPr>
        <p:spPr>
          <a:xfrm>
            <a:off x="2986088" y="4375150"/>
            <a:ext cx="815975" cy="396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vert="horz" lIns="0" tIns="45720" rIns="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循环体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5097463" y="1112838"/>
            <a:ext cx="2466975" cy="4878387"/>
            <a:chOff x="3211" y="701"/>
            <a:chExt cx="1554" cy="3073"/>
          </a:xfrm>
        </p:grpSpPr>
        <p:sp>
          <p:nvSpPr>
            <p:cNvPr id="1049089" name="流程图: 终止 1049088"/>
            <p:cNvSpPr/>
            <p:nvPr/>
          </p:nvSpPr>
          <p:spPr>
            <a:xfrm>
              <a:off x="3587" y="724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091" name="矩形 1049090"/>
            <p:cNvSpPr/>
            <p:nvPr/>
          </p:nvSpPr>
          <p:spPr>
            <a:xfrm>
              <a:off x="3678" y="701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开始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093" name="矩形 1049092"/>
            <p:cNvSpPr/>
            <p:nvPr/>
          </p:nvSpPr>
          <p:spPr>
            <a:xfrm>
              <a:off x="3211" y="1034"/>
              <a:ext cx="1523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定义变量i,sum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095" name="矩形 1049094"/>
            <p:cNvSpPr/>
            <p:nvPr/>
          </p:nvSpPr>
          <p:spPr>
            <a:xfrm>
              <a:off x="3711" y="1333"/>
              <a:ext cx="524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i=1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097" name="矩形 1049096"/>
            <p:cNvSpPr/>
            <p:nvPr/>
          </p:nvSpPr>
          <p:spPr>
            <a:xfrm>
              <a:off x="3691" y="1625"/>
              <a:ext cx="55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sum=0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099" name="矩形 1049098"/>
            <p:cNvSpPr/>
            <p:nvPr/>
          </p:nvSpPr>
          <p:spPr>
            <a:xfrm>
              <a:off x="3532" y="2475"/>
              <a:ext cx="879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sum=sum+1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01" name="矩形 1049100"/>
            <p:cNvSpPr/>
            <p:nvPr/>
          </p:nvSpPr>
          <p:spPr>
            <a:xfrm>
              <a:off x="3399" y="3270"/>
              <a:ext cx="1153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18000" tIns="0" rIns="1800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用printf输出sum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03" name="流程图: 终止 1049102"/>
            <p:cNvSpPr/>
            <p:nvPr/>
          </p:nvSpPr>
          <p:spPr>
            <a:xfrm>
              <a:off x="3587" y="3585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05" name="矩形 1049104"/>
            <p:cNvSpPr/>
            <p:nvPr/>
          </p:nvSpPr>
          <p:spPr>
            <a:xfrm>
              <a:off x="3678" y="3562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结束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07" name="直接连接符 1049106"/>
            <p:cNvSpPr/>
            <p:nvPr/>
          </p:nvSpPr>
          <p:spPr>
            <a:xfrm>
              <a:off x="3968" y="3438"/>
              <a:ext cx="0" cy="135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9109" name="流程图: 决策 1049108"/>
            <p:cNvSpPr/>
            <p:nvPr/>
          </p:nvSpPr>
          <p:spPr>
            <a:xfrm>
              <a:off x="3359" y="2061"/>
              <a:ext cx="1222" cy="264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11" name="矩形 1049110"/>
            <p:cNvSpPr/>
            <p:nvPr/>
          </p:nvSpPr>
          <p:spPr>
            <a:xfrm>
              <a:off x="3567" y="2082"/>
              <a:ext cx="80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i≤100?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13" name="矩形 1049112"/>
            <p:cNvSpPr/>
            <p:nvPr/>
          </p:nvSpPr>
          <p:spPr>
            <a:xfrm>
              <a:off x="3965" y="2313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15" name="矩形 1049114"/>
            <p:cNvSpPr/>
            <p:nvPr/>
          </p:nvSpPr>
          <p:spPr>
            <a:xfrm>
              <a:off x="4562" y="2018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17" name="矩形 1049116"/>
            <p:cNvSpPr/>
            <p:nvPr/>
          </p:nvSpPr>
          <p:spPr>
            <a:xfrm>
              <a:off x="3708" y="2766"/>
              <a:ext cx="532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i++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759" name="肘形连接符 3145758"/>
            <p:cNvCxnSpPr/>
            <p:nvPr/>
          </p:nvCxnSpPr>
          <p:spPr>
            <a:xfrm rot="-5400000" flipV="1">
              <a:off x="3134" y="2086"/>
              <a:ext cx="967" cy="713"/>
            </a:xfrm>
            <a:prstGeom prst="bentConnector3">
              <a:avLst>
                <a:gd name="adj1" fmla="val -8690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45761" name="肘形连接符 3145760"/>
            <p:cNvCxnSpPr/>
            <p:nvPr/>
          </p:nvCxnSpPr>
          <p:spPr>
            <a:xfrm flipH="1">
              <a:off x="3976" y="2193"/>
              <a:ext cx="605" cy="1077"/>
            </a:xfrm>
            <a:prstGeom prst="bentConnector4">
              <a:avLst>
                <a:gd name="adj1" fmla="val -23801"/>
                <a:gd name="adj2" fmla="val 83097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763" name="直接箭头连接符 3145762"/>
            <p:cNvCxnSpPr/>
            <p:nvPr/>
          </p:nvCxnSpPr>
          <p:spPr>
            <a:xfrm>
              <a:off x="3973" y="913"/>
              <a:ext cx="0" cy="121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65" name="直接箭头连接符 3145764"/>
            <p:cNvCxnSpPr/>
            <p:nvPr/>
          </p:nvCxnSpPr>
          <p:spPr>
            <a:xfrm flipH="1">
              <a:off x="3970" y="1493"/>
              <a:ext cx="3" cy="132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67" name="直接箭头连接符 3145766"/>
            <p:cNvCxnSpPr/>
            <p:nvPr/>
          </p:nvCxnSpPr>
          <p:spPr>
            <a:xfrm>
              <a:off x="3973" y="1194"/>
              <a:ext cx="0" cy="139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69" name="直接箭头连接符 3145768"/>
            <p:cNvCxnSpPr/>
            <p:nvPr/>
          </p:nvCxnSpPr>
          <p:spPr>
            <a:xfrm>
              <a:off x="3970" y="1785"/>
              <a:ext cx="0" cy="276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71" name="直接箭头连接符 3145770"/>
            <p:cNvCxnSpPr/>
            <p:nvPr/>
          </p:nvCxnSpPr>
          <p:spPr>
            <a:xfrm>
              <a:off x="3970" y="2325"/>
              <a:ext cx="2" cy="150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73" name="直接箭头连接符 3145772"/>
            <p:cNvCxnSpPr/>
            <p:nvPr/>
          </p:nvCxnSpPr>
          <p:spPr>
            <a:xfrm>
              <a:off x="3972" y="2635"/>
              <a:ext cx="2" cy="131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49119" name="直接连接符 1049118"/>
            <p:cNvSpPr/>
            <p:nvPr/>
          </p:nvSpPr>
          <p:spPr>
            <a:xfrm>
              <a:off x="3260" y="1959"/>
              <a:ext cx="708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049121" name="矩形 1049120"/>
          <p:cNvSpPr/>
          <p:nvPr/>
        </p:nvSpPr>
        <p:spPr>
          <a:xfrm>
            <a:off x="7656513" y="3360738"/>
            <a:ext cx="517525" cy="13112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循环结构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23" name="矩形 1049122"/>
          <p:cNvSpPr/>
          <p:nvPr/>
        </p:nvSpPr>
        <p:spPr>
          <a:xfrm>
            <a:off x="384175" y="6156325"/>
            <a:ext cx="8439150" cy="7016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en-US" sz="2000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条件表达式中的变量在循环体前设定初值，并在循环体内发生改变，是循环有始有终的前提。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4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125" name="标题 1049124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4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注意事项：</a:t>
            </a:r>
            <a:endParaRPr lang="zh-CN" altLang="zh-CN" dirty="0"/>
          </a:p>
        </p:txBody>
      </p:sp>
      <p:sp>
        <p:nvSpPr>
          <p:cNvPr id="1049127" name="文本占位符 1049126"/>
          <p:cNvSpPr/>
          <p:nvPr>
            <p:ph type="body" idx="1"/>
          </p:nvPr>
        </p:nvSpPr>
        <p:spPr>
          <a:ln/>
        </p:spPr>
        <p:txBody>
          <a:bodyPr vert="horz" lIns="91440" tIns="45720" rIns="91440" bIns="45720" anchor="t"/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如果循环体内只有一条语句，则可以不用大括号{ }；</a:t>
            </a:r>
            <a:endParaRPr lang="zh-CN" altLang="zh-CN" dirty="0"/>
          </a:p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语法上并没有要求一定要存在循环初始条件的设定，也没有要求循环条件中的变量必须在循环体内改变，但逻辑上要求有，否则将成为无效循环或死循环。</a:t>
            </a:r>
            <a:endParaRPr lang="zh-CN" altLang="zh-CN" dirty="0"/>
          </a:p>
          <a:p>
            <a:pPr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循环变量在循环体内的改变应该有使循环条件不满足的趋势。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129" name="标题 1049128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例：读程序，说明程序的功能。</a:t>
            </a:r>
            <a:endParaRPr lang="zh-CN" altLang="zh-CN" dirty="0"/>
          </a:p>
        </p:txBody>
      </p:sp>
      <p:sp>
        <p:nvSpPr>
          <p:cNvPr id="1049131" name="矩形 1049130"/>
          <p:cNvSpPr/>
          <p:nvPr/>
        </p:nvSpPr>
        <p:spPr>
          <a:xfrm>
            <a:off x="419100" y="1511300"/>
            <a:ext cx="3511550" cy="4271963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2075" tIns="46038" rIns="92075" bIns="46038" anchor="t">
            <a:spAutoFit/>
          </a:bodyPr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en-US" altLang="zh-CN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	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 k, s,n 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scanf("%d",&amp;n);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 = 1; k = 1;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while ( k &lt;= n/2 )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	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		s=s*(2*k-1);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k++;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 ( "%d\n",s);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33" name="矩形 1049132"/>
          <p:cNvSpPr/>
          <p:nvPr/>
        </p:nvSpPr>
        <p:spPr>
          <a:xfrm>
            <a:off x="550863" y="6213475"/>
            <a:ext cx="3292475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en-US" sz="2400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n以内所以奇数的乘积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35" name="矩形 1049134"/>
          <p:cNvSpPr/>
          <p:nvPr/>
        </p:nvSpPr>
        <p:spPr>
          <a:xfrm>
            <a:off x="4506913" y="1511300"/>
            <a:ext cx="4106862" cy="4271963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2075" tIns="46038" rIns="92075" bIns="46038" anchor="t">
            <a:spAutoFit/>
          </a:bodyPr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en-US" altLang="zh-CN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 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	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 k, s,n1,n2 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scanf("%d,%d",&amp;n1,&amp;n2);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 = 0; i = n1;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while ( i&lt;=n2 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	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		if (i%2==0) s=s+i;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i++;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 ( "%d\n",s);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spcBef>
                <a:spcPct val="20000"/>
              </a:spcBef>
              <a:buClr>
                <a:srgbClr val="006633"/>
              </a:buClr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37" name="矩形 1049136"/>
          <p:cNvSpPr/>
          <p:nvPr/>
        </p:nvSpPr>
        <p:spPr>
          <a:xfrm>
            <a:off x="4703763" y="6213475"/>
            <a:ext cx="3589337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en-US" sz="2400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n1至n2间所有偶数之和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139" name="标题 1049138"/>
          <p:cNvSpPr/>
          <p:nvPr>
            <p:ph type="title"/>
          </p:nvPr>
        </p:nvSpPr>
        <p:spPr>
          <a:xfrm>
            <a:off x="457200" y="320675"/>
            <a:ext cx="8229600" cy="677863"/>
          </a:xfrm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30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例：计算两个数的最大公约数和最小公倍数。</a:t>
            </a:r>
            <a:endParaRPr lang="zh-CN" altLang="zh-CN" dirty="0"/>
          </a:p>
        </p:txBody>
      </p:sp>
      <p:sp>
        <p:nvSpPr>
          <p:cNvPr id="1049141" name="矩形 1049140"/>
          <p:cNvSpPr/>
          <p:nvPr/>
        </p:nvSpPr>
        <p:spPr>
          <a:xfrm>
            <a:off x="3167063" y="1047750"/>
            <a:ext cx="5619750" cy="491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0" tIns="45720" rIns="91440" bIns="45720" anchor="t">
            <a:spAutoFit/>
          </a:bodyPr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en-US" altLang="zh-CN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</a:t>
            </a: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main( )</a:t>
            </a:r>
            <a:endParaRPr lang="zh-CN" altLang="en-US" baseline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i, max,min;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scanf("%d,%d",&amp;max,&amp;min);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i=min;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while (i&gt;0)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if (max%i==0 &amp;&amp; min%i==0) </a:t>
            </a:r>
            <a:r>
              <a:rPr lang="zh-CN" altLang="en-US" sz="1600" b="1" baseline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break;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i--;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printf("%d和%d的最大公约数是：%d\n",max,min,i);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i=1;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while( 1 )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if (min*i%max==0) </a:t>
            </a:r>
            <a:r>
              <a:rPr lang="zh-CN" altLang="en-US" sz="1600" b="1" baseline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break;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i++;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printf("%d和%d的最小共倍数是：%d\n",max,min,min*i);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  <a:tab pos="263525" algn="l"/>
                <a:tab pos="539750" algn="l"/>
              </a:tabLst>
            </a:pPr>
            <a:r>
              <a:rPr lang="zh-CN" altLang="en-US" sz="16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43" name="矩形 1049142"/>
          <p:cNvSpPr/>
          <p:nvPr/>
        </p:nvSpPr>
        <p:spPr>
          <a:xfrm>
            <a:off x="374650" y="1001713"/>
            <a:ext cx="2689225" cy="31908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marL="265430" indent="-1905"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分析：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65430" indent="-1905">
              <a:spcBef>
                <a:spcPct val="10000"/>
              </a:spcBef>
              <a:buNone/>
            </a:pP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用试验的方法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65430" indent="-1905">
              <a:spcBef>
                <a:spcPct val="50000"/>
              </a:spcBef>
              <a:buAutoNum type="arabicPeriod"/>
            </a:pPr>
            <a:r>
              <a:rPr lang="en-US" altLang="en-US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计算最大公约数：</a:t>
            </a:r>
            <a:br>
              <a:rPr lang="zh-CN" altLang="zh-CN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</a:br>
            <a:r>
              <a:rPr lang="en-US" altLang="en-US" b="1" baseline="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用1～min分别除max和min,看其余数是否同时为零；</a:t>
            </a:r>
            <a:endParaRPr lang="zh-CN" altLang="zh-CN" dirty="0">
              <a:latin typeface="Arial" panose="020B0604020202020204" pitchFamily="34" charset="0"/>
            </a:endParaRPr>
          </a:p>
          <a:p>
            <a:pPr marL="265430" indent="-1905">
              <a:spcBef>
                <a:spcPct val="50000"/>
              </a:spcBef>
              <a:buAutoNum type="arabicPeriod"/>
            </a:pPr>
            <a:r>
              <a:rPr lang="en-US" altLang="en-US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计算最小公倍数：</a:t>
            </a:r>
            <a:br>
              <a:rPr lang="zh-CN" altLang="zh-CN" b="1" baseline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</a:br>
            <a:r>
              <a:rPr lang="en-US" altLang="en-US" b="1" baseline="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用1～？分别乘以max和min，看其乘积是否相等。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45" name="矩形 1049144"/>
          <p:cNvSpPr/>
          <p:nvPr/>
        </p:nvSpPr>
        <p:spPr>
          <a:xfrm>
            <a:off x="354013" y="4256088"/>
            <a:ext cx="2767012" cy="1835150"/>
          </a:xfrm>
          <a:prstGeom prst="rect">
            <a:avLst/>
          </a:prstGeom>
          <a:noFill/>
          <a:ln w="9525">
            <a:noFill/>
          </a:ln>
        </p:spPr>
        <p:txBody>
          <a:bodyPr vert="horz" lIns="18000" tIns="45720" rIns="18000" bIns="45720" anchor="t">
            <a:spAutoFit/>
          </a:bodyPr>
          <a:p>
            <a:pPr marL="342900">
              <a:spcBef>
                <a:spcPct val="1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问题：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Char char="•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计算最大公约数时如何设计循环的初始值和循环条件？</a:t>
            </a:r>
            <a:endParaRPr lang="zh-CN" altLang="zh-CN" dirty="0">
              <a:latin typeface="Arial" panose="020B0604020202020204" pitchFamily="34" charset="0"/>
            </a:endParaRPr>
          </a:p>
          <a:p>
            <a:pPr marL="342900">
              <a:spcBef>
                <a:spcPct val="10000"/>
              </a:spcBef>
              <a:buChar char="•"/>
            </a:pPr>
            <a:r>
              <a:rPr lang="zh-CN" altLang="en-US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计算最小公倍数时如何设定循环条件？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147" name="标题 1049146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>
              <a:buNone/>
            </a:pPr>
            <a:r>
              <a:rPr lang="zh-CN" altLang="en-US" sz="4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do…while循环结构</a:t>
            </a:r>
            <a:endParaRPr lang="zh-CN" altLang="zh-CN" dirty="0"/>
          </a:p>
        </p:txBody>
      </p:sp>
      <p:sp>
        <p:nvSpPr>
          <p:cNvPr id="1049149" name="矩形 1049148"/>
          <p:cNvSpPr/>
          <p:nvPr/>
        </p:nvSpPr>
        <p:spPr>
          <a:xfrm>
            <a:off x="606425" y="1212850"/>
            <a:ext cx="2741613" cy="2417763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t">
            <a:spAutoFit/>
          </a:bodyPr>
          <a:p>
            <a:pPr defTabSz="0">
              <a:spcBef>
                <a:spcPct val="50000"/>
              </a:spcBef>
              <a:buNone/>
              <a:tabLst>
                <a:tab pos="4508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do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4508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循环体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None/>
              <a:tabLst>
                <a:tab pos="450850" algn="l"/>
              </a:tabLst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while (条件表达式)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51" name="矩形 1049150"/>
          <p:cNvSpPr/>
          <p:nvPr/>
        </p:nvSpPr>
        <p:spPr>
          <a:xfrm>
            <a:off x="419100" y="3900488"/>
            <a:ext cx="8142288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 algn="just"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含义：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执行循环体内的语句，只要表达式结果为"真"，就反复执行，直到条件不满足为止。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53" name="矩形 1049152"/>
          <p:cNvSpPr/>
          <p:nvPr/>
        </p:nvSpPr>
        <p:spPr>
          <a:xfrm>
            <a:off x="419100" y="4703763"/>
            <a:ext cx="8142288" cy="1492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1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比较：</a:t>
            </a:r>
            <a:br>
              <a:rPr lang="zh-CN" altLang="zh-CN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</a:b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 </a:t>
            </a: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do…while循环至少执行一次循环体。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while 可能一次也不执行循环体。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3. 两者之间可以通过初始条件的设定相互转化。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5276850" y="1212850"/>
            <a:ext cx="2741613" cy="2419350"/>
            <a:chOff x="3324" y="764"/>
            <a:chExt cx="1727" cy="1524"/>
          </a:xfrm>
        </p:grpSpPr>
        <p:sp>
          <p:nvSpPr>
            <p:cNvPr id="1049155" name="矩形 1049154"/>
            <p:cNvSpPr/>
            <p:nvPr/>
          </p:nvSpPr>
          <p:spPr>
            <a:xfrm>
              <a:off x="3324" y="764"/>
              <a:ext cx="1727" cy="1524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45720" rIns="91440" bIns="45720" anchor="t"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zh-CN" altLang="en-US" sz="24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while (条件表达式) 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>
                <a:buNone/>
              </a:pPr>
              <a:r>
                <a:rPr lang="zh-CN" altLang="en-US" sz="24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{</a:t>
              </a:r>
              <a:endParaRPr lang="zh-CN" altLang="zh-CN" dirty="0"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None/>
              </a:pPr>
              <a:endPara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None/>
              </a:pPr>
              <a:endPara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None/>
              </a:pPr>
              <a:r>
                <a:rPr lang="zh-CN" altLang="en-US" sz="24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}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57" name="矩形 1049156"/>
            <p:cNvSpPr/>
            <p:nvPr/>
          </p:nvSpPr>
          <p:spPr>
            <a:xfrm>
              <a:off x="3727" y="1465"/>
              <a:ext cx="9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zh-CN" altLang="en-US" sz="24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循环体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159" name="矩形 1049158"/>
          <p:cNvSpPr/>
          <p:nvPr/>
        </p:nvSpPr>
        <p:spPr>
          <a:xfrm>
            <a:off x="396875" y="274638"/>
            <a:ext cx="8482013" cy="1249362"/>
          </a:xfrm>
          <a:prstGeom prst="rect">
            <a:avLst/>
          </a:prstGeom>
          <a:noFill/>
          <a:ln w="9525">
            <a:noFill/>
          </a:ln>
        </p:spPr>
        <p:txBody>
          <a:bodyPr vert="horz" lIns="18000" tIns="45720" rIns="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4000" b="1" baseline="0" dirty="0">
                <a:solidFill>
                  <a:srgbClr val="006633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例：判断某个数是否是质数。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方法：根据定义，一个数如果只能被1和自身整除，则为质数。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49161" name="矩形 1049160"/>
          <p:cNvSpPr/>
          <p:nvPr/>
        </p:nvSpPr>
        <p:spPr>
          <a:xfrm>
            <a:off x="688975" y="2862263"/>
            <a:ext cx="2592388" cy="1871662"/>
          </a:xfrm>
          <a:prstGeom prst="rect">
            <a:avLst/>
          </a:prstGeom>
          <a:solidFill>
            <a:srgbClr val="CC99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9163" name="矩形 1049162"/>
          <p:cNvSpPr/>
          <p:nvPr/>
        </p:nvSpPr>
        <p:spPr>
          <a:xfrm>
            <a:off x="4252913" y="3425825"/>
            <a:ext cx="2908300" cy="1190625"/>
          </a:xfrm>
          <a:prstGeom prst="rect">
            <a:avLst/>
          </a:prstGeom>
          <a:solidFill>
            <a:srgbClr val="CC9900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9165" name="矩形 1049164"/>
          <p:cNvSpPr/>
          <p:nvPr/>
        </p:nvSpPr>
        <p:spPr>
          <a:xfrm>
            <a:off x="4043363" y="1543050"/>
            <a:ext cx="4692650" cy="460375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10800" rIns="91440" bIns="10800" anchor="t">
            <a:spAutoFit/>
          </a:bodyPr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main(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i,num;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i=2;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scanf("%d",&amp;num);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do 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if (num%i==0) break;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i++;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 while(i&lt;num); 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if (i&lt;num) 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printf("It's not a prime number!");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else 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printf("It's a prime number!");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  <a:tab pos="714375" algn="l"/>
                <a:tab pos="174625" algn="l"/>
                <a:tab pos="450850" algn="l"/>
              </a:tabLst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482600" y="1727200"/>
            <a:ext cx="2917825" cy="4413250"/>
            <a:chOff x="304" y="1088"/>
            <a:chExt cx="1838" cy="2780"/>
          </a:xfrm>
        </p:grpSpPr>
        <p:sp>
          <p:nvSpPr>
            <p:cNvPr id="1049167" name="流程图: 终止 1049166"/>
            <p:cNvSpPr/>
            <p:nvPr/>
          </p:nvSpPr>
          <p:spPr>
            <a:xfrm>
              <a:off x="795" y="1088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69" name="矩形 1049168"/>
            <p:cNvSpPr/>
            <p:nvPr/>
          </p:nvSpPr>
          <p:spPr>
            <a:xfrm>
              <a:off x="886" y="1089"/>
              <a:ext cx="59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开始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71" name="矩形 1049170"/>
            <p:cNvSpPr/>
            <p:nvPr/>
          </p:nvSpPr>
          <p:spPr>
            <a:xfrm>
              <a:off x="707" y="1367"/>
              <a:ext cx="947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输入数字num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73" name="矩形 1049172"/>
            <p:cNvSpPr/>
            <p:nvPr/>
          </p:nvSpPr>
          <p:spPr>
            <a:xfrm>
              <a:off x="902" y="1632"/>
              <a:ext cx="55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i=2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75" name="矩形 1049174"/>
            <p:cNvSpPr/>
            <p:nvPr/>
          </p:nvSpPr>
          <p:spPr>
            <a:xfrm>
              <a:off x="1543" y="3331"/>
              <a:ext cx="580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18000" tIns="0" rIns="1800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不是质数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77" name="流程图: 终止 1049176"/>
            <p:cNvSpPr/>
            <p:nvPr/>
          </p:nvSpPr>
          <p:spPr>
            <a:xfrm>
              <a:off x="798" y="3682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79" name="矩形 1049178"/>
            <p:cNvSpPr/>
            <p:nvPr/>
          </p:nvSpPr>
          <p:spPr>
            <a:xfrm>
              <a:off x="895" y="3656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结束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81" name="流程图: 决策 1049180"/>
            <p:cNvSpPr/>
            <p:nvPr/>
          </p:nvSpPr>
          <p:spPr>
            <a:xfrm>
              <a:off x="710" y="2649"/>
              <a:ext cx="937" cy="231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83" name="矩形 1049182"/>
            <p:cNvSpPr/>
            <p:nvPr/>
          </p:nvSpPr>
          <p:spPr>
            <a:xfrm>
              <a:off x="886" y="2640"/>
              <a:ext cx="6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i&lt;num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85" name="矩形 1049184"/>
            <p:cNvSpPr/>
            <p:nvPr/>
          </p:nvSpPr>
          <p:spPr>
            <a:xfrm>
              <a:off x="1176" y="2179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87" name="矩形 1049186"/>
            <p:cNvSpPr/>
            <p:nvPr/>
          </p:nvSpPr>
          <p:spPr>
            <a:xfrm>
              <a:off x="1773" y="1911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775" name="直接箭头连接符 3145774"/>
            <p:cNvCxnSpPr/>
            <p:nvPr/>
          </p:nvCxnSpPr>
          <p:spPr>
            <a:xfrm>
              <a:off x="1181" y="1269"/>
              <a:ext cx="0" cy="98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77" name="直接箭头连接符 3145776"/>
            <p:cNvCxnSpPr/>
            <p:nvPr/>
          </p:nvCxnSpPr>
          <p:spPr>
            <a:xfrm>
              <a:off x="1181" y="1527"/>
              <a:ext cx="0" cy="105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79" name="直接箭头连接符 3145778"/>
            <p:cNvCxnSpPr/>
            <p:nvPr/>
          </p:nvCxnSpPr>
          <p:spPr>
            <a:xfrm>
              <a:off x="1181" y="1792"/>
              <a:ext cx="0" cy="142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49189" name="直接连接符 1049188"/>
            <p:cNvSpPr/>
            <p:nvPr/>
          </p:nvSpPr>
          <p:spPr>
            <a:xfrm>
              <a:off x="471" y="1838"/>
              <a:ext cx="708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49191" name="流程图: 决策 1049190"/>
            <p:cNvSpPr/>
            <p:nvPr/>
          </p:nvSpPr>
          <p:spPr>
            <a:xfrm>
              <a:off x="570" y="1934"/>
              <a:ext cx="1222" cy="264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193" name="矩形 1049192"/>
            <p:cNvSpPr/>
            <p:nvPr/>
          </p:nvSpPr>
          <p:spPr>
            <a:xfrm>
              <a:off x="646" y="1961"/>
              <a:ext cx="10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num能被i整除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95" name="矩形 1049194"/>
            <p:cNvSpPr/>
            <p:nvPr/>
          </p:nvSpPr>
          <p:spPr>
            <a:xfrm>
              <a:off x="895" y="2353"/>
              <a:ext cx="55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i++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97" name="矩形 1049196"/>
            <p:cNvSpPr/>
            <p:nvPr/>
          </p:nvSpPr>
          <p:spPr>
            <a:xfrm>
              <a:off x="522" y="2578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199" name="矩形 1049198"/>
            <p:cNvSpPr/>
            <p:nvPr/>
          </p:nvSpPr>
          <p:spPr>
            <a:xfrm>
              <a:off x="1200" y="2833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01" name="流程图: 决策 1049200"/>
            <p:cNvSpPr/>
            <p:nvPr/>
          </p:nvSpPr>
          <p:spPr>
            <a:xfrm>
              <a:off x="711" y="3079"/>
              <a:ext cx="937" cy="231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03" name="矩形 1049202"/>
            <p:cNvSpPr/>
            <p:nvPr/>
          </p:nvSpPr>
          <p:spPr>
            <a:xfrm>
              <a:off x="880" y="3073"/>
              <a:ext cx="6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i&lt;num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05" name="矩形 1049204"/>
            <p:cNvSpPr/>
            <p:nvPr/>
          </p:nvSpPr>
          <p:spPr>
            <a:xfrm>
              <a:off x="564" y="3022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07" name="矩形 1049206"/>
            <p:cNvSpPr/>
            <p:nvPr/>
          </p:nvSpPr>
          <p:spPr>
            <a:xfrm>
              <a:off x="1659" y="3022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09" name="矩形 1049208"/>
            <p:cNvSpPr/>
            <p:nvPr/>
          </p:nvSpPr>
          <p:spPr>
            <a:xfrm>
              <a:off x="304" y="3331"/>
              <a:ext cx="463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18000" tIns="0" rIns="1800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是质数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781" name="肘形连接符 3145780"/>
            <p:cNvCxnSpPr/>
            <p:nvPr/>
          </p:nvCxnSpPr>
          <p:spPr>
            <a:xfrm rot="-10800000" flipV="1">
              <a:off x="536" y="3195"/>
              <a:ext cx="175" cy="136"/>
            </a:xfrm>
            <a:prstGeom prst="bentConnector2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783" name="肘形连接符 3145782"/>
            <p:cNvCxnSpPr/>
            <p:nvPr/>
          </p:nvCxnSpPr>
          <p:spPr>
            <a:xfrm>
              <a:off x="1648" y="3195"/>
              <a:ext cx="185" cy="136"/>
            </a:xfrm>
            <a:prstGeom prst="bentConnector2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785" name="肘形连接符 3145784"/>
            <p:cNvCxnSpPr/>
            <p:nvPr/>
          </p:nvCxnSpPr>
          <p:spPr>
            <a:xfrm rot="-5400000" flipH="1">
              <a:off x="764" y="3262"/>
              <a:ext cx="191" cy="648"/>
            </a:xfrm>
            <a:prstGeom prst="bentConnector3">
              <a:avLst>
                <a:gd name="adj1" fmla="val 49736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787" name="肘形连接符 3145786"/>
            <p:cNvCxnSpPr/>
            <p:nvPr/>
          </p:nvCxnSpPr>
          <p:spPr>
            <a:xfrm rot="5400000">
              <a:off x="1413" y="3262"/>
              <a:ext cx="191" cy="649"/>
            </a:xfrm>
            <a:prstGeom prst="bentConnector3">
              <a:avLst>
                <a:gd name="adj1" fmla="val 49736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049211" name="直接连接符 1049210"/>
            <p:cNvSpPr/>
            <p:nvPr/>
          </p:nvSpPr>
          <p:spPr>
            <a:xfrm>
              <a:off x="1182" y="2196"/>
              <a:ext cx="0" cy="156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9213" name="直接连接符 1049212"/>
            <p:cNvSpPr/>
            <p:nvPr/>
          </p:nvSpPr>
          <p:spPr>
            <a:xfrm>
              <a:off x="1179" y="2511"/>
              <a:ext cx="0" cy="135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9215" name="直接连接符 1049214"/>
            <p:cNvSpPr/>
            <p:nvPr/>
          </p:nvSpPr>
          <p:spPr>
            <a:xfrm>
              <a:off x="1182" y="2877"/>
              <a:ext cx="0" cy="198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9217" name="直接连接符 1049216"/>
            <p:cNvSpPr/>
            <p:nvPr/>
          </p:nvSpPr>
          <p:spPr>
            <a:xfrm>
              <a:off x="1785" y="2067"/>
              <a:ext cx="357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9219" name="直接连接符 1049218"/>
            <p:cNvSpPr/>
            <p:nvPr/>
          </p:nvSpPr>
          <p:spPr>
            <a:xfrm>
              <a:off x="2142" y="2067"/>
              <a:ext cx="0" cy="936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9221" name="直接连接符 1049220"/>
            <p:cNvSpPr/>
            <p:nvPr/>
          </p:nvSpPr>
          <p:spPr>
            <a:xfrm flipH="1">
              <a:off x="1182" y="3006"/>
              <a:ext cx="960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9223" name="直接连接符 1049222"/>
            <p:cNvSpPr/>
            <p:nvPr/>
          </p:nvSpPr>
          <p:spPr>
            <a:xfrm flipH="1">
              <a:off x="471" y="2763"/>
              <a:ext cx="234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9225" name="直接连接符 1049224"/>
            <p:cNvSpPr/>
            <p:nvPr/>
          </p:nvSpPr>
          <p:spPr>
            <a:xfrm flipV="1">
              <a:off x="471" y="1836"/>
              <a:ext cx="0" cy="927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9231" name="标题 1049230"/>
          <p:cNvSpPr/>
          <p:nvPr>
            <p:ph type="title"/>
          </p:nvPr>
        </p:nvSpPr>
        <p:spPr>
          <a:ln/>
        </p:spPr>
        <p:txBody>
          <a:bodyPr vert="horz" lIns="91440" tIns="45720" rIns="91440" bIns="45720" anchor="t"/>
          <a:p>
            <a:pPr defTabSz="0">
              <a:buNone/>
              <a:tabLst>
                <a:tab pos="981075" algn="l"/>
              </a:tabLst>
            </a:pP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例：找出所有的水仙花数。</a:t>
            </a:r>
            <a:br>
              <a:rPr lang="zh-CN" altLang="zh-CN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3800" b="1" baseline="0" dirty="0"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水仙花数：153=1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+5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 b="1" baseline="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+3</a:t>
            </a:r>
            <a:r>
              <a:rPr lang="zh-CN" altLang="en-US" sz="2800" b="1" baseline="30000" dirty="0">
                <a:solidFill>
                  <a:srgbClr val="000000"/>
                </a:solidFill>
                <a:latin typeface="Garamond" pitchFamily="18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endParaRPr lang="zh-CN" altLang="zh-CN" dirty="0"/>
          </a:p>
        </p:txBody>
      </p:sp>
      <p:sp>
        <p:nvSpPr>
          <p:cNvPr id="1049233" name="矩形 1049232"/>
          <p:cNvSpPr/>
          <p:nvPr/>
        </p:nvSpPr>
        <p:spPr>
          <a:xfrm>
            <a:off x="495300" y="1808163"/>
            <a:ext cx="3382963" cy="24384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baseline="0" dirty="0">
                <a:solidFill>
                  <a:srgbClr val="FF0000"/>
                </a:solidFill>
                <a:latin typeface="Arial" panose="020B0604020202020204" pitchFamily="34" charset="0"/>
                <a:ea typeface="华文新魏" pitchFamily="2" charset="-122"/>
                <a:sym typeface="Arial" panose="020B0604020202020204" pitchFamily="34" charset="0"/>
              </a:rPr>
              <a:t>分析：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穷举搜索法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对每个可能的数字进行分解和计算，看其是否满足水仙花数的条件。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000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搜索范围：100～999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148263" y="1866900"/>
            <a:ext cx="2651125" cy="3703638"/>
            <a:chOff x="3243" y="1176"/>
            <a:chExt cx="1670" cy="2333"/>
          </a:xfrm>
        </p:grpSpPr>
        <p:sp>
          <p:nvSpPr>
            <p:cNvPr id="1049235" name="流程图: 终止 1049234"/>
            <p:cNvSpPr/>
            <p:nvPr/>
          </p:nvSpPr>
          <p:spPr>
            <a:xfrm>
              <a:off x="3609" y="1176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37" name="矩形 1049236"/>
            <p:cNvSpPr/>
            <p:nvPr/>
          </p:nvSpPr>
          <p:spPr>
            <a:xfrm>
              <a:off x="3700" y="1177"/>
              <a:ext cx="59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开始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39" name="矩形 1049238"/>
            <p:cNvSpPr/>
            <p:nvPr/>
          </p:nvSpPr>
          <p:spPr>
            <a:xfrm>
              <a:off x="3521" y="1455"/>
              <a:ext cx="947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i=100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41" name="矩形 1049240"/>
            <p:cNvSpPr/>
            <p:nvPr/>
          </p:nvSpPr>
          <p:spPr>
            <a:xfrm>
              <a:off x="3716" y="1804"/>
              <a:ext cx="55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分解i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43" name="流程图: 终止 1049242"/>
            <p:cNvSpPr/>
            <p:nvPr/>
          </p:nvSpPr>
          <p:spPr>
            <a:xfrm>
              <a:off x="3612" y="3322"/>
              <a:ext cx="771" cy="181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45" name="矩形 1049244"/>
            <p:cNvSpPr/>
            <p:nvPr/>
          </p:nvSpPr>
          <p:spPr>
            <a:xfrm>
              <a:off x="3710" y="3297"/>
              <a:ext cx="5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结束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47" name="流程图: 决策 1049246"/>
            <p:cNvSpPr/>
            <p:nvPr/>
          </p:nvSpPr>
          <p:spPr>
            <a:xfrm>
              <a:off x="3528" y="2847"/>
              <a:ext cx="937" cy="231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49" name="矩形 1049248"/>
            <p:cNvSpPr/>
            <p:nvPr/>
          </p:nvSpPr>
          <p:spPr>
            <a:xfrm>
              <a:off x="3684" y="2840"/>
              <a:ext cx="6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i&lt;1000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51" name="矩形 1049250"/>
            <p:cNvSpPr/>
            <p:nvPr/>
          </p:nvSpPr>
          <p:spPr>
            <a:xfrm>
              <a:off x="3990" y="2335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53" name="矩形 1049252"/>
            <p:cNvSpPr/>
            <p:nvPr/>
          </p:nvSpPr>
          <p:spPr>
            <a:xfrm>
              <a:off x="4436" y="2795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Y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789" name="直接箭头连接符 3145788"/>
            <p:cNvCxnSpPr/>
            <p:nvPr/>
          </p:nvCxnSpPr>
          <p:spPr>
            <a:xfrm>
              <a:off x="3995" y="1357"/>
              <a:ext cx="0" cy="98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91" name="直接箭头连接符 3145790"/>
            <p:cNvCxnSpPr/>
            <p:nvPr/>
          </p:nvCxnSpPr>
          <p:spPr>
            <a:xfrm>
              <a:off x="3995" y="1615"/>
              <a:ext cx="0" cy="189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93" name="直接箭头连接符 3145792"/>
            <p:cNvCxnSpPr/>
            <p:nvPr/>
          </p:nvCxnSpPr>
          <p:spPr>
            <a:xfrm>
              <a:off x="3995" y="1964"/>
              <a:ext cx="0" cy="126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145795" name="直接箭头连接符 3145794"/>
            <p:cNvCxnSpPr/>
            <p:nvPr/>
          </p:nvCxnSpPr>
          <p:spPr>
            <a:xfrm>
              <a:off x="3995" y="2354"/>
              <a:ext cx="0" cy="154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49255" name="直接连接符 1049254"/>
            <p:cNvSpPr/>
            <p:nvPr/>
          </p:nvSpPr>
          <p:spPr>
            <a:xfrm flipH="1">
              <a:off x="3993" y="1690"/>
              <a:ext cx="920" cy="0"/>
            </a:xfrm>
            <a:prstGeom prst="line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49257" name="流程图: 决策 1049256"/>
            <p:cNvSpPr/>
            <p:nvPr/>
          </p:nvSpPr>
          <p:spPr>
            <a:xfrm>
              <a:off x="3384" y="2090"/>
              <a:ext cx="1222" cy="264"/>
            </a:xfrm>
            <a:prstGeom prst="flowChartDecision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259" name="矩形 1049258"/>
            <p:cNvSpPr/>
            <p:nvPr/>
          </p:nvSpPr>
          <p:spPr>
            <a:xfrm>
              <a:off x="3460" y="2117"/>
              <a:ext cx="10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91440" tIns="45720" rIns="91440" bIns="4572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是水仙花?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49261" name="矩形 1049260"/>
            <p:cNvSpPr/>
            <p:nvPr/>
          </p:nvSpPr>
          <p:spPr>
            <a:xfrm>
              <a:off x="3716" y="2508"/>
              <a:ext cx="558" cy="160"/>
            </a:xfrm>
            <a:prstGeom prst="rect">
              <a:avLst/>
            </a:pr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lIns="91440" tIns="0" rIns="9144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zh-CN" altLang="en-US" sz="1600" b="1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输出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797" name="肘形连接符 3145796"/>
            <p:cNvCxnSpPr/>
            <p:nvPr/>
          </p:nvCxnSpPr>
          <p:spPr>
            <a:xfrm rot="10800000" flipH="1" flipV="1">
              <a:off x="3384" y="2222"/>
              <a:ext cx="601" cy="540"/>
            </a:xfrm>
            <a:prstGeom prst="bentConnector3">
              <a:avLst>
                <a:gd name="adj1" fmla="val -23958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45799" name="直接箭头连接符 3145798"/>
            <p:cNvCxnSpPr/>
            <p:nvPr/>
          </p:nvCxnSpPr>
          <p:spPr>
            <a:xfrm>
              <a:off x="3995" y="2668"/>
              <a:ext cx="2" cy="179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049263" name="矩形 1049262"/>
            <p:cNvSpPr/>
            <p:nvPr/>
          </p:nvSpPr>
          <p:spPr>
            <a:xfrm>
              <a:off x="3243" y="2055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801" name="肘形连接符 3145800"/>
            <p:cNvCxnSpPr/>
            <p:nvPr/>
          </p:nvCxnSpPr>
          <p:spPr>
            <a:xfrm flipV="1">
              <a:off x="4465" y="1690"/>
              <a:ext cx="448" cy="1273"/>
            </a:xfrm>
            <a:prstGeom prst="bentConnector4">
              <a:avLst>
                <a:gd name="adj1" fmla="val 99995"/>
                <a:gd name="adj2" fmla="val 20264"/>
              </a:avLst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49265" name="矩形 1049264"/>
            <p:cNvSpPr/>
            <p:nvPr/>
          </p:nvSpPr>
          <p:spPr>
            <a:xfrm>
              <a:off x="4033" y="3086"/>
              <a:ext cx="20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lIns="0" tIns="0" rIns="0" bIns="0" anchor="t">
              <a:spAutoFit/>
            </a:bodyPr>
            <a:p>
              <a:pPr algn="ctr">
                <a:spcBef>
                  <a:spcPct val="50000"/>
                </a:spcBef>
                <a:buNone/>
              </a:pPr>
              <a:r>
                <a:rPr lang="en-US" altLang="zh-CN" baseline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N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cxnSp>
          <p:nvCxnSpPr>
            <p:cNvPr id="3145803" name="直接箭头连接符 3145802"/>
            <p:cNvCxnSpPr/>
            <p:nvPr/>
          </p:nvCxnSpPr>
          <p:spPr>
            <a:xfrm>
              <a:off x="3997" y="3078"/>
              <a:ext cx="1" cy="244"/>
            </a:xfrm>
            <a:prstGeom prst="straightConnector1">
              <a:avLst/>
            </a:prstGeom>
            <a:ln w="9525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1049267" name="矩形 1049266"/>
          <p:cNvSpPr/>
          <p:nvPr/>
        </p:nvSpPr>
        <p:spPr>
          <a:xfrm>
            <a:off x="3800475" y="1663700"/>
            <a:ext cx="5089525" cy="3825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18000" tIns="45720" rIns="18000" bIns="45720" anchor="t">
            <a:spAutoFit/>
          </a:bodyPr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#include &lt;stdio.h&gt;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int main( )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n1,n2,n3,i;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i=100;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do {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n1=i/100;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n2=(i-n1*100)/10;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n3=i-i/10*10;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if(n1*n1*n1+n2*n2*n2+n3*n3*n3==i) 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	printf ("%d=%d+%d+%d\n",i,n1,n2,n3);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	i++;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}while (i&lt;1000);</a:t>
            </a:r>
            <a:endParaRPr lang="zh-CN" altLang="zh-CN" dirty="0">
              <a:latin typeface="Arial" panose="020B0604020202020204" pitchFamily="34" charset="0"/>
            </a:endParaRPr>
          </a:p>
          <a:p>
            <a:pPr defTabSz="0">
              <a:buNone/>
              <a:tabLst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  <a:tab pos="803275" algn="l"/>
                <a:tab pos="263525" algn="l"/>
                <a:tab pos="539750" algn="l"/>
              </a:tabLst>
            </a:pPr>
            <a:r>
              <a:rPr lang="pt-BR" altLang="zh-CN" b="1" baseline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41198E-6 L -0.46563 -3.41198E-6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3724</Words>
  <Application>WPS 演示</Application>
  <PresentationFormat/>
  <Paragraphs>435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Garamond</vt:lpstr>
      <vt:lpstr>黑体</vt:lpstr>
      <vt:lpstr>隶书</vt:lpstr>
      <vt:lpstr>楷体_GB2312</vt:lpstr>
      <vt:lpstr>华文新魏</vt:lpstr>
      <vt:lpstr>Segoe Print</vt:lpstr>
      <vt:lpstr>微软雅黑</vt:lpstr>
      <vt:lpstr>新宋体</vt:lpstr>
      <vt:lpstr>Arial Unicode MS</vt:lpstr>
      <vt:lpstr>默认设计模板</vt:lpstr>
      <vt:lpstr>默认设计模板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李志强</dc:creator>
  <cp:lastModifiedBy>北人久情</cp:lastModifiedBy>
  <cp:revision>2</cp:revision>
  <dcterms:created xsi:type="dcterms:W3CDTF">2018-11-09T10:36:45Z</dcterms:created>
  <dcterms:modified xsi:type="dcterms:W3CDTF">2018-11-09T10:37:25Z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