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onstanti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nstantia-regular.fntdata"/><Relationship Id="rId10" Type="http://schemas.openxmlformats.org/officeDocument/2006/relationships/slide" Target="slides/slide5.xml"/><Relationship Id="rId13" Type="http://schemas.openxmlformats.org/officeDocument/2006/relationships/font" Target="fonts/Constantia-italic.fntdata"/><Relationship Id="rId12" Type="http://schemas.openxmlformats.org/officeDocument/2006/relationships/font" Target="fonts/Constanti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Constanti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 étapes qui se traduisent chacune par un ou des livrables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1/ le besoin de DWFA et le dictionnaire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2/ Mise en forme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3/ dans notre cas pas eu lieu (~mentor)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4/ choix de </a:t>
            </a:r>
            <a:r>
              <a:rPr lang="fr-F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5/ choix de </a:t>
            </a:r>
            <a:r>
              <a:rPr lang="fr-F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PowerBI</a:t>
            </a:r>
            <a:r>
              <a:rPr lang="fr-FR"/>
              <a:t> </a:t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">
  <p:cSld name="Diapositive de titre avec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1995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838199" y="2002421"/>
            <a:ext cx="7252505" cy="8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5000"/>
              <a:buFont typeface="Open Sans"/>
              <a:buNone/>
              <a:defRPr b="1" sz="5000">
                <a:solidFill>
                  <a:srgbClr val="F2CA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3703092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CA52"/>
              </a:buClr>
              <a:buSzPts val="1600"/>
              <a:buNone/>
              <a:defRPr sz="1600">
                <a:solidFill>
                  <a:srgbClr val="F2CA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 flipH="1" rot="5400000">
            <a:off x="1094402" y="2432493"/>
            <a:ext cx="1" cy="2188805"/>
          </a:xfrm>
          <a:prstGeom prst="straightConnector1">
            <a:avLst/>
          </a:prstGeom>
          <a:noFill/>
          <a:ln cap="flat" cmpd="sng" w="25400">
            <a:solidFill>
              <a:srgbClr val="F2CA5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position personnalisée">
  <p:cSld name="5_Disposition personnalisée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838200" y="365125"/>
            <a:ext cx="76342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6000"/>
              <a:buFont typeface="Open Sans"/>
              <a:buNone/>
              <a:defRPr b="1" sz="6000">
                <a:solidFill>
                  <a:srgbClr val="F2CA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983698" y="4655322"/>
            <a:ext cx="2489200" cy="3124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CA52"/>
              </a:buClr>
              <a:buSzPts val="30000"/>
              <a:buNone/>
              <a:defRPr sz="30000">
                <a:solidFill>
                  <a:srgbClr val="F2CA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Disposition personnalisée">
  <p:cSld name="27_Disposition personnalisé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41682" y="971950"/>
            <a:ext cx="353703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AAB0"/>
              </a:buClr>
              <a:buSzPts val="4400"/>
              <a:buFont typeface="Constantia"/>
              <a:buNone/>
              <a:defRPr>
                <a:solidFill>
                  <a:srgbClr val="5DAAB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  <a:noFill/>
          <a:ln>
            <a:noFill/>
          </a:ln>
        </p:spPr>
      </p:sp>
      <p:sp>
        <p:nvSpPr>
          <p:cNvPr id="81" name="Google Shape;81;p12"/>
          <p:cNvSpPr/>
          <p:nvPr>
            <p:ph idx="3" type="pic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2"/>
          <p:cNvSpPr/>
          <p:nvPr>
            <p:ph idx="4" type="pic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  <a:noFill/>
          <a:ln>
            <a:noFill/>
          </a:ln>
        </p:spPr>
      </p:sp>
      <p:sp>
        <p:nvSpPr>
          <p:cNvPr id="83" name="Google Shape;83;p12"/>
          <p:cNvSpPr/>
          <p:nvPr>
            <p:ph idx="5" type="pic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5642770" y="282383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6" type="body"/>
          </p:nvPr>
        </p:nvSpPr>
        <p:spPr>
          <a:xfrm>
            <a:off x="5642770" y="241951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7" type="body"/>
          </p:nvPr>
        </p:nvSpPr>
        <p:spPr>
          <a:xfrm>
            <a:off x="8544956" y="282383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8" type="body"/>
          </p:nvPr>
        </p:nvSpPr>
        <p:spPr>
          <a:xfrm>
            <a:off x="8544956" y="241951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9" type="body"/>
          </p:nvPr>
        </p:nvSpPr>
        <p:spPr>
          <a:xfrm>
            <a:off x="5642770" y="574065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3" type="body"/>
          </p:nvPr>
        </p:nvSpPr>
        <p:spPr>
          <a:xfrm>
            <a:off x="5642770" y="533633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4" type="body"/>
          </p:nvPr>
        </p:nvSpPr>
        <p:spPr>
          <a:xfrm>
            <a:off x="8544956" y="5740657"/>
            <a:ext cx="2517605" cy="48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5" type="body"/>
          </p:nvPr>
        </p:nvSpPr>
        <p:spPr>
          <a:xfrm>
            <a:off x="8544956" y="5336331"/>
            <a:ext cx="251760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2" name="Google Shape;92;p12"/>
          <p:cNvCxnSpPr/>
          <p:nvPr/>
        </p:nvCxnSpPr>
        <p:spPr>
          <a:xfrm>
            <a:off x="965155" y="-184909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ide ">
  <p:cSld name="2_Vide 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47180" y="687572"/>
            <a:ext cx="4767262" cy="134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815420" y="687573"/>
            <a:ext cx="5370740" cy="134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chart"/>
          </p:nvPr>
        </p:nvSpPr>
        <p:spPr>
          <a:xfrm>
            <a:off x="5815420" y="2392680"/>
            <a:ext cx="5742622" cy="4023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/>
          <p:nvPr>
            <p:ph idx="3" type="pic"/>
          </p:nvPr>
        </p:nvSpPr>
        <p:spPr>
          <a:xfrm>
            <a:off x="838200" y="2392045"/>
            <a:ext cx="4776788" cy="40239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47700" y="289560"/>
            <a:ext cx="10896600" cy="893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47700" y="1097363"/>
            <a:ext cx="10896600" cy="60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Vierge">
  <p:cSld name="3_Vier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>
            <p:ph idx="2" type="pic"/>
          </p:nvPr>
        </p:nvSpPr>
        <p:spPr>
          <a:xfrm>
            <a:off x="3236595" y="260350"/>
            <a:ext cx="4492625" cy="63007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16"/>
          <p:cNvSpPr/>
          <p:nvPr>
            <p:ph idx="3" type="pic"/>
          </p:nvPr>
        </p:nvSpPr>
        <p:spPr>
          <a:xfrm>
            <a:off x="7839076" y="260350"/>
            <a:ext cx="4052888" cy="38036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6" name="Google Shape;106;p16"/>
          <p:cNvSpPr/>
          <p:nvPr>
            <p:ph idx="4" type="pic"/>
          </p:nvPr>
        </p:nvSpPr>
        <p:spPr>
          <a:xfrm>
            <a:off x="7839076" y="4165600"/>
            <a:ext cx="4052888" cy="23955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18160" y="524172"/>
            <a:ext cx="2578099" cy="2508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6"/>
          <p:cNvCxnSpPr/>
          <p:nvPr/>
        </p:nvCxnSpPr>
        <p:spPr>
          <a:xfrm>
            <a:off x="965155" y="-703069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ide">
  <p:cSld name="2_V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>
            <p:ph idx="2" type="pic"/>
          </p:nvPr>
        </p:nvSpPr>
        <p:spPr>
          <a:xfrm>
            <a:off x="212725" y="198755"/>
            <a:ext cx="3856038" cy="423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17"/>
          <p:cNvSpPr/>
          <p:nvPr>
            <p:ph idx="3" type="pic"/>
          </p:nvPr>
        </p:nvSpPr>
        <p:spPr>
          <a:xfrm>
            <a:off x="4312285" y="198755"/>
            <a:ext cx="7651115" cy="423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2" name="Google Shape;112;p17"/>
          <p:cNvSpPr/>
          <p:nvPr>
            <p:ph idx="4" type="pic"/>
          </p:nvPr>
        </p:nvSpPr>
        <p:spPr>
          <a:xfrm>
            <a:off x="213361" y="4648200"/>
            <a:ext cx="7651116" cy="20116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17"/>
          <p:cNvSpPr/>
          <p:nvPr>
            <p:ph idx="5" type="pic"/>
          </p:nvPr>
        </p:nvSpPr>
        <p:spPr>
          <a:xfrm>
            <a:off x="8122919" y="4648200"/>
            <a:ext cx="3855721" cy="20116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sposition personnalisée">
  <p:cSld name="8_Disposition personnalisée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826626" y="4867539"/>
            <a:ext cx="2356412" cy="1025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5000"/>
              <a:buFont typeface="Open Sans"/>
              <a:buNone/>
              <a:defRPr b="1" sz="5000">
                <a:solidFill>
                  <a:srgbClr val="F2CA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pic"/>
          </p:nvPr>
        </p:nvSpPr>
        <p:spPr>
          <a:xfrm>
            <a:off x="3778137" y="2225040"/>
            <a:ext cx="3557587" cy="3668025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559432" y="205533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body"/>
          </p:nvPr>
        </p:nvSpPr>
        <p:spPr>
          <a:xfrm>
            <a:off x="7559432" y="2782449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4" type="body"/>
          </p:nvPr>
        </p:nvSpPr>
        <p:spPr>
          <a:xfrm>
            <a:off x="7559432" y="4352427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5" type="body"/>
          </p:nvPr>
        </p:nvSpPr>
        <p:spPr>
          <a:xfrm>
            <a:off x="7559432" y="3567438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6" type="body"/>
          </p:nvPr>
        </p:nvSpPr>
        <p:spPr>
          <a:xfrm>
            <a:off x="7559432" y="5137415"/>
            <a:ext cx="42942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" name="Google Shape;28;p3"/>
          <p:cNvCxnSpPr/>
          <p:nvPr/>
        </p:nvCxnSpPr>
        <p:spPr>
          <a:xfrm>
            <a:off x="965155" y="3387272"/>
            <a:ext cx="0" cy="1930310"/>
          </a:xfrm>
          <a:prstGeom prst="straightConnector1">
            <a:avLst/>
          </a:prstGeom>
          <a:noFill/>
          <a:ln cap="flat" cmpd="sng" w="19050">
            <a:solidFill>
              <a:srgbClr val="F2CA5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position personnalisée">
  <p:cSld name="2_Disposition personnalisé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rci ">
  <p:cSld name="Merci 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6261560" y="1869925"/>
            <a:ext cx="4872347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5"/>
          <p:cNvSpPr/>
          <p:nvPr>
            <p:ph idx="2" type="pic"/>
          </p:nvPr>
        </p:nvSpPr>
        <p:spPr>
          <a:xfrm>
            <a:off x="0" y="990600"/>
            <a:ext cx="4837176" cy="483717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48">
          <p15:clr>
            <a:srgbClr val="FBAE40"/>
          </p15:clr>
        </p15:guide>
        <p15:guide id="2" orient="horz" pos="1152">
          <p15:clr>
            <a:srgbClr val="FBAE40"/>
          </p15:clr>
        </p15:guide>
        <p15:guide id="3" orient="horz" pos="14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Disposition personnalisée">
  <p:cSld name="22_Disposition personnalisé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0" y="1687089"/>
            <a:ext cx="4297212" cy="3449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68750" y="1687089"/>
            <a:ext cx="368602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452175" y="1687089"/>
            <a:ext cx="3658010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568447" y="2091373"/>
            <a:ext cx="3686159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8452175" y="2091373"/>
            <a:ext cx="365801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3332057" y="1331831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49" name="Google Shape;49;p6"/>
          <p:cNvSpPr/>
          <p:nvPr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Disposition personnalisée">
  <p:cSld name="23_Disposition personnalisé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687090"/>
            <a:ext cx="4568750" cy="172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0" spcFirstLastPara="1" rIns="324000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</a:pPr>
            <a:r>
              <a:t/>
            </a:r>
            <a:endParaRPr b="1" i="0"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68750" y="3666354"/>
            <a:ext cx="3448800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8254055" y="3666354"/>
            <a:ext cx="3450265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568447" y="4070639"/>
            <a:ext cx="3448800" cy="22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8254055" y="4070639"/>
            <a:ext cx="3450265" cy="2253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720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7" name="Google Shape;57;p7"/>
          <p:cNvCxnSpPr/>
          <p:nvPr/>
        </p:nvCxnSpPr>
        <p:spPr>
          <a:xfrm>
            <a:off x="3332057" y="729943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8" name="Google Shape;58;p7"/>
          <p:cNvSpPr/>
          <p:nvPr>
            <p:ph idx="5" type="pic"/>
          </p:nvPr>
        </p:nvSpPr>
        <p:spPr>
          <a:xfrm>
            <a:off x="2214412" y="3805254"/>
            <a:ext cx="1935925" cy="185477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isposition personnalisée">
  <p:cSld name="15_Disposition personnalisé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44948" y="1193765"/>
            <a:ext cx="438584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tantia"/>
              <a:buNone/>
              <a:defRPr sz="4000"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/>
          <p:nvPr>
            <p:ph idx="2" type="pic"/>
          </p:nvPr>
        </p:nvSpPr>
        <p:spPr>
          <a:xfrm>
            <a:off x="844947" y="2632337"/>
            <a:ext cx="4385841" cy="3357563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470816" y="2944854"/>
            <a:ext cx="3046302" cy="304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5470816" y="2540529"/>
            <a:ext cx="3046302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8769607" y="2944854"/>
            <a:ext cx="3046302" cy="3045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5" type="body"/>
          </p:nvPr>
        </p:nvSpPr>
        <p:spPr>
          <a:xfrm>
            <a:off x="8769606" y="2540529"/>
            <a:ext cx="3023149" cy="382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Disposition personnalisée">
  <p:cSld name="13_Disposition personnalisé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>
            <p:ph idx="2" type="pic"/>
          </p:nvPr>
        </p:nvSpPr>
        <p:spPr>
          <a:xfrm>
            <a:off x="7928658" y="836271"/>
            <a:ext cx="4263342" cy="51854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657597" y="836271"/>
            <a:ext cx="4262400" cy="5185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252000" spcFirstLastPara="1" rIns="144000" wrap="square" tIns="144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25033" y="1659770"/>
            <a:ext cx="25580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tantia"/>
              <a:buNone/>
              <a:defRPr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965155" y="434980"/>
            <a:ext cx="0" cy="193031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Disposition personnalisée">
  <p:cSld name="11_Disposition personnalisé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853440" y="5688402"/>
            <a:ext cx="8717280" cy="8230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Open Sans"/>
              <a:buNone/>
              <a:defRPr b="1" i="0" sz="4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8">
          <p15:clr>
            <a:srgbClr val="F26B43"/>
          </p15:clr>
        </p15:guide>
        <p15:guide id="2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199" y="2002420"/>
            <a:ext cx="6659881" cy="149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5000"/>
              <a:buFont typeface="Open Sans"/>
              <a:buNone/>
            </a:pPr>
            <a:r>
              <a:rPr lang="fr-FR"/>
              <a:t>Tableau de bord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3703092"/>
            <a:ext cx="7252504" cy="33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1600"/>
              <a:buNone/>
            </a:pPr>
            <a:r>
              <a:rPr lang="fr-FR"/>
              <a:t>Déroulement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CA52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3869" l="27660" r="29304" t="8737"/>
          <a:stretch/>
        </p:blipFill>
        <p:spPr>
          <a:xfrm>
            <a:off x="7055370" y="3429000"/>
            <a:ext cx="3842479" cy="242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26625" y="4371779"/>
            <a:ext cx="2727803" cy="1025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4400"/>
              <a:buFont typeface="Open Sans"/>
              <a:buNone/>
            </a:pPr>
            <a:r>
              <a:rPr lang="fr-FR" sz="4400"/>
              <a:t>Déroulé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272197" y="1573967"/>
            <a:ext cx="6790544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9750" lvl="0" marL="539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AutoNum type="arabicPeriod"/>
            </a:pPr>
            <a:r>
              <a:rPr b="0" i="0" lang="fr-FR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Processus de création</a:t>
            </a:r>
            <a:endParaRPr/>
          </a:p>
          <a:p>
            <a:pPr indent="-539750" lvl="0" marL="539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AutoNum type="arabicPeriod"/>
            </a:pPr>
            <a:r>
              <a:rPr b="0" i="0" lang="fr-FR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Présentation du tableau de bord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0" y="0"/>
            <a:ext cx="12192000" cy="1084521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Le processus de création de tableau de bord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812800" y="2512056"/>
            <a:ext cx="1857829" cy="1251857"/>
          </a:xfrm>
          <a:prstGeom prst="roundRect">
            <a:avLst>
              <a:gd fmla="val 16667" name="adj"/>
            </a:avLst>
          </a:prstGeom>
          <a:solidFill>
            <a:srgbClr val="282B59"/>
          </a:solidFill>
          <a:ln cap="flat" cmpd="sng" w="12700">
            <a:solidFill>
              <a:srgbClr val="43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Analyser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107871" y="2512056"/>
            <a:ext cx="1857829" cy="1251857"/>
          </a:xfrm>
          <a:prstGeom prst="roundRect">
            <a:avLst>
              <a:gd fmla="val 16667" name="adj"/>
            </a:avLst>
          </a:prstGeom>
          <a:solidFill>
            <a:srgbClr val="282B59"/>
          </a:solidFill>
          <a:ln cap="flat" cmpd="sng" w="12700">
            <a:solidFill>
              <a:srgbClr val="43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Modéliser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402942" y="2512056"/>
            <a:ext cx="1857829" cy="1251857"/>
          </a:xfrm>
          <a:prstGeom prst="roundRect">
            <a:avLst>
              <a:gd fmla="val 16667" name="adj"/>
            </a:avLst>
          </a:prstGeom>
          <a:solidFill>
            <a:srgbClr val="282B59"/>
          </a:solidFill>
          <a:ln cap="flat" cmpd="sng" w="12700">
            <a:solidFill>
              <a:srgbClr val="43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Présenter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698013" y="2512056"/>
            <a:ext cx="1857829" cy="1251857"/>
          </a:xfrm>
          <a:prstGeom prst="roundRect">
            <a:avLst>
              <a:gd fmla="val 16667" name="adj"/>
            </a:avLst>
          </a:prstGeom>
          <a:solidFill>
            <a:srgbClr val="282B59"/>
          </a:solidFill>
          <a:ln cap="flat" cmpd="sng" w="12700">
            <a:solidFill>
              <a:srgbClr val="43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Préparer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9993085" y="2512056"/>
            <a:ext cx="1857829" cy="1251857"/>
          </a:xfrm>
          <a:prstGeom prst="roundRect">
            <a:avLst>
              <a:gd fmla="val 16667" name="adj"/>
            </a:avLst>
          </a:prstGeom>
          <a:solidFill>
            <a:srgbClr val="282B59"/>
          </a:solidFill>
          <a:ln cap="flat" cmpd="sng" w="12700">
            <a:solidFill>
              <a:srgbClr val="437C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2CA52"/>
                </a:solidFill>
                <a:latin typeface="Arial"/>
                <a:ea typeface="Arial"/>
                <a:cs typeface="Arial"/>
                <a:sym typeface="Arial"/>
              </a:rPr>
              <a:t>Construire</a:t>
            </a:r>
            <a:endParaRPr/>
          </a:p>
        </p:txBody>
      </p:sp>
      <p:pic>
        <p:nvPicPr>
          <p:cNvPr descr="Loupe avec un remplissage uni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514" y="1421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poule et crayon avec un remplissage uni"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9585" y="1421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lle avec un remplissage uni" id="141" name="Google Shape;1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50286" y="1421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e de données avec un remplissage uni" id="142" name="Google Shape;14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5215" y="142145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enage avec un remplissage uni" id="143" name="Google Shape;14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45627" y="142145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9860803" y="2323543"/>
            <a:ext cx="612000" cy="61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282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82B5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671214" y="2323543"/>
            <a:ext cx="612000" cy="61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282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82B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7544254" y="2323543"/>
            <a:ext cx="612000" cy="61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282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82B5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233627" y="2323543"/>
            <a:ext cx="612000" cy="61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282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82B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2968438" y="2323543"/>
            <a:ext cx="612000" cy="612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282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82B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671214" y="4316822"/>
            <a:ext cx="212514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du besoin et des données d’entrée: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Formaliser les indicateurs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Blue-print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929452" y="431682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des indicateurs du blueprint: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Ebaucher le visuel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Mise à jour blueprint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233627" y="431682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au donneur d’ordre pour modif et validation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Mise à jour blueprint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Mise à jour mockup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564352" y="4320872"/>
            <a:ext cx="212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des données: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Traitement des anomalies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Fusion des tables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>
                <a:solidFill>
                  <a:schemeClr val="dk1"/>
                </a:solidFill>
              </a:rPr>
              <a:t>PowerBI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globale (format csv)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9844911" y="4303657"/>
            <a:ext cx="212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des visuels: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Feuille de calcul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 de bord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083727" y="1274163"/>
            <a:ext cx="169315" cy="5220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7219441" y="1274164"/>
            <a:ext cx="169315" cy="5201587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0" y="4382300"/>
            <a:ext cx="38187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5000"/>
              <a:buFont typeface="Open Sans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3997842" y="2073349"/>
            <a:ext cx="7379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Les tableaux de bord sont opérationnels et disponible sous PowerBI.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-F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Difficultés: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i="1" lang="fr-F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Données manquantes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-"/>
            </a:pPr>
            <a:r>
              <a:rPr i="1" lang="fr-F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 années de référence différentes selon les variables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B59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4400"/>
              <a:buFont typeface="Open Sans"/>
              <a:buNone/>
            </a:pPr>
            <a:r>
              <a:rPr lang="fr-FR">
                <a:solidFill>
                  <a:srgbClr val="F2CA52"/>
                </a:solidFill>
              </a:rPr>
              <a:t>Merci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A52"/>
              </a:buClr>
              <a:buSzPts val="1800"/>
              <a:buNone/>
            </a:pPr>
            <a:r>
              <a:rPr lang="fr-FR">
                <a:solidFill>
                  <a:srgbClr val="F2CA52"/>
                </a:solidFill>
              </a:rPr>
              <a:t>Pour votre écoute.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CA52"/>
              </a:buClr>
              <a:buSzPts val="1800"/>
              <a:buNone/>
            </a:pPr>
            <a:r>
              <a:rPr lang="fr-FR">
                <a:solidFill>
                  <a:srgbClr val="F2CA52"/>
                </a:solidFill>
              </a:rPr>
              <a:t>Des 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F2CA52"/>
              </a:solidFill>
            </a:endParaRPr>
          </a:p>
        </p:txBody>
      </p:sp>
      <p:pic>
        <p:nvPicPr>
          <p:cNvPr id="169" name="Google Shape;16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4837176" cy="48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