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62718-AA02-4C24-B463-53E6EB0C6B8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E06306-E15E-40A8-ABB7-8B5D0FC070C7}">
      <dgm:prSet custT="1"/>
      <dgm:spPr/>
      <dgm:t>
        <a:bodyPr/>
        <a:lstStyle/>
        <a:p>
          <a:r>
            <a:rPr lang="fr-FR" sz="1100" b="0" i="0" dirty="0">
              <a:latin typeface="Montserrat" panose="00000500000000000000" pitchFamily="2" charset="0"/>
            </a:rPr>
            <a:t>proportion des ventes par catégorie de produit </a:t>
          </a:r>
          <a:endParaRPr lang="en-US" sz="1100" dirty="0">
            <a:latin typeface="Montserrat" panose="00000500000000000000" pitchFamily="2" charset="0"/>
          </a:endParaRPr>
        </a:p>
      </dgm:t>
    </dgm:pt>
    <dgm:pt modelId="{157F93D4-84BA-4FF9-BFF8-62BC128D0BC0}" type="parTrans" cxnId="{DB246DCF-3B28-407F-96C1-6A0901BDE6C2}">
      <dgm:prSet/>
      <dgm:spPr/>
      <dgm:t>
        <a:bodyPr/>
        <a:lstStyle/>
        <a:p>
          <a:endParaRPr lang="en-US"/>
        </a:p>
      </dgm:t>
    </dgm:pt>
    <dgm:pt modelId="{45CD4EA1-9CFC-4EA1-B1BC-956D481E70ED}" type="sibTrans" cxnId="{DB246DCF-3B28-407F-96C1-6A0901BDE6C2}">
      <dgm:prSet/>
      <dgm:spPr/>
      <dgm:t>
        <a:bodyPr/>
        <a:lstStyle/>
        <a:p>
          <a:endParaRPr lang="en-US"/>
        </a:p>
      </dgm:t>
    </dgm:pt>
    <dgm:pt modelId="{C0C57759-529F-4462-827A-5F818DD5F304}">
      <dgm:prSet custT="1"/>
      <dgm:spPr/>
      <dgm:t>
        <a:bodyPr/>
        <a:lstStyle/>
        <a:p>
          <a:r>
            <a:rPr lang="fr-FR" sz="1100" b="0" i="0" dirty="0">
              <a:latin typeface="Montserrat" panose="00000500000000000000" pitchFamily="2" charset="0"/>
            </a:rPr>
            <a:t>montant et évolution des achats des clients</a:t>
          </a:r>
          <a:endParaRPr lang="en-US" sz="1100" dirty="0">
            <a:latin typeface="Montserrat" panose="00000500000000000000" pitchFamily="2" charset="0"/>
          </a:endParaRPr>
        </a:p>
      </dgm:t>
    </dgm:pt>
    <dgm:pt modelId="{0754430F-78E5-490F-A3E8-EDA387ECB0BF}" type="parTrans" cxnId="{6DEC349B-4CE0-4CD6-8D38-47169804CDE4}">
      <dgm:prSet/>
      <dgm:spPr/>
      <dgm:t>
        <a:bodyPr/>
        <a:lstStyle/>
        <a:p>
          <a:endParaRPr lang="en-US"/>
        </a:p>
      </dgm:t>
    </dgm:pt>
    <dgm:pt modelId="{47029351-0FF9-4393-ABF5-595D51849ADE}" type="sibTrans" cxnId="{6DEC349B-4CE0-4CD6-8D38-47169804CDE4}">
      <dgm:prSet/>
      <dgm:spPr/>
      <dgm:t>
        <a:bodyPr/>
        <a:lstStyle/>
        <a:p>
          <a:endParaRPr lang="en-US"/>
        </a:p>
      </dgm:t>
    </dgm:pt>
    <dgm:pt modelId="{D080A54B-A287-49FD-8CC5-B3E4E0A90DAF}">
      <dgm:prSet custT="1"/>
      <dgm:spPr/>
      <dgm:t>
        <a:bodyPr/>
        <a:lstStyle/>
        <a:p>
          <a:r>
            <a:rPr lang="fr-FR" sz="1100" b="0" i="0" dirty="0">
              <a:latin typeface="Montserrat" panose="00000500000000000000" pitchFamily="2" charset="0"/>
            </a:rPr>
            <a:t>évolution du chiffre d'affaires </a:t>
          </a:r>
          <a:endParaRPr lang="en-US" sz="1100" dirty="0">
            <a:latin typeface="Montserrat" panose="00000500000000000000" pitchFamily="2" charset="0"/>
          </a:endParaRPr>
        </a:p>
      </dgm:t>
    </dgm:pt>
    <dgm:pt modelId="{E8A63BF0-EC50-43CE-9FBB-92733BA1037A}" type="parTrans" cxnId="{83457330-83BF-4839-9DA1-7F0F44C170A9}">
      <dgm:prSet/>
      <dgm:spPr/>
      <dgm:t>
        <a:bodyPr/>
        <a:lstStyle/>
        <a:p>
          <a:endParaRPr lang="en-US"/>
        </a:p>
      </dgm:t>
    </dgm:pt>
    <dgm:pt modelId="{6F14F2A7-CAA4-4FAB-8BB4-ABB59C7C8457}" type="sibTrans" cxnId="{83457330-83BF-4839-9DA1-7F0F44C170A9}">
      <dgm:prSet/>
      <dgm:spPr/>
      <dgm:t>
        <a:bodyPr/>
        <a:lstStyle/>
        <a:p>
          <a:endParaRPr lang="en-US"/>
        </a:p>
      </dgm:t>
    </dgm:pt>
    <dgm:pt modelId="{7F80FDE4-0E70-4171-968D-EFD001573E83}">
      <dgm:prSet custT="1"/>
      <dgm:spPr/>
      <dgm:t>
        <a:bodyPr/>
        <a:lstStyle/>
        <a:p>
          <a:r>
            <a:rPr lang="fr-FR" sz="1100" b="0" i="0" dirty="0">
              <a:latin typeface="Montserrat" panose="00000500000000000000" pitchFamily="2" charset="0"/>
            </a:rPr>
            <a:t>évolution du taux de conversion </a:t>
          </a:r>
          <a:endParaRPr lang="en-US" sz="1100" dirty="0">
            <a:latin typeface="Montserrat" panose="00000500000000000000" pitchFamily="2" charset="0"/>
          </a:endParaRPr>
        </a:p>
      </dgm:t>
    </dgm:pt>
    <dgm:pt modelId="{08D68D0F-EFF4-46B3-88AF-9F18590BACF1}" type="parTrans" cxnId="{DDAE09F2-24D2-46AC-9635-66DCFCABA398}">
      <dgm:prSet/>
      <dgm:spPr/>
      <dgm:t>
        <a:bodyPr/>
        <a:lstStyle/>
        <a:p>
          <a:endParaRPr lang="en-US"/>
        </a:p>
      </dgm:t>
    </dgm:pt>
    <dgm:pt modelId="{AF5A473F-4B22-4281-9106-D2961106A4CE}" type="sibTrans" cxnId="{DDAE09F2-24D2-46AC-9635-66DCFCABA398}">
      <dgm:prSet/>
      <dgm:spPr/>
      <dgm:t>
        <a:bodyPr/>
        <a:lstStyle/>
        <a:p>
          <a:endParaRPr lang="en-US"/>
        </a:p>
      </dgm:t>
    </dgm:pt>
    <dgm:pt modelId="{FBBBB6F8-C4DB-4F1F-B363-DD38B2A6B449}">
      <dgm:prSet custT="1"/>
      <dgm:spPr/>
      <dgm:t>
        <a:bodyPr/>
        <a:lstStyle/>
        <a:p>
          <a:r>
            <a:rPr lang="fr-FR" sz="1100" b="0" i="0" dirty="0">
              <a:latin typeface="Montserrat" panose="00000500000000000000" pitchFamily="2" charset="0"/>
            </a:rPr>
            <a:t>évolution du nombre de visites sur le site web au cours du temps </a:t>
          </a:r>
          <a:endParaRPr lang="en-US" sz="1100" dirty="0">
            <a:latin typeface="Montserrat" panose="00000500000000000000" pitchFamily="2" charset="0"/>
          </a:endParaRPr>
        </a:p>
      </dgm:t>
    </dgm:pt>
    <dgm:pt modelId="{3B5D32A9-DF48-44B2-B8BF-D87E85C7E552}" type="parTrans" cxnId="{267919DA-4199-4D08-82CD-91B731E4F233}">
      <dgm:prSet/>
      <dgm:spPr/>
      <dgm:t>
        <a:bodyPr/>
        <a:lstStyle/>
        <a:p>
          <a:endParaRPr lang="en-US"/>
        </a:p>
      </dgm:t>
    </dgm:pt>
    <dgm:pt modelId="{C028FF20-679D-486F-B134-0B9F46B7E3BB}" type="sibTrans" cxnId="{267919DA-4199-4D08-82CD-91B731E4F233}">
      <dgm:prSet/>
      <dgm:spPr/>
      <dgm:t>
        <a:bodyPr/>
        <a:lstStyle/>
        <a:p>
          <a:endParaRPr lang="en-US"/>
        </a:p>
      </dgm:t>
    </dgm:pt>
    <dgm:pt modelId="{B1A55209-957B-404B-B2E5-797AFFE70EB8}">
      <dgm:prSet custT="1"/>
      <dgm:spPr/>
      <dgm:t>
        <a:bodyPr/>
        <a:lstStyle/>
        <a:p>
          <a:r>
            <a:rPr lang="fr-FR" sz="1100" b="0" i="0" dirty="0">
              <a:latin typeface="Montserrat" panose="00000500000000000000" pitchFamily="2" charset="0"/>
            </a:rPr>
            <a:t>évolution de la variabilité du temps passé par les visiteurs sur le site web (pour les sessions ayant abouti à un achat).</a:t>
          </a:r>
          <a:endParaRPr lang="en-US" sz="1100" dirty="0">
            <a:latin typeface="Montserrat" panose="00000500000000000000" pitchFamily="2" charset="0"/>
          </a:endParaRPr>
        </a:p>
      </dgm:t>
    </dgm:pt>
    <dgm:pt modelId="{94DF4EE9-3723-45FE-920F-123E119DD659}" type="parTrans" cxnId="{57322A24-820C-4FA4-91FC-333B07F82E0B}">
      <dgm:prSet/>
      <dgm:spPr/>
      <dgm:t>
        <a:bodyPr/>
        <a:lstStyle/>
        <a:p>
          <a:endParaRPr lang="en-US"/>
        </a:p>
      </dgm:t>
    </dgm:pt>
    <dgm:pt modelId="{0AFB7936-4A46-47B6-8B8B-208F63B4CF4D}" type="sibTrans" cxnId="{57322A24-820C-4FA4-91FC-333B07F82E0B}">
      <dgm:prSet/>
      <dgm:spPr/>
      <dgm:t>
        <a:bodyPr/>
        <a:lstStyle/>
        <a:p>
          <a:endParaRPr lang="en-US"/>
        </a:p>
      </dgm:t>
    </dgm:pt>
    <dgm:pt modelId="{5024EE34-60B1-40D4-94FF-AF5C65790DF4}" type="pres">
      <dgm:prSet presAssocID="{43962718-AA02-4C24-B463-53E6EB0C6B8B}" presName="cycle" presStyleCnt="0">
        <dgm:presLayoutVars>
          <dgm:dir/>
          <dgm:resizeHandles val="exact"/>
        </dgm:presLayoutVars>
      </dgm:prSet>
      <dgm:spPr/>
    </dgm:pt>
    <dgm:pt modelId="{22FDC52C-B52D-405F-BBC4-6A60BF79AE16}" type="pres">
      <dgm:prSet presAssocID="{3FE06306-E15E-40A8-ABB7-8B5D0FC070C7}" presName="node" presStyleLbl="node1" presStyleIdx="0" presStyleCnt="6" custScaleX="107272" custScaleY="123188">
        <dgm:presLayoutVars>
          <dgm:bulletEnabled val="1"/>
        </dgm:presLayoutVars>
      </dgm:prSet>
      <dgm:spPr/>
    </dgm:pt>
    <dgm:pt modelId="{2F8C4905-E0A0-47F7-AFE5-1366EBCAB9CD}" type="pres">
      <dgm:prSet presAssocID="{45CD4EA1-9CFC-4EA1-B1BC-956D481E70ED}" presName="sibTrans" presStyleLbl="sibTrans2D1" presStyleIdx="0" presStyleCnt="6"/>
      <dgm:spPr/>
    </dgm:pt>
    <dgm:pt modelId="{949C45B9-D3ED-4A15-8C10-429D9B2392A1}" type="pres">
      <dgm:prSet presAssocID="{45CD4EA1-9CFC-4EA1-B1BC-956D481E70ED}" presName="connectorText" presStyleLbl="sibTrans2D1" presStyleIdx="0" presStyleCnt="6"/>
      <dgm:spPr/>
    </dgm:pt>
    <dgm:pt modelId="{3EB04386-1CB7-41B3-81C5-C713AF869CA3}" type="pres">
      <dgm:prSet presAssocID="{C0C57759-529F-4462-827A-5F818DD5F304}" presName="node" presStyleLbl="node1" presStyleIdx="1" presStyleCnt="6" custScaleX="123224" custScaleY="122984">
        <dgm:presLayoutVars>
          <dgm:bulletEnabled val="1"/>
        </dgm:presLayoutVars>
      </dgm:prSet>
      <dgm:spPr/>
    </dgm:pt>
    <dgm:pt modelId="{DAE1AE81-AF41-4BE9-8738-B2BEA79DD9E1}" type="pres">
      <dgm:prSet presAssocID="{47029351-0FF9-4393-ABF5-595D51849ADE}" presName="sibTrans" presStyleLbl="sibTrans2D1" presStyleIdx="1" presStyleCnt="6"/>
      <dgm:spPr/>
    </dgm:pt>
    <dgm:pt modelId="{A37E3470-06C2-4A70-A952-6660713ADD14}" type="pres">
      <dgm:prSet presAssocID="{47029351-0FF9-4393-ABF5-595D51849ADE}" presName="connectorText" presStyleLbl="sibTrans2D1" presStyleIdx="1" presStyleCnt="6"/>
      <dgm:spPr/>
    </dgm:pt>
    <dgm:pt modelId="{2680542A-74C0-4D32-8565-DED00123493C}" type="pres">
      <dgm:prSet presAssocID="{D080A54B-A287-49FD-8CC5-B3E4E0A90DAF}" presName="node" presStyleLbl="node1" presStyleIdx="2" presStyleCnt="6" custScaleX="124780" custScaleY="122898">
        <dgm:presLayoutVars>
          <dgm:bulletEnabled val="1"/>
        </dgm:presLayoutVars>
      </dgm:prSet>
      <dgm:spPr/>
    </dgm:pt>
    <dgm:pt modelId="{E7940421-25C1-4434-8803-0EACE0B94D41}" type="pres">
      <dgm:prSet presAssocID="{6F14F2A7-CAA4-4FAB-8BB4-ABB59C7C8457}" presName="sibTrans" presStyleLbl="sibTrans2D1" presStyleIdx="2" presStyleCnt="6"/>
      <dgm:spPr/>
    </dgm:pt>
    <dgm:pt modelId="{4EF29407-F754-4458-B1D0-6582FEC84F25}" type="pres">
      <dgm:prSet presAssocID="{6F14F2A7-CAA4-4FAB-8BB4-ABB59C7C8457}" presName="connectorText" presStyleLbl="sibTrans2D1" presStyleIdx="2" presStyleCnt="6"/>
      <dgm:spPr/>
    </dgm:pt>
    <dgm:pt modelId="{F94481F9-F2F7-4D4F-9C27-41A98F80874F}" type="pres">
      <dgm:prSet presAssocID="{7F80FDE4-0E70-4171-968D-EFD001573E83}" presName="node" presStyleLbl="node1" presStyleIdx="3" presStyleCnt="6" custScaleX="111074" custScaleY="124156">
        <dgm:presLayoutVars>
          <dgm:bulletEnabled val="1"/>
        </dgm:presLayoutVars>
      </dgm:prSet>
      <dgm:spPr/>
    </dgm:pt>
    <dgm:pt modelId="{C5932606-DEAC-4578-AC4E-8AD0D3A4B185}" type="pres">
      <dgm:prSet presAssocID="{AF5A473F-4B22-4281-9106-D2961106A4CE}" presName="sibTrans" presStyleLbl="sibTrans2D1" presStyleIdx="3" presStyleCnt="6"/>
      <dgm:spPr/>
    </dgm:pt>
    <dgm:pt modelId="{910281AA-459B-436F-B288-6D1AAD17672E}" type="pres">
      <dgm:prSet presAssocID="{AF5A473F-4B22-4281-9106-D2961106A4CE}" presName="connectorText" presStyleLbl="sibTrans2D1" presStyleIdx="3" presStyleCnt="6"/>
      <dgm:spPr/>
    </dgm:pt>
    <dgm:pt modelId="{01667995-7450-4145-80D2-5DE19244B631}" type="pres">
      <dgm:prSet presAssocID="{FBBBB6F8-C4DB-4F1F-B363-DD38B2A6B449}" presName="node" presStyleLbl="node1" presStyleIdx="4" presStyleCnt="6" custScaleX="128239" custScaleY="114691">
        <dgm:presLayoutVars>
          <dgm:bulletEnabled val="1"/>
        </dgm:presLayoutVars>
      </dgm:prSet>
      <dgm:spPr/>
    </dgm:pt>
    <dgm:pt modelId="{20B2C235-FC4E-42E2-8637-31E980C050D8}" type="pres">
      <dgm:prSet presAssocID="{C028FF20-679D-486F-B134-0B9F46B7E3BB}" presName="sibTrans" presStyleLbl="sibTrans2D1" presStyleIdx="4" presStyleCnt="6"/>
      <dgm:spPr/>
    </dgm:pt>
    <dgm:pt modelId="{2A9B026F-D5FE-4618-AF02-790C8FA02A69}" type="pres">
      <dgm:prSet presAssocID="{C028FF20-679D-486F-B134-0B9F46B7E3BB}" presName="connectorText" presStyleLbl="sibTrans2D1" presStyleIdx="4" presStyleCnt="6"/>
      <dgm:spPr/>
    </dgm:pt>
    <dgm:pt modelId="{C9D49E89-E10F-4179-BEC7-C430532D26DB}" type="pres">
      <dgm:prSet presAssocID="{B1A55209-957B-404B-B2E5-797AFFE70EB8}" presName="node" presStyleLbl="node1" presStyleIdx="5" presStyleCnt="6" custScaleX="117981" custScaleY="118581">
        <dgm:presLayoutVars>
          <dgm:bulletEnabled val="1"/>
        </dgm:presLayoutVars>
      </dgm:prSet>
      <dgm:spPr/>
    </dgm:pt>
    <dgm:pt modelId="{CFFC3EEE-727D-47C4-BD2F-52742364D10A}" type="pres">
      <dgm:prSet presAssocID="{0AFB7936-4A46-47B6-8B8B-208F63B4CF4D}" presName="sibTrans" presStyleLbl="sibTrans2D1" presStyleIdx="5" presStyleCnt="6"/>
      <dgm:spPr/>
    </dgm:pt>
    <dgm:pt modelId="{6FF421FE-486E-49FC-BF09-C3AE2AC2DAEF}" type="pres">
      <dgm:prSet presAssocID="{0AFB7936-4A46-47B6-8B8B-208F63B4CF4D}" presName="connectorText" presStyleLbl="sibTrans2D1" presStyleIdx="5" presStyleCnt="6"/>
      <dgm:spPr/>
    </dgm:pt>
  </dgm:ptLst>
  <dgm:cxnLst>
    <dgm:cxn modelId="{9DE5E309-E766-44DD-B095-2630C2A2F9A1}" type="presOf" srcId="{47029351-0FF9-4393-ABF5-595D51849ADE}" destId="{A37E3470-06C2-4A70-A952-6660713ADD14}" srcOrd="1" destOrd="0" presId="urn:microsoft.com/office/officeart/2005/8/layout/cycle2"/>
    <dgm:cxn modelId="{2F9FC510-85A3-4BDF-B442-FBC6FB2E16F3}" type="presOf" srcId="{B1A55209-957B-404B-B2E5-797AFFE70EB8}" destId="{C9D49E89-E10F-4179-BEC7-C430532D26DB}" srcOrd="0" destOrd="0" presId="urn:microsoft.com/office/officeart/2005/8/layout/cycle2"/>
    <dgm:cxn modelId="{57322A24-820C-4FA4-91FC-333B07F82E0B}" srcId="{43962718-AA02-4C24-B463-53E6EB0C6B8B}" destId="{B1A55209-957B-404B-B2E5-797AFFE70EB8}" srcOrd="5" destOrd="0" parTransId="{94DF4EE9-3723-45FE-920F-123E119DD659}" sibTransId="{0AFB7936-4A46-47B6-8B8B-208F63B4CF4D}"/>
    <dgm:cxn modelId="{83457330-83BF-4839-9DA1-7F0F44C170A9}" srcId="{43962718-AA02-4C24-B463-53E6EB0C6B8B}" destId="{D080A54B-A287-49FD-8CC5-B3E4E0A90DAF}" srcOrd="2" destOrd="0" parTransId="{E8A63BF0-EC50-43CE-9FBB-92733BA1037A}" sibTransId="{6F14F2A7-CAA4-4FAB-8BB4-ABB59C7C8457}"/>
    <dgm:cxn modelId="{EB86E435-2CF1-43D3-8807-066F303454D4}" type="presOf" srcId="{0AFB7936-4A46-47B6-8B8B-208F63B4CF4D}" destId="{6FF421FE-486E-49FC-BF09-C3AE2AC2DAEF}" srcOrd="1" destOrd="0" presId="urn:microsoft.com/office/officeart/2005/8/layout/cycle2"/>
    <dgm:cxn modelId="{8E1F0438-0B50-4F01-837B-1B5641567174}" type="presOf" srcId="{7F80FDE4-0E70-4171-968D-EFD001573E83}" destId="{F94481F9-F2F7-4D4F-9C27-41A98F80874F}" srcOrd="0" destOrd="0" presId="urn:microsoft.com/office/officeart/2005/8/layout/cycle2"/>
    <dgm:cxn modelId="{5A547043-2468-4334-9AD9-9594C9B2289F}" type="presOf" srcId="{3FE06306-E15E-40A8-ABB7-8B5D0FC070C7}" destId="{22FDC52C-B52D-405F-BBC4-6A60BF79AE16}" srcOrd="0" destOrd="0" presId="urn:microsoft.com/office/officeart/2005/8/layout/cycle2"/>
    <dgm:cxn modelId="{EC1B6C64-F69E-49FC-AF08-7264F502D05D}" type="presOf" srcId="{47029351-0FF9-4393-ABF5-595D51849ADE}" destId="{DAE1AE81-AF41-4BE9-8738-B2BEA79DD9E1}" srcOrd="0" destOrd="0" presId="urn:microsoft.com/office/officeart/2005/8/layout/cycle2"/>
    <dgm:cxn modelId="{61948E6B-4D88-4054-978F-7151E93D47CB}" type="presOf" srcId="{C0C57759-529F-4462-827A-5F818DD5F304}" destId="{3EB04386-1CB7-41B3-81C5-C713AF869CA3}" srcOrd="0" destOrd="0" presId="urn:microsoft.com/office/officeart/2005/8/layout/cycle2"/>
    <dgm:cxn modelId="{7C34D459-E5A3-45D4-AD0A-69868EA3131E}" type="presOf" srcId="{45CD4EA1-9CFC-4EA1-B1BC-956D481E70ED}" destId="{949C45B9-D3ED-4A15-8C10-429D9B2392A1}" srcOrd="1" destOrd="0" presId="urn:microsoft.com/office/officeart/2005/8/layout/cycle2"/>
    <dgm:cxn modelId="{BD669F84-5A66-4BF0-A107-427D28AE19FD}" type="presOf" srcId="{6F14F2A7-CAA4-4FAB-8BB4-ABB59C7C8457}" destId="{E7940421-25C1-4434-8803-0EACE0B94D41}" srcOrd="0" destOrd="0" presId="urn:microsoft.com/office/officeart/2005/8/layout/cycle2"/>
    <dgm:cxn modelId="{0B42BC84-3EBD-4179-BECE-E452478642C4}" type="presOf" srcId="{0AFB7936-4A46-47B6-8B8B-208F63B4CF4D}" destId="{CFFC3EEE-727D-47C4-BD2F-52742364D10A}" srcOrd="0" destOrd="0" presId="urn:microsoft.com/office/officeart/2005/8/layout/cycle2"/>
    <dgm:cxn modelId="{47F59F8F-3262-4479-A04C-543A529FB6C5}" type="presOf" srcId="{45CD4EA1-9CFC-4EA1-B1BC-956D481E70ED}" destId="{2F8C4905-E0A0-47F7-AFE5-1366EBCAB9CD}" srcOrd="0" destOrd="0" presId="urn:microsoft.com/office/officeart/2005/8/layout/cycle2"/>
    <dgm:cxn modelId="{6EC1DC97-C52F-49E7-A123-723233D1195B}" type="presOf" srcId="{FBBBB6F8-C4DB-4F1F-B363-DD38B2A6B449}" destId="{01667995-7450-4145-80D2-5DE19244B631}" srcOrd="0" destOrd="0" presId="urn:microsoft.com/office/officeart/2005/8/layout/cycle2"/>
    <dgm:cxn modelId="{6DEC349B-4CE0-4CD6-8D38-47169804CDE4}" srcId="{43962718-AA02-4C24-B463-53E6EB0C6B8B}" destId="{C0C57759-529F-4462-827A-5F818DD5F304}" srcOrd="1" destOrd="0" parTransId="{0754430F-78E5-490F-A3E8-EDA387ECB0BF}" sibTransId="{47029351-0FF9-4393-ABF5-595D51849ADE}"/>
    <dgm:cxn modelId="{103E1CBB-B8F7-42B6-A4DE-5C3E2820B7A7}" type="presOf" srcId="{D080A54B-A287-49FD-8CC5-B3E4E0A90DAF}" destId="{2680542A-74C0-4D32-8565-DED00123493C}" srcOrd="0" destOrd="0" presId="urn:microsoft.com/office/officeart/2005/8/layout/cycle2"/>
    <dgm:cxn modelId="{FA2CB4C8-FC66-42F5-980C-5B87F207E966}" type="presOf" srcId="{C028FF20-679D-486F-B134-0B9F46B7E3BB}" destId="{2A9B026F-D5FE-4618-AF02-790C8FA02A69}" srcOrd="1" destOrd="0" presId="urn:microsoft.com/office/officeart/2005/8/layout/cycle2"/>
    <dgm:cxn modelId="{DB246DCF-3B28-407F-96C1-6A0901BDE6C2}" srcId="{43962718-AA02-4C24-B463-53E6EB0C6B8B}" destId="{3FE06306-E15E-40A8-ABB7-8B5D0FC070C7}" srcOrd="0" destOrd="0" parTransId="{157F93D4-84BA-4FF9-BFF8-62BC128D0BC0}" sibTransId="{45CD4EA1-9CFC-4EA1-B1BC-956D481E70ED}"/>
    <dgm:cxn modelId="{24C713D4-B0DE-47F6-8CD2-A08BE9276DF3}" type="presOf" srcId="{6F14F2A7-CAA4-4FAB-8BB4-ABB59C7C8457}" destId="{4EF29407-F754-4458-B1D0-6582FEC84F25}" srcOrd="1" destOrd="0" presId="urn:microsoft.com/office/officeart/2005/8/layout/cycle2"/>
    <dgm:cxn modelId="{267919DA-4199-4D08-82CD-91B731E4F233}" srcId="{43962718-AA02-4C24-B463-53E6EB0C6B8B}" destId="{FBBBB6F8-C4DB-4F1F-B363-DD38B2A6B449}" srcOrd="4" destOrd="0" parTransId="{3B5D32A9-DF48-44B2-B8BF-D87E85C7E552}" sibTransId="{C028FF20-679D-486F-B134-0B9F46B7E3BB}"/>
    <dgm:cxn modelId="{F06068E1-EFE8-4AE6-974A-47798CBEA5C6}" type="presOf" srcId="{C028FF20-679D-486F-B134-0B9F46B7E3BB}" destId="{20B2C235-FC4E-42E2-8637-31E980C050D8}" srcOrd="0" destOrd="0" presId="urn:microsoft.com/office/officeart/2005/8/layout/cycle2"/>
    <dgm:cxn modelId="{77FC90E7-2956-4E5B-BA07-B1D976F25FEF}" type="presOf" srcId="{AF5A473F-4B22-4281-9106-D2961106A4CE}" destId="{C5932606-DEAC-4578-AC4E-8AD0D3A4B185}" srcOrd="0" destOrd="0" presId="urn:microsoft.com/office/officeart/2005/8/layout/cycle2"/>
    <dgm:cxn modelId="{DDAE09F2-24D2-46AC-9635-66DCFCABA398}" srcId="{43962718-AA02-4C24-B463-53E6EB0C6B8B}" destId="{7F80FDE4-0E70-4171-968D-EFD001573E83}" srcOrd="3" destOrd="0" parTransId="{08D68D0F-EFF4-46B3-88AF-9F18590BACF1}" sibTransId="{AF5A473F-4B22-4281-9106-D2961106A4CE}"/>
    <dgm:cxn modelId="{F71649F5-DB6E-4A6B-B3D9-E8E3F735DAEF}" type="presOf" srcId="{AF5A473F-4B22-4281-9106-D2961106A4CE}" destId="{910281AA-459B-436F-B288-6D1AAD17672E}" srcOrd="1" destOrd="0" presId="urn:microsoft.com/office/officeart/2005/8/layout/cycle2"/>
    <dgm:cxn modelId="{4BF0FDFA-B3FB-4798-A872-32031AB67242}" type="presOf" srcId="{43962718-AA02-4C24-B463-53E6EB0C6B8B}" destId="{5024EE34-60B1-40D4-94FF-AF5C65790DF4}" srcOrd="0" destOrd="0" presId="urn:microsoft.com/office/officeart/2005/8/layout/cycle2"/>
    <dgm:cxn modelId="{00BAC087-3A1D-42C9-B0E5-5BB8CC40487A}" type="presParOf" srcId="{5024EE34-60B1-40D4-94FF-AF5C65790DF4}" destId="{22FDC52C-B52D-405F-BBC4-6A60BF79AE16}" srcOrd="0" destOrd="0" presId="urn:microsoft.com/office/officeart/2005/8/layout/cycle2"/>
    <dgm:cxn modelId="{0F1E488A-3269-4493-9719-C029716A256F}" type="presParOf" srcId="{5024EE34-60B1-40D4-94FF-AF5C65790DF4}" destId="{2F8C4905-E0A0-47F7-AFE5-1366EBCAB9CD}" srcOrd="1" destOrd="0" presId="urn:microsoft.com/office/officeart/2005/8/layout/cycle2"/>
    <dgm:cxn modelId="{106D45A1-7D50-4AC3-ADA5-DCA0A9BE5B6F}" type="presParOf" srcId="{2F8C4905-E0A0-47F7-AFE5-1366EBCAB9CD}" destId="{949C45B9-D3ED-4A15-8C10-429D9B2392A1}" srcOrd="0" destOrd="0" presId="urn:microsoft.com/office/officeart/2005/8/layout/cycle2"/>
    <dgm:cxn modelId="{11FA38AE-6370-4B6B-BDA3-EA8B5869C52B}" type="presParOf" srcId="{5024EE34-60B1-40D4-94FF-AF5C65790DF4}" destId="{3EB04386-1CB7-41B3-81C5-C713AF869CA3}" srcOrd="2" destOrd="0" presId="urn:microsoft.com/office/officeart/2005/8/layout/cycle2"/>
    <dgm:cxn modelId="{0ABE2732-1363-4A0C-BCB0-9B66371461E8}" type="presParOf" srcId="{5024EE34-60B1-40D4-94FF-AF5C65790DF4}" destId="{DAE1AE81-AF41-4BE9-8738-B2BEA79DD9E1}" srcOrd="3" destOrd="0" presId="urn:microsoft.com/office/officeart/2005/8/layout/cycle2"/>
    <dgm:cxn modelId="{7F5DF060-E1F6-4B01-B8AB-5D5331BDCED4}" type="presParOf" srcId="{DAE1AE81-AF41-4BE9-8738-B2BEA79DD9E1}" destId="{A37E3470-06C2-4A70-A952-6660713ADD14}" srcOrd="0" destOrd="0" presId="urn:microsoft.com/office/officeart/2005/8/layout/cycle2"/>
    <dgm:cxn modelId="{D5CBFA95-5523-4699-8C6F-5543616BF8D7}" type="presParOf" srcId="{5024EE34-60B1-40D4-94FF-AF5C65790DF4}" destId="{2680542A-74C0-4D32-8565-DED00123493C}" srcOrd="4" destOrd="0" presId="urn:microsoft.com/office/officeart/2005/8/layout/cycle2"/>
    <dgm:cxn modelId="{BA25B129-EAD5-446B-A033-542D4E376382}" type="presParOf" srcId="{5024EE34-60B1-40D4-94FF-AF5C65790DF4}" destId="{E7940421-25C1-4434-8803-0EACE0B94D41}" srcOrd="5" destOrd="0" presId="urn:microsoft.com/office/officeart/2005/8/layout/cycle2"/>
    <dgm:cxn modelId="{7EAF83CE-F15F-470B-BE84-75E0559B1B7F}" type="presParOf" srcId="{E7940421-25C1-4434-8803-0EACE0B94D41}" destId="{4EF29407-F754-4458-B1D0-6582FEC84F25}" srcOrd="0" destOrd="0" presId="urn:microsoft.com/office/officeart/2005/8/layout/cycle2"/>
    <dgm:cxn modelId="{9629F3B1-2D9D-4A08-B0D7-5A53B159BEFD}" type="presParOf" srcId="{5024EE34-60B1-40D4-94FF-AF5C65790DF4}" destId="{F94481F9-F2F7-4D4F-9C27-41A98F80874F}" srcOrd="6" destOrd="0" presId="urn:microsoft.com/office/officeart/2005/8/layout/cycle2"/>
    <dgm:cxn modelId="{D08146B2-B815-4748-8137-A2703E8F1FB0}" type="presParOf" srcId="{5024EE34-60B1-40D4-94FF-AF5C65790DF4}" destId="{C5932606-DEAC-4578-AC4E-8AD0D3A4B185}" srcOrd="7" destOrd="0" presId="urn:microsoft.com/office/officeart/2005/8/layout/cycle2"/>
    <dgm:cxn modelId="{1D833360-570B-411A-8C37-F1192C348589}" type="presParOf" srcId="{C5932606-DEAC-4578-AC4E-8AD0D3A4B185}" destId="{910281AA-459B-436F-B288-6D1AAD17672E}" srcOrd="0" destOrd="0" presId="urn:microsoft.com/office/officeart/2005/8/layout/cycle2"/>
    <dgm:cxn modelId="{DDC3EE2D-6035-4E8E-8D22-0733A97D1996}" type="presParOf" srcId="{5024EE34-60B1-40D4-94FF-AF5C65790DF4}" destId="{01667995-7450-4145-80D2-5DE19244B631}" srcOrd="8" destOrd="0" presId="urn:microsoft.com/office/officeart/2005/8/layout/cycle2"/>
    <dgm:cxn modelId="{1540367A-27FA-4E65-8203-544E6BCDAEC5}" type="presParOf" srcId="{5024EE34-60B1-40D4-94FF-AF5C65790DF4}" destId="{20B2C235-FC4E-42E2-8637-31E980C050D8}" srcOrd="9" destOrd="0" presId="urn:microsoft.com/office/officeart/2005/8/layout/cycle2"/>
    <dgm:cxn modelId="{EC82FCF0-FA9F-406C-B123-AA662276AF14}" type="presParOf" srcId="{20B2C235-FC4E-42E2-8637-31E980C050D8}" destId="{2A9B026F-D5FE-4618-AF02-790C8FA02A69}" srcOrd="0" destOrd="0" presId="urn:microsoft.com/office/officeart/2005/8/layout/cycle2"/>
    <dgm:cxn modelId="{2B7EB410-884D-4B84-B7CF-E886389A2E6C}" type="presParOf" srcId="{5024EE34-60B1-40D4-94FF-AF5C65790DF4}" destId="{C9D49E89-E10F-4179-BEC7-C430532D26DB}" srcOrd="10" destOrd="0" presId="urn:microsoft.com/office/officeart/2005/8/layout/cycle2"/>
    <dgm:cxn modelId="{2406AC1C-0268-4905-A66E-C606AFD8FA2E}" type="presParOf" srcId="{5024EE34-60B1-40D4-94FF-AF5C65790DF4}" destId="{CFFC3EEE-727D-47C4-BD2F-52742364D10A}" srcOrd="11" destOrd="0" presId="urn:microsoft.com/office/officeart/2005/8/layout/cycle2"/>
    <dgm:cxn modelId="{29D24493-F659-4AA5-82E1-2E045FAE53CE}" type="presParOf" srcId="{CFFC3EEE-727D-47C4-BD2F-52742364D10A}" destId="{6FF421FE-486E-49FC-BF09-C3AE2AC2DAE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06E9A-83D5-4525-9382-597F5FFE90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4FE41-D85D-4986-B458-BE5665F28EC7}">
      <dgm:prSet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Le CA </a:t>
          </a:r>
          <a:r>
            <a:rPr lang="en-US" dirty="0" err="1">
              <a:latin typeface="Montserrat" panose="00000500000000000000" pitchFamily="2" charset="0"/>
            </a:rPr>
            <a:t>évolue</a:t>
          </a:r>
          <a:r>
            <a:rPr lang="en-US" dirty="0">
              <a:latin typeface="Montserrat" panose="00000500000000000000" pitchFamily="2" charset="0"/>
            </a:rPr>
            <a:t> très </a:t>
          </a:r>
          <a:r>
            <a:rPr lang="en-US" dirty="0" err="1">
              <a:latin typeface="Montserrat" panose="00000500000000000000" pitchFamily="2" charset="0"/>
            </a:rPr>
            <a:t>peu</a:t>
          </a:r>
          <a:r>
            <a:rPr lang="en-US" dirty="0">
              <a:latin typeface="Montserrat" panose="00000500000000000000" pitchFamily="2" charset="0"/>
            </a:rPr>
            <a:t> </a:t>
          </a:r>
          <a:r>
            <a:rPr lang="en-US" dirty="0" err="1">
              <a:latin typeface="Montserrat" panose="00000500000000000000" pitchFamily="2" charset="0"/>
            </a:rPr>
            <a:t>une</a:t>
          </a:r>
          <a:r>
            <a:rPr lang="en-US" dirty="0">
              <a:latin typeface="Montserrat" panose="00000500000000000000" pitchFamily="2" charset="0"/>
            </a:rPr>
            <a:t> </a:t>
          </a:r>
          <a:r>
            <a:rPr lang="en-US" dirty="0" err="1">
              <a:latin typeface="Montserrat" panose="00000500000000000000" pitchFamily="2" charset="0"/>
            </a:rPr>
            <a:t>fois</a:t>
          </a:r>
          <a:r>
            <a:rPr lang="en-US" dirty="0">
              <a:latin typeface="Montserrat" panose="00000500000000000000" pitchFamily="2" charset="0"/>
            </a:rPr>
            <a:t> </a:t>
          </a:r>
          <a:r>
            <a:rPr lang="en-US" dirty="0" err="1">
              <a:latin typeface="Montserrat" panose="00000500000000000000" pitchFamily="2" charset="0"/>
            </a:rPr>
            <a:t>l’arrêt</a:t>
          </a:r>
          <a:r>
            <a:rPr lang="en-US" dirty="0">
              <a:latin typeface="Montserrat" panose="00000500000000000000" pitchFamily="2" charset="0"/>
            </a:rPr>
            <a:t> de vente des </a:t>
          </a:r>
          <a:r>
            <a:rPr lang="en-US" dirty="0" err="1">
              <a:latin typeface="Montserrat" panose="00000500000000000000" pitchFamily="2" charset="0"/>
            </a:rPr>
            <a:t>produits</a:t>
          </a:r>
          <a:r>
            <a:rPr lang="en-US" dirty="0">
              <a:latin typeface="Montserrat" panose="00000500000000000000" pitchFamily="2" charset="0"/>
            </a:rPr>
            <a:t> High tech: Je propose de </a:t>
          </a:r>
          <a:r>
            <a:rPr lang="en-US" dirty="0" err="1">
              <a:latin typeface="Montserrat" panose="00000500000000000000" pitchFamily="2" charset="0"/>
            </a:rPr>
            <a:t>remettre</a:t>
          </a:r>
          <a:r>
            <a:rPr lang="en-US" dirty="0">
              <a:latin typeface="Montserrat" panose="00000500000000000000" pitchFamily="2" charset="0"/>
            </a:rPr>
            <a:t> les </a:t>
          </a:r>
          <a:r>
            <a:rPr lang="en-US" dirty="0" err="1">
              <a:latin typeface="Montserrat" panose="00000500000000000000" pitchFamily="2" charset="0"/>
            </a:rPr>
            <a:t>produits</a:t>
          </a:r>
          <a:r>
            <a:rPr lang="en-US" dirty="0">
              <a:latin typeface="Montserrat" panose="00000500000000000000" pitchFamily="2" charset="0"/>
            </a:rPr>
            <a:t> high tech sur le </a:t>
          </a:r>
          <a:r>
            <a:rPr lang="en-US" dirty="0" err="1">
              <a:latin typeface="Montserrat" panose="00000500000000000000" pitchFamily="2" charset="0"/>
            </a:rPr>
            <a:t>marché</a:t>
          </a:r>
          <a:r>
            <a:rPr lang="en-US" dirty="0">
              <a:latin typeface="Montserrat" panose="00000500000000000000" pitchFamily="2" charset="0"/>
            </a:rPr>
            <a:t>.</a:t>
          </a:r>
        </a:p>
      </dgm:t>
    </dgm:pt>
    <dgm:pt modelId="{4A468C77-98E0-45DD-9C5D-B96331A1F1FB}" type="parTrans" cxnId="{E445A20E-BF48-4EBA-BE16-7E2FAAF43286}">
      <dgm:prSet/>
      <dgm:spPr/>
      <dgm:t>
        <a:bodyPr/>
        <a:lstStyle/>
        <a:p>
          <a:endParaRPr lang="en-US"/>
        </a:p>
      </dgm:t>
    </dgm:pt>
    <dgm:pt modelId="{87A06289-545E-43ED-9A25-8BF61B626975}" type="sibTrans" cxnId="{E445A20E-BF48-4EBA-BE16-7E2FAAF43286}">
      <dgm:prSet/>
      <dgm:spPr/>
      <dgm:t>
        <a:bodyPr/>
        <a:lstStyle/>
        <a:p>
          <a:endParaRPr lang="en-US"/>
        </a:p>
      </dgm:t>
    </dgm:pt>
    <dgm:pt modelId="{8FBE6F83-8DF0-4B28-A7FD-72685D32C4B5}">
      <dgm:prSet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Les </a:t>
          </a:r>
          <a:r>
            <a:rPr lang="en-US" dirty="0" err="1">
              <a:latin typeface="Montserrat" panose="00000500000000000000" pitchFamily="2" charset="0"/>
            </a:rPr>
            <a:t>visites</a:t>
          </a:r>
          <a:r>
            <a:rPr lang="en-US" dirty="0">
              <a:latin typeface="Montserrat" panose="00000500000000000000" pitchFamily="2" charset="0"/>
            </a:rPr>
            <a:t>(le temps de </a:t>
          </a:r>
          <a:r>
            <a:rPr lang="en-US" dirty="0" err="1">
              <a:latin typeface="Montserrat" panose="00000500000000000000" pitchFamily="2" charset="0"/>
            </a:rPr>
            <a:t>visite</a:t>
          </a:r>
          <a:r>
            <a:rPr lang="en-US">
              <a:latin typeface="Montserrat" panose="00000500000000000000" pitchFamily="2" charset="0"/>
            </a:rPr>
            <a:t>) </a:t>
          </a:r>
          <a:r>
            <a:rPr lang="en-US" dirty="0">
              <a:latin typeface="Montserrat" panose="00000500000000000000" pitchFamily="2" charset="0"/>
            </a:rPr>
            <a:t>sur le site </a:t>
          </a:r>
          <a:r>
            <a:rPr lang="en-US" dirty="0" err="1">
              <a:latin typeface="Montserrat" panose="00000500000000000000" pitchFamily="2" charset="0"/>
            </a:rPr>
            <a:t>augmente</a:t>
          </a:r>
          <a:r>
            <a:rPr lang="en-US" dirty="0">
              <a:latin typeface="Montserrat" panose="00000500000000000000" pitchFamily="2" charset="0"/>
            </a:rPr>
            <a:t>; le site </a:t>
          </a:r>
          <a:r>
            <a:rPr lang="en-US" dirty="0" err="1">
              <a:latin typeface="Montserrat" panose="00000500000000000000" pitchFamily="2" charset="0"/>
            </a:rPr>
            <a:t>est</a:t>
          </a:r>
          <a:r>
            <a:rPr lang="en-US" dirty="0">
              <a:latin typeface="Montserrat" panose="00000500000000000000" pitchFamily="2" charset="0"/>
            </a:rPr>
            <a:t> plus </a:t>
          </a:r>
          <a:r>
            <a:rPr lang="en-US" dirty="0" err="1">
              <a:latin typeface="Montserrat" panose="00000500000000000000" pitchFamily="2" charset="0"/>
            </a:rPr>
            <a:t>attractif</a:t>
          </a:r>
          <a:r>
            <a:rPr lang="en-US" dirty="0">
              <a:latin typeface="Montserrat" panose="00000500000000000000" pitchFamily="2" charset="0"/>
            </a:rPr>
            <a:t>, on </a:t>
          </a:r>
          <a:r>
            <a:rPr lang="en-US" dirty="0" err="1">
              <a:latin typeface="Montserrat" panose="00000500000000000000" pitchFamily="2" charset="0"/>
            </a:rPr>
            <a:t>pourrait</a:t>
          </a:r>
          <a:r>
            <a:rPr lang="en-US" dirty="0">
              <a:latin typeface="Montserrat" panose="00000500000000000000" pitchFamily="2" charset="0"/>
            </a:rPr>
            <a:t> continuer dans </a:t>
          </a:r>
          <a:r>
            <a:rPr lang="en-US" dirty="0" err="1">
              <a:latin typeface="Montserrat" panose="00000500000000000000" pitchFamily="2" charset="0"/>
            </a:rPr>
            <a:t>cette</a:t>
          </a:r>
          <a:r>
            <a:rPr lang="en-US" dirty="0">
              <a:latin typeface="Montserrat" panose="00000500000000000000" pitchFamily="2" charset="0"/>
            </a:rPr>
            <a:t> </a:t>
          </a:r>
          <a:r>
            <a:rPr lang="en-US" dirty="0" err="1">
              <a:latin typeface="Montserrat" panose="00000500000000000000" pitchFamily="2" charset="0"/>
            </a:rPr>
            <a:t>lancée</a:t>
          </a:r>
          <a:endParaRPr lang="en-US" dirty="0">
            <a:latin typeface="Montserrat" panose="00000500000000000000" pitchFamily="2" charset="0"/>
          </a:endParaRPr>
        </a:p>
      </dgm:t>
    </dgm:pt>
    <dgm:pt modelId="{8519CEE1-8E7F-4376-938F-E623005EF21D}" type="parTrans" cxnId="{54FB89FA-21B8-405A-8466-A36647A52D17}">
      <dgm:prSet/>
      <dgm:spPr/>
      <dgm:t>
        <a:bodyPr/>
        <a:lstStyle/>
        <a:p>
          <a:endParaRPr lang="en-US"/>
        </a:p>
      </dgm:t>
    </dgm:pt>
    <dgm:pt modelId="{DB88EB11-D2FE-413C-86F9-90D9E41AF7A8}" type="sibTrans" cxnId="{54FB89FA-21B8-405A-8466-A36647A52D17}">
      <dgm:prSet/>
      <dgm:spPr/>
      <dgm:t>
        <a:bodyPr/>
        <a:lstStyle/>
        <a:p>
          <a:endParaRPr lang="en-US"/>
        </a:p>
      </dgm:t>
    </dgm:pt>
    <dgm:pt modelId="{D59BB259-A7EF-42EC-BD78-2CC05FAC1AB4}" type="pres">
      <dgm:prSet presAssocID="{0FA06E9A-83D5-4525-9382-597F5FFE90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16801F-88D3-4449-8AA6-01980EE26A0B}" type="pres">
      <dgm:prSet presAssocID="{EEC4FE41-D85D-4986-B458-BE5665F28EC7}" presName="hierRoot1" presStyleCnt="0"/>
      <dgm:spPr/>
    </dgm:pt>
    <dgm:pt modelId="{F6E6D89F-030B-4140-8B5A-79C9FB48E5DC}" type="pres">
      <dgm:prSet presAssocID="{EEC4FE41-D85D-4986-B458-BE5665F28EC7}" presName="composite" presStyleCnt="0"/>
      <dgm:spPr/>
    </dgm:pt>
    <dgm:pt modelId="{4285A061-3CD5-4BCC-ADAD-28EAF63B9EB9}" type="pres">
      <dgm:prSet presAssocID="{EEC4FE41-D85D-4986-B458-BE5665F28EC7}" presName="background" presStyleLbl="node0" presStyleIdx="0" presStyleCnt="2"/>
      <dgm:spPr/>
    </dgm:pt>
    <dgm:pt modelId="{3820E47B-BB1A-45F4-B5ED-D492248D1F2D}" type="pres">
      <dgm:prSet presAssocID="{EEC4FE41-D85D-4986-B458-BE5665F28EC7}" presName="text" presStyleLbl="fgAcc0" presStyleIdx="0" presStyleCnt="2">
        <dgm:presLayoutVars>
          <dgm:chPref val="3"/>
        </dgm:presLayoutVars>
      </dgm:prSet>
      <dgm:spPr/>
    </dgm:pt>
    <dgm:pt modelId="{FF228A61-EA57-4444-96BA-F0318B0C8E59}" type="pres">
      <dgm:prSet presAssocID="{EEC4FE41-D85D-4986-B458-BE5665F28EC7}" presName="hierChild2" presStyleCnt="0"/>
      <dgm:spPr/>
    </dgm:pt>
    <dgm:pt modelId="{D0A6E74C-787E-4B33-9798-71B9B872F001}" type="pres">
      <dgm:prSet presAssocID="{8FBE6F83-8DF0-4B28-A7FD-72685D32C4B5}" presName="hierRoot1" presStyleCnt="0"/>
      <dgm:spPr/>
    </dgm:pt>
    <dgm:pt modelId="{58806EE2-0FA9-403D-816B-85A25E0BB3AD}" type="pres">
      <dgm:prSet presAssocID="{8FBE6F83-8DF0-4B28-A7FD-72685D32C4B5}" presName="composite" presStyleCnt="0"/>
      <dgm:spPr/>
    </dgm:pt>
    <dgm:pt modelId="{E81B54C8-5F54-420F-8C27-EFC1B5564A06}" type="pres">
      <dgm:prSet presAssocID="{8FBE6F83-8DF0-4B28-A7FD-72685D32C4B5}" presName="background" presStyleLbl="node0" presStyleIdx="1" presStyleCnt="2"/>
      <dgm:spPr/>
    </dgm:pt>
    <dgm:pt modelId="{1BA20314-64CA-4D6B-9214-26B8BF94740E}" type="pres">
      <dgm:prSet presAssocID="{8FBE6F83-8DF0-4B28-A7FD-72685D32C4B5}" presName="text" presStyleLbl="fgAcc0" presStyleIdx="1" presStyleCnt="2">
        <dgm:presLayoutVars>
          <dgm:chPref val="3"/>
        </dgm:presLayoutVars>
      </dgm:prSet>
      <dgm:spPr/>
    </dgm:pt>
    <dgm:pt modelId="{5800DBC0-924D-44A5-B9B6-C1E5944406FE}" type="pres">
      <dgm:prSet presAssocID="{8FBE6F83-8DF0-4B28-A7FD-72685D32C4B5}" presName="hierChild2" presStyleCnt="0"/>
      <dgm:spPr/>
    </dgm:pt>
  </dgm:ptLst>
  <dgm:cxnLst>
    <dgm:cxn modelId="{D307E40B-DF8C-446E-A493-92F969732539}" type="presOf" srcId="{EEC4FE41-D85D-4986-B458-BE5665F28EC7}" destId="{3820E47B-BB1A-45F4-B5ED-D492248D1F2D}" srcOrd="0" destOrd="0" presId="urn:microsoft.com/office/officeart/2005/8/layout/hierarchy1"/>
    <dgm:cxn modelId="{E445A20E-BF48-4EBA-BE16-7E2FAAF43286}" srcId="{0FA06E9A-83D5-4525-9382-597F5FFE9067}" destId="{EEC4FE41-D85D-4986-B458-BE5665F28EC7}" srcOrd="0" destOrd="0" parTransId="{4A468C77-98E0-45DD-9C5D-B96331A1F1FB}" sibTransId="{87A06289-545E-43ED-9A25-8BF61B626975}"/>
    <dgm:cxn modelId="{1C75EDAF-8E56-4B48-BFE4-9A38FE3DC45D}" type="presOf" srcId="{0FA06E9A-83D5-4525-9382-597F5FFE9067}" destId="{D59BB259-A7EF-42EC-BD78-2CC05FAC1AB4}" srcOrd="0" destOrd="0" presId="urn:microsoft.com/office/officeart/2005/8/layout/hierarchy1"/>
    <dgm:cxn modelId="{5DE56EBB-0E96-4C14-BA44-3715B519DD41}" type="presOf" srcId="{8FBE6F83-8DF0-4B28-A7FD-72685D32C4B5}" destId="{1BA20314-64CA-4D6B-9214-26B8BF94740E}" srcOrd="0" destOrd="0" presId="urn:microsoft.com/office/officeart/2005/8/layout/hierarchy1"/>
    <dgm:cxn modelId="{54FB89FA-21B8-405A-8466-A36647A52D17}" srcId="{0FA06E9A-83D5-4525-9382-597F5FFE9067}" destId="{8FBE6F83-8DF0-4B28-A7FD-72685D32C4B5}" srcOrd="1" destOrd="0" parTransId="{8519CEE1-8E7F-4376-938F-E623005EF21D}" sibTransId="{DB88EB11-D2FE-413C-86F9-90D9E41AF7A8}"/>
    <dgm:cxn modelId="{FC9E034E-1AA6-42CA-9A23-266F9B598ED6}" type="presParOf" srcId="{D59BB259-A7EF-42EC-BD78-2CC05FAC1AB4}" destId="{8C16801F-88D3-4449-8AA6-01980EE26A0B}" srcOrd="0" destOrd="0" presId="urn:microsoft.com/office/officeart/2005/8/layout/hierarchy1"/>
    <dgm:cxn modelId="{CA4B7F5B-F107-4FB7-AA18-046CECEF8CA4}" type="presParOf" srcId="{8C16801F-88D3-4449-8AA6-01980EE26A0B}" destId="{F6E6D89F-030B-4140-8B5A-79C9FB48E5DC}" srcOrd="0" destOrd="0" presId="urn:microsoft.com/office/officeart/2005/8/layout/hierarchy1"/>
    <dgm:cxn modelId="{EA056964-E917-40EA-9A5D-6CA183B8C14A}" type="presParOf" srcId="{F6E6D89F-030B-4140-8B5A-79C9FB48E5DC}" destId="{4285A061-3CD5-4BCC-ADAD-28EAF63B9EB9}" srcOrd="0" destOrd="0" presId="urn:microsoft.com/office/officeart/2005/8/layout/hierarchy1"/>
    <dgm:cxn modelId="{FE0E7EBE-EDA1-42DC-A2C0-5827C0E7AD84}" type="presParOf" srcId="{F6E6D89F-030B-4140-8B5A-79C9FB48E5DC}" destId="{3820E47B-BB1A-45F4-B5ED-D492248D1F2D}" srcOrd="1" destOrd="0" presId="urn:microsoft.com/office/officeart/2005/8/layout/hierarchy1"/>
    <dgm:cxn modelId="{D7C45226-7EBF-4B3D-B302-C5E5EF22B786}" type="presParOf" srcId="{8C16801F-88D3-4449-8AA6-01980EE26A0B}" destId="{FF228A61-EA57-4444-96BA-F0318B0C8E59}" srcOrd="1" destOrd="0" presId="urn:microsoft.com/office/officeart/2005/8/layout/hierarchy1"/>
    <dgm:cxn modelId="{FDDBADB5-C923-44F8-80EB-51FE55991EB8}" type="presParOf" srcId="{D59BB259-A7EF-42EC-BD78-2CC05FAC1AB4}" destId="{D0A6E74C-787E-4B33-9798-71B9B872F001}" srcOrd="1" destOrd="0" presId="urn:microsoft.com/office/officeart/2005/8/layout/hierarchy1"/>
    <dgm:cxn modelId="{FBE1DCA8-DC5B-4D82-A0CF-4860A588EC42}" type="presParOf" srcId="{D0A6E74C-787E-4B33-9798-71B9B872F001}" destId="{58806EE2-0FA9-403D-816B-85A25E0BB3AD}" srcOrd="0" destOrd="0" presId="urn:microsoft.com/office/officeart/2005/8/layout/hierarchy1"/>
    <dgm:cxn modelId="{5C896424-016F-4BCB-BFFD-0A1C3AC78241}" type="presParOf" srcId="{58806EE2-0FA9-403D-816B-85A25E0BB3AD}" destId="{E81B54C8-5F54-420F-8C27-EFC1B5564A06}" srcOrd="0" destOrd="0" presId="urn:microsoft.com/office/officeart/2005/8/layout/hierarchy1"/>
    <dgm:cxn modelId="{EA531443-A9CA-45CF-8A9B-A33FDCD8B1CB}" type="presParOf" srcId="{58806EE2-0FA9-403D-816B-85A25E0BB3AD}" destId="{1BA20314-64CA-4D6B-9214-26B8BF94740E}" srcOrd="1" destOrd="0" presId="urn:microsoft.com/office/officeart/2005/8/layout/hierarchy1"/>
    <dgm:cxn modelId="{A6401C80-F392-4D4A-A99E-7DCD8353C3D9}" type="presParOf" srcId="{D0A6E74C-787E-4B33-9798-71B9B872F001}" destId="{5800DBC0-924D-44A5-B9B6-C1E5944406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DC52C-B52D-405F-BBC4-6A60BF79AE16}">
      <dsp:nvSpPr>
        <dsp:cNvPr id="0" name=""/>
        <dsp:cNvSpPr/>
      </dsp:nvSpPr>
      <dsp:spPr>
        <a:xfrm>
          <a:off x="4699002" y="-187777"/>
          <a:ext cx="1719355" cy="1974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>
              <a:latin typeface="Montserrat" panose="00000500000000000000" pitchFamily="2" charset="0"/>
            </a:rPr>
            <a:t>proportion des ventes par catégorie de produit 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4950796" y="101375"/>
        <a:ext cx="1215767" cy="1396152"/>
      </dsp:txXfrm>
    </dsp:sp>
    <dsp:sp modelId="{2F8C4905-E0A0-47F7-AFE5-1366EBCAB9CD}">
      <dsp:nvSpPr>
        <dsp:cNvPr id="0" name=""/>
        <dsp:cNvSpPr/>
      </dsp:nvSpPr>
      <dsp:spPr>
        <a:xfrm rot="1800000">
          <a:off x="6409424" y="1101750"/>
          <a:ext cx="282651" cy="54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415104" y="1188740"/>
        <a:ext cx="197856" cy="324566"/>
      </dsp:txXfrm>
    </dsp:sp>
    <dsp:sp modelId="{3EB04386-1CB7-41B3-81C5-C713AF869CA3}">
      <dsp:nvSpPr>
        <dsp:cNvPr id="0" name=""/>
        <dsp:cNvSpPr/>
      </dsp:nvSpPr>
      <dsp:spPr>
        <a:xfrm>
          <a:off x="6655885" y="1017472"/>
          <a:ext cx="1975033" cy="1971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>
              <a:latin typeface="Montserrat" panose="00000500000000000000" pitchFamily="2" charset="0"/>
            </a:rPr>
            <a:t>montant et évolution des achats des clients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6945122" y="1306146"/>
        <a:ext cx="1396559" cy="1393838"/>
      </dsp:txXfrm>
    </dsp:sp>
    <dsp:sp modelId="{DAE1AE81-AF41-4BE9-8738-B2BEA79DD9E1}">
      <dsp:nvSpPr>
        <dsp:cNvPr id="0" name=""/>
        <dsp:cNvSpPr/>
      </dsp:nvSpPr>
      <dsp:spPr>
        <a:xfrm rot="5400000">
          <a:off x="7527668" y="2930002"/>
          <a:ext cx="231468" cy="54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562388" y="3003471"/>
        <a:ext cx="162028" cy="324566"/>
      </dsp:txXfrm>
    </dsp:sp>
    <dsp:sp modelId="{2680542A-74C0-4D32-8565-DED00123493C}">
      <dsp:nvSpPr>
        <dsp:cNvPr id="0" name=""/>
        <dsp:cNvSpPr/>
      </dsp:nvSpPr>
      <dsp:spPr>
        <a:xfrm>
          <a:off x="6643416" y="3425392"/>
          <a:ext cx="1999973" cy="19698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>
              <a:latin typeface="Montserrat" panose="00000500000000000000" pitchFamily="2" charset="0"/>
            </a:rPr>
            <a:t>évolution du chiffre d'affaires 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6936305" y="3713864"/>
        <a:ext cx="1414195" cy="1392864"/>
      </dsp:txXfrm>
    </dsp:sp>
    <dsp:sp modelId="{E7940421-25C1-4434-8803-0EACE0B94D41}">
      <dsp:nvSpPr>
        <dsp:cNvPr id="0" name=""/>
        <dsp:cNvSpPr/>
      </dsp:nvSpPr>
      <dsp:spPr>
        <a:xfrm rot="9000000">
          <a:off x="6439670" y="4758628"/>
          <a:ext cx="263861" cy="54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513525" y="4847028"/>
        <a:ext cx="184703" cy="324566"/>
      </dsp:txXfrm>
    </dsp:sp>
    <dsp:sp modelId="{F94481F9-F2F7-4D4F-9C27-41A98F80874F}">
      <dsp:nvSpPr>
        <dsp:cNvPr id="0" name=""/>
        <dsp:cNvSpPr/>
      </dsp:nvSpPr>
      <dsp:spPr>
        <a:xfrm>
          <a:off x="4668533" y="4618925"/>
          <a:ext cx="1780293" cy="1989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>
              <a:latin typeface="Montserrat" panose="00000500000000000000" pitchFamily="2" charset="0"/>
            </a:rPr>
            <a:t>évolution du taux de conversion 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4929251" y="4910350"/>
        <a:ext cx="1258857" cy="1407121"/>
      </dsp:txXfrm>
    </dsp:sp>
    <dsp:sp modelId="{C5932606-DEAC-4578-AC4E-8AD0D3A4B185}">
      <dsp:nvSpPr>
        <dsp:cNvPr id="0" name=""/>
        <dsp:cNvSpPr/>
      </dsp:nvSpPr>
      <dsp:spPr>
        <a:xfrm rot="12600000">
          <a:off x="4427342" y="4766301"/>
          <a:ext cx="263412" cy="54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501072" y="4894246"/>
        <a:ext cx="184388" cy="324566"/>
      </dsp:txXfrm>
    </dsp:sp>
    <dsp:sp modelId="{01667995-7450-4145-80D2-5DE19244B631}">
      <dsp:nvSpPr>
        <dsp:cNvPr id="0" name=""/>
        <dsp:cNvSpPr/>
      </dsp:nvSpPr>
      <dsp:spPr>
        <a:xfrm>
          <a:off x="2446250" y="3491162"/>
          <a:ext cx="2055414" cy="1838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>
              <a:latin typeface="Montserrat" panose="00000500000000000000" pitchFamily="2" charset="0"/>
            </a:rPr>
            <a:t>évolution du nombre de visites sur le site web au cours du temps 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2747258" y="3760370"/>
        <a:ext cx="1453398" cy="1299850"/>
      </dsp:txXfrm>
    </dsp:sp>
    <dsp:sp modelId="{20B2C235-FC4E-42E2-8637-31E980C050D8}">
      <dsp:nvSpPr>
        <dsp:cNvPr id="0" name=""/>
        <dsp:cNvSpPr/>
      </dsp:nvSpPr>
      <dsp:spPr>
        <a:xfrm rot="16200000">
          <a:off x="3331443" y="2959862"/>
          <a:ext cx="285028" cy="54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74197" y="3110805"/>
        <a:ext cx="199520" cy="324566"/>
      </dsp:txXfrm>
    </dsp:sp>
    <dsp:sp modelId="{C9D49E89-E10F-4179-BEC7-C430532D26DB}">
      <dsp:nvSpPr>
        <dsp:cNvPr id="0" name=""/>
        <dsp:cNvSpPr/>
      </dsp:nvSpPr>
      <dsp:spPr>
        <a:xfrm>
          <a:off x="2528458" y="1052758"/>
          <a:ext cx="1890998" cy="190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>
              <a:latin typeface="Montserrat" panose="00000500000000000000" pitchFamily="2" charset="0"/>
            </a:rPr>
            <a:t>évolution de la variabilité du temps passé par les visiteurs sur le site web (pour les sessions ayant abouti à un achat).</a:t>
          </a:r>
          <a:endParaRPr lang="en-US" sz="1100" kern="1200" dirty="0">
            <a:latin typeface="Montserrat" panose="00000500000000000000" pitchFamily="2" charset="0"/>
          </a:endParaRPr>
        </a:p>
      </dsp:txBody>
      <dsp:txXfrm>
        <a:off x="2805388" y="1331097"/>
        <a:ext cx="1337138" cy="1343937"/>
      </dsp:txXfrm>
    </dsp:sp>
    <dsp:sp modelId="{CFFC3EEE-727D-47C4-BD2F-52742364D10A}">
      <dsp:nvSpPr>
        <dsp:cNvPr id="0" name=""/>
        <dsp:cNvSpPr/>
      </dsp:nvSpPr>
      <dsp:spPr>
        <a:xfrm rot="19800000">
          <a:off x="4382747" y="1120137"/>
          <a:ext cx="304031" cy="540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388857" y="1251128"/>
        <a:ext cx="212822" cy="324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5A061-3CD5-4BCC-ADAD-28EAF63B9EB9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0E47B-BB1A-45F4-B5ED-D492248D1F2D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Montserrat" panose="00000500000000000000" pitchFamily="2" charset="0"/>
            </a:rPr>
            <a:t>Le CA </a:t>
          </a:r>
          <a:r>
            <a:rPr lang="en-US" sz="2800" kern="1200" dirty="0" err="1">
              <a:latin typeface="Montserrat" panose="00000500000000000000" pitchFamily="2" charset="0"/>
            </a:rPr>
            <a:t>évolue</a:t>
          </a:r>
          <a:r>
            <a:rPr lang="en-US" sz="2800" kern="1200" dirty="0">
              <a:latin typeface="Montserrat" panose="00000500000000000000" pitchFamily="2" charset="0"/>
            </a:rPr>
            <a:t> très </a:t>
          </a:r>
          <a:r>
            <a:rPr lang="en-US" sz="2800" kern="1200" dirty="0" err="1">
              <a:latin typeface="Montserrat" panose="00000500000000000000" pitchFamily="2" charset="0"/>
            </a:rPr>
            <a:t>peu</a:t>
          </a:r>
          <a:r>
            <a:rPr lang="en-US" sz="2800" kern="1200" dirty="0">
              <a:latin typeface="Montserrat" panose="00000500000000000000" pitchFamily="2" charset="0"/>
            </a:rPr>
            <a:t> </a:t>
          </a:r>
          <a:r>
            <a:rPr lang="en-US" sz="2800" kern="1200" dirty="0" err="1">
              <a:latin typeface="Montserrat" panose="00000500000000000000" pitchFamily="2" charset="0"/>
            </a:rPr>
            <a:t>une</a:t>
          </a:r>
          <a:r>
            <a:rPr lang="en-US" sz="2800" kern="1200" dirty="0">
              <a:latin typeface="Montserrat" panose="00000500000000000000" pitchFamily="2" charset="0"/>
            </a:rPr>
            <a:t> </a:t>
          </a:r>
          <a:r>
            <a:rPr lang="en-US" sz="2800" kern="1200" dirty="0" err="1">
              <a:latin typeface="Montserrat" panose="00000500000000000000" pitchFamily="2" charset="0"/>
            </a:rPr>
            <a:t>fois</a:t>
          </a:r>
          <a:r>
            <a:rPr lang="en-US" sz="2800" kern="1200" dirty="0">
              <a:latin typeface="Montserrat" panose="00000500000000000000" pitchFamily="2" charset="0"/>
            </a:rPr>
            <a:t> </a:t>
          </a:r>
          <a:r>
            <a:rPr lang="en-US" sz="2800" kern="1200" dirty="0" err="1">
              <a:latin typeface="Montserrat" panose="00000500000000000000" pitchFamily="2" charset="0"/>
            </a:rPr>
            <a:t>l’arrêt</a:t>
          </a:r>
          <a:r>
            <a:rPr lang="en-US" sz="2800" kern="1200" dirty="0">
              <a:latin typeface="Montserrat" panose="00000500000000000000" pitchFamily="2" charset="0"/>
            </a:rPr>
            <a:t> de vente des </a:t>
          </a:r>
          <a:r>
            <a:rPr lang="en-US" sz="2800" kern="1200" dirty="0" err="1">
              <a:latin typeface="Montserrat" panose="00000500000000000000" pitchFamily="2" charset="0"/>
            </a:rPr>
            <a:t>produits</a:t>
          </a:r>
          <a:r>
            <a:rPr lang="en-US" sz="2800" kern="1200" dirty="0">
              <a:latin typeface="Montserrat" panose="00000500000000000000" pitchFamily="2" charset="0"/>
            </a:rPr>
            <a:t> High tech: Je propose de </a:t>
          </a:r>
          <a:r>
            <a:rPr lang="en-US" sz="2800" kern="1200" dirty="0" err="1">
              <a:latin typeface="Montserrat" panose="00000500000000000000" pitchFamily="2" charset="0"/>
            </a:rPr>
            <a:t>remettre</a:t>
          </a:r>
          <a:r>
            <a:rPr lang="en-US" sz="2800" kern="1200" dirty="0">
              <a:latin typeface="Montserrat" panose="00000500000000000000" pitchFamily="2" charset="0"/>
            </a:rPr>
            <a:t> les </a:t>
          </a:r>
          <a:r>
            <a:rPr lang="en-US" sz="2800" kern="1200" dirty="0" err="1">
              <a:latin typeface="Montserrat" panose="00000500000000000000" pitchFamily="2" charset="0"/>
            </a:rPr>
            <a:t>produits</a:t>
          </a:r>
          <a:r>
            <a:rPr lang="en-US" sz="2800" kern="1200" dirty="0">
              <a:latin typeface="Montserrat" panose="00000500000000000000" pitchFamily="2" charset="0"/>
            </a:rPr>
            <a:t> high tech sur le </a:t>
          </a:r>
          <a:r>
            <a:rPr lang="en-US" sz="2800" kern="1200" dirty="0" err="1">
              <a:latin typeface="Montserrat" panose="00000500000000000000" pitchFamily="2" charset="0"/>
            </a:rPr>
            <a:t>marché</a:t>
          </a:r>
          <a:r>
            <a:rPr lang="en-US" sz="2800" kern="1200" dirty="0">
              <a:latin typeface="Montserrat" panose="00000500000000000000" pitchFamily="2" charset="0"/>
            </a:rPr>
            <a:t>.</a:t>
          </a:r>
        </a:p>
      </dsp:txBody>
      <dsp:txXfrm>
        <a:off x="602678" y="725825"/>
        <a:ext cx="4463730" cy="2771523"/>
      </dsp:txXfrm>
    </dsp:sp>
    <dsp:sp modelId="{E81B54C8-5F54-420F-8C27-EFC1B5564A06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20314-64CA-4D6B-9214-26B8BF94740E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Montserrat" panose="00000500000000000000" pitchFamily="2" charset="0"/>
            </a:rPr>
            <a:t>Les </a:t>
          </a:r>
          <a:r>
            <a:rPr lang="en-US" sz="2800" kern="1200" dirty="0" err="1">
              <a:latin typeface="Montserrat" panose="00000500000000000000" pitchFamily="2" charset="0"/>
            </a:rPr>
            <a:t>visites</a:t>
          </a:r>
          <a:r>
            <a:rPr lang="en-US" sz="2800" kern="1200" dirty="0">
              <a:latin typeface="Montserrat" panose="00000500000000000000" pitchFamily="2" charset="0"/>
            </a:rPr>
            <a:t>(le temps de </a:t>
          </a:r>
          <a:r>
            <a:rPr lang="en-US" sz="2800" kern="1200" dirty="0" err="1">
              <a:latin typeface="Montserrat" panose="00000500000000000000" pitchFamily="2" charset="0"/>
            </a:rPr>
            <a:t>visite</a:t>
          </a:r>
          <a:r>
            <a:rPr lang="en-US" sz="2800" kern="1200">
              <a:latin typeface="Montserrat" panose="00000500000000000000" pitchFamily="2" charset="0"/>
            </a:rPr>
            <a:t>) </a:t>
          </a:r>
          <a:r>
            <a:rPr lang="en-US" sz="2800" kern="1200" dirty="0">
              <a:latin typeface="Montserrat" panose="00000500000000000000" pitchFamily="2" charset="0"/>
            </a:rPr>
            <a:t>sur le site </a:t>
          </a:r>
          <a:r>
            <a:rPr lang="en-US" sz="2800" kern="1200" dirty="0" err="1">
              <a:latin typeface="Montserrat" panose="00000500000000000000" pitchFamily="2" charset="0"/>
            </a:rPr>
            <a:t>augmente</a:t>
          </a:r>
          <a:r>
            <a:rPr lang="en-US" sz="2800" kern="1200" dirty="0">
              <a:latin typeface="Montserrat" panose="00000500000000000000" pitchFamily="2" charset="0"/>
            </a:rPr>
            <a:t>; le site </a:t>
          </a:r>
          <a:r>
            <a:rPr lang="en-US" sz="2800" kern="1200" dirty="0" err="1">
              <a:latin typeface="Montserrat" panose="00000500000000000000" pitchFamily="2" charset="0"/>
            </a:rPr>
            <a:t>est</a:t>
          </a:r>
          <a:r>
            <a:rPr lang="en-US" sz="2800" kern="1200" dirty="0">
              <a:latin typeface="Montserrat" panose="00000500000000000000" pitchFamily="2" charset="0"/>
            </a:rPr>
            <a:t> plus </a:t>
          </a:r>
          <a:r>
            <a:rPr lang="en-US" sz="2800" kern="1200" dirty="0" err="1">
              <a:latin typeface="Montserrat" panose="00000500000000000000" pitchFamily="2" charset="0"/>
            </a:rPr>
            <a:t>attractif</a:t>
          </a:r>
          <a:r>
            <a:rPr lang="en-US" sz="2800" kern="1200" dirty="0">
              <a:latin typeface="Montserrat" panose="00000500000000000000" pitchFamily="2" charset="0"/>
            </a:rPr>
            <a:t>, on </a:t>
          </a:r>
          <a:r>
            <a:rPr lang="en-US" sz="2800" kern="1200" dirty="0" err="1">
              <a:latin typeface="Montserrat" panose="00000500000000000000" pitchFamily="2" charset="0"/>
            </a:rPr>
            <a:t>pourrait</a:t>
          </a:r>
          <a:r>
            <a:rPr lang="en-US" sz="2800" kern="1200" dirty="0">
              <a:latin typeface="Montserrat" panose="00000500000000000000" pitchFamily="2" charset="0"/>
            </a:rPr>
            <a:t> continuer dans </a:t>
          </a:r>
          <a:r>
            <a:rPr lang="en-US" sz="2800" kern="1200" dirty="0" err="1">
              <a:latin typeface="Montserrat" panose="00000500000000000000" pitchFamily="2" charset="0"/>
            </a:rPr>
            <a:t>cette</a:t>
          </a:r>
          <a:r>
            <a:rPr lang="en-US" sz="2800" kern="1200" dirty="0">
              <a:latin typeface="Montserrat" panose="00000500000000000000" pitchFamily="2" charset="0"/>
            </a:rPr>
            <a:t> </a:t>
          </a:r>
          <a:r>
            <a:rPr lang="en-US" sz="2800" kern="1200" dirty="0" err="1">
              <a:latin typeface="Montserrat" panose="00000500000000000000" pitchFamily="2" charset="0"/>
            </a:rPr>
            <a:t>lancée</a:t>
          </a:r>
          <a:endParaRPr lang="en-US" sz="2800" kern="1200" dirty="0">
            <a:latin typeface="Montserrat" panose="00000500000000000000" pitchFamily="2" charset="0"/>
          </a:endParaRPr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D696A-1875-40E5-A39C-6F629A3A81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020510-46D9-4E96-B734-501F36B240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E0ADA7-478C-470B-9409-F61EB09EF6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9C1B7-9D6B-42AA-9CF0-CBD21A70EB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F4EA95-7BA3-40BA-A7CF-A338219937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5478A5-7C3D-434C-8613-1CDC0771F4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2658CF-7FBF-4BA1-B980-5A55970712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D2D84-0B76-43AB-9619-567B65042F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5F9ECD-FFDB-4C80-B80C-53EB7103A9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3DFA9D-C7C1-433F-A514-9A490B1CFF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74F45-94DC-4B1D-B59F-B31184813D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B562E-B737-4317-AF46-A8B5F7D181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57DDE7-7395-4E74-B819-E2435F621D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24359A-22FE-4605-8742-D8F498608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2813D3-B5A6-4738-A872-00BCB6C42C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AD0021-7B2D-4157-B4BC-FFFDB3F44B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C2FF80-61B5-4A18-BCD1-D9A044D94D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C8DA0-FDBC-4CA0-A7B8-5C80761916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75C66-3E13-4568-B648-9FA463D187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54983-EF1E-4BD5-BFBF-F86E3C85D7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7677B7-18E1-4C65-B351-2D5CF322E3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AD8586-A76D-424A-914E-963C43CE9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B1F971-64C9-49C7-B795-45DFB19B3D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303BF-055F-428B-B331-44C0EDD156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BB9953-849E-4A1A-992D-AFCB5AE134D4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83CB99-9E53-4AA9-9431-DE10794CBAD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5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53"/>
          <p:cNvSpPr/>
          <p:nvPr/>
        </p:nvSpPr>
        <p:spPr>
          <a:xfrm>
            <a:off x="0" y="0"/>
            <a:ext cx="606600" cy="3233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55"/>
          <p:cNvSpPr/>
          <p:nvPr/>
        </p:nvSpPr>
        <p:spPr>
          <a:xfrm>
            <a:off x="0" y="3233880"/>
            <a:ext cx="606600" cy="362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57"/>
          <p:cNvSpPr/>
          <p:nvPr/>
        </p:nvSpPr>
        <p:spPr>
          <a:xfrm>
            <a:off x="606960" y="0"/>
            <a:ext cx="456480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72200" y="959040"/>
            <a:ext cx="4399560" cy="3071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en-US" sz="5600" spc="-1" strike="noStrike">
                <a:solidFill>
                  <a:srgbClr val="000000"/>
                </a:solidFill>
                <a:latin typeface="Montserrat"/>
              </a:rPr>
              <a:t>Analyse des ventes d’un e-commerce</a:t>
            </a:r>
            <a:endParaRPr b="0" lang="fr-FR" sz="5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ZoneTexte 9"/>
          <p:cNvSpPr/>
          <p:nvPr/>
        </p:nvSpPr>
        <p:spPr>
          <a:xfrm>
            <a:off x="654480" y="5585040"/>
            <a:ext cx="3794400" cy="12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Colette Ginette Noubicier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Data Analyst en formation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"/>
              </a:rPr>
              <a:t>OpenClassroom 2022/2023</a:t>
            </a:r>
            <a:endParaRPr b="0" lang="fr-FR" sz="2200" spc="-1" strike="noStrike">
              <a:latin typeface="Arial"/>
            </a:endParaRPr>
          </a:p>
        </p:txBody>
      </p:sp>
      <p:grpSp>
        <p:nvGrpSpPr>
          <p:cNvPr id="88" name="Group 59"/>
          <p:cNvGrpSpPr/>
          <p:nvPr/>
        </p:nvGrpSpPr>
        <p:grpSpPr>
          <a:xfrm>
            <a:off x="1188720" y="73080"/>
            <a:ext cx="1178640" cy="232920"/>
            <a:chOff x="1188720" y="73080"/>
            <a:chExt cx="1178640" cy="232920"/>
          </a:xfrm>
        </p:grpSpPr>
        <p:sp>
          <p:nvSpPr>
            <p:cNvPr id="89" name="Rectangle 64"/>
            <p:cNvSpPr/>
            <p:nvPr/>
          </p:nvSpPr>
          <p:spPr>
            <a:xfrm>
              <a:off x="168840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Rectangle 66"/>
            <p:cNvSpPr/>
            <p:nvPr/>
          </p:nvSpPr>
          <p:spPr>
            <a:xfrm>
              <a:off x="168840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Rectangle 64"/>
            <p:cNvSpPr/>
            <p:nvPr/>
          </p:nvSpPr>
          <p:spPr>
            <a:xfrm>
              <a:off x="156348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Rectangle 66"/>
            <p:cNvSpPr/>
            <p:nvPr/>
          </p:nvSpPr>
          <p:spPr>
            <a:xfrm>
              <a:off x="156348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Rectangle 64"/>
            <p:cNvSpPr/>
            <p:nvPr/>
          </p:nvSpPr>
          <p:spPr>
            <a:xfrm>
              <a:off x="143856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Rectangle 66"/>
            <p:cNvSpPr/>
            <p:nvPr/>
          </p:nvSpPr>
          <p:spPr>
            <a:xfrm>
              <a:off x="143856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Rectangle 64"/>
            <p:cNvSpPr/>
            <p:nvPr/>
          </p:nvSpPr>
          <p:spPr>
            <a:xfrm>
              <a:off x="131364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Rectangle 66"/>
            <p:cNvSpPr/>
            <p:nvPr/>
          </p:nvSpPr>
          <p:spPr>
            <a:xfrm>
              <a:off x="131364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Rectangle 64"/>
            <p:cNvSpPr/>
            <p:nvPr/>
          </p:nvSpPr>
          <p:spPr>
            <a:xfrm>
              <a:off x="118872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Rectangle 66"/>
            <p:cNvSpPr/>
            <p:nvPr/>
          </p:nvSpPr>
          <p:spPr>
            <a:xfrm>
              <a:off x="118872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Rectangle 64"/>
            <p:cNvSpPr/>
            <p:nvPr/>
          </p:nvSpPr>
          <p:spPr>
            <a:xfrm>
              <a:off x="231336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Rectangle 66"/>
            <p:cNvSpPr/>
            <p:nvPr/>
          </p:nvSpPr>
          <p:spPr>
            <a:xfrm>
              <a:off x="231336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Rectangle 64"/>
            <p:cNvSpPr/>
            <p:nvPr/>
          </p:nvSpPr>
          <p:spPr>
            <a:xfrm>
              <a:off x="218844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Rectangle 66"/>
            <p:cNvSpPr/>
            <p:nvPr/>
          </p:nvSpPr>
          <p:spPr>
            <a:xfrm>
              <a:off x="218844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tangle 64"/>
            <p:cNvSpPr/>
            <p:nvPr/>
          </p:nvSpPr>
          <p:spPr>
            <a:xfrm>
              <a:off x="206352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tangle 66"/>
            <p:cNvSpPr/>
            <p:nvPr/>
          </p:nvSpPr>
          <p:spPr>
            <a:xfrm>
              <a:off x="206352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Rectangle 64"/>
            <p:cNvSpPr/>
            <p:nvPr/>
          </p:nvSpPr>
          <p:spPr>
            <a:xfrm>
              <a:off x="193860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Rectangle 66"/>
            <p:cNvSpPr/>
            <p:nvPr/>
          </p:nvSpPr>
          <p:spPr>
            <a:xfrm>
              <a:off x="193860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tangle 64"/>
            <p:cNvSpPr/>
            <p:nvPr/>
          </p:nvSpPr>
          <p:spPr>
            <a:xfrm>
              <a:off x="1813320" y="7308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tangle 66"/>
            <p:cNvSpPr/>
            <p:nvPr/>
          </p:nvSpPr>
          <p:spPr>
            <a:xfrm>
              <a:off x="1813320" y="246960"/>
              <a:ext cx="54000" cy="59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Graphic 48" descr="Statistiques"/>
          <p:cNvPicPr/>
          <p:nvPr/>
        </p:nvPicPr>
        <p:blipFill>
          <a:blip r:embed="rId1"/>
          <a:stretch/>
        </p:blipFill>
        <p:spPr>
          <a:xfrm>
            <a:off x="5656680" y="382320"/>
            <a:ext cx="6117840" cy="6117840"/>
          </a:xfrm>
          <a:prstGeom prst="rect">
            <a:avLst/>
          </a:prstGeom>
          <a:ln w="0">
            <a:noFill/>
          </a:ln>
        </p:spPr>
      </p:pic>
      <p:sp>
        <p:nvSpPr>
          <p:cNvPr id="110" name="ZoneTexte 7"/>
          <p:cNvSpPr/>
          <p:nvPr/>
        </p:nvSpPr>
        <p:spPr>
          <a:xfrm>
            <a:off x="5779080" y="6315840"/>
            <a:ext cx="5558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Montserrat"/>
              </a:rPr>
              <a:t>Vérification et Présentation des graphiques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8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10"/>
          <p:cNvSpPr/>
          <p:nvPr/>
        </p:nvSpPr>
        <p:spPr>
          <a:xfrm>
            <a:off x="0" y="891720"/>
            <a:ext cx="722160" cy="507060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779057015"/>
              </p:ext>
            </p:extLst>
          </p:nvPr>
        </p:nvGraphicFramePr>
        <p:xfrm>
          <a:off x="635040" y="203040"/>
          <a:ext cx="11089440" cy="642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3"/>
          <p:cNvSpPr/>
          <p:nvPr/>
        </p:nvSpPr>
        <p:spPr>
          <a:xfrm flipH="1" rot="5400000">
            <a:off x="-1418040" y="1417680"/>
            <a:ext cx="6875280" cy="40402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5"/>
          <p:cNvSpPr/>
          <p:nvPr/>
        </p:nvSpPr>
        <p:spPr>
          <a:xfrm rot="16200000">
            <a:off x="-158400" y="2660760"/>
            <a:ext cx="4355280" cy="4038120"/>
          </a:xfrm>
          <a:prstGeom prst="rect">
            <a:avLst/>
          </a:prstGeom>
          <a:gradFill rotWithShape="0">
            <a:gsLst>
              <a:gs pos="0">
                <a:srgbClr val="4472c4">
                  <a:alpha val="50196"/>
                </a:srgbClr>
              </a:gs>
              <a:gs pos="100000">
                <a:srgbClr val="203864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17"/>
          <p:cNvSpPr/>
          <p:nvPr/>
        </p:nvSpPr>
        <p:spPr>
          <a:xfrm flipH="1" rot="16200000">
            <a:off x="-1181160" y="1638000"/>
            <a:ext cx="6857280" cy="3580920"/>
          </a:xfrm>
          <a:prstGeom prst="rect">
            <a:avLst/>
          </a:prstGeom>
          <a:gradFill rotWithShape="0">
            <a:gsLst>
              <a:gs pos="31000">
                <a:srgbClr val="4472c4">
                  <a:alpha val="0"/>
                </a:srgbClr>
              </a:gs>
              <a:gs pos="100000">
                <a:srgbClr val="000000">
                  <a:alpha val="59215"/>
                </a:srgbClr>
              </a:gs>
            </a:gsLst>
            <a:lin ang="13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reeform: Shape 19"/>
          <p:cNvSpPr/>
          <p:nvPr/>
        </p:nvSpPr>
        <p:spPr>
          <a:xfrm rot="6097800">
            <a:off x="-746640" y="1200960"/>
            <a:ext cx="4807800" cy="4088160"/>
          </a:xfrm>
          <a:custGeom>
            <a:avLst/>
            <a:gdLst/>
            <a:ahLst/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 rotWithShape="0">
            <a:gsLst>
              <a:gs pos="39000">
                <a:srgbClr val="8faadc">
                  <a:alpha val="0"/>
                </a:srgbClr>
              </a:gs>
              <a:gs pos="100000">
                <a:srgbClr val="2f5597">
                  <a:alpha val="26274"/>
                </a:srgbClr>
              </a:gs>
            </a:gsLst>
            <a:lin ang="309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0320" y="-569880"/>
            <a:ext cx="2880360" cy="307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br>
              <a:rPr sz="1900"/>
            </a:br>
            <a:br>
              <a:rPr sz="1900"/>
            </a:br>
            <a:br>
              <a:rPr sz="1900"/>
            </a:br>
            <a:br>
              <a:rPr sz="1900"/>
            </a:br>
            <a:br>
              <a:rPr sz="1900"/>
            </a:b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Evolution du nombre de visites sur le site web au cours du temps</a:t>
            </a:r>
            <a:br>
              <a:rPr sz="1900"/>
            </a:b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63680" y="3225960"/>
            <a:ext cx="2919240" cy="290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ffffff"/>
                </a:solidFill>
                <a:latin typeface="Montserrat"/>
                <a:ea typeface="Times New Roman"/>
              </a:rPr>
              <a:t>Le nombre de visites sur le site évolue de façon exponentielle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Montserrat"/>
                <a:ea typeface="Calibri"/>
              </a:rPr>
              <a:t>Le nombre de ventes évolue très peu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1100" spc="-1" strike="noStrike">
              <a:latin typeface="Arial"/>
            </a:endParaRPr>
          </a:p>
        </p:txBody>
      </p:sp>
      <p:pic>
        <p:nvPicPr>
          <p:cNvPr id="120" name="Image 6" descr=""/>
          <p:cNvPicPr/>
          <p:nvPr/>
        </p:nvPicPr>
        <p:blipFill>
          <a:blip r:embed="rId1"/>
          <a:stretch/>
        </p:blipFill>
        <p:spPr>
          <a:xfrm>
            <a:off x="4221360" y="185760"/>
            <a:ext cx="7734240" cy="644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169840" y="843480"/>
            <a:ext cx="3966840" cy="1655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5000"/>
          </a:bodyPr>
          <a:p>
            <a:pPr>
              <a:lnSpc>
                <a:spcPct val="90000"/>
              </a:lnSpc>
              <a:buNone/>
            </a:pPr>
            <a:r>
              <a:rPr b="1" lang="fr-FR" sz="2200" spc="-1" strike="noStrike">
                <a:solidFill>
                  <a:srgbClr val="000000"/>
                </a:solidFill>
                <a:latin typeface="Montserrat"/>
                <a:ea typeface="Times New Roman"/>
              </a:rPr>
              <a:t>Evolution du ratio (nombre d’achats des clients) / (nombre de visites) au cours du temps</a:t>
            </a:r>
            <a:br>
              <a:rPr sz="4000"/>
            </a:b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Espace réservé du contenu 4" descr=""/>
          <p:cNvPicPr/>
          <p:nvPr/>
        </p:nvPicPr>
        <p:blipFill>
          <a:blip r:embed="rId1"/>
          <a:srcRect l="714" t="0" r="831" b="0"/>
          <a:stretch/>
        </p:blipFill>
        <p:spPr>
          <a:xfrm>
            <a:off x="0" y="360"/>
            <a:ext cx="8114760" cy="640800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115120" y="2910240"/>
            <a:ext cx="381816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Le taux de conversion diminue car on a plus de visiteurs que de visites ayant abouti à un achat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13"/>
          <p:cNvSpPr/>
          <p:nvPr/>
        </p:nvSpPr>
        <p:spPr>
          <a:xfrm flipH="1">
            <a:off x="0" y="6408720"/>
            <a:ext cx="12191760" cy="456840"/>
          </a:xfrm>
          <a:prstGeom prst="rect">
            <a:avLst/>
          </a:prstGeom>
          <a:gradFill rotWithShape="0">
            <a:gsLst>
              <a:gs pos="34000">
                <a:srgbClr val="000000">
                  <a:alpha val="96078"/>
                </a:srgbClr>
              </a:gs>
              <a:gs pos="100000">
                <a:srgbClr val="4472c4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5"/>
          <p:cNvSpPr/>
          <p:nvPr/>
        </p:nvSpPr>
        <p:spPr>
          <a:xfrm flipH="1">
            <a:off x="0" y="6408720"/>
            <a:ext cx="8115120" cy="448920"/>
          </a:xfrm>
          <a:prstGeom prst="rect">
            <a:avLst/>
          </a:prstGeom>
          <a:gradFill rotWithShape="0">
            <a:gsLst>
              <a:gs pos="28000">
                <a:srgbClr val="2f5597">
                  <a:alpha val="59215"/>
                </a:srgbClr>
              </a:gs>
              <a:gs pos="100000">
                <a:srgbClr val="000000">
                  <a:alpha val="70196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Espace réservé du contenu 4" descr=""/>
          <p:cNvPicPr/>
          <p:nvPr/>
        </p:nvPicPr>
        <p:blipFill>
          <a:blip r:embed="rId1"/>
          <a:srcRect l="0" t="0" r="1544" b="0"/>
          <a:stretch/>
        </p:blipFill>
        <p:spPr>
          <a:xfrm>
            <a:off x="0" y="360"/>
            <a:ext cx="8465040" cy="64080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7934760" y="346320"/>
            <a:ext cx="3690360" cy="616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Montant des achats des clients (montant du panier)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Temps passé par les visiteurs sur le site web (pour les sessions ayant abouti à un achat)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Calibri"/>
              </a:rPr>
              <a:t>Concentration de points autour de 6-8 min avec un panier moyen entre 40 – 50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Calibri"/>
              </a:rPr>
              <a:t>Plus le temps passé sur le site plus le panier augmente.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Rectangle 13"/>
          <p:cNvSpPr/>
          <p:nvPr/>
        </p:nvSpPr>
        <p:spPr>
          <a:xfrm flipH="1">
            <a:off x="0" y="6408720"/>
            <a:ext cx="12191760" cy="456840"/>
          </a:xfrm>
          <a:prstGeom prst="rect">
            <a:avLst/>
          </a:prstGeom>
          <a:gradFill rotWithShape="0">
            <a:gsLst>
              <a:gs pos="34000">
                <a:srgbClr val="000000">
                  <a:alpha val="96078"/>
                </a:srgbClr>
              </a:gs>
              <a:gs pos="100000">
                <a:srgbClr val="4472c4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5"/>
          <p:cNvSpPr/>
          <p:nvPr/>
        </p:nvSpPr>
        <p:spPr>
          <a:xfrm flipH="1">
            <a:off x="0" y="6408720"/>
            <a:ext cx="8115120" cy="448920"/>
          </a:xfrm>
          <a:prstGeom prst="rect">
            <a:avLst/>
          </a:prstGeom>
          <a:gradFill rotWithShape="0">
            <a:gsLst>
              <a:gs pos="28000">
                <a:srgbClr val="2f5597">
                  <a:alpha val="59215"/>
                </a:srgbClr>
              </a:gs>
              <a:gs pos="100000">
                <a:srgbClr val="000000">
                  <a:alpha val="70196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Espace réservé du contenu 4" descr=""/>
          <p:cNvPicPr/>
          <p:nvPr/>
        </p:nvPicPr>
        <p:blipFill>
          <a:blip r:embed="rId1"/>
          <a:srcRect l="1539" t="0" r="0" b="0"/>
          <a:stretch/>
        </p:blipFill>
        <p:spPr>
          <a:xfrm>
            <a:off x="0" y="360"/>
            <a:ext cx="8809200" cy="640800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8003520" y="285120"/>
            <a:ext cx="4070160" cy="594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Temps passé par les visiteurs sur le site web (pour les sessions ayant abouti à un achat 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                 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Evolution de la variabilité du temps passé par les visiteurs sur le site web (pour les sessions ayant abouti à un achat).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Montserrat"/>
                <a:ea typeface="Calibri"/>
              </a:rPr>
              <a:t>Le temps passé par les visiteurs sur le site augmente considérablement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Rectangle 13"/>
          <p:cNvSpPr/>
          <p:nvPr/>
        </p:nvSpPr>
        <p:spPr>
          <a:xfrm flipH="1">
            <a:off x="0" y="6408720"/>
            <a:ext cx="12191760" cy="456840"/>
          </a:xfrm>
          <a:prstGeom prst="rect">
            <a:avLst/>
          </a:prstGeom>
          <a:gradFill rotWithShape="0">
            <a:gsLst>
              <a:gs pos="34000">
                <a:srgbClr val="000000">
                  <a:alpha val="96078"/>
                </a:srgbClr>
              </a:gs>
              <a:gs pos="100000">
                <a:srgbClr val="4472c4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15"/>
          <p:cNvSpPr/>
          <p:nvPr/>
        </p:nvSpPr>
        <p:spPr>
          <a:xfrm flipH="1">
            <a:off x="0" y="6408720"/>
            <a:ext cx="8115120" cy="448920"/>
          </a:xfrm>
          <a:prstGeom prst="rect">
            <a:avLst/>
          </a:prstGeom>
          <a:gradFill rotWithShape="0">
            <a:gsLst>
              <a:gs pos="28000">
                <a:srgbClr val="2f5597">
                  <a:alpha val="59215"/>
                </a:srgbClr>
              </a:gs>
              <a:gs pos="100000">
                <a:srgbClr val="000000">
                  <a:alpha val="70196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9"/>
          <p:cNvSpPr/>
          <p:nvPr/>
        </p:nvSpPr>
        <p:spPr>
          <a:xfrm>
            <a:off x="466200" y="448200"/>
            <a:ext cx="1919880" cy="2893680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11"/>
          <p:cNvSpPr/>
          <p:nvPr/>
        </p:nvSpPr>
        <p:spPr>
          <a:xfrm>
            <a:off x="466200" y="3515760"/>
            <a:ext cx="1919880" cy="2882880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Espace réservé du contenu 4" descr=""/>
          <p:cNvPicPr/>
          <p:nvPr/>
        </p:nvPicPr>
        <p:blipFill>
          <a:blip r:embed="rId1"/>
          <a:srcRect l="0" t="14148" r="0" b="2452"/>
          <a:stretch/>
        </p:blipFill>
        <p:spPr>
          <a:xfrm>
            <a:off x="2545200" y="757800"/>
            <a:ext cx="9180360" cy="5952240"/>
          </a:xfrm>
          <a:prstGeom prst="rect">
            <a:avLst/>
          </a:prstGeom>
          <a:ln w="0">
            <a:noFill/>
          </a:ln>
        </p:spPr>
      </p:pic>
      <p:sp>
        <p:nvSpPr>
          <p:cNvPr id="140" name="ZoneTexte 5"/>
          <p:cNvSpPr/>
          <p:nvPr/>
        </p:nvSpPr>
        <p:spPr>
          <a:xfrm>
            <a:off x="460080" y="1294920"/>
            <a:ext cx="20084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Montserrat"/>
                <a:ea typeface="Times New Roman"/>
              </a:rPr>
              <a:t>Proportion des ventes par catégorie de produit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1" name="ZoneTexte 8"/>
          <p:cNvSpPr/>
          <p:nvPr/>
        </p:nvSpPr>
        <p:spPr>
          <a:xfrm>
            <a:off x="553320" y="3733920"/>
            <a:ext cx="1746360" cy="26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700" spc="-1" strike="noStrike">
                <a:solidFill>
                  <a:srgbClr val="000000"/>
                </a:solidFill>
                <a:latin typeface="Montserrat"/>
              </a:rPr>
              <a:t>Le vente des produits High tech diminue puis disparaît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700" spc="-1" strike="noStrike">
                <a:solidFill>
                  <a:srgbClr val="000000"/>
                </a:solidFill>
                <a:latin typeface="Montserrat"/>
              </a:rPr>
              <a:t>La vente de produit « nourriture » augmente de plus en plus</a:t>
            </a:r>
            <a:endParaRPr b="0" lang="fr-FR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08"/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Montserrat"/>
              </a:rPr>
              <a:t>Conclusion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043256580"/>
              </p:ext>
            </p:extLst>
          </p:nvPr>
        </p:nvGraphicFramePr>
        <p:xfrm>
          <a:off x="685800" y="2137320"/>
          <a:ext cx="10820160" cy="37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LibreOffice/7.3.2.2$Windows_X86_64 LibreOffice_project/49f2b1bff42cfccbd8f788c8dc32c1c309559be0</Application>
  <AppVersion>15.0000</AppVersion>
  <Words>347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2022-09-21T10:55:46Z</dcterms:created>
  <dc:creator>Gwladys Tchuisseu</dc:creator>
  <dc:description/>
  <dc:language>fr-FR</dc:language>
  <cp:lastModifiedBy/>
  <dcterms:modified xsi:type="dcterms:W3CDTF">2023-02-14T17:37:22Z</dcterms:modified>
  <cp:revision>2</cp:revision>
  <dc:subject/>
  <dc:title>     Evolution du nombre de visites sur le site web au cours du temps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8</vt:i4>
  </property>
</Properties>
</file>