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0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6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92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9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4018E-D9B2-694B-8BCA-2AFA07AA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 fontScale="90000"/>
          </a:bodyPr>
          <a:lstStyle/>
          <a:p>
            <a:r>
              <a:rPr lang="en-US" dirty="0"/>
              <a:t>Distillation And Azeotropic </a:t>
            </a:r>
            <a:r>
              <a:rPr lang="en-US" dirty="0" err="1"/>
              <a:t>seperation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ABA9-523B-F844-AAF1-C658604C4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40481"/>
            <a:ext cx="3652345" cy="2347272"/>
          </a:xfrm>
        </p:spPr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dirty="0" err="1"/>
              <a:t>Sanidhya</a:t>
            </a:r>
            <a:r>
              <a:rPr lang="en-US" dirty="0"/>
              <a:t> Singh, 200864</a:t>
            </a:r>
          </a:p>
          <a:p>
            <a:r>
              <a:rPr lang="en-US" dirty="0"/>
              <a:t>-Harsh </a:t>
            </a:r>
            <a:r>
              <a:rPr lang="en-US" dirty="0" err="1"/>
              <a:t>Vijayvargia</a:t>
            </a:r>
            <a:r>
              <a:rPr lang="en-US" dirty="0"/>
              <a:t>, 200425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BFD6E-52F1-C654-E75B-DCB3FD61E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6" r="8653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53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098D-2AD4-154F-ABEE-8DC07CBB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EF96-EFF9-A44B-9BDC-90489745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109701"/>
            <a:ext cx="7685037" cy="4080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to express my special gratitude to my project mentors </a:t>
            </a:r>
            <a:r>
              <a:rPr lang="en-US" dirty="0" err="1"/>
              <a:t>Samanvay</a:t>
            </a:r>
            <a:r>
              <a:rPr lang="en-US" dirty="0"/>
              <a:t> </a:t>
            </a:r>
            <a:r>
              <a:rPr lang="en-US" dirty="0" err="1"/>
              <a:t>Lakhotia</a:t>
            </a:r>
            <a:r>
              <a:rPr lang="en-US" dirty="0"/>
              <a:t> and Raju Singh. They gave me a golden opportunity to do this project on the topic “</a:t>
            </a:r>
            <a:r>
              <a:rPr lang="en-US"/>
              <a:t>Distillation and </a:t>
            </a:r>
            <a:r>
              <a:rPr lang="en-US" dirty="0"/>
              <a:t>azeotropic separation,” which bettered my understanding of these concepts. I also learned a lot of new things.</a:t>
            </a:r>
          </a:p>
          <a:p>
            <a:pPr marL="0" indent="0">
              <a:buNone/>
            </a:pPr>
            <a:r>
              <a:rPr lang="en-US" dirty="0"/>
              <a:t>I am thankful to them.</a:t>
            </a:r>
          </a:p>
          <a:p>
            <a:pPr marL="0" indent="0">
              <a:buNone/>
            </a:pPr>
            <a:r>
              <a:rPr lang="en-US" dirty="0"/>
              <a:t>Also, I want to thank my project partner Harsh </a:t>
            </a:r>
            <a:r>
              <a:rPr lang="en-US" dirty="0" err="1"/>
              <a:t>Vijayvargiya</a:t>
            </a:r>
            <a:r>
              <a:rPr lang="en-US" dirty="0"/>
              <a:t> who helped a lot in finishing this project. </a:t>
            </a:r>
          </a:p>
        </p:txBody>
      </p:sp>
    </p:spTree>
    <p:extLst>
      <p:ext uri="{BB962C8B-B14F-4D97-AF65-F5344CB8AC3E}">
        <p14:creationId xmlns:p14="http://schemas.microsoft.com/office/powerpoint/2010/main" val="21913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BBA3-BF3D-654E-8DB8-254A7B82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7" y="681038"/>
            <a:ext cx="7685037" cy="36306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In the next three slides I am going to give short description about all the three assignments which we did in this project.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EA2E-5031-0547-BD71-EF4B32C7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49461"/>
            <a:ext cx="7685037" cy="6275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9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DDE3-CEC0-004C-A18F-9B1DDC66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7863"/>
            <a:ext cx="7685037" cy="546537"/>
          </a:xfrm>
        </p:spPr>
        <p:txBody>
          <a:bodyPr>
            <a:normAutofit/>
          </a:bodyPr>
          <a:lstStyle/>
          <a:p>
            <a:r>
              <a:rPr lang="en-US" sz="3200" dirty="0"/>
              <a:t>Assignment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1AE4-F8F3-5442-8A72-7307C17B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7685037" cy="5262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Topic: </a:t>
            </a:r>
            <a:r>
              <a:rPr lang="en-US" dirty="0"/>
              <a:t>Plot graphs for binary mixture assuming it to be first ideal then real mixture in python/MATLAB and </a:t>
            </a:r>
            <a:r>
              <a:rPr lang="en-US" dirty="0" err="1"/>
              <a:t>DWsim</a:t>
            </a:r>
            <a:r>
              <a:rPr lang="en-US" dirty="0"/>
              <a:t> software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Methodology:</a:t>
            </a:r>
          </a:p>
          <a:p>
            <a:pPr marL="0" indent="0">
              <a:buNone/>
            </a:pPr>
            <a:r>
              <a:rPr lang="en-US" dirty="0"/>
              <a:t>I chose system of 1-butanol and methacrylic acid and arranged an experimental dataset for it.</a:t>
            </a:r>
          </a:p>
          <a:p>
            <a:pPr marL="0" indent="0">
              <a:buNone/>
            </a:pPr>
            <a:r>
              <a:rPr lang="en-US" dirty="0"/>
              <a:t>Then using </a:t>
            </a:r>
            <a:r>
              <a:rPr lang="en-US" dirty="0" err="1"/>
              <a:t>roult’s</a:t>
            </a:r>
            <a:r>
              <a:rPr lang="en-US" dirty="0"/>
              <a:t> law, assuming pressure to be constant at 20 mmHg, I found calculated data, using which I had plotted graphs.</a:t>
            </a:r>
          </a:p>
          <a:p>
            <a:pPr marL="0" indent="0">
              <a:buNone/>
            </a:pPr>
            <a:r>
              <a:rPr lang="en-US" dirty="0"/>
              <a:t>For real mixture using modified </a:t>
            </a:r>
            <a:r>
              <a:rPr lang="en-US" dirty="0" err="1"/>
              <a:t>roult’s</a:t>
            </a:r>
            <a:r>
              <a:rPr lang="en-US" dirty="0"/>
              <a:t> law for real mixtures and assuming that the components follow 2</a:t>
            </a:r>
            <a:r>
              <a:rPr lang="en-US" baseline="30000" dirty="0"/>
              <a:t>nd</a:t>
            </a:r>
            <a:r>
              <a:rPr lang="en-US" dirty="0"/>
              <a:t> order virial equation, I calculated data using which I had plotted graphs.</a:t>
            </a:r>
          </a:p>
          <a:p>
            <a:pPr marL="0" indent="0">
              <a:buNone/>
            </a:pPr>
            <a:r>
              <a:rPr lang="en-US" dirty="0"/>
              <a:t>Using YouTube we learned about the working of </a:t>
            </a:r>
            <a:r>
              <a:rPr lang="en-US" dirty="0" err="1"/>
              <a:t>DWsim</a:t>
            </a:r>
            <a:r>
              <a:rPr lang="en-US" dirty="0"/>
              <a:t> software and implemented the same thing locally.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88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502A-4D65-A446-8DB6-A6BFDB0C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618491"/>
          </a:xfrm>
        </p:spPr>
        <p:txBody>
          <a:bodyPr>
            <a:normAutofit/>
          </a:bodyPr>
          <a:lstStyle/>
          <a:p>
            <a:r>
              <a:rPr lang="en-US" sz="3600" dirty="0"/>
              <a:t>Assignment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5ACD-119E-0E43-9684-59C94BFD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6540"/>
            <a:ext cx="7685037" cy="5284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Topic: </a:t>
            </a:r>
            <a:r>
              <a:rPr lang="en-US" dirty="0"/>
              <a:t>For the binary system of mixture assuming it first real then ideal, plot y vs x equilibrium curve and show three things with graphs: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Actual number of stages required to achieve separation in distillation column using McCabe-Thiele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Minimum number of stages required to achieve their separation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Minimum reflux ratio</a:t>
            </a:r>
          </a:p>
          <a:p>
            <a:pPr marL="0" indent="0">
              <a:buNone/>
            </a:pPr>
            <a:r>
              <a:rPr lang="en-US" b="1" dirty="0"/>
              <a:t>Methodology:</a:t>
            </a:r>
          </a:p>
          <a:p>
            <a:pPr marL="0" indent="0">
              <a:buNone/>
            </a:pPr>
            <a:r>
              <a:rPr lang="en-US" dirty="0"/>
              <a:t>Using the data obtained in the previous assignment I plotted the equilibrium curve and then followed McCabe-Thiele method step by step to obtain graphs.</a:t>
            </a:r>
          </a:p>
          <a:p>
            <a:pPr marL="0" indent="0">
              <a:buNone/>
            </a:pPr>
            <a:r>
              <a:rPr lang="en-US" dirty="0"/>
              <a:t>Then counted all the lines for actual number of stages.</a:t>
            </a:r>
          </a:p>
          <a:p>
            <a:pPr marL="0" indent="0">
              <a:buNone/>
            </a:pPr>
            <a:r>
              <a:rPr lang="en-US" dirty="0"/>
              <a:t>For minimum number of stages, I assumed the reflux ratio to be infinity</a:t>
            </a:r>
          </a:p>
          <a:p>
            <a:pPr marL="0" indent="0">
              <a:buNone/>
            </a:pPr>
            <a:r>
              <a:rPr lang="en-US" dirty="0"/>
              <a:t>For minimum reflux ratio, I connected the enriching line on equilibrium curve with feed line</a:t>
            </a:r>
          </a:p>
        </p:txBody>
      </p:sp>
    </p:spTree>
    <p:extLst>
      <p:ext uri="{BB962C8B-B14F-4D97-AF65-F5344CB8AC3E}">
        <p14:creationId xmlns:p14="http://schemas.microsoft.com/office/powerpoint/2010/main" val="336035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674A-7973-CC42-B109-C6119D1B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1629"/>
            <a:ext cx="7685037" cy="606056"/>
          </a:xfrm>
        </p:spPr>
        <p:txBody>
          <a:bodyPr>
            <a:normAutofit/>
          </a:bodyPr>
          <a:lstStyle/>
          <a:p>
            <a:r>
              <a:rPr lang="en-US" sz="3600" dirty="0"/>
              <a:t>Assignment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D26C-2DDC-4143-BB09-C8B638CF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685"/>
            <a:ext cx="7685037" cy="5039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Topic: </a:t>
            </a:r>
            <a:r>
              <a:rPr lang="en-US" dirty="0"/>
              <a:t>Using </a:t>
            </a:r>
            <a:r>
              <a:rPr lang="en-US" dirty="0" err="1"/>
              <a:t>Dwsim</a:t>
            </a:r>
            <a:r>
              <a:rPr lang="en-US" dirty="0"/>
              <a:t> software simulate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Distillation column and verify the results obtained in the previous assignment.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Azeotropic mixture by extractive distillation.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Separation by Pressure Swing Distillation</a:t>
            </a:r>
          </a:p>
          <a:p>
            <a:pPr marL="0" indent="0">
              <a:buNone/>
            </a:pPr>
            <a:r>
              <a:rPr lang="en-US" sz="2400" b="1" dirty="0"/>
              <a:t>Methodology:</a:t>
            </a:r>
          </a:p>
          <a:p>
            <a:pPr marL="0" indent="0">
              <a:buNone/>
            </a:pPr>
            <a:r>
              <a:rPr lang="en-US" dirty="0"/>
              <a:t>For our system 1-butanol and methacrylic acid, we chose property package NRTL, assumed feed ratio to be 0.5 and for graph, selected binary phase envelope and obtained the results.</a:t>
            </a:r>
          </a:p>
          <a:p>
            <a:pPr marL="0" indent="0">
              <a:buNone/>
            </a:pPr>
            <a:r>
              <a:rPr lang="en-US" dirty="0"/>
              <a:t>For Azeotropic and Pressure Swing Distillation methods we first made the flowsheet as we learned from YouTube and then simulated it to obtain the required results.</a:t>
            </a:r>
          </a:p>
        </p:txBody>
      </p:sp>
    </p:spTree>
    <p:extLst>
      <p:ext uri="{BB962C8B-B14F-4D97-AF65-F5344CB8AC3E}">
        <p14:creationId xmlns:p14="http://schemas.microsoft.com/office/powerpoint/2010/main" val="178987058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_2SEEDS">
      <a:dk1>
        <a:srgbClr val="000000"/>
      </a:dk1>
      <a:lt1>
        <a:srgbClr val="FFFFFF"/>
      </a:lt1>
      <a:dk2>
        <a:srgbClr val="242C41"/>
      </a:dk2>
      <a:lt2>
        <a:srgbClr val="E2E8E7"/>
      </a:lt2>
      <a:accent1>
        <a:srgbClr val="D9607D"/>
      </a:accent1>
      <a:accent2>
        <a:srgbClr val="E07DBE"/>
      </a:accent2>
      <a:accent3>
        <a:srgbClr val="E08E7D"/>
      </a:accent3>
      <a:accent4>
        <a:srgbClr val="51B2B8"/>
      </a:accent4>
      <a:accent5>
        <a:srgbClr val="6FA9DD"/>
      </a:accent5>
      <a:accent6>
        <a:srgbClr val="606DD9"/>
      </a:accent6>
      <a:hlink>
        <a:srgbClr val="568F81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{9310B51B-061B-5843-8118-6AA9FEDDE854}tf10001071_mac</Template>
  <TotalTime>1422</TotalTime>
  <Words>462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Nova</vt:lpstr>
      <vt:lpstr>TropicVTI</vt:lpstr>
      <vt:lpstr>Distillation And Azeotropic seperation</vt:lpstr>
      <vt:lpstr>Acknowledgement:</vt:lpstr>
      <vt:lpstr>   In the next three slides I am going to give short description about all the three assignments which we did in this project. </vt:lpstr>
      <vt:lpstr>Assignment 1:</vt:lpstr>
      <vt:lpstr>Assignment 2:</vt:lpstr>
      <vt:lpstr>Assignment 3: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Distillation Column Design</dc:title>
  <dc:creator>sanidhya sigh</dc:creator>
  <cp:lastModifiedBy>sanidhya sigh</cp:lastModifiedBy>
  <cp:revision>6</cp:revision>
  <dcterms:created xsi:type="dcterms:W3CDTF">2022-06-11T05:43:46Z</dcterms:created>
  <dcterms:modified xsi:type="dcterms:W3CDTF">2022-06-12T11:24:36Z</dcterms:modified>
</cp:coreProperties>
</file>