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0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4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6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4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53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0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1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39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7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9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C456-E8AC-4BDB-8596-73E1DA379BC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7CF3-ADBF-45AE-B570-C1BF181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6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81;p17">
            <a:extLst>
              <a:ext uri="{FF2B5EF4-FFF2-40B4-BE49-F238E27FC236}">
                <a16:creationId xmlns:a16="http://schemas.microsoft.com/office/drawing/2014/main" id="{F0E9E535-5173-4A99-9803-A7393C3A5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96" y="163534"/>
            <a:ext cx="5553005" cy="2755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1516" rIns="0" bIns="0" rtlCol="0" anchor="t" anchorCtr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ru-RU" sz="1813" b="1" dirty="0">
                <a:solidFill>
                  <a:srgbClr val="241F21"/>
                </a:solidFill>
                <a:latin typeface="Geometria"/>
              </a:rPr>
              <a:t>ПРОГРАММА КАК БИЗНЕС-СЕРВИСЫ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F1AF60-968B-47F8-AD0E-D7A203E18A92}"/>
              </a:ext>
            </a:extLst>
          </p:cNvPr>
          <p:cNvSpPr txBox="1">
            <a:spLocks noChangeAspect="1"/>
          </p:cNvSpPr>
          <p:nvPr/>
        </p:nvSpPr>
        <p:spPr>
          <a:xfrm flipH="1">
            <a:off x="1327168" y="2104384"/>
            <a:ext cx="859903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ru-RU" sz="1200" b="1" dirty="0">
                <a:latin typeface="Cera Pro" panose="00000500000000000000" pitchFamily="2" charset="0"/>
              </a:rPr>
              <a:t>Трекинг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055DE7-8C2D-4DF5-8893-312731196F67}"/>
              </a:ext>
            </a:extLst>
          </p:cNvPr>
          <p:cNvSpPr txBox="1">
            <a:spLocks noChangeAspect="1"/>
          </p:cNvSpPr>
          <p:nvPr/>
        </p:nvSpPr>
        <p:spPr>
          <a:xfrm>
            <a:off x="1082135" y="2376290"/>
            <a:ext cx="1337745" cy="4926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067" dirty="0">
                <a:latin typeface="Cera Pro" panose="00000500000000000000" pitchFamily="2" charset="0"/>
              </a:rPr>
              <a:t>для фокусной работы над бизнес-метриками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75CDD3-12A6-4008-A474-C276D9858618}"/>
              </a:ext>
            </a:extLst>
          </p:cNvPr>
          <p:cNvSpPr txBox="1">
            <a:spLocks noChangeAspect="1"/>
          </p:cNvSpPr>
          <p:nvPr/>
        </p:nvSpPr>
        <p:spPr>
          <a:xfrm flipH="1">
            <a:off x="1204749" y="3747363"/>
            <a:ext cx="1091123" cy="4102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ru-RU" sz="1333" b="1" dirty="0">
                <a:latin typeface="Cera Pro" panose="00000500000000000000" pitchFamily="2" charset="0"/>
              </a:rPr>
              <a:t>Клуб выпускников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EE8BB4-C471-45C2-9E5A-AF30354182DC}"/>
              </a:ext>
            </a:extLst>
          </p:cNvPr>
          <p:cNvSpPr txBox="1">
            <a:spLocks noChangeAspect="1"/>
          </p:cNvSpPr>
          <p:nvPr/>
        </p:nvSpPr>
        <p:spPr>
          <a:xfrm>
            <a:off x="1068231" y="4242658"/>
            <a:ext cx="1445249" cy="4926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067" dirty="0">
                <a:latin typeface="Cera Pro" panose="00000500000000000000" pitchFamily="2" charset="0"/>
              </a:rPr>
              <a:t>доступ к экспертным ресурсам и коворкингу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669F0-B5B6-4349-AE1E-94E20752FEE2}"/>
              </a:ext>
            </a:extLst>
          </p:cNvPr>
          <p:cNvGrpSpPr/>
          <p:nvPr/>
        </p:nvGrpSpPr>
        <p:grpSpPr>
          <a:xfrm>
            <a:off x="833172" y="1644900"/>
            <a:ext cx="7490837" cy="1735255"/>
            <a:chOff x="624878" y="1233674"/>
            <a:chExt cx="5618128" cy="130144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905E1E-E96B-492B-A64B-2C0754297E60}"/>
                </a:ext>
              </a:extLst>
            </p:cNvPr>
            <p:cNvGrpSpPr/>
            <p:nvPr/>
          </p:nvGrpSpPr>
          <p:grpSpPr>
            <a:xfrm>
              <a:off x="4875567" y="1233674"/>
              <a:ext cx="1367439" cy="1301440"/>
              <a:chOff x="4890807" y="1236828"/>
              <a:chExt cx="1367439" cy="1301440"/>
            </a:xfrm>
          </p:grpSpPr>
          <p:sp>
            <p:nvSpPr>
              <p:cNvPr id="28" name="Google Shape;8888;p67">
                <a:extLst>
                  <a:ext uri="{FF2B5EF4-FFF2-40B4-BE49-F238E27FC236}">
                    <a16:creationId xmlns:a16="http://schemas.microsoft.com/office/drawing/2014/main" id="{D2A9F6E3-28E0-487F-A17A-840DD2B64F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0807" y="1236828"/>
                <a:ext cx="1367439" cy="1301440"/>
              </a:xfrm>
              <a:prstGeom prst="diamond">
                <a:avLst/>
              </a:prstGeom>
              <a:noFill/>
              <a:ln>
                <a:solidFill>
                  <a:srgbClr val="7E42FF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240296-D492-47EC-B75D-CEA5E120E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 flipH="1">
                <a:off x="5238005" y="1531548"/>
                <a:ext cx="7144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ru-RU" sz="1200" b="1" dirty="0">
                    <a:solidFill>
                      <a:schemeClr val="dk1"/>
                    </a:solidFill>
                    <a:latin typeface="Cera Pro" panose="00000500000000000000" pitchFamily="2" charset="0"/>
                  </a:rPr>
                  <a:t>Экспертные партнеры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784994-E7C6-4B39-B6E2-08E3F1766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96340" y="1833352"/>
                <a:ext cx="984103" cy="36947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ru-RU" sz="1067" dirty="0">
                    <a:latin typeface="Cera Pro" panose="00000500000000000000" pitchFamily="2" charset="0"/>
                  </a:rPr>
                  <a:t>рыночные услуги для бизнеса со скидкой</a:t>
                </a:r>
              </a:p>
            </p:txBody>
          </p:sp>
        </p:grpSp>
        <p:sp>
          <p:nvSpPr>
            <p:cNvPr id="24" name="Google Shape;8895;p67">
              <a:extLst>
                <a:ext uri="{FF2B5EF4-FFF2-40B4-BE49-F238E27FC236}">
                  <a16:creationId xmlns:a16="http://schemas.microsoft.com/office/drawing/2014/main" id="{1A09B16C-A08B-4E82-B314-1C40863A8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878" y="1233674"/>
              <a:ext cx="1367439" cy="1301440"/>
            </a:xfrm>
            <a:prstGeom prst="diamond">
              <a:avLst/>
            </a:prstGeom>
            <a:noFill/>
            <a:ln>
              <a:solidFill>
                <a:srgbClr val="7E42FF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1E8902-FD9D-4636-B011-E41EF2150880}"/>
                </a:ext>
              </a:extLst>
            </p:cNvPr>
            <p:cNvGrpSpPr/>
            <p:nvPr/>
          </p:nvGrpSpPr>
          <p:grpSpPr>
            <a:xfrm>
              <a:off x="2041774" y="1233674"/>
              <a:ext cx="1367439" cy="1301441"/>
              <a:chOff x="4013507" y="2756395"/>
              <a:chExt cx="1175389" cy="1073979"/>
            </a:xfrm>
          </p:grpSpPr>
          <p:sp>
            <p:nvSpPr>
              <p:cNvPr id="15" name="Google Shape;8897;p67">
                <a:extLst>
                  <a:ext uri="{FF2B5EF4-FFF2-40B4-BE49-F238E27FC236}">
                    <a16:creationId xmlns:a16="http://schemas.microsoft.com/office/drawing/2014/main" id="{1A227ACD-D149-400D-AF45-F072A67A397F}"/>
                  </a:ext>
                </a:extLst>
              </p:cNvPr>
              <p:cNvSpPr/>
              <p:nvPr/>
            </p:nvSpPr>
            <p:spPr>
              <a:xfrm>
                <a:off x="4013507" y="2756395"/>
                <a:ext cx="1175389" cy="1073979"/>
              </a:xfrm>
              <a:prstGeom prst="diamond">
                <a:avLst/>
              </a:prstGeom>
              <a:noFill/>
              <a:ln w="9525" cap="flat" cmpd="sng">
                <a:solidFill>
                  <a:srgbClr val="7E4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F79A71D-32B0-4924-9B98-464A9D282397}"/>
                  </a:ext>
                </a:extLst>
              </p:cNvPr>
              <p:cNvSpPr txBox="1"/>
              <p:nvPr/>
            </p:nvSpPr>
            <p:spPr>
              <a:xfrm flipH="1">
                <a:off x="4290890" y="3031101"/>
                <a:ext cx="625522" cy="22858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ru-RU" sz="1200" b="1" dirty="0">
                    <a:latin typeface="Cera Pro" panose="00000500000000000000" pitchFamily="2" charset="0"/>
                  </a:rPr>
                  <a:t>Сообщество основателей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80D6EB-F981-4C00-9762-65813C973F0B}"/>
                  </a:ext>
                </a:extLst>
              </p:cNvPr>
              <p:cNvSpPr txBox="1"/>
              <p:nvPr/>
            </p:nvSpPr>
            <p:spPr>
              <a:xfrm>
                <a:off x="4169815" y="3271135"/>
                <a:ext cx="865458" cy="30490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ru-RU" sz="1067" dirty="0">
                    <a:latin typeface="Cera Pro" panose="00000500000000000000" pitchFamily="2" charset="0"/>
                  </a:rPr>
                  <a:t>для обмена опытом и совместных проектов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A12DB6D-DAB0-49BA-8F26-AC6E939F7C86}"/>
                </a:ext>
              </a:extLst>
            </p:cNvPr>
            <p:cNvGrpSpPr/>
            <p:nvPr/>
          </p:nvGrpSpPr>
          <p:grpSpPr>
            <a:xfrm>
              <a:off x="3458670" y="1233674"/>
              <a:ext cx="1367439" cy="1301439"/>
              <a:chOff x="4015887" y="586740"/>
              <a:chExt cx="1175388" cy="1073979"/>
            </a:xfrm>
          </p:grpSpPr>
          <p:sp>
            <p:nvSpPr>
              <p:cNvPr id="29" name="Google Shape;8889;p67">
                <a:extLst>
                  <a:ext uri="{FF2B5EF4-FFF2-40B4-BE49-F238E27FC236}">
                    <a16:creationId xmlns:a16="http://schemas.microsoft.com/office/drawing/2014/main" id="{2C33A1A1-BA5F-4D0C-A335-76B6568512BF}"/>
                  </a:ext>
                </a:extLst>
              </p:cNvPr>
              <p:cNvSpPr/>
              <p:nvPr/>
            </p:nvSpPr>
            <p:spPr>
              <a:xfrm>
                <a:off x="4015887" y="586740"/>
                <a:ext cx="1175388" cy="1073979"/>
              </a:xfrm>
              <a:prstGeom prst="diamond">
                <a:avLst/>
              </a:prstGeom>
              <a:noFill/>
              <a:ln>
                <a:solidFill>
                  <a:srgbClr val="7E42FF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9FC40D-43AB-4448-8DE0-08852401054D}"/>
                  </a:ext>
                </a:extLst>
              </p:cNvPr>
              <p:cNvSpPr txBox="1"/>
              <p:nvPr/>
            </p:nvSpPr>
            <p:spPr>
              <a:xfrm flipH="1">
                <a:off x="4312980" y="851764"/>
                <a:ext cx="601934" cy="22858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ru-RU" sz="1200" b="1" dirty="0">
                    <a:latin typeface="Cera Pro" panose="00000500000000000000" pitchFamily="2" charset="0"/>
                  </a:rPr>
                  <a:t>Нетворкинг- сессии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81A978-F930-471F-80FC-9E29E48F20FC}"/>
                  </a:ext>
                </a:extLst>
              </p:cNvPr>
              <p:cNvSpPr txBox="1"/>
              <p:nvPr/>
            </p:nvSpPr>
            <p:spPr>
              <a:xfrm>
                <a:off x="4177202" y="1115899"/>
                <a:ext cx="823386" cy="30490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ru-RU" sz="1067" dirty="0">
                    <a:latin typeface="Cera Pro" panose="00000500000000000000" pitchFamily="2" charset="0"/>
                  </a:rPr>
                  <a:t>знакомства с пользой для бизнеса</a:t>
                </a:r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74A38D4-06BE-46B5-99CD-664469C0C7E1}"/>
              </a:ext>
            </a:extLst>
          </p:cNvPr>
          <p:cNvSpPr txBox="1">
            <a:spLocks noChangeAspect="1"/>
          </p:cNvSpPr>
          <p:nvPr/>
        </p:nvSpPr>
        <p:spPr>
          <a:xfrm flipH="1">
            <a:off x="3073489" y="3784290"/>
            <a:ext cx="1099741" cy="4926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ru-RU" sz="1067" b="1" dirty="0">
                <a:latin typeface="Cera Pro" panose="00000500000000000000" pitchFamily="2" charset="0"/>
              </a:rPr>
              <a:t>Клуб инвесторов и корпораций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F5E284-8666-4457-AE5D-55841BDA2208}"/>
              </a:ext>
            </a:extLst>
          </p:cNvPr>
          <p:cNvSpPr txBox="1">
            <a:spLocks noChangeAspect="1"/>
          </p:cNvSpPr>
          <p:nvPr/>
        </p:nvSpPr>
        <p:spPr>
          <a:xfrm>
            <a:off x="2978039" y="4338262"/>
            <a:ext cx="1346492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800" dirty="0">
                <a:latin typeface="Cera Pro" panose="00000500000000000000" pitchFamily="2" charset="0"/>
              </a:rPr>
              <a:t>обмен кейсами, доступ к воронке стартапов и подбор решений по запросу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C13D9C-789E-4AFE-A120-A521B464CE0E}"/>
              </a:ext>
            </a:extLst>
          </p:cNvPr>
          <p:cNvGrpSpPr/>
          <p:nvPr/>
        </p:nvGrpSpPr>
        <p:grpSpPr>
          <a:xfrm>
            <a:off x="837555" y="3453503"/>
            <a:ext cx="7500000" cy="1735253"/>
            <a:chOff x="628166" y="2590126"/>
            <a:chExt cx="5625000" cy="1301440"/>
          </a:xfrm>
        </p:grpSpPr>
        <p:sp>
          <p:nvSpPr>
            <p:cNvPr id="20" name="Google Shape;8891;p67">
              <a:extLst>
                <a:ext uri="{FF2B5EF4-FFF2-40B4-BE49-F238E27FC236}">
                  <a16:creationId xmlns:a16="http://schemas.microsoft.com/office/drawing/2014/main" id="{72A07231-F014-44DD-9E0F-D006A3FF2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166" y="2590127"/>
              <a:ext cx="1367439" cy="1301439"/>
            </a:xfrm>
            <a:prstGeom prst="diamond">
              <a:avLst/>
            </a:prstGeom>
            <a:noFill/>
            <a:ln w="9525" cap="flat" cmpd="sng">
              <a:solidFill>
                <a:srgbClr val="7E42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C3FC8FE-819C-4504-8C03-6F4BA2BC92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6540" y="2590127"/>
              <a:ext cx="1367439" cy="1301439"/>
              <a:chOff x="5190466" y="586740"/>
              <a:chExt cx="1175389" cy="1073979"/>
            </a:xfrm>
          </p:grpSpPr>
          <p:sp>
            <p:nvSpPr>
              <p:cNvPr id="25" name="Google Shape;8885;p67">
                <a:extLst>
                  <a:ext uri="{FF2B5EF4-FFF2-40B4-BE49-F238E27FC236}">
                    <a16:creationId xmlns:a16="http://schemas.microsoft.com/office/drawing/2014/main" id="{45D37C50-3BF5-45DD-BC20-26F745E8234C}"/>
                  </a:ext>
                </a:extLst>
              </p:cNvPr>
              <p:cNvSpPr/>
              <p:nvPr/>
            </p:nvSpPr>
            <p:spPr>
              <a:xfrm>
                <a:off x="5190466" y="586740"/>
                <a:ext cx="1175389" cy="1073979"/>
              </a:xfrm>
              <a:prstGeom prst="diamond">
                <a:avLst/>
              </a:prstGeom>
              <a:noFill/>
              <a:ln w="9525" cap="flat" cmpd="sng">
                <a:solidFill>
                  <a:srgbClr val="7E4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35BA4DF-7377-4F43-8E4F-C582207D6B95}"/>
                  </a:ext>
                </a:extLst>
              </p:cNvPr>
              <p:cNvGrpSpPr/>
              <p:nvPr/>
            </p:nvGrpSpPr>
            <p:grpSpPr>
              <a:xfrm>
                <a:off x="5326390" y="854494"/>
                <a:ext cx="960937" cy="477197"/>
                <a:chOff x="1773124" y="3025785"/>
                <a:chExt cx="960937" cy="477197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5CDFEF3-1322-442F-9095-406C7589D5FD}"/>
                    </a:ext>
                  </a:extLst>
                </p:cNvPr>
                <p:cNvSpPr txBox="1"/>
                <p:nvPr/>
              </p:nvSpPr>
              <p:spPr>
                <a:xfrm flipH="1">
                  <a:off x="1943868" y="3025785"/>
                  <a:ext cx="587756" cy="114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ru-RU" sz="1200" b="1" dirty="0">
                      <a:latin typeface="Cera Pro" panose="00000500000000000000" pitchFamily="2" charset="0"/>
                    </a:rPr>
                    <a:t>Питч-сессии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5D6745-B33D-4AC3-A0C7-11CF26C14DE9}"/>
                    </a:ext>
                  </a:extLst>
                </p:cNvPr>
                <p:cNvSpPr txBox="1"/>
                <p:nvPr/>
              </p:nvSpPr>
              <p:spPr>
                <a:xfrm>
                  <a:off x="1773124" y="3198081"/>
                  <a:ext cx="960937" cy="30490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ru-RU" sz="1067" dirty="0">
                      <a:latin typeface="Cera Pro" panose="00000500000000000000" pitchFamily="2" charset="0"/>
                    </a:rPr>
                    <a:t>очная презентация решений перед инвесторами</a:t>
                  </a:r>
                </a:p>
              </p:txBody>
            </p:sp>
          </p:grpSp>
        </p:grpSp>
        <p:sp>
          <p:nvSpPr>
            <p:cNvPr id="21" name="Google Shape;8892;p67">
              <a:extLst>
                <a:ext uri="{FF2B5EF4-FFF2-40B4-BE49-F238E27FC236}">
                  <a16:creationId xmlns:a16="http://schemas.microsoft.com/office/drawing/2014/main" id="{8299C782-F40D-4F73-A8D8-AE902DFB0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353" y="2590126"/>
              <a:ext cx="1367439" cy="1301440"/>
            </a:xfrm>
            <a:prstGeom prst="diamond">
              <a:avLst/>
            </a:prstGeom>
            <a:noFill/>
            <a:ln w="9525" cap="flat" cmpd="sng">
              <a:solidFill>
                <a:srgbClr val="7E42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E384B8-AD0A-490A-A5B6-6B1217B5A23A}"/>
                </a:ext>
              </a:extLst>
            </p:cNvPr>
            <p:cNvGrpSpPr/>
            <p:nvPr/>
          </p:nvGrpSpPr>
          <p:grpSpPr>
            <a:xfrm>
              <a:off x="4885727" y="2590127"/>
              <a:ext cx="1367439" cy="1301439"/>
              <a:chOff x="4900967" y="2583602"/>
              <a:chExt cx="1367439" cy="1301439"/>
            </a:xfrm>
          </p:grpSpPr>
          <p:sp>
            <p:nvSpPr>
              <p:cNvPr id="13" name="Google Shape;8906;p67">
                <a:extLst>
                  <a:ext uri="{FF2B5EF4-FFF2-40B4-BE49-F238E27FC236}">
                    <a16:creationId xmlns:a16="http://schemas.microsoft.com/office/drawing/2014/main" id="{DADAE3D9-DA24-4D2A-9E0A-C8AE703D99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0967" y="2583602"/>
                <a:ext cx="1367439" cy="1301439"/>
              </a:xfrm>
              <a:prstGeom prst="diamond">
                <a:avLst/>
              </a:prstGeom>
              <a:noFill/>
              <a:ln>
                <a:solidFill>
                  <a:srgbClr val="7E42FF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72BF37-C050-4251-8E1D-38D9575F5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 flipH="1">
                <a:off x="5298384" y="2883189"/>
                <a:ext cx="593738" cy="15384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333" b="1" dirty="0" err="1">
                    <a:latin typeface="Cera Pro" panose="00000500000000000000" pitchFamily="2" charset="0"/>
                  </a:rPr>
                  <a:t>DemoDay</a:t>
                </a:r>
                <a:endParaRPr lang="ru-RU" sz="1333" b="1" dirty="0">
                  <a:latin typeface="Cera Pro" panose="00000500000000000000" pitchFamily="2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3A17D7A-8442-4531-8BA2-7DB5A9C83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50642" y="3109279"/>
                <a:ext cx="1117949" cy="36947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ru-RU" sz="1067" dirty="0">
                    <a:latin typeface="Cera Pro" panose="00000500000000000000" pitchFamily="2" charset="0"/>
                  </a:rPr>
                  <a:t>масштабный финал с демонстрацией результатов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E97957-A16B-45B3-A773-FE874C0247D8}"/>
              </a:ext>
            </a:extLst>
          </p:cNvPr>
          <p:cNvGrpSpPr/>
          <p:nvPr/>
        </p:nvGrpSpPr>
        <p:grpSpPr>
          <a:xfrm>
            <a:off x="3664625" y="756668"/>
            <a:ext cx="1823252" cy="5319485"/>
            <a:chOff x="2748468" y="567500"/>
            <a:chExt cx="1367439" cy="39896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F76045-9537-488B-B5F9-39B32B1763AD}"/>
                </a:ext>
              </a:extLst>
            </p:cNvPr>
            <p:cNvGrpSpPr/>
            <p:nvPr/>
          </p:nvGrpSpPr>
          <p:grpSpPr>
            <a:xfrm>
              <a:off x="2748468" y="567500"/>
              <a:ext cx="1367439" cy="1301440"/>
              <a:chOff x="2816026" y="522899"/>
              <a:chExt cx="1402427" cy="1334739"/>
            </a:xfrm>
          </p:grpSpPr>
          <p:sp>
            <p:nvSpPr>
              <p:cNvPr id="26" name="Google Shape;8886;p67">
                <a:extLst>
                  <a:ext uri="{FF2B5EF4-FFF2-40B4-BE49-F238E27FC236}">
                    <a16:creationId xmlns:a16="http://schemas.microsoft.com/office/drawing/2014/main" id="{B078B019-CB7F-4E25-84A8-91C74F18EC94}"/>
                  </a:ext>
                </a:extLst>
              </p:cNvPr>
              <p:cNvSpPr/>
              <p:nvPr/>
            </p:nvSpPr>
            <p:spPr>
              <a:xfrm>
                <a:off x="2816026" y="522899"/>
                <a:ext cx="1402427" cy="1334739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4770B-1EA1-40CC-9F4C-F11984FC1C97}"/>
                  </a:ext>
                </a:extLst>
              </p:cNvPr>
              <p:cNvSpPr txBox="1"/>
              <p:nvPr/>
            </p:nvSpPr>
            <p:spPr>
              <a:xfrm flipH="1">
                <a:off x="3201049" y="871803"/>
                <a:ext cx="661427" cy="14204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ru-RU" sz="1200" b="1" dirty="0">
                    <a:latin typeface="Cera Pro" panose="00000500000000000000" pitchFamily="2" charset="0"/>
                  </a:rPr>
                  <a:t>Воркшопы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022420-2A89-4053-8133-8D66E546F80E}"/>
                  </a:ext>
                </a:extLst>
              </p:cNvPr>
              <p:cNvSpPr txBox="1"/>
              <p:nvPr/>
            </p:nvSpPr>
            <p:spPr>
              <a:xfrm>
                <a:off x="2942711" y="1104291"/>
                <a:ext cx="1146553" cy="37893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ru-RU" sz="1067" dirty="0">
                    <a:latin typeface="Cera Pro" panose="00000500000000000000" pitchFamily="2" charset="0"/>
                  </a:rPr>
                  <a:t>для очной проработки универсальных бизнес-тематик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61AE41-B938-4520-A938-A4C8878393FA}"/>
                </a:ext>
              </a:extLst>
            </p:cNvPr>
            <p:cNvGrpSpPr/>
            <p:nvPr/>
          </p:nvGrpSpPr>
          <p:grpSpPr>
            <a:xfrm>
              <a:off x="2748468" y="1911587"/>
              <a:ext cx="1367439" cy="1301440"/>
              <a:chOff x="2816012" y="1676459"/>
              <a:chExt cx="1402427" cy="1334739"/>
            </a:xfrm>
          </p:grpSpPr>
          <p:sp>
            <p:nvSpPr>
              <p:cNvPr id="23" name="Google Shape;8894;p67">
                <a:extLst>
                  <a:ext uri="{FF2B5EF4-FFF2-40B4-BE49-F238E27FC236}">
                    <a16:creationId xmlns:a16="http://schemas.microsoft.com/office/drawing/2014/main" id="{BD6C64A4-5ABA-43BC-84EC-282159A6D462}"/>
                  </a:ext>
                </a:extLst>
              </p:cNvPr>
              <p:cNvSpPr/>
              <p:nvPr/>
            </p:nvSpPr>
            <p:spPr>
              <a:xfrm>
                <a:off x="2816012" y="1676459"/>
                <a:ext cx="1402427" cy="1334739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D2467A-B79C-4102-A3F0-DC1417D4BCD3}"/>
                  </a:ext>
                </a:extLst>
              </p:cNvPr>
              <p:cNvSpPr txBox="1"/>
              <p:nvPr/>
            </p:nvSpPr>
            <p:spPr>
              <a:xfrm flipH="1">
                <a:off x="3177837" y="1983584"/>
                <a:ext cx="661427" cy="14204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ru-RU" sz="1200" b="1" dirty="0">
                    <a:latin typeface="Cera Pro" panose="00000500000000000000" pitchFamily="2" charset="0"/>
                  </a:rPr>
                  <a:t>Вебинары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F06EF1-AAE1-4001-8D45-5A9E1B8B0A7B}"/>
                  </a:ext>
                </a:extLst>
              </p:cNvPr>
              <p:cNvSpPr txBox="1"/>
              <p:nvPr/>
            </p:nvSpPr>
            <p:spPr>
              <a:xfrm>
                <a:off x="2952327" y="2253282"/>
                <a:ext cx="1146553" cy="37893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ru-RU" sz="1067" dirty="0">
                    <a:latin typeface="Cera Pro" panose="00000500000000000000" pitchFamily="2" charset="0"/>
                  </a:rPr>
                  <a:t>для заочной проработки общих бизнес-тематик</a:t>
                </a:r>
              </a:p>
            </p:txBody>
          </p:sp>
        </p:grpSp>
        <p:sp>
          <p:nvSpPr>
            <p:cNvPr id="18" name="Google Shape;8900;p67">
              <a:extLst>
                <a:ext uri="{FF2B5EF4-FFF2-40B4-BE49-F238E27FC236}">
                  <a16:creationId xmlns:a16="http://schemas.microsoft.com/office/drawing/2014/main" id="{BF4110B4-CD9B-4832-9502-3A68E59F9B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468" y="3255674"/>
              <a:ext cx="1367439" cy="130144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298D4F-4852-4A6C-AA5B-31255BC1CE0E}"/>
              </a:ext>
            </a:extLst>
          </p:cNvPr>
          <p:cNvGrpSpPr>
            <a:grpSpLocks noChangeAspect="1"/>
          </p:cNvGrpSpPr>
          <p:nvPr/>
        </p:nvGrpSpPr>
        <p:grpSpPr>
          <a:xfrm>
            <a:off x="3953378" y="4709358"/>
            <a:ext cx="1293571" cy="1010386"/>
            <a:chOff x="5349358" y="865808"/>
            <a:chExt cx="833920" cy="62534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A87F1A-47C0-4E36-A499-F3D132485C16}"/>
                </a:ext>
              </a:extLst>
            </p:cNvPr>
            <p:cNvSpPr txBox="1"/>
            <p:nvPr/>
          </p:nvSpPr>
          <p:spPr>
            <a:xfrm flipH="1">
              <a:off x="5376096" y="865808"/>
              <a:ext cx="796925" cy="22858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1200" b="1" dirty="0">
                  <a:latin typeface="Cera Pro" panose="00000500000000000000" pitchFamily="2" charset="0"/>
                </a:rPr>
                <a:t>Пиар -сопровождение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A92889-1E03-44E4-9C52-C5F6B79FD53A}"/>
                </a:ext>
              </a:extLst>
            </p:cNvPr>
            <p:cNvSpPr txBox="1"/>
            <p:nvPr/>
          </p:nvSpPr>
          <p:spPr>
            <a:xfrm>
              <a:off x="5349358" y="1135734"/>
              <a:ext cx="833920" cy="35542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-RU" sz="933" dirty="0">
                  <a:latin typeface="Cera Pro" panose="00000500000000000000" pitchFamily="2" charset="0"/>
                </a:rPr>
                <a:t>освещение результатов работы резидентов и выпускников</a:t>
              </a:r>
            </a:p>
          </p:txBody>
        </p:sp>
      </p:grpSp>
      <p:sp>
        <p:nvSpPr>
          <p:cNvPr id="22" name="Google Shape;8893;p67">
            <a:extLst>
              <a:ext uri="{FF2B5EF4-FFF2-40B4-BE49-F238E27FC236}">
                <a16:creationId xmlns:a16="http://schemas.microsoft.com/office/drawing/2014/main" id="{6F9F4221-5494-46A0-BAB4-14BA5237A231}"/>
              </a:ext>
            </a:extLst>
          </p:cNvPr>
          <p:cNvSpPr>
            <a:spLocks noChangeAspect="1"/>
          </p:cNvSpPr>
          <p:nvPr/>
        </p:nvSpPr>
        <p:spPr>
          <a:xfrm>
            <a:off x="4617738" y="5228035"/>
            <a:ext cx="1823252" cy="1735252"/>
          </a:xfrm>
          <a:prstGeom prst="diamond">
            <a:avLst/>
          </a:prstGeom>
          <a:noFill/>
          <a:ln w="9525" cap="flat" cmpd="sng">
            <a:solidFill>
              <a:srgbClr val="7E4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2FE2CE-E355-4660-8A5C-86AC0AF22CC2}"/>
              </a:ext>
            </a:extLst>
          </p:cNvPr>
          <p:cNvSpPr txBox="1">
            <a:spLocks noChangeAspect="1"/>
          </p:cNvSpPr>
          <p:nvPr/>
        </p:nvSpPr>
        <p:spPr>
          <a:xfrm flipH="1">
            <a:off x="5040095" y="5670763"/>
            <a:ext cx="101578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ru-RU" sz="1200" b="1" dirty="0">
                <a:latin typeface="Cera Pro" panose="00000500000000000000" pitchFamily="2" charset="0"/>
              </a:rPr>
              <a:t>Партнерские мероприятия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41513-4400-408C-BB87-D2D7936CC86A}"/>
              </a:ext>
            </a:extLst>
          </p:cNvPr>
          <p:cNvSpPr txBox="1">
            <a:spLocks noChangeAspect="1"/>
          </p:cNvSpPr>
          <p:nvPr/>
        </p:nvSpPr>
        <p:spPr>
          <a:xfrm>
            <a:off x="4875074" y="6046684"/>
            <a:ext cx="1349303" cy="5742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933" dirty="0">
                <a:latin typeface="Cera Pro" panose="00000500000000000000" pitchFamily="2" charset="0"/>
              </a:rPr>
              <a:t>отраслевые мероприятия партнеров и резидентов</a:t>
            </a:r>
          </a:p>
        </p:txBody>
      </p:sp>
      <p:sp>
        <p:nvSpPr>
          <p:cNvPr id="16" name="Google Shape;8898;p67">
            <a:extLst>
              <a:ext uri="{FF2B5EF4-FFF2-40B4-BE49-F238E27FC236}">
                <a16:creationId xmlns:a16="http://schemas.microsoft.com/office/drawing/2014/main" id="{D9BAA05B-F0BD-4F40-A4C5-85C5F543C1A1}"/>
              </a:ext>
            </a:extLst>
          </p:cNvPr>
          <p:cNvSpPr>
            <a:spLocks noChangeAspect="1"/>
          </p:cNvSpPr>
          <p:nvPr/>
        </p:nvSpPr>
        <p:spPr>
          <a:xfrm>
            <a:off x="2732594" y="5228035"/>
            <a:ext cx="1823252" cy="1735253"/>
          </a:xfrm>
          <a:prstGeom prst="diamond">
            <a:avLst/>
          </a:prstGeom>
          <a:noFill/>
          <a:ln w="9525" cap="flat" cmpd="sng">
            <a:solidFill>
              <a:srgbClr val="7E4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426F03-9A1C-4C64-A0C4-9C9B9946DB29}"/>
              </a:ext>
            </a:extLst>
          </p:cNvPr>
          <p:cNvSpPr txBox="1">
            <a:spLocks noChangeAspect="1"/>
          </p:cNvSpPr>
          <p:nvPr/>
        </p:nvSpPr>
        <p:spPr>
          <a:xfrm flipH="1">
            <a:off x="3194514" y="5639327"/>
            <a:ext cx="859903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ru-RU" sz="1200" b="1" dirty="0">
                <a:latin typeface="Cera Pro" panose="00000500000000000000" pitchFamily="2" charset="0"/>
              </a:rPr>
              <a:t>Гранты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78E64B-463E-4DBF-B922-B7CEE63526E0}"/>
              </a:ext>
            </a:extLst>
          </p:cNvPr>
          <p:cNvSpPr txBox="1">
            <a:spLocks noChangeAspect="1"/>
          </p:cNvSpPr>
          <p:nvPr/>
        </p:nvSpPr>
        <p:spPr>
          <a:xfrm>
            <a:off x="3074530" y="5935979"/>
            <a:ext cx="1209935" cy="4926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067" dirty="0">
                <a:latin typeface="Cera Pro" panose="00000500000000000000" pitchFamily="2" charset="0"/>
              </a:rPr>
              <a:t>3 гранта от MSF: ₽500 тыс., ₽300 тыс., ₽200 тыс.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4D200D-D48C-4827-B3C3-18951B72107F}"/>
              </a:ext>
            </a:extLst>
          </p:cNvPr>
          <p:cNvGrpSpPr/>
          <p:nvPr/>
        </p:nvGrpSpPr>
        <p:grpSpPr>
          <a:xfrm>
            <a:off x="5559746" y="756668"/>
            <a:ext cx="1823252" cy="5319487"/>
            <a:chOff x="4169809" y="567500"/>
            <a:chExt cx="1367439" cy="3989615"/>
          </a:xfrm>
        </p:grpSpPr>
        <p:sp>
          <p:nvSpPr>
            <p:cNvPr id="27" name="Google Shape;8887;p67">
              <a:extLst>
                <a:ext uri="{FF2B5EF4-FFF2-40B4-BE49-F238E27FC236}">
                  <a16:creationId xmlns:a16="http://schemas.microsoft.com/office/drawing/2014/main" id="{94EA4060-B2F6-443F-8F07-97C540394ADF}"/>
                </a:ext>
              </a:extLst>
            </p:cNvPr>
            <p:cNvSpPr/>
            <p:nvPr/>
          </p:nvSpPr>
          <p:spPr>
            <a:xfrm>
              <a:off x="4169809" y="567500"/>
              <a:ext cx="1367439" cy="1301440"/>
            </a:xfrm>
            <a:prstGeom prst="diamond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5D3EB4-2A19-4C04-BAED-E56DEC82665F}"/>
                </a:ext>
              </a:extLst>
            </p:cNvPr>
            <p:cNvGrpSpPr/>
            <p:nvPr/>
          </p:nvGrpSpPr>
          <p:grpSpPr>
            <a:xfrm>
              <a:off x="4169809" y="3255674"/>
              <a:ext cx="1367439" cy="1301441"/>
              <a:chOff x="4189595" y="3262720"/>
              <a:chExt cx="1367439" cy="1301441"/>
            </a:xfrm>
          </p:grpSpPr>
          <p:sp>
            <p:nvSpPr>
              <p:cNvPr id="14" name="Google Shape;8907;p67">
                <a:extLst>
                  <a:ext uri="{FF2B5EF4-FFF2-40B4-BE49-F238E27FC236}">
                    <a16:creationId xmlns:a16="http://schemas.microsoft.com/office/drawing/2014/main" id="{B7B1633A-3154-475E-8334-FE40BDA27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9595" y="3262720"/>
                <a:ext cx="1367439" cy="1301441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9729922-0DF7-40FF-9905-94F48340C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 flipH="1">
                <a:off x="4479150" y="3567427"/>
                <a:ext cx="803725" cy="24631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ru-RU" sz="1067" b="1" dirty="0">
                    <a:latin typeface="Cera Pro" panose="00000500000000000000" pitchFamily="2" charset="0"/>
                  </a:rPr>
                  <a:t>Юридическое сопровождение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0FA745-EA96-4347-9A94-F9D85BCCF2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384364" y="3867656"/>
                <a:ext cx="1012701" cy="3230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ru-RU" sz="933" dirty="0">
                    <a:latin typeface="Cera Pro" panose="00000500000000000000" pitchFamily="2" charset="0"/>
                  </a:rPr>
                  <a:t>оформление прав на РИД, сопровождение под инвестиции</a:t>
                </a:r>
              </a:p>
            </p:txBody>
          </p:sp>
        </p:grpSp>
        <p:sp>
          <p:nvSpPr>
            <p:cNvPr id="12" name="Google Shape;8905;p67">
              <a:extLst>
                <a:ext uri="{FF2B5EF4-FFF2-40B4-BE49-F238E27FC236}">
                  <a16:creationId xmlns:a16="http://schemas.microsoft.com/office/drawing/2014/main" id="{990DAFF6-A14F-4E8F-9188-092A50A5E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809" y="1911587"/>
              <a:ext cx="1367439" cy="130144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7DDCD94-BFCB-44A6-8696-C9B78DED525D}"/>
              </a:ext>
            </a:extLst>
          </p:cNvPr>
          <p:cNvSpPr txBox="1">
            <a:spLocks noChangeAspect="1"/>
          </p:cNvSpPr>
          <p:nvPr/>
        </p:nvSpPr>
        <p:spPr>
          <a:xfrm flipH="1">
            <a:off x="6083217" y="2882535"/>
            <a:ext cx="795004" cy="32842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ru-RU" sz="1067" b="1" dirty="0">
                <a:latin typeface="Cera Pro" panose="00000500000000000000" pitchFamily="2" charset="0"/>
              </a:rPr>
              <a:t>Программы АИМ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8BC33B-8AFB-4302-AC32-2F11EED42B1D}"/>
              </a:ext>
            </a:extLst>
          </p:cNvPr>
          <p:cNvSpPr txBox="1">
            <a:spLocks noChangeAspect="1"/>
          </p:cNvSpPr>
          <p:nvPr/>
        </p:nvSpPr>
        <p:spPr>
          <a:xfrm>
            <a:off x="5816190" y="3201167"/>
            <a:ext cx="1349303" cy="7178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933" dirty="0">
                <a:latin typeface="Cera Pro" panose="00000500000000000000" pitchFamily="2" charset="0"/>
              </a:rPr>
              <a:t>доступ в программу пилотного тестирования и карту инновационных решений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563FFB-AF51-4751-9A93-CA593673CCE6}"/>
              </a:ext>
            </a:extLst>
          </p:cNvPr>
          <p:cNvGrpSpPr/>
          <p:nvPr/>
        </p:nvGrpSpPr>
        <p:grpSpPr>
          <a:xfrm>
            <a:off x="-85678" y="2544635"/>
            <a:ext cx="1823252" cy="1735253"/>
            <a:chOff x="-79499" y="1915403"/>
            <a:chExt cx="1367439" cy="1301440"/>
          </a:xfrm>
        </p:grpSpPr>
        <p:sp>
          <p:nvSpPr>
            <p:cNvPr id="11" name="Google Shape;8904;p67">
              <a:extLst>
                <a:ext uri="{FF2B5EF4-FFF2-40B4-BE49-F238E27FC236}">
                  <a16:creationId xmlns:a16="http://schemas.microsoft.com/office/drawing/2014/main" id="{85674138-9A53-4CD1-AF8D-A62823A1E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9499" y="1915403"/>
              <a:ext cx="1367439" cy="130144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719274B-61CC-4767-8790-1E7C1BAB32E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156307" y="2308289"/>
              <a:ext cx="905223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1200" b="1" dirty="0">
                  <a:latin typeface="Cera Pro" panose="00000500000000000000" pitchFamily="2" charset="0"/>
                </a:rPr>
                <a:t>Корпоративные сессии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6892CE-C258-4CD0-B6AF-D2F73E827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4906" y="2603416"/>
              <a:ext cx="812489" cy="24631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-RU" sz="1067" dirty="0">
                  <a:latin typeface="Cera Pro" panose="00000500000000000000" pitchFamily="2" charset="0"/>
                </a:rPr>
                <a:t>заочные сессии с корпорациями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295112-5CCD-4B91-9856-049A74E73569}"/>
              </a:ext>
            </a:extLst>
          </p:cNvPr>
          <p:cNvGrpSpPr/>
          <p:nvPr/>
        </p:nvGrpSpPr>
        <p:grpSpPr>
          <a:xfrm>
            <a:off x="1780903" y="756668"/>
            <a:ext cx="1823252" cy="5319485"/>
            <a:chOff x="1335677" y="567500"/>
            <a:chExt cx="1367439" cy="3989614"/>
          </a:xfrm>
        </p:grpSpPr>
        <p:sp>
          <p:nvSpPr>
            <p:cNvPr id="17" name="Google Shape;8899;p67">
              <a:extLst>
                <a:ext uri="{FF2B5EF4-FFF2-40B4-BE49-F238E27FC236}">
                  <a16:creationId xmlns:a16="http://schemas.microsoft.com/office/drawing/2014/main" id="{B9DB9A1F-87AD-4ED1-B20D-D87BC1677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677" y="3255674"/>
              <a:ext cx="1367439" cy="1301440"/>
            </a:xfrm>
            <a:prstGeom prst="diamond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47DA0C-3C6D-4948-849C-4AAAAC42A4D7}"/>
                </a:ext>
              </a:extLst>
            </p:cNvPr>
            <p:cNvGrpSpPr/>
            <p:nvPr/>
          </p:nvGrpSpPr>
          <p:grpSpPr>
            <a:xfrm>
              <a:off x="1335677" y="567500"/>
              <a:ext cx="1367439" cy="1301440"/>
              <a:chOff x="1495384" y="523900"/>
              <a:chExt cx="1476763" cy="1334739"/>
            </a:xfrm>
          </p:grpSpPr>
          <p:sp>
            <p:nvSpPr>
              <p:cNvPr id="19" name="Google Shape;8901;p67">
                <a:extLst>
                  <a:ext uri="{FF2B5EF4-FFF2-40B4-BE49-F238E27FC236}">
                    <a16:creationId xmlns:a16="http://schemas.microsoft.com/office/drawing/2014/main" id="{7629EB0E-48EC-4706-A8EF-FB7E87658B14}"/>
                  </a:ext>
                </a:extLst>
              </p:cNvPr>
              <p:cNvSpPr/>
              <p:nvPr/>
            </p:nvSpPr>
            <p:spPr>
              <a:xfrm>
                <a:off x="1495384" y="523900"/>
                <a:ext cx="1476763" cy="1334739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0B73A1B-7405-4A96-A7CF-F019900076C9}"/>
                  </a:ext>
                </a:extLst>
              </p:cNvPr>
              <p:cNvGrpSpPr/>
              <p:nvPr/>
            </p:nvGrpSpPr>
            <p:grpSpPr>
              <a:xfrm>
                <a:off x="1648596" y="871912"/>
                <a:ext cx="1207326" cy="534950"/>
                <a:chOff x="-3631995" y="379872"/>
                <a:chExt cx="960937" cy="430440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96309C-1386-4CB6-8AD4-2E6F6E53B270}"/>
                    </a:ext>
                  </a:extLst>
                </p:cNvPr>
                <p:cNvSpPr txBox="1"/>
                <p:nvPr/>
              </p:nvSpPr>
              <p:spPr>
                <a:xfrm flipH="1">
                  <a:off x="-3420497" y="379872"/>
                  <a:ext cx="554349" cy="114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ru" sz="1200" b="1" dirty="0">
                      <a:latin typeface="Cera Pro" panose="00000500000000000000" pitchFamily="2" charset="0"/>
                    </a:rPr>
                    <a:t>Коворкинг</a:t>
                  </a:r>
                  <a:endParaRPr lang="ru-RU" sz="1200" b="1" dirty="0">
                    <a:latin typeface="Cera Pro" panose="00000500000000000000" pitchFamily="2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3FDCF4A-4EA4-4116-8666-2A33BAA1AF17}"/>
                    </a:ext>
                  </a:extLst>
                </p:cNvPr>
                <p:cNvSpPr txBox="1"/>
                <p:nvPr/>
              </p:nvSpPr>
              <p:spPr>
                <a:xfrm>
                  <a:off x="-3631995" y="556288"/>
                  <a:ext cx="960937" cy="2540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ru-RU" sz="867" dirty="0">
                      <a:latin typeface="Cera Pro" panose="00000500000000000000" pitchFamily="2" charset="0"/>
                    </a:rPr>
                    <a:t>для продуктивной совместной работы</a:t>
                  </a:r>
                </a:p>
                <a:p>
                  <a:pPr algn="ctr">
                    <a:buClr>
                      <a:schemeClr val="dk1"/>
                    </a:buClr>
                    <a:buSzPts val="1100"/>
                  </a:pPr>
                  <a:endParaRPr lang="ru-RU" sz="933" dirty="0">
                    <a:latin typeface="Cera Pro" panose="00000500000000000000" pitchFamily="2" charset="0"/>
                  </a:endParaRPr>
                </a:p>
              </p:txBody>
            </p:sp>
          </p:grpSp>
        </p:grpSp>
        <p:sp>
          <p:nvSpPr>
            <p:cNvPr id="10" name="Google Shape;8903;p67">
              <a:extLst>
                <a:ext uri="{FF2B5EF4-FFF2-40B4-BE49-F238E27FC236}">
                  <a16:creationId xmlns:a16="http://schemas.microsoft.com/office/drawing/2014/main" id="{3DAB5B87-835F-44D2-9662-F1398025C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677" y="1911588"/>
              <a:ext cx="1367439" cy="130144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B72F9D0-DF74-43DE-BBBC-DA3CF9530990}"/>
              </a:ext>
            </a:extLst>
          </p:cNvPr>
          <p:cNvSpPr txBox="1">
            <a:spLocks noChangeAspect="1"/>
          </p:cNvSpPr>
          <p:nvPr/>
        </p:nvSpPr>
        <p:spPr>
          <a:xfrm flipH="1">
            <a:off x="2198812" y="2883816"/>
            <a:ext cx="101862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ru-RU" sz="1200" b="1" dirty="0">
                <a:latin typeface="Cera Pro" panose="00000500000000000000" pitchFamily="2" charset="0"/>
              </a:rPr>
              <a:t>Открытые мероприятия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2B9F1C-2185-4DB6-A5BE-34D5F599BF48}"/>
              </a:ext>
            </a:extLst>
          </p:cNvPr>
          <p:cNvSpPr txBox="1">
            <a:spLocks noChangeAspect="1"/>
          </p:cNvSpPr>
          <p:nvPr/>
        </p:nvSpPr>
        <p:spPr>
          <a:xfrm>
            <a:off x="1963710" y="3348524"/>
            <a:ext cx="1490599" cy="4926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067" dirty="0">
                <a:latin typeface="Cera Pro" panose="00000500000000000000" pitchFamily="2" charset="0"/>
              </a:rPr>
              <a:t>заочные мероприятия для заявителей и стартапов</a:t>
            </a:r>
          </a:p>
        </p:txBody>
      </p:sp>
      <p:pic>
        <p:nvPicPr>
          <p:cNvPr id="92" name="Picture 91" descr="Logo&#10;&#10;Description automatically generated with medium confidence">
            <a:extLst>
              <a:ext uri="{FF2B5EF4-FFF2-40B4-BE49-F238E27FC236}">
                <a16:creationId xmlns:a16="http://schemas.microsoft.com/office/drawing/2014/main" id="{F911EE5A-B85A-4EEE-A9F2-0252570B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197" y="229835"/>
            <a:ext cx="1713969" cy="3699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A01E708-F25D-4289-B478-740B79F1181D}"/>
              </a:ext>
            </a:extLst>
          </p:cNvPr>
          <p:cNvGrpSpPr/>
          <p:nvPr/>
        </p:nvGrpSpPr>
        <p:grpSpPr>
          <a:xfrm>
            <a:off x="7428905" y="2554160"/>
            <a:ext cx="1823252" cy="1735253"/>
            <a:chOff x="5619622" y="1914162"/>
            <a:chExt cx="1367439" cy="1301440"/>
          </a:xfrm>
        </p:grpSpPr>
        <p:sp>
          <p:nvSpPr>
            <p:cNvPr id="76" name="Google Shape;8904;p67">
              <a:extLst>
                <a:ext uri="{FF2B5EF4-FFF2-40B4-BE49-F238E27FC236}">
                  <a16:creationId xmlns:a16="http://schemas.microsoft.com/office/drawing/2014/main" id="{44C75D2D-4C72-42DA-A37D-5D0F4E09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9622" y="1914162"/>
              <a:ext cx="1367439" cy="130144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33AF0AF-955F-43AA-9827-B4BBF275BF34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5893508" y="2244097"/>
              <a:ext cx="812490" cy="15384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1333" b="1" dirty="0">
                  <a:latin typeface="Cera Pro" panose="00000500000000000000" pitchFamily="2" charset="0"/>
                </a:rPr>
                <a:t>Артефакты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32F638-587F-4BE4-AF13-813C02D2D7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808368" y="2518232"/>
              <a:ext cx="984103" cy="36947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-RU" sz="1067" dirty="0">
                  <a:latin typeface="Cera Pro" panose="00000500000000000000" pitchFamily="2" charset="0"/>
                </a:rPr>
                <a:t>библиотека материалов программы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BF7CAA9-B2C2-45D7-93CA-9249D478A38E}"/>
              </a:ext>
            </a:extLst>
          </p:cNvPr>
          <p:cNvSpPr txBox="1">
            <a:spLocks noChangeAspect="1"/>
          </p:cNvSpPr>
          <p:nvPr/>
        </p:nvSpPr>
        <p:spPr>
          <a:xfrm flipH="1">
            <a:off x="2303923" y="4742080"/>
            <a:ext cx="859903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ru-RU" sz="1200" b="1" dirty="0">
                <a:latin typeface="Cera Pro" panose="00000500000000000000" pitchFamily="2" charset="0"/>
              </a:rPr>
              <a:t>Спецкурсы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B3C92E-3B45-4F92-AF1A-7234EA207608}"/>
              </a:ext>
            </a:extLst>
          </p:cNvPr>
          <p:cNvSpPr txBox="1">
            <a:spLocks noChangeAspect="1"/>
          </p:cNvSpPr>
          <p:nvPr/>
        </p:nvSpPr>
        <p:spPr>
          <a:xfrm>
            <a:off x="2051505" y="4968775"/>
            <a:ext cx="1364739" cy="65684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067" dirty="0">
                <a:latin typeface="Cera Pro" panose="00000500000000000000" pitchFamily="2" charset="0"/>
              </a:rPr>
              <a:t>для глубокой проработки отдельных бизнес-тематик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E5878-317E-408C-B76B-D61E8AEB6C3D}"/>
              </a:ext>
            </a:extLst>
          </p:cNvPr>
          <p:cNvSpPr txBox="1"/>
          <p:nvPr/>
        </p:nvSpPr>
        <p:spPr>
          <a:xfrm flipH="1">
            <a:off x="5967676" y="1236873"/>
            <a:ext cx="985109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ru-RU" sz="1200" b="1" dirty="0">
                <a:latin typeface="Cera Pro" panose="00000500000000000000" pitchFamily="2" charset="0"/>
              </a:rPr>
              <a:t>Менторские часы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C25F7-452E-46D6-929F-00C5EEF338E6}"/>
              </a:ext>
            </a:extLst>
          </p:cNvPr>
          <p:cNvSpPr txBox="1"/>
          <p:nvPr/>
        </p:nvSpPr>
        <p:spPr>
          <a:xfrm>
            <a:off x="5801872" y="1611712"/>
            <a:ext cx="1277229" cy="4926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067" dirty="0">
                <a:latin typeface="Cera Pro" panose="00000500000000000000" pitchFamily="2" charset="0"/>
              </a:rPr>
              <a:t>заочные консультации экспертов</a:t>
            </a:r>
          </a:p>
        </p:txBody>
      </p:sp>
    </p:spTree>
    <p:extLst>
      <p:ext uri="{BB962C8B-B14F-4D97-AF65-F5344CB8AC3E}">
        <p14:creationId xmlns:p14="http://schemas.microsoft.com/office/powerpoint/2010/main" val="388560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Office PowerPoint</Application>
  <PresentationFormat>Экран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Cera Pro</vt:lpstr>
      <vt:lpstr>Geometria</vt:lpstr>
      <vt:lpstr>Office Theme</vt:lpstr>
      <vt:lpstr>ПРОГРАММА КАК БИЗНЕС-СЕРВИСЫ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КАК БИЗНЕС-СЕРВИСЫ</dc:title>
  <dc:creator>Vasilii Kozhukhov</dc:creator>
  <cp:lastModifiedBy>Матвеенкова Мария Сергеевна</cp:lastModifiedBy>
  <cp:revision>1</cp:revision>
  <dcterms:created xsi:type="dcterms:W3CDTF">2021-08-04T09:45:53Z</dcterms:created>
  <dcterms:modified xsi:type="dcterms:W3CDTF">2021-10-14T12:34:19Z</dcterms:modified>
</cp:coreProperties>
</file>