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0693400" cy="7569200"/>
  <p:notesSz cx="10693400" cy="7569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4" y="7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81" y="2346452"/>
            <a:ext cx="9094788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4238752"/>
            <a:ext cx="7489825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987" y="1740916"/>
            <a:ext cx="4654391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0371" y="1740916"/>
            <a:ext cx="4654391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493" y="415394"/>
            <a:ext cx="9144762" cy="73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3660" y="1895348"/>
            <a:ext cx="8012429" cy="2538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7915" y="7039356"/>
            <a:ext cx="3423920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7" y="7039356"/>
            <a:ext cx="246094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72040" y="6994393"/>
            <a:ext cx="298450" cy="312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61500" y="577189"/>
            <a:ext cx="1232406" cy="6631292"/>
          </a:xfrm>
          <a:prstGeom prst="rect">
            <a:avLst/>
          </a:prstGeom>
          <a:blipFill>
            <a:blip r:embed="rId2" cstate="print"/>
            <a:srcRect/>
            <a:stretch>
              <a:fillRect l="-103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03200"/>
            <a:ext cx="1612900" cy="7353934"/>
          </a:xfrm>
          <a:prstGeom prst="rect">
            <a:avLst/>
          </a:prstGeom>
          <a:blipFill>
            <a:blip r:embed="rId3" cstate="print"/>
            <a:srcRect/>
            <a:stretch>
              <a:fillRect t="-1856" r="-212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50795" y="555751"/>
            <a:ext cx="6496685" cy="8877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446020" marR="5080" indent="-2433955">
              <a:lnSpc>
                <a:spcPct val="76600"/>
              </a:lnSpc>
              <a:spcBef>
                <a:spcPts val="1000"/>
              </a:spcBef>
            </a:pPr>
            <a:r>
              <a:rPr u="none" spc="-5" dirty="0"/>
              <a:t>Наименование инновационного  проекта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45183" y="1528063"/>
            <a:ext cx="20193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40" dirty="0">
                <a:latin typeface="Arial"/>
                <a:cs typeface="Arial"/>
              </a:rPr>
              <a:t>Номинация </a:t>
            </a:r>
            <a:r>
              <a:rPr sz="900" b="1" spc="30" dirty="0">
                <a:solidFill>
                  <a:srgbClr val="F02435"/>
                </a:solidFill>
                <a:latin typeface="Arial"/>
                <a:cs typeface="Arial"/>
              </a:rPr>
              <a:t>(выбрать</a:t>
            </a:r>
            <a:r>
              <a:rPr sz="900" b="1" spc="114" dirty="0">
                <a:solidFill>
                  <a:srgbClr val="F02435"/>
                </a:solidFill>
                <a:latin typeface="Arial"/>
                <a:cs typeface="Arial"/>
              </a:rPr>
              <a:t> </a:t>
            </a:r>
            <a:r>
              <a:rPr sz="900" b="1" spc="20" dirty="0">
                <a:solidFill>
                  <a:srgbClr val="F02435"/>
                </a:solidFill>
                <a:latin typeface="Arial"/>
                <a:cs typeface="Arial"/>
              </a:rPr>
              <a:t>одно)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8760" y="2463955"/>
            <a:ext cx="1042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Проект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будущего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3816" y="2463955"/>
            <a:ext cx="1397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Меняющие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реальность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2826" y="2473062"/>
            <a:ext cx="11557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Лидеры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инноваций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5183" y="3109975"/>
            <a:ext cx="20523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Направление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(выбрать</a:t>
            </a:r>
            <a:r>
              <a:rPr sz="900" b="1" spc="-35" dirty="0">
                <a:solidFill>
                  <a:srgbClr val="F02435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одно)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2803"/>
              </p:ext>
            </p:extLst>
          </p:nvPr>
        </p:nvGraphicFramePr>
        <p:xfrm>
          <a:off x="1485011" y="4313320"/>
          <a:ext cx="5106668" cy="299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869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2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Экология и охрана</a:t>
                      </a:r>
                      <a:endParaRPr sz="1000" spc="25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55"/>
                        </a:lnSpc>
                      </a:pPr>
                      <a:r>
                        <a:rPr sz="1000" spc="2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Транспорт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ts val="1055"/>
                        </a:lnSpc>
                      </a:pPr>
                      <a:r>
                        <a:rPr lang="ru-RU" sz="1000" spc="25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Благоустройство</a:t>
                      </a:r>
                      <a:r>
                        <a:rPr lang="ru-RU" sz="1000" spc="2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endParaRPr lang="ru-RU" sz="1000" spc="25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4625" algn="ctr">
                        <a:lnSpc>
                          <a:spcPts val="1055"/>
                        </a:lnSpc>
                      </a:pPr>
                      <a:r>
                        <a:rPr sz="1000" spc="2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Медицина</a:t>
                      </a:r>
                      <a:endParaRPr sz="1000" spc="25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869">
                <a:tc>
                  <a:txBody>
                    <a:bodyPr/>
                    <a:lstStyle/>
                    <a:p>
                      <a:pPr marL="31750">
                        <a:lnSpc>
                          <a:spcPts val="1055"/>
                        </a:lnSpc>
                      </a:pPr>
                      <a:r>
                        <a:rPr sz="1000" spc="2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окружающей среды</a:t>
                      </a:r>
                      <a:endParaRPr sz="1000" spc="25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spc="25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  и логистика</a:t>
                      </a:r>
                      <a:endParaRPr sz="1000" spc="2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000" spc="25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      и строительство</a:t>
                      </a:r>
                      <a:endParaRPr sz="1000" spc="2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61290" algn="ctr">
                        <a:lnSpc>
                          <a:spcPts val="1055"/>
                        </a:lnSpc>
                      </a:pPr>
                      <a:r>
                        <a:rPr sz="1000" spc="2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и фармацевтика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058675" y="4292711"/>
            <a:ext cx="932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Об</a:t>
            </a:r>
            <a:r>
              <a:rPr sz="1000" spc="-10" dirty="0">
                <a:latin typeface="Arial"/>
                <a:cs typeface="Arial"/>
              </a:rPr>
              <a:t>ще</a:t>
            </a:r>
            <a:r>
              <a:rPr sz="1000" dirty="0">
                <a:latin typeface="Arial"/>
                <a:cs typeface="Arial"/>
              </a:rPr>
              <a:t>с</a:t>
            </a:r>
            <a:r>
              <a:rPr sz="1000" spc="-10" dirty="0">
                <a:latin typeface="Arial"/>
                <a:cs typeface="Arial"/>
              </a:rPr>
              <a:t>тве</a:t>
            </a:r>
            <a:r>
              <a:rPr sz="1000" spc="-5" dirty="0">
                <a:latin typeface="Arial"/>
                <a:cs typeface="Arial"/>
              </a:rPr>
              <a:t>нные  проекты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85833" y="4292711"/>
            <a:ext cx="193103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1000" spc="-5" dirty="0">
                <a:latin typeface="Arial"/>
                <a:cs typeface="Arial"/>
              </a:rPr>
              <a:t>Промышленность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31467" y="4785233"/>
            <a:ext cx="1716405" cy="4603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300" b="1" spc="-5" dirty="0">
                <a:latin typeface="Arial"/>
                <a:cs typeface="Arial"/>
              </a:rPr>
              <a:t>Участник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(выбрать</a:t>
            </a:r>
            <a:r>
              <a:rPr sz="900" b="1" spc="-155" dirty="0">
                <a:solidFill>
                  <a:srgbClr val="F02435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одно)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spc="35" dirty="0">
                <a:latin typeface="Arial"/>
                <a:cs typeface="Arial"/>
              </a:rPr>
              <a:t>Индивидуальный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участник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0249" y="5068315"/>
            <a:ext cx="681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Arial"/>
                <a:cs typeface="Arial"/>
              </a:rPr>
              <a:t>Коллектив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8944" y="5068315"/>
            <a:ext cx="1308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0" dirty="0">
                <a:latin typeface="Arial"/>
                <a:cs typeface="Arial"/>
              </a:rPr>
              <a:t>Трудовой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коллектив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1467" y="5484300"/>
            <a:ext cx="7851140" cy="685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Ф.И.О. </a:t>
            </a:r>
            <a:r>
              <a:rPr sz="1300" b="1" spc="-10" dirty="0">
                <a:latin typeface="Arial"/>
                <a:cs typeface="Arial"/>
              </a:rPr>
              <a:t>автора(ов) </a:t>
            </a:r>
            <a:r>
              <a:rPr sz="1300" b="1" spc="-5" dirty="0">
                <a:latin typeface="Arial"/>
                <a:cs typeface="Arial"/>
              </a:rPr>
              <a:t>проекта, указанных в анкете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(не более </a:t>
            </a:r>
            <a:r>
              <a:rPr sz="900" b="1" dirty="0">
                <a:solidFill>
                  <a:srgbClr val="F02435"/>
                </a:solidFill>
                <a:latin typeface="Arial"/>
                <a:cs typeface="Arial"/>
              </a:rPr>
              <a:t>5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человек) </a:t>
            </a:r>
            <a:r>
              <a:rPr sz="900" b="1" dirty="0">
                <a:solidFill>
                  <a:srgbClr val="F02435"/>
                </a:solidFill>
                <a:latin typeface="Arial"/>
                <a:cs typeface="Arial"/>
              </a:rPr>
              <a:t>с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указанием </a:t>
            </a:r>
            <a:r>
              <a:rPr sz="900" b="1" dirty="0">
                <a:solidFill>
                  <a:srgbClr val="F02435"/>
                </a:solidFill>
                <a:latin typeface="Arial"/>
                <a:cs typeface="Arial"/>
              </a:rPr>
              <a:t>роли в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проекте или</a:t>
            </a:r>
            <a:r>
              <a:rPr sz="900" b="1" spc="185" dirty="0">
                <a:solidFill>
                  <a:srgbClr val="F02435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специализации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Наименование организации </a:t>
            </a:r>
            <a:r>
              <a:rPr sz="900" b="1" dirty="0">
                <a:solidFill>
                  <a:srgbClr val="F02435"/>
                </a:solidFill>
                <a:latin typeface="Arial"/>
                <a:cs typeface="Arial"/>
              </a:rPr>
              <a:t>(при подаче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заявки </a:t>
            </a:r>
            <a:r>
              <a:rPr sz="900" b="1" spc="5" dirty="0">
                <a:solidFill>
                  <a:srgbClr val="F02435"/>
                </a:solidFill>
                <a:latin typeface="Arial"/>
                <a:cs typeface="Arial"/>
              </a:rPr>
              <a:t>от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трудового</a:t>
            </a:r>
            <a:r>
              <a:rPr sz="900" b="1" spc="-20" dirty="0">
                <a:solidFill>
                  <a:srgbClr val="F02435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02435"/>
                </a:solidFill>
                <a:latin typeface="Arial"/>
                <a:cs typeface="Arial"/>
              </a:rPr>
              <a:t>коллектива)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2910" y="7188071"/>
            <a:ext cx="3060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 smtClean="0">
                <a:latin typeface="Arial"/>
                <a:cs typeface="Arial"/>
              </a:rPr>
              <a:t>202</a:t>
            </a:r>
            <a:r>
              <a:rPr lang="ru-RU" sz="1000" b="1" spc="-10" dirty="0" smtClean="0">
                <a:latin typeface="Arial"/>
                <a:cs typeface="Arial"/>
              </a:rPr>
              <a:t>2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24800" y="1728736"/>
            <a:ext cx="752474" cy="667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74800" y="3390701"/>
            <a:ext cx="736599" cy="6730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28950" y="3492309"/>
            <a:ext cx="455294" cy="5800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5800" y="3555517"/>
            <a:ext cx="580389" cy="5803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50515" y="6749721"/>
            <a:ext cx="7764145" cy="368935"/>
          </a:xfrm>
          <a:prstGeom prst="rect">
            <a:avLst/>
          </a:prstGeom>
          <a:solidFill>
            <a:srgbClr val="F02435"/>
          </a:solidFill>
        </p:spPr>
        <p:txBody>
          <a:bodyPr vert="horz" wrap="square" lIns="0" tIns="6985" rIns="0" bIns="0" rtlCol="0">
            <a:spAutoFit/>
          </a:bodyPr>
          <a:lstStyle/>
          <a:p>
            <a:pPr marL="609600" marR="582930" indent="336550">
              <a:lnSpc>
                <a:spcPct val="105600"/>
              </a:lnSpc>
              <a:spcBef>
                <a:spcPts val="55"/>
              </a:spcBef>
            </a:pP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Помните, что данную презентацию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будут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читать эксперты (это не </a:t>
            </a:r>
            <a:r>
              <a:rPr sz="900" b="1" spc="-20" dirty="0">
                <a:solidFill>
                  <a:srgbClr val="FFFFFF"/>
                </a:solidFill>
                <a:latin typeface="Arial"/>
                <a:cs typeface="Arial"/>
              </a:rPr>
              <a:t>та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презентация,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которой вы будете  выступать),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поэтому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на слайдах должно 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быть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достаточно </a:t>
            </a:r>
            <a:r>
              <a:rPr sz="900" b="1" spc="-10" dirty="0">
                <a:solidFill>
                  <a:srgbClr val="FFFFFF"/>
                </a:solidFill>
                <a:latin typeface="Arial"/>
                <a:cs typeface="Arial"/>
              </a:rPr>
              <a:t>текста,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схем, иной информации </a:t>
            </a:r>
            <a:r>
              <a:rPr sz="900" b="1" dirty="0">
                <a:solidFill>
                  <a:srgbClr val="FFFFFF"/>
                </a:solidFill>
                <a:latin typeface="Arial"/>
                <a:cs typeface="Arial"/>
              </a:rPr>
              <a:t>для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понимания</a:t>
            </a:r>
            <a:r>
              <a:rPr sz="900" b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Arial"/>
                <a:cs typeface="Arial"/>
              </a:rPr>
              <a:t>проекта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79550" y="1812533"/>
            <a:ext cx="715009" cy="5638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57113" y="1893816"/>
            <a:ext cx="546735" cy="400685"/>
          </a:xfrm>
          <a:custGeom>
            <a:avLst/>
            <a:gdLst/>
            <a:ahLst/>
            <a:cxnLst/>
            <a:rect l="l" t="t" r="r" b="b"/>
            <a:pathLst>
              <a:path w="546735" h="400685">
                <a:moveTo>
                  <a:pt x="153670" y="371475"/>
                </a:moveTo>
                <a:lnTo>
                  <a:pt x="141605" y="371475"/>
                </a:lnTo>
                <a:lnTo>
                  <a:pt x="192405" y="400685"/>
                </a:lnTo>
                <a:lnTo>
                  <a:pt x="210185" y="394335"/>
                </a:lnTo>
                <a:lnTo>
                  <a:pt x="193040" y="394335"/>
                </a:lnTo>
                <a:lnTo>
                  <a:pt x="153670" y="371475"/>
                </a:lnTo>
                <a:close/>
              </a:path>
              <a:path w="546735" h="400685">
                <a:moveTo>
                  <a:pt x="73660" y="0"/>
                </a:moveTo>
                <a:lnTo>
                  <a:pt x="0" y="127635"/>
                </a:lnTo>
                <a:lnTo>
                  <a:pt x="58420" y="171450"/>
                </a:lnTo>
                <a:lnTo>
                  <a:pt x="58420" y="227965"/>
                </a:lnTo>
                <a:lnTo>
                  <a:pt x="0" y="272415"/>
                </a:lnTo>
                <a:lnTo>
                  <a:pt x="73660" y="400050"/>
                </a:lnTo>
                <a:lnTo>
                  <a:pt x="92710" y="392430"/>
                </a:lnTo>
                <a:lnTo>
                  <a:pt x="76835" y="392430"/>
                </a:lnTo>
                <a:lnTo>
                  <a:pt x="8255" y="273685"/>
                </a:lnTo>
                <a:lnTo>
                  <a:pt x="64770" y="231140"/>
                </a:lnTo>
                <a:lnTo>
                  <a:pt x="64770" y="168275"/>
                </a:lnTo>
                <a:lnTo>
                  <a:pt x="8255" y="125730"/>
                </a:lnTo>
                <a:lnTo>
                  <a:pt x="76835" y="7619"/>
                </a:lnTo>
                <a:lnTo>
                  <a:pt x="92075" y="7619"/>
                </a:lnTo>
                <a:lnTo>
                  <a:pt x="73660" y="0"/>
                </a:lnTo>
                <a:close/>
              </a:path>
              <a:path w="546735" h="400685">
                <a:moveTo>
                  <a:pt x="477520" y="6985"/>
                </a:moveTo>
                <a:lnTo>
                  <a:pt x="470535" y="6985"/>
                </a:lnTo>
                <a:lnTo>
                  <a:pt x="538480" y="125730"/>
                </a:lnTo>
                <a:lnTo>
                  <a:pt x="481965" y="168275"/>
                </a:lnTo>
                <a:lnTo>
                  <a:pt x="479425" y="229870"/>
                </a:lnTo>
                <a:lnTo>
                  <a:pt x="448310" y="254000"/>
                </a:lnTo>
                <a:lnTo>
                  <a:pt x="415290" y="277495"/>
                </a:lnTo>
                <a:lnTo>
                  <a:pt x="361315" y="311785"/>
                </a:lnTo>
                <a:lnTo>
                  <a:pt x="304800" y="343535"/>
                </a:lnTo>
                <a:lnTo>
                  <a:pt x="239395" y="375285"/>
                </a:lnTo>
                <a:lnTo>
                  <a:pt x="201930" y="390525"/>
                </a:lnTo>
                <a:lnTo>
                  <a:pt x="193040" y="394335"/>
                </a:lnTo>
                <a:lnTo>
                  <a:pt x="210185" y="394335"/>
                </a:lnTo>
                <a:lnTo>
                  <a:pt x="247015" y="378460"/>
                </a:lnTo>
                <a:lnTo>
                  <a:pt x="283845" y="361315"/>
                </a:lnTo>
                <a:lnTo>
                  <a:pt x="340995" y="330835"/>
                </a:lnTo>
                <a:lnTo>
                  <a:pt x="396240" y="297815"/>
                </a:lnTo>
                <a:lnTo>
                  <a:pt x="455930" y="256540"/>
                </a:lnTo>
                <a:lnTo>
                  <a:pt x="488315" y="230504"/>
                </a:lnTo>
                <a:lnTo>
                  <a:pt x="488315" y="171450"/>
                </a:lnTo>
                <a:lnTo>
                  <a:pt x="546735" y="127000"/>
                </a:lnTo>
                <a:lnTo>
                  <a:pt x="477520" y="6985"/>
                </a:lnTo>
                <a:close/>
              </a:path>
              <a:path w="546735" h="400685">
                <a:moveTo>
                  <a:pt x="141605" y="364490"/>
                </a:moveTo>
                <a:lnTo>
                  <a:pt x="76835" y="392430"/>
                </a:lnTo>
                <a:lnTo>
                  <a:pt x="92710" y="392430"/>
                </a:lnTo>
                <a:lnTo>
                  <a:pt x="141605" y="371475"/>
                </a:lnTo>
                <a:lnTo>
                  <a:pt x="153670" y="371475"/>
                </a:lnTo>
                <a:lnTo>
                  <a:pt x="141605" y="3644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38725" y="2003035"/>
            <a:ext cx="183513" cy="1828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33315" y="1827148"/>
            <a:ext cx="401318" cy="10349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77738" y="1845556"/>
            <a:ext cx="708660" cy="487680"/>
          </a:xfrm>
          <a:custGeom>
            <a:avLst/>
            <a:gdLst/>
            <a:ahLst/>
            <a:cxnLst/>
            <a:rect l="l" t="t" r="r" b="b"/>
            <a:pathLst>
              <a:path w="708660" h="487680">
                <a:moveTo>
                  <a:pt x="25399" y="352425"/>
                </a:moveTo>
                <a:lnTo>
                  <a:pt x="10794" y="377825"/>
                </a:lnTo>
                <a:lnTo>
                  <a:pt x="634" y="409575"/>
                </a:lnTo>
                <a:lnTo>
                  <a:pt x="0" y="421005"/>
                </a:lnTo>
                <a:lnTo>
                  <a:pt x="634" y="429895"/>
                </a:lnTo>
                <a:lnTo>
                  <a:pt x="19049" y="465455"/>
                </a:lnTo>
                <a:lnTo>
                  <a:pt x="84454" y="487045"/>
                </a:lnTo>
                <a:lnTo>
                  <a:pt x="96519" y="487680"/>
                </a:lnTo>
                <a:lnTo>
                  <a:pt x="106044" y="487680"/>
                </a:lnTo>
                <a:lnTo>
                  <a:pt x="146684" y="483870"/>
                </a:lnTo>
                <a:lnTo>
                  <a:pt x="173354" y="479425"/>
                </a:lnTo>
                <a:lnTo>
                  <a:pt x="83819" y="479425"/>
                </a:lnTo>
                <a:lnTo>
                  <a:pt x="50799" y="474345"/>
                </a:lnTo>
                <a:lnTo>
                  <a:pt x="21589" y="459740"/>
                </a:lnTo>
                <a:lnTo>
                  <a:pt x="5079" y="431800"/>
                </a:lnTo>
                <a:lnTo>
                  <a:pt x="3809" y="422909"/>
                </a:lnTo>
                <a:lnTo>
                  <a:pt x="4444" y="412115"/>
                </a:lnTo>
                <a:lnTo>
                  <a:pt x="12064" y="380365"/>
                </a:lnTo>
                <a:lnTo>
                  <a:pt x="25399" y="352425"/>
                </a:lnTo>
                <a:close/>
              </a:path>
              <a:path w="708660" h="487680">
                <a:moveTo>
                  <a:pt x="621029" y="15875"/>
                </a:moveTo>
                <a:lnTo>
                  <a:pt x="610869" y="15875"/>
                </a:lnTo>
                <a:lnTo>
                  <a:pt x="600709" y="16510"/>
                </a:lnTo>
                <a:lnTo>
                  <a:pt x="610234" y="16510"/>
                </a:lnTo>
                <a:lnTo>
                  <a:pt x="619759" y="17145"/>
                </a:lnTo>
                <a:lnTo>
                  <a:pt x="652144" y="22225"/>
                </a:lnTo>
                <a:lnTo>
                  <a:pt x="681989" y="35560"/>
                </a:lnTo>
                <a:lnTo>
                  <a:pt x="700404" y="60960"/>
                </a:lnTo>
                <a:lnTo>
                  <a:pt x="702944" y="81914"/>
                </a:lnTo>
                <a:lnTo>
                  <a:pt x="701674" y="91439"/>
                </a:lnTo>
                <a:lnTo>
                  <a:pt x="688339" y="129539"/>
                </a:lnTo>
                <a:lnTo>
                  <a:pt x="652144" y="183515"/>
                </a:lnTo>
                <a:lnTo>
                  <a:pt x="599439" y="238760"/>
                </a:lnTo>
                <a:lnTo>
                  <a:pt x="567689" y="266065"/>
                </a:lnTo>
                <a:lnTo>
                  <a:pt x="534669" y="292735"/>
                </a:lnTo>
                <a:lnTo>
                  <a:pt x="500379" y="317500"/>
                </a:lnTo>
                <a:lnTo>
                  <a:pt x="464184" y="340995"/>
                </a:lnTo>
                <a:lnTo>
                  <a:pt x="426719" y="363855"/>
                </a:lnTo>
                <a:lnTo>
                  <a:pt x="359409" y="400685"/>
                </a:lnTo>
                <a:lnTo>
                  <a:pt x="302894" y="426720"/>
                </a:lnTo>
                <a:lnTo>
                  <a:pt x="265429" y="441959"/>
                </a:lnTo>
                <a:lnTo>
                  <a:pt x="227329" y="454659"/>
                </a:lnTo>
                <a:lnTo>
                  <a:pt x="165099" y="471170"/>
                </a:lnTo>
                <a:lnTo>
                  <a:pt x="102869" y="479425"/>
                </a:lnTo>
                <a:lnTo>
                  <a:pt x="173354" y="479425"/>
                </a:lnTo>
                <a:lnTo>
                  <a:pt x="245744" y="460375"/>
                </a:lnTo>
                <a:lnTo>
                  <a:pt x="307339" y="436880"/>
                </a:lnTo>
                <a:lnTo>
                  <a:pt x="344804" y="421005"/>
                </a:lnTo>
                <a:lnTo>
                  <a:pt x="381634" y="402590"/>
                </a:lnTo>
                <a:lnTo>
                  <a:pt x="436879" y="372110"/>
                </a:lnTo>
                <a:lnTo>
                  <a:pt x="470534" y="351155"/>
                </a:lnTo>
                <a:lnTo>
                  <a:pt x="504824" y="328295"/>
                </a:lnTo>
                <a:lnTo>
                  <a:pt x="556894" y="289560"/>
                </a:lnTo>
                <a:lnTo>
                  <a:pt x="588009" y="262890"/>
                </a:lnTo>
                <a:lnTo>
                  <a:pt x="618489" y="234950"/>
                </a:lnTo>
                <a:lnTo>
                  <a:pt x="666114" y="180340"/>
                </a:lnTo>
                <a:lnTo>
                  <a:pt x="701674" y="117475"/>
                </a:lnTo>
                <a:lnTo>
                  <a:pt x="708659" y="85725"/>
                </a:lnTo>
                <a:lnTo>
                  <a:pt x="708659" y="73660"/>
                </a:lnTo>
                <a:lnTo>
                  <a:pt x="706754" y="64135"/>
                </a:lnTo>
                <a:lnTo>
                  <a:pt x="683894" y="32385"/>
                </a:lnTo>
                <a:lnTo>
                  <a:pt x="652144" y="19050"/>
                </a:lnTo>
                <a:lnTo>
                  <a:pt x="631824" y="16510"/>
                </a:lnTo>
                <a:lnTo>
                  <a:pt x="621029" y="15875"/>
                </a:lnTo>
                <a:close/>
              </a:path>
              <a:path w="708660" h="487680">
                <a:moveTo>
                  <a:pt x="30479" y="342900"/>
                </a:moveTo>
                <a:lnTo>
                  <a:pt x="26034" y="351155"/>
                </a:lnTo>
                <a:lnTo>
                  <a:pt x="25399" y="352425"/>
                </a:lnTo>
                <a:lnTo>
                  <a:pt x="30479" y="342900"/>
                </a:lnTo>
                <a:close/>
              </a:path>
              <a:path w="708660" h="487680">
                <a:moveTo>
                  <a:pt x="44449" y="307975"/>
                </a:moveTo>
                <a:lnTo>
                  <a:pt x="29844" y="308610"/>
                </a:lnTo>
                <a:lnTo>
                  <a:pt x="23494" y="316865"/>
                </a:lnTo>
                <a:lnTo>
                  <a:pt x="21589" y="328930"/>
                </a:lnTo>
                <a:lnTo>
                  <a:pt x="26034" y="337185"/>
                </a:lnTo>
                <a:lnTo>
                  <a:pt x="34924" y="341630"/>
                </a:lnTo>
                <a:lnTo>
                  <a:pt x="48894" y="342265"/>
                </a:lnTo>
                <a:lnTo>
                  <a:pt x="57149" y="334645"/>
                </a:lnTo>
                <a:lnTo>
                  <a:pt x="59689" y="323850"/>
                </a:lnTo>
                <a:lnTo>
                  <a:pt x="59054" y="318770"/>
                </a:lnTo>
                <a:lnTo>
                  <a:pt x="53974" y="311785"/>
                </a:lnTo>
                <a:lnTo>
                  <a:pt x="44449" y="307975"/>
                </a:lnTo>
                <a:close/>
              </a:path>
              <a:path w="708660" h="487680">
                <a:moveTo>
                  <a:pt x="584834" y="0"/>
                </a:moveTo>
                <a:lnTo>
                  <a:pt x="570864" y="635"/>
                </a:lnTo>
                <a:lnTo>
                  <a:pt x="563879" y="8889"/>
                </a:lnTo>
                <a:lnTo>
                  <a:pt x="561974" y="21589"/>
                </a:lnTo>
                <a:lnTo>
                  <a:pt x="566419" y="29210"/>
                </a:lnTo>
                <a:lnTo>
                  <a:pt x="575944" y="33654"/>
                </a:lnTo>
                <a:lnTo>
                  <a:pt x="589279" y="34289"/>
                </a:lnTo>
                <a:lnTo>
                  <a:pt x="597534" y="27304"/>
                </a:lnTo>
                <a:lnTo>
                  <a:pt x="600709" y="16510"/>
                </a:lnTo>
                <a:lnTo>
                  <a:pt x="599439" y="10795"/>
                </a:lnTo>
                <a:lnTo>
                  <a:pt x="594359" y="3810"/>
                </a:lnTo>
                <a:lnTo>
                  <a:pt x="584834" y="0"/>
                </a:lnTo>
                <a:close/>
              </a:path>
            </a:pathLst>
          </a:custGeom>
          <a:solidFill>
            <a:srgbClr val="F02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7138" y="2138291"/>
            <a:ext cx="343535" cy="226695"/>
          </a:xfrm>
          <a:custGeom>
            <a:avLst/>
            <a:gdLst/>
            <a:ahLst/>
            <a:cxnLst/>
            <a:rect l="l" t="t" r="r" b="b"/>
            <a:pathLst>
              <a:path w="343535" h="226694">
                <a:moveTo>
                  <a:pt x="304800" y="0"/>
                </a:moveTo>
                <a:lnTo>
                  <a:pt x="274320" y="24765"/>
                </a:lnTo>
                <a:lnTo>
                  <a:pt x="241300" y="48260"/>
                </a:lnTo>
                <a:lnTo>
                  <a:pt x="187960" y="83185"/>
                </a:lnTo>
                <a:lnTo>
                  <a:pt x="128905" y="116840"/>
                </a:lnTo>
                <a:lnTo>
                  <a:pt x="71755" y="144780"/>
                </a:lnTo>
                <a:lnTo>
                  <a:pt x="34925" y="160655"/>
                </a:lnTo>
                <a:lnTo>
                  <a:pt x="0" y="173990"/>
                </a:lnTo>
                <a:lnTo>
                  <a:pt x="3175" y="226695"/>
                </a:lnTo>
                <a:lnTo>
                  <a:pt x="144780" y="226695"/>
                </a:lnTo>
                <a:lnTo>
                  <a:pt x="154305" y="154305"/>
                </a:lnTo>
                <a:lnTo>
                  <a:pt x="205740" y="124460"/>
                </a:lnTo>
                <a:lnTo>
                  <a:pt x="288290" y="124460"/>
                </a:lnTo>
                <a:lnTo>
                  <a:pt x="343535" y="29210"/>
                </a:lnTo>
                <a:lnTo>
                  <a:pt x="304800" y="0"/>
                </a:lnTo>
                <a:close/>
              </a:path>
              <a:path w="343535" h="226694">
                <a:moveTo>
                  <a:pt x="288290" y="124460"/>
                </a:moveTo>
                <a:lnTo>
                  <a:pt x="205740" y="124460"/>
                </a:lnTo>
                <a:lnTo>
                  <a:pt x="272415" y="152400"/>
                </a:lnTo>
                <a:lnTo>
                  <a:pt x="288290" y="12446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796780" y="673442"/>
            <a:ext cx="720088" cy="134555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8257" y="3513520"/>
            <a:ext cx="645958" cy="5585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09832" y="3528352"/>
            <a:ext cx="563602" cy="55660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Рисунок 32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855" y="3531635"/>
            <a:ext cx="588645" cy="58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9514"/>
            <a:ext cx="10681334" cy="3771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8796" y="542035"/>
            <a:ext cx="4266565" cy="9988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45"/>
              </a:spcBef>
            </a:pPr>
            <a:r>
              <a:rPr u="none" spc="-5" dirty="0"/>
              <a:t>Описание проекта:  проблема </a:t>
            </a:r>
            <a:r>
              <a:rPr u="none" dirty="0"/>
              <a:t>и</a:t>
            </a:r>
            <a:r>
              <a:rPr u="none" spc="-50" dirty="0"/>
              <a:t> </a:t>
            </a:r>
            <a:r>
              <a:rPr u="none" spc="-5" dirty="0"/>
              <a:t>решение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2136" y="1611884"/>
            <a:ext cx="7910195" cy="2677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68184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СЛАЙД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30480" marR="82550">
              <a:lnSpc>
                <a:spcPct val="125400"/>
              </a:lnSpc>
            </a:pPr>
            <a:r>
              <a:rPr sz="1300" b="1" spc="-5" dirty="0">
                <a:latin typeface="Arial"/>
                <a:cs typeface="Arial"/>
              </a:rPr>
              <a:t>Опишите суть проекта, что представляет собой </a:t>
            </a:r>
            <a:r>
              <a:rPr sz="1300" b="1" dirty="0">
                <a:latin typeface="Arial"/>
                <a:cs typeface="Arial"/>
              </a:rPr>
              <a:t>ваш проект </a:t>
            </a:r>
            <a:r>
              <a:rPr sz="1300" b="1" spc="50" dirty="0">
                <a:latin typeface="Arial"/>
                <a:cs typeface="Arial"/>
              </a:rPr>
              <a:t>(продукт/изобретение/решение)  </a:t>
            </a:r>
            <a:r>
              <a:rPr sz="1300" b="1" spc="35" dirty="0">
                <a:latin typeface="Arial"/>
                <a:cs typeface="Arial"/>
              </a:rPr>
              <a:t>простым </a:t>
            </a:r>
            <a:r>
              <a:rPr sz="1300" b="1" spc="-5" dirty="0">
                <a:latin typeface="Arial"/>
                <a:cs typeface="Arial"/>
              </a:rPr>
              <a:t>и </a:t>
            </a:r>
            <a:r>
              <a:rPr sz="1300" b="1" spc="40" dirty="0">
                <a:latin typeface="Arial"/>
                <a:cs typeface="Arial"/>
              </a:rPr>
              <a:t>понятным</a:t>
            </a:r>
            <a:r>
              <a:rPr sz="1300" b="1" spc="80" dirty="0">
                <a:latin typeface="Arial"/>
                <a:cs typeface="Arial"/>
              </a:rPr>
              <a:t> </a:t>
            </a:r>
            <a:r>
              <a:rPr sz="1300" b="1" spc="35" dirty="0">
                <a:latin typeface="Arial"/>
                <a:cs typeface="Arial"/>
              </a:rPr>
              <a:t>языком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</a:pPr>
            <a:r>
              <a:rPr sz="1300" b="1" spc="-5" dirty="0">
                <a:latin typeface="Arial"/>
                <a:cs typeface="Arial"/>
              </a:rPr>
              <a:t>Кратко опишите, в чем состоит проблема, которую вы решаете своим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проектом</a:t>
            </a:r>
            <a:endParaRPr sz="1300">
              <a:latin typeface="Arial"/>
              <a:cs typeface="Arial"/>
            </a:endParaRPr>
          </a:p>
          <a:p>
            <a:pPr marL="13970" marR="280670">
              <a:lnSpc>
                <a:spcPct val="134600"/>
              </a:lnSpc>
              <a:spcBef>
                <a:spcPts val="430"/>
              </a:spcBef>
            </a:pPr>
            <a:r>
              <a:rPr sz="1100" spc="-5" dirty="0">
                <a:latin typeface="Arial"/>
                <a:cs typeface="Arial"/>
              </a:rPr>
              <a:t>Объясните простым языком, если есть возможность, опишите </a:t>
            </a:r>
            <a:r>
              <a:rPr sz="1100" dirty="0">
                <a:latin typeface="Arial"/>
                <a:cs typeface="Arial"/>
              </a:rPr>
              <a:t>на </a:t>
            </a:r>
            <a:r>
              <a:rPr sz="1100" spc="-5" dirty="0">
                <a:latin typeface="Arial"/>
                <a:cs typeface="Arial"/>
              </a:rPr>
              <a:t>каком-то конкретном наиболее типичном примере,  </a:t>
            </a:r>
            <a:r>
              <a:rPr sz="1100" dirty="0">
                <a:latin typeface="Arial"/>
                <a:cs typeface="Arial"/>
              </a:rPr>
              <a:t>можно </a:t>
            </a:r>
            <a:r>
              <a:rPr sz="1100" spc="-5" dirty="0">
                <a:latin typeface="Arial"/>
                <a:cs typeface="Arial"/>
              </a:rPr>
              <a:t>рассказать историю </a:t>
            </a:r>
            <a:r>
              <a:rPr sz="1100" dirty="0">
                <a:latin typeface="Arial"/>
                <a:cs typeface="Arial"/>
              </a:rPr>
              <a:t>о </a:t>
            </a:r>
            <a:r>
              <a:rPr sz="1100" spc="-5" dirty="0">
                <a:latin typeface="Arial"/>
                <a:cs typeface="Arial"/>
              </a:rPr>
              <a:t>проблеме которую решает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проект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45" dirty="0">
                <a:latin typeface="Arial"/>
                <a:cs typeface="Arial"/>
              </a:rPr>
              <a:t>Опишите, </a:t>
            </a:r>
            <a:r>
              <a:rPr sz="1300" b="1" spc="30" dirty="0">
                <a:latin typeface="Arial"/>
                <a:cs typeface="Arial"/>
              </a:rPr>
              <a:t>как ваш </a:t>
            </a:r>
            <a:r>
              <a:rPr sz="1300" b="1" spc="40" dirty="0">
                <a:latin typeface="Arial"/>
                <a:cs typeface="Arial"/>
              </a:rPr>
              <a:t>проект </a:t>
            </a:r>
            <a:r>
              <a:rPr sz="1300" b="1" spc="45" dirty="0">
                <a:latin typeface="Arial"/>
                <a:cs typeface="Arial"/>
              </a:rPr>
              <a:t>(продукт/изобретение/решение) </a:t>
            </a:r>
            <a:r>
              <a:rPr sz="1300" b="1" spc="40" dirty="0">
                <a:latin typeface="Arial"/>
                <a:cs typeface="Arial"/>
              </a:rPr>
              <a:t>решает выявленную</a:t>
            </a:r>
            <a:r>
              <a:rPr sz="1300" b="1" spc="125" dirty="0">
                <a:latin typeface="Arial"/>
                <a:cs typeface="Arial"/>
              </a:rPr>
              <a:t> </a:t>
            </a:r>
            <a:r>
              <a:rPr sz="1300" b="1" spc="45" dirty="0">
                <a:latin typeface="Arial"/>
                <a:cs typeface="Arial"/>
              </a:rPr>
              <a:t>проблему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100" spc="-5" dirty="0">
                <a:latin typeface="Arial"/>
                <a:cs typeface="Arial"/>
              </a:rPr>
              <a:t>Укажите уникальный путь решения выявленной проблемы </a:t>
            </a:r>
            <a:r>
              <a:rPr sz="1100" dirty="0">
                <a:latin typeface="Arial"/>
                <a:cs typeface="Arial"/>
              </a:rPr>
              <a:t>с </a:t>
            </a:r>
            <a:r>
              <a:rPr sz="1100" spc="-5" dirty="0">
                <a:latin typeface="Arial"/>
                <a:cs typeface="Arial"/>
              </a:rPr>
              <a:t>помощью вашего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проекта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4900" y="6985000"/>
            <a:ext cx="1492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Arial"/>
                <a:cs typeface="Arial"/>
              </a:rPr>
              <a:t>2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3771265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741294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30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8188" y="2635872"/>
            <a:ext cx="405765" cy="406400"/>
          </a:xfrm>
          <a:custGeom>
            <a:avLst/>
            <a:gdLst/>
            <a:ahLst/>
            <a:cxnLst/>
            <a:rect l="l" t="t" r="r" b="b"/>
            <a:pathLst>
              <a:path w="405765" h="406400">
                <a:moveTo>
                  <a:pt x="215899" y="0"/>
                </a:moveTo>
                <a:lnTo>
                  <a:pt x="204469" y="0"/>
                </a:lnTo>
                <a:lnTo>
                  <a:pt x="164464" y="4444"/>
                </a:lnTo>
                <a:lnTo>
                  <a:pt x="125729" y="15239"/>
                </a:lnTo>
                <a:lnTo>
                  <a:pt x="82549" y="39369"/>
                </a:lnTo>
                <a:lnTo>
                  <a:pt x="53974" y="65404"/>
                </a:lnTo>
                <a:lnTo>
                  <a:pt x="29844" y="97789"/>
                </a:lnTo>
                <a:lnTo>
                  <a:pt x="12699" y="132079"/>
                </a:lnTo>
                <a:lnTo>
                  <a:pt x="1269" y="181609"/>
                </a:lnTo>
                <a:lnTo>
                  <a:pt x="634" y="194309"/>
                </a:lnTo>
                <a:lnTo>
                  <a:pt x="634" y="208914"/>
                </a:lnTo>
                <a:lnTo>
                  <a:pt x="6349" y="248919"/>
                </a:lnTo>
                <a:lnTo>
                  <a:pt x="18414" y="285749"/>
                </a:lnTo>
                <a:lnTo>
                  <a:pt x="43814" y="328294"/>
                </a:lnTo>
                <a:lnTo>
                  <a:pt x="52704" y="339089"/>
                </a:lnTo>
                <a:lnTo>
                  <a:pt x="1269" y="390524"/>
                </a:lnTo>
                <a:lnTo>
                  <a:pt x="0" y="393064"/>
                </a:lnTo>
                <a:lnTo>
                  <a:pt x="0" y="398144"/>
                </a:lnTo>
                <a:lnTo>
                  <a:pt x="1269" y="400684"/>
                </a:lnTo>
                <a:lnTo>
                  <a:pt x="6984" y="406399"/>
                </a:lnTo>
                <a:lnTo>
                  <a:pt x="13334" y="406399"/>
                </a:lnTo>
                <a:lnTo>
                  <a:pt x="66674" y="353059"/>
                </a:lnTo>
                <a:lnTo>
                  <a:pt x="99059" y="353059"/>
                </a:lnTo>
                <a:lnTo>
                  <a:pt x="64134" y="321944"/>
                </a:lnTo>
                <a:lnTo>
                  <a:pt x="40639" y="286384"/>
                </a:lnTo>
                <a:lnTo>
                  <a:pt x="25399" y="246379"/>
                </a:lnTo>
                <a:lnTo>
                  <a:pt x="20319" y="202564"/>
                </a:lnTo>
                <a:lnTo>
                  <a:pt x="20954" y="187324"/>
                </a:lnTo>
                <a:lnTo>
                  <a:pt x="29209" y="144779"/>
                </a:lnTo>
                <a:lnTo>
                  <a:pt x="47624" y="106044"/>
                </a:lnTo>
                <a:lnTo>
                  <a:pt x="73659" y="73024"/>
                </a:lnTo>
                <a:lnTo>
                  <a:pt x="106679" y="46989"/>
                </a:lnTo>
                <a:lnTo>
                  <a:pt x="145414" y="28574"/>
                </a:lnTo>
                <a:lnTo>
                  <a:pt x="187959" y="20319"/>
                </a:lnTo>
                <a:lnTo>
                  <a:pt x="203199" y="19684"/>
                </a:lnTo>
                <a:lnTo>
                  <a:pt x="290195" y="19684"/>
                </a:lnTo>
                <a:lnTo>
                  <a:pt x="280034" y="14604"/>
                </a:lnTo>
                <a:lnTo>
                  <a:pt x="241299" y="3809"/>
                </a:lnTo>
                <a:lnTo>
                  <a:pt x="215899" y="0"/>
                </a:lnTo>
                <a:close/>
              </a:path>
              <a:path w="405765" h="406400">
                <a:moveTo>
                  <a:pt x="99059" y="353059"/>
                </a:moveTo>
                <a:lnTo>
                  <a:pt x="66674" y="353059"/>
                </a:lnTo>
                <a:lnTo>
                  <a:pt x="68579" y="354329"/>
                </a:lnTo>
                <a:lnTo>
                  <a:pt x="99694" y="377189"/>
                </a:lnTo>
                <a:lnTo>
                  <a:pt x="134619" y="393699"/>
                </a:lnTo>
                <a:lnTo>
                  <a:pt x="172719" y="403224"/>
                </a:lnTo>
                <a:lnTo>
                  <a:pt x="198754" y="405129"/>
                </a:lnTo>
                <a:lnTo>
                  <a:pt x="212089" y="405129"/>
                </a:lnTo>
                <a:lnTo>
                  <a:pt x="252094" y="399414"/>
                </a:lnTo>
                <a:lnTo>
                  <a:pt x="288924" y="386714"/>
                </a:lnTo>
                <a:lnTo>
                  <a:pt x="290195" y="385444"/>
                </a:lnTo>
                <a:lnTo>
                  <a:pt x="203199" y="385444"/>
                </a:lnTo>
                <a:lnTo>
                  <a:pt x="187959" y="384809"/>
                </a:lnTo>
                <a:lnTo>
                  <a:pt x="145414" y="376554"/>
                </a:lnTo>
                <a:lnTo>
                  <a:pt x="106679" y="358139"/>
                </a:lnTo>
                <a:lnTo>
                  <a:pt x="99059" y="353059"/>
                </a:lnTo>
                <a:close/>
              </a:path>
              <a:path w="405765" h="406400">
                <a:moveTo>
                  <a:pt x="386080" y="116839"/>
                </a:moveTo>
                <a:lnTo>
                  <a:pt x="386080" y="202564"/>
                </a:lnTo>
                <a:lnTo>
                  <a:pt x="385445" y="217804"/>
                </a:lnTo>
                <a:lnTo>
                  <a:pt x="377189" y="260349"/>
                </a:lnTo>
                <a:lnTo>
                  <a:pt x="358774" y="299084"/>
                </a:lnTo>
                <a:lnTo>
                  <a:pt x="332739" y="332104"/>
                </a:lnTo>
                <a:lnTo>
                  <a:pt x="299720" y="358139"/>
                </a:lnTo>
                <a:lnTo>
                  <a:pt x="260984" y="376554"/>
                </a:lnTo>
                <a:lnTo>
                  <a:pt x="218439" y="384809"/>
                </a:lnTo>
                <a:lnTo>
                  <a:pt x="203199" y="385444"/>
                </a:lnTo>
                <a:lnTo>
                  <a:pt x="290195" y="385444"/>
                </a:lnTo>
                <a:lnTo>
                  <a:pt x="331470" y="359409"/>
                </a:lnTo>
                <a:lnTo>
                  <a:pt x="360045" y="330199"/>
                </a:lnTo>
                <a:lnTo>
                  <a:pt x="382270" y="297179"/>
                </a:lnTo>
                <a:lnTo>
                  <a:pt x="396874" y="261619"/>
                </a:lnTo>
                <a:lnTo>
                  <a:pt x="405764" y="212089"/>
                </a:lnTo>
                <a:lnTo>
                  <a:pt x="405764" y="197484"/>
                </a:lnTo>
                <a:lnTo>
                  <a:pt x="400049" y="156844"/>
                </a:lnTo>
                <a:lnTo>
                  <a:pt x="387984" y="120014"/>
                </a:lnTo>
                <a:lnTo>
                  <a:pt x="386080" y="116839"/>
                </a:lnTo>
                <a:close/>
              </a:path>
              <a:path w="405765" h="406400">
                <a:moveTo>
                  <a:pt x="208914" y="270509"/>
                </a:moveTo>
                <a:lnTo>
                  <a:pt x="197484" y="270509"/>
                </a:lnTo>
                <a:lnTo>
                  <a:pt x="193039" y="274954"/>
                </a:lnTo>
                <a:lnTo>
                  <a:pt x="193039" y="285749"/>
                </a:lnTo>
                <a:lnTo>
                  <a:pt x="197484" y="290194"/>
                </a:lnTo>
                <a:lnTo>
                  <a:pt x="208914" y="290194"/>
                </a:lnTo>
                <a:lnTo>
                  <a:pt x="213359" y="285749"/>
                </a:lnTo>
                <a:lnTo>
                  <a:pt x="213359" y="274954"/>
                </a:lnTo>
                <a:lnTo>
                  <a:pt x="208914" y="270509"/>
                </a:lnTo>
                <a:close/>
              </a:path>
              <a:path w="405765" h="406400">
                <a:moveTo>
                  <a:pt x="208914" y="114934"/>
                </a:moveTo>
                <a:lnTo>
                  <a:pt x="197484" y="114934"/>
                </a:lnTo>
                <a:lnTo>
                  <a:pt x="193039" y="119379"/>
                </a:lnTo>
                <a:lnTo>
                  <a:pt x="193039" y="233044"/>
                </a:lnTo>
                <a:lnTo>
                  <a:pt x="197484" y="237489"/>
                </a:lnTo>
                <a:lnTo>
                  <a:pt x="208914" y="237489"/>
                </a:lnTo>
                <a:lnTo>
                  <a:pt x="213359" y="233044"/>
                </a:lnTo>
                <a:lnTo>
                  <a:pt x="213359" y="119379"/>
                </a:lnTo>
                <a:lnTo>
                  <a:pt x="208914" y="114934"/>
                </a:lnTo>
                <a:close/>
              </a:path>
              <a:path w="405765" h="406400">
                <a:moveTo>
                  <a:pt x="290195" y="19684"/>
                </a:moveTo>
                <a:lnTo>
                  <a:pt x="203199" y="19684"/>
                </a:lnTo>
                <a:lnTo>
                  <a:pt x="218439" y="20319"/>
                </a:lnTo>
                <a:lnTo>
                  <a:pt x="233044" y="21589"/>
                </a:lnTo>
                <a:lnTo>
                  <a:pt x="274320" y="33654"/>
                </a:lnTo>
                <a:lnTo>
                  <a:pt x="311149" y="54609"/>
                </a:lnTo>
                <a:lnTo>
                  <a:pt x="342264" y="83184"/>
                </a:lnTo>
                <a:lnTo>
                  <a:pt x="365759" y="118744"/>
                </a:lnTo>
                <a:lnTo>
                  <a:pt x="380999" y="158749"/>
                </a:lnTo>
                <a:lnTo>
                  <a:pt x="386080" y="202564"/>
                </a:lnTo>
                <a:lnTo>
                  <a:pt x="386080" y="116839"/>
                </a:lnTo>
                <a:lnTo>
                  <a:pt x="362584" y="77469"/>
                </a:lnTo>
                <a:lnTo>
                  <a:pt x="333374" y="47624"/>
                </a:lnTo>
                <a:lnTo>
                  <a:pt x="300989" y="25399"/>
                </a:lnTo>
                <a:lnTo>
                  <a:pt x="290195" y="19684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625" y="3659937"/>
            <a:ext cx="337819" cy="4044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058669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30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55725" y="1576750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0" y="0"/>
                </a:moveTo>
                <a:lnTo>
                  <a:pt x="7765415" y="0"/>
                </a:lnTo>
              </a:path>
            </a:pathLst>
          </a:custGeom>
          <a:ln w="18516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695" y="2030120"/>
            <a:ext cx="361949" cy="3619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56965"/>
            <a:ext cx="10680699" cy="3893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8389" y="596899"/>
            <a:ext cx="6635115" cy="10001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0"/>
              </a:spcBef>
            </a:pPr>
            <a:r>
              <a:rPr u="none" spc="-5" dirty="0"/>
              <a:t>Научная новизна </a:t>
            </a:r>
            <a:r>
              <a:rPr u="none" dirty="0"/>
              <a:t>и </a:t>
            </a:r>
            <a:r>
              <a:rPr u="none" spc="-5" dirty="0"/>
              <a:t>обоснование  инновационности</a:t>
            </a:r>
            <a:r>
              <a:rPr u="none" spc="-10" dirty="0"/>
              <a:t> </a:t>
            </a:r>
            <a:r>
              <a:rPr u="none" spc="-5" dirty="0"/>
              <a:t>проекта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2136" y="1668272"/>
            <a:ext cx="7654925" cy="467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830" algn="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1-2</a:t>
            </a:r>
            <a:r>
              <a:rPr sz="1000" spc="-8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СЛАЙДА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latin typeface="Arial"/>
                <a:cs typeface="Arial"/>
              </a:rPr>
              <a:t>Приведите обоснование научной новизны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проекта</a:t>
            </a:r>
            <a:endParaRPr sz="1300" dirty="0">
              <a:latin typeface="Arial"/>
              <a:cs typeface="Arial"/>
            </a:endParaRPr>
          </a:p>
          <a:p>
            <a:pPr marL="13970" marR="659130">
              <a:lnSpc>
                <a:spcPct val="100000"/>
              </a:lnSpc>
              <a:spcBef>
                <a:spcPts val="1120"/>
              </a:spcBef>
            </a:pPr>
            <a:r>
              <a:rPr sz="1100" spc="-5" dirty="0">
                <a:latin typeface="Arial"/>
                <a:cs typeface="Arial"/>
              </a:rPr>
              <a:t>Отразите научные исследования, </a:t>
            </a:r>
            <a:r>
              <a:rPr sz="1100" dirty="0">
                <a:latin typeface="Arial"/>
                <a:cs typeface="Arial"/>
              </a:rPr>
              <a:t>в </a:t>
            </a:r>
            <a:r>
              <a:rPr sz="1100" spc="-5" dirty="0">
                <a:latin typeface="Arial"/>
                <a:cs typeface="Arial"/>
              </a:rPr>
              <a:t>результате которых возник проект, </a:t>
            </a:r>
            <a:r>
              <a:rPr sz="1100" dirty="0">
                <a:latin typeface="Arial"/>
                <a:cs typeface="Arial"/>
              </a:rPr>
              <a:t>а </a:t>
            </a:r>
            <a:r>
              <a:rPr sz="1100" spc="-5" dirty="0">
                <a:latin typeface="Arial"/>
                <a:cs typeface="Arial"/>
              </a:rPr>
              <a:t>также условия, необходимые для  реализации проекта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300" b="1" spc="-5" dirty="0">
                <a:latin typeface="Arial"/>
                <a:cs typeface="Arial"/>
              </a:rPr>
              <a:t>Укажите научный задел по проекту, который имеется на данный момент по вашему</a:t>
            </a:r>
            <a:r>
              <a:rPr sz="1300" b="1" spc="13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проекту</a:t>
            </a:r>
            <a:endParaRPr sz="1300" dirty="0">
              <a:latin typeface="Arial"/>
              <a:cs typeface="Arial"/>
            </a:endParaRPr>
          </a:p>
          <a:p>
            <a:pPr marL="12700" marR="725170">
              <a:lnSpc>
                <a:spcPct val="100000"/>
              </a:lnSpc>
              <a:spcBef>
                <a:spcPts val="980"/>
              </a:spcBef>
            </a:pPr>
            <a:r>
              <a:rPr sz="1100" spc="35" dirty="0">
                <a:latin typeface="Arial"/>
                <a:cs typeface="Arial"/>
              </a:rPr>
              <a:t>Укажите ссылки </a:t>
            </a:r>
            <a:r>
              <a:rPr sz="1100" spc="10" dirty="0">
                <a:latin typeface="Arial"/>
                <a:cs typeface="Arial"/>
              </a:rPr>
              <a:t>на </a:t>
            </a:r>
            <a:r>
              <a:rPr sz="1100" spc="35" dirty="0">
                <a:latin typeface="Arial"/>
                <a:cs typeface="Arial"/>
              </a:rPr>
              <a:t>научные </a:t>
            </a:r>
            <a:r>
              <a:rPr sz="1100" spc="40" dirty="0">
                <a:latin typeface="Arial"/>
                <a:cs typeface="Arial"/>
              </a:rPr>
              <a:t>публикации </a:t>
            </a:r>
            <a:r>
              <a:rPr sz="1100" spc="10" dirty="0">
                <a:latin typeface="Arial"/>
                <a:cs typeface="Arial"/>
              </a:rPr>
              <a:t>по </a:t>
            </a:r>
            <a:r>
              <a:rPr sz="1100" spc="35" dirty="0">
                <a:latin typeface="Arial"/>
                <a:cs typeface="Arial"/>
              </a:rPr>
              <a:t>тематике проекта, автором </a:t>
            </a:r>
            <a:r>
              <a:rPr sz="1100" spc="15" dirty="0">
                <a:latin typeface="Arial"/>
                <a:cs typeface="Arial"/>
              </a:rPr>
              <a:t>или </a:t>
            </a:r>
            <a:r>
              <a:rPr sz="1100" spc="35" dirty="0">
                <a:latin typeface="Arial"/>
                <a:cs typeface="Arial"/>
              </a:rPr>
              <a:t>соавтором которых вы  являетесь </a:t>
            </a:r>
            <a:r>
              <a:rPr sz="1100" spc="25" dirty="0">
                <a:latin typeface="Arial"/>
                <a:cs typeface="Arial"/>
              </a:rPr>
              <a:t>(при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наличии)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12700" marR="699770">
              <a:lnSpc>
                <a:spcPts val="1550"/>
              </a:lnSpc>
              <a:spcBef>
                <a:spcPts val="950"/>
              </a:spcBef>
            </a:pPr>
            <a:r>
              <a:rPr sz="1300" b="1" spc="-5" dirty="0">
                <a:latin typeface="Arial"/>
                <a:cs typeface="Arial"/>
              </a:rPr>
              <a:t>Опишите имеющиеся у </a:t>
            </a:r>
            <a:r>
              <a:rPr sz="1300" b="1" spc="-10" dirty="0">
                <a:latin typeface="Arial"/>
                <a:cs typeface="Arial"/>
              </a:rPr>
              <a:t>вас </a:t>
            </a:r>
            <a:r>
              <a:rPr sz="1300" b="1" spc="-5" dirty="0">
                <a:latin typeface="Arial"/>
                <a:cs typeface="Arial"/>
              </a:rPr>
              <a:t>научно-технические ресурсы, которые необходимы для  реализации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проекта</a:t>
            </a:r>
            <a:endParaRPr sz="1300" dirty="0">
              <a:latin typeface="Arial"/>
              <a:cs typeface="Arial"/>
            </a:endParaRPr>
          </a:p>
          <a:p>
            <a:pPr marL="12700" marR="1082040">
              <a:lnSpc>
                <a:spcPts val="1310"/>
              </a:lnSpc>
              <a:spcBef>
                <a:spcPts val="1055"/>
              </a:spcBef>
            </a:pPr>
            <a:r>
              <a:rPr sz="1100" spc="-5" dirty="0">
                <a:latin typeface="Arial"/>
                <a:cs typeface="Arial"/>
              </a:rPr>
              <a:t>Расскажите, какие научно-технические ресурсы для реализации </a:t>
            </a:r>
            <a:r>
              <a:rPr sz="1100" dirty="0">
                <a:latin typeface="Arial"/>
                <a:cs typeface="Arial"/>
              </a:rPr>
              <a:t>у </a:t>
            </a:r>
            <a:r>
              <a:rPr sz="1100" spc="-5" dirty="0">
                <a:latin typeface="Arial"/>
                <a:cs typeface="Arial"/>
              </a:rPr>
              <a:t>вас имеются, </a:t>
            </a:r>
            <a:r>
              <a:rPr sz="1100" dirty="0">
                <a:latin typeface="Arial"/>
                <a:cs typeface="Arial"/>
              </a:rPr>
              <a:t>а также </a:t>
            </a:r>
            <a:r>
              <a:rPr sz="1100" spc="-5" dirty="0">
                <a:latin typeface="Arial"/>
                <a:cs typeface="Arial"/>
              </a:rPr>
              <a:t>имеются </a:t>
            </a:r>
            <a:r>
              <a:rPr sz="1100" dirty="0">
                <a:latin typeface="Arial"/>
                <a:cs typeface="Arial"/>
              </a:rPr>
              <a:t>ли  </a:t>
            </a:r>
            <a:r>
              <a:rPr sz="1100" spc="-5" dirty="0">
                <a:latin typeface="Arial"/>
                <a:cs typeface="Arial"/>
              </a:rPr>
              <a:t>договоренности об использовании указанных ресурсов других организаций </a:t>
            </a:r>
            <a:r>
              <a:rPr sz="1100" dirty="0">
                <a:latin typeface="Arial"/>
                <a:cs typeface="Arial"/>
              </a:rPr>
              <a:t>(при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наличии)</a:t>
            </a:r>
            <a:endParaRPr sz="1100" dirty="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040"/>
              </a:spcBef>
            </a:pPr>
            <a:r>
              <a:rPr sz="1300" b="1" spc="-5" dirty="0">
                <a:latin typeface="Arial"/>
                <a:cs typeface="Arial"/>
              </a:rPr>
              <a:t>Опишите инновационные разработку/способ/принцип, лежащие в основе вашего</a:t>
            </a:r>
            <a:r>
              <a:rPr sz="1300" b="1" spc="10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проекта</a:t>
            </a:r>
            <a:endParaRPr sz="1300" dirty="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100"/>
              </a:spcBef>
            </a:pPr>
            <a:r>
              <a:rPr sz="1100" spc="-5" dirty="0">
                <a:latin typeface="Arial"/>
                <a:cs typeface="Arial"/>
              </a:rPr>
              <a:t>Расскажите, почему ваш проект можно назвать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инновационным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805"/>
              </a:spcBef>
            </a:pPr>
            <a:r>
              <a:rPr sz="1300" b="1" spc="-5" dirty="0">
                <a:latin typeface="Arial"/>
                <a:cs typeface="Arial"/>
              </a:rPr>
              <a:t>Обозначьте стадию развития вашего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проекта</a:t>
            </a:r>
            <a:endParaRPr sz="1300" dirty="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090"/>
              </a:spcBef>
            </a:pPr>
            <a:r>
              <a:rPr sz="1100" spc="-5" dirty="0">
                <a:latin typeface="Arial"/>
                <a:cs typeface="Arial"/>
              </a:rPr>
              <a:t>Расскажите, </a:t>
            </a:r>
            <a:r>
              <a:rPr sz="1100" dirty="0">
                <a:latin typeface="Arial"/>
                <a:cs typeface="Arial"/>
              </a:rPr>
              <a:t>что </a:t>
            </a:r>
            <a:r>
              <a:rPr sz="1100" spc="-5" dirty="0">
                <a:latin typeface="Arial"/>
                <a:cs typeface="Arial"/>
              </a:rPr>
              <a:t>еще требуется сделать </a:t>
            </a:r>
            <a:r>
              <a:rPr sz="1100" dirty="0">
                <a:latin typeface="Arial"/>
                <a:cs typeface="Arial"/>
              </a:rPr>
              <a:t>с </a:t>
            </a:r>
            <a:r>
              <a:rPr sz="1100" spc="-5" dirty="0">
                <a:latin typeface="Arial"/>
                <a:cs typeface="Arial"/>
              </a:rPr>
              <a:t>точки зрения научных исследований для реализации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проекта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225290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30"/>
                </a:moveTo>
                <a:lnTo>
                  <a:pt x="497205" y="252730"/>
                </a:lnTo>
                <a:lnTo>
                  <a:pt x="497205" y="0"/>
                </a:lnTo>
                <a:lnTo>
                  <a:pt x="0" y="0"/>
                </a:lnTo>
                <a:lnTo>
                  <a:pt x="0" y="25273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117837"/>
            <a:ext cx="497205" cy="253365"/>
          </a:xfrm>
          <a:custGeom>
            <a:avLst/>
            <a:gdLst/>
            <a:ahLst/>
            <a:cxnLst/>
            <a:rect l="l" t="t" r="r" b="b"/>
            <a:pathLst>
              <a:path w="497205" h="253364">
                <a:moveTo>
                  <a:pt x="0" y="252742"/>
                </a:moveTo>
                <a:lnTo>
                  <a:pt x="497205" y="252742"/>
                </a:lnTo>
                <a:lnTo>
                  <a:pt x="497205" y="0"/>
                </a:lnTo>
                <a:lnTo>
                  <a:pt x="0" y="0"/>
                </a:lnTo>
                <a:lnTo>
                  <a:pt x="0" y="252742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113642"/>
            <a:ext cx="497205" cy="253365"/>
          </a:xfrm>
          <a:custGeom>
            <a:avLst/>
            <a:gdLst/>
            <a:ahLst/>
            <a:cxnLst/>
            <a:rect l="l" t="t" r="r" b="b"/>
            <a:pathLst>
              <a:path w="497205" h="253364">
                <a:moveTo>
                  <a:pt x="0" y="252742"/>
                </a:moveTo>
                <a:lnTo>
                  <a:pt x="497205" y="252742"/>
                </a:lnTo>
                <a:lnTo>
                  <a:pt x="497205" y="0"/>
                </a:lnTo>
                <a:lnTo>
                  <a:pt x="0" y="0"/>
                </a:lnTo>
                <a:lnTo>
                  <a:pt x="0" y="252742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058669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30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0897" y="3089198"/>
            <a:ext cx="386067" cy="386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3905" y="2004707"/>
            <a:ext cx="311783" cy="415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095" y="4112061"/>
            <a:ext cx="386079" cy="4267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0897" y="5874956"/>
            <a:ext cx="386067" cy="386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5725" y="1632616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0" y="0"/>
                </a:moveTo>
                <a:lnTo>
                  <a:pt x="7765415" y="0"/>
                </a:lnTo>
              </a:path>
            </a:pathLst>
          </a:custGeom>
          <a:ln w="18516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932804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3905" y="5043157"/>
            <a:ext cx="311783" cy="415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971994" y="7023419"/>
            <a:ext cx="174625" cy="31877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4"/>
              </a:spcBef>
            </a:pPr>
            <a:fld id="{81D60167-4931-47E6-BA6A-407CBD079E47}" type="slidenum">
              <a:rPr sz="1750" dirty="0">
                <a:latin typeface="Arial"/>
                <a:cs typeface="Arial"/>
              </a:rPr>
              <a:t>3</a:t>
            </a:fld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43325"/>
            <a:ext cx="10633074" cy="38090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8796" y="279908"/>
            <a:ext cx="8556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Защита интеллектуальной</a:t>
            </a:r>
            <a:r>
              <a:rPr u="none" spc="-20" dirty="0"/>
              <a:t> </a:t>
            </a:r>
            <a:r>
              <a:rPr u="none" spc="-5" dirty="0"/>
              <a:t>собственности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43660" y="929131"/>
            <a:ext cx="7621905" cy="1477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</a:t>
            </a:r>
            <a:r>
              <a:rPr sz="1000" spc="-9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СЛАЙД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944880">
              <a:lnSpc>
                <a:spcPct val="115399"/>
              </a:lnSpc>
            </a:pPr>
            <a:r>
              <a:rPr sz="1300" b="1" spc="-5" dirty="0">
                <a:latin typeface="Arial"/>
                <a:cs typeface="Arial"/>
              </a:rPr>
              <a:t>Представьте данные о </a:t>
            </a:r>
            <a:r>
              <a:rPr sz="1300" b="1" dirty="0">
                <a:latin typeface="Arial"/>
                <a:cs typeface="Arial"/>
              </a:rPr>
              <a:t>том, </a:t>
            </a:r>
            <a:r>
              <a:rPr sz="1300" b="1" spc="-10" dirty="0">
                <a:latin typeface="Arial"/>
                <a:cs typeface="Arial"/>
              </a:rPr>
              <a:t>когда </a:t>
            </a:r>
            <a:r>
              <a:rPr sz="1300" b="1" dirty="0">
                <a:latin typeface="Arial"/>
                <a:cs typeface="Arial"/>
              </a:rPr>
              <a:t>были </a:t>
            </a:r>
            <a:r>
              <a:rPr sz="1300" b="1" spc="-5" dirty="0">
                <a:latin typeface="Arial"/>
                <a:cs typeface="Arial"/>
              </a:rPr>
              <a:t>получены документы, подтверждающие  интеллектуальную собственность на проект </a:t>
            </a:r>
            <a:r>
              <a:rPr sz="1300" b="1" dirty="0">
                <a:latin typeface="Arial"/>
                <a:cs typeface="Arial"/>
              </a:rPr>
              <a:t>(при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наличии)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 marR="657860">
              <a:lnSpc>
                <a:spcPct val="114599"/>
              </a:lnSpc>
            </a:pPr>
            <a:r>
              <a:rPr sz="1100" dirty="0">
                <a:latin typeface="Arial"/>
                <a:cs typeface="Arial"/>
              </a:rPr>
              <a:t>Если </a:t>
            </a:r>
            <a:r>
              <a:rPr sz="1100" spc="-5" dirty="0">
                <a:latin typeface="Arial"/>
                <a:cs typeface="Arial"/>
              </a:rPr>
              <a:t>есть уже какие-либо документы, подтверждающие </a:t>
            </a:r>
            <a:r>
              <a:rPr sz="1100" dirty="0">
                <a:latin typeface="Arial"/>
                <a:cs typeface="Arial"/>
              </a:rPr>
              <a:t>ваши права </a:t>
            </a:r>
            <a:r>
              <a:rPr sz="1100" spc="-5" dirty="0">
                <a:latin typeface="Arial"/>
                <a:cs typeface="Arial"/>
              </a:rPr>
              <a:t>на интеллектуальную собственность,  продемонстрируйте их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660" y="2978911"/>
            <a:ext cx="713994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Обозначьте необходимые меры по защите прав на интеллектуальную</a:t>
            </a:r>
            <a:r>
              <a:rPr sz="1300" b="1" spc="10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собственность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781050">
              <a:lnSpc>
                <a:spcPts val="1300"/>
              </a:lnSpc>
            </a:pPr>
            <a:r>
              <a:rPr sz="1100" spc="35" dirty="0">
                <a:latin typeface="Arial"/>
                <a:cs typeface="Arial"/>
              </a:rPr>
              <a:t>Расскажите, </a:t>
            </a:r>
            <a:r>
              <a:rPr sz="1100" spc="25" dirty="0">
                <a:latin typeface="Arial"/>
                <a:cs typeface="Arial"/>
              </a:rPr>
              <a:t>какие </a:t>
            </a:r>
            <a:r>
              <a:rPr sz="1100" spc="40" dirty="0">
                <a:latin typeface="Arial"/>
                <a:cs typeface="Arial"/>
              </a:rPr>
              <a:t>документы необходимо </a:t>
            </a:r>
            <a:r>
              <a:rPr sz="1100" spc="35" dirty="0">
                <a:latin typeface="Arial"/>
                <a:cs typeface="Arial"/>
              </a:rPr>
              <a:t>получить (патент </a:t>
            </a:r>
            <a:r>
              <a:rPr sz="1100" spc="15" dirty="0">
                <a:latin typeface="Arial"/>
                <a:cs typeface="Arial"/>
              </a:rPr>
              <a:t>на </a:t>
            </a:r>
            <a:r>
              <a:rPr sz="1100" spc="35" dirty="0">
                <a:latin typeface="Arial"/>
                <a:cs typeface="Arial"/>
              </a:rPr>
              <a:t>способ/ полезную модель/  </a:t>
            </a:r>
            <a:r>
              <a:rPr sz="1100" spc="40" dirty="0">
                <a:latin typeface="Arial"/>
                <a:cs typeface="Arial"/>
              </a:rPr>
              <a:t>изобретение/ </a:t>
            </a:r>
            <a:r>
              <a:rPr sz="1100" spc="45" dirty="0">
                <a:latin typeface="Arial"/>
                <a:cs typeface="Arial"/>
              </a:rPr>
              <a:t>промышленный </a:t>
            </a:r>
            <a:r>
              <a:rPr sz="1100" spc="35" dirty="0">
                <a:latin typeface="Arial"/>
                <a:cs typeface="Arial"/>
              </a:rPr>
              <a:t>образец; </a:t>
            </a:r>
            <a:r>
              <a:rPr sz="1100" spc="40" dirty="0">
                <a:latin typeface="Arial"/>
                <a:cs typeface="Arial"/>
              </a:rPr>
              <a:t>свидетельство, лицензирование,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сертификация)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660" y="4275208"/>
            <a:ext cx="57848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latin typeface="Arial"/>
                <a:cs typeface="Arial"/>
              </a:rPr>
              <a:t>Представьте данные о существующих нормативных правовых актах,  обеспечивающих законность реализации проекта (при</a:t>
            </a:r>
            <a:r>
              <a:rPr sz="1300" b="1" spc="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наличии)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439544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30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037827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409427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621" y="1384617"/>
            <a:ext cx="300353" cy="391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0565" y="2998520"/>
            <a:ext cx="430441" cy="3886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0565" y="4315512"/>
            <a:ext cx="405128" cy="4341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5725" y="849970"/>
            <a:ext cx="8674100" cy="0"/>
          </a:xfrm>
          <a:custGeom>
            <a:avLst/>
            <a:gdLst/>
            <a:ahLst/>
            <a:cxnLst/>
            <a:rect l="l" t="t" r="r" b="b"/>
            <a:pathLst>
              <a:path w="8674100">
                <a:moveTo>
                  <a:pt x="0" y="0"/>
                </a:moveTo>
                <a:lnTo>
                  <a:pt x="8674100" y="0"/>
                </a:lnTo>
              </a:path>
            </a:pathLst>
          </a:custGeom>
          <a:ln w="18516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971994" y="7023419"/>
            <a:ext cx="174625" cy="31877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4"/>
              </a:spcBef>
            </a:pPr>
            <a:fld id="{81D60167-4931-47E6-BA6A-407CBD079E47}" type="slidenum">
              <a:rPr sz="1750" dirty="0">
                <a:latin typeface="Arial"/>
                <a:cs typeface="Arial"/>
              </a:rPr>
              <a:t>4</a:t>
            </a:fld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95725"/>
            <a:ext cx="10680699" cy="3656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8796" y="450596"/>
            <a:ext cx="4478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Конкурентный</a:t>
            </a:r>
            <a:r>
              <a:rPr u="none" spc="-55" dirty="0"/>
              <a:t> </a:t>
            </a:r>
            <a:r>
              <a:rPr u="none" spc="-5" dirty="0"/>
              <a:t>анализ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3392" y="994663"/>
            <a:ext cx="765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1-2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СЛАЙДА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660" y="1751464"/>
            <a:ext cx="61150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1300" b="1" spc="-5" dirty="0">
                <a:latin typeface="Arial"/>
                <a:cs typeface="Arial"/>
              </a:rPr>
              <a:t>Покажите, </a:t>
            </a:r>
            <a:r>
              <a:rPr sz="1300" b="1" dirty="0">
                <a:latin typeface="Arial"/>
                <a:cs typeface="Arial"/>
              </a:rPr>
              <a:t>чем ваш </a:t>
            </a:r>
            <a:r>
              <a:rPr sz="1300" b="1" spc="-5" dirty="0">
                <a:latin typeface="Arial"/>
                <a:cs typeface="Arial"/>
              </a:rPr>
              <a:t>проект ( продукт/изобретение/решение) отличается от  конкурентов или аналогов, тех способов, как эта проблема решается  клиентами</a:t>
            </a:r>
            <a:r>
              <a:rPr sz="1300" b="1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сейчас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660" y="3175507"/>
            <a:ext cx="7590790" cy="4121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490"/>
              </a:lnSpc>
              <a:spcBef>
                <a:spcPts val="200"/>
              </a:spcBef>
            </a:pPr>
            <a:r>
              <a:rPr sz="1300" b="1" spc="-5" dirty="0">
                <a:latin typeface="Arial"/>
                <a:cs typeface="Arial"/>
              </a:rPr>
              <a:t>Перечислите основных конкурентов и ближайших аналогов вашего проекта, </a:t>
            </a:r>
            <a:r>
              <a:rPr sz="1300" b="1" spc="-10" dirty="0">
                <a:latin typeface="Arial"/>
                <a:cs typeface="Arial"/>
              </a:rPr>
              <a:t>учитывая, </a:t>
            </a:r>
            <a:r>
              <a:rPr sz="1300" b="1" spc="-5" dirty="0">
                <a:latin typeface="Arial"/>
                <a:cs typeface="Arial"/>
              </a:rPr>
              <a:t>что  клиенты </a:t>
            </a:r>
            <a:r>
              <a:rPr sz="1300" b="1" spc="-10" dirty="0">
                <a:latin typeface="Arial"/>
                <a:cs typeface="Arial"/>
              </a:rPr>
              <a:t>уже </a:t>
            </a:r>
            <a:r>
              <a:rPr sz="1300" b="1" spc="-5" dirty="0">
                <a:latin typeface="Arial"/>
                <a:cs typeface="Arial"/>
              </a:rPr>
              <a:t>как-то решают </a:t>
            </a:r>
            <a:r>
              <a:rPr sz="1300" b="1" spc="5" dirty="0">
                <a:latin typeface="Arial"/>
                <a:cs typeface="Arial"/>
              </a:rPr>
              <a:t>эту </a:t>
            </a:r>
            <a:r>
              <a:rPr sz="1300" b="1" spc="-5" dirty="0">
                <a:latin typeface="Arial"/>
                <a:cs typeface="Arial"/>
              </a:rPr>
              <a:t>проблему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сейчас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3660" y="4464141"/>
            <a:ext cx="7231380" cy="70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300" b="1" spc="30" dirty="0">
                <a:latin typeface="Arial"/>
                <a:cs typeface="Arial"/>
              </a:rPr>
              <a:t>Составьте </a:t>
            </a:r>
            <a:r>
              <a:rPr sz="1300" b="1" spc="50" dirty="0">
                <a:latin typeface="Arial"/>
                <a:cs typeface="Arial"/>
              </a:rPr>
              <a:t>сравнительную </a:t>
            </a:r>
            <a:r>
              <a:rPr sz="1300" b="1" spc="40" dirty="0">
                <a:latin typeface="Arial"/>
                <a:cs typeface="Arial"/>
              </a:rPr>
              <a:t>таблицу </a:t>
            </a:r>
            <a:r>
              <a:rPr sz="1300" b="1" spc="30" dirty="0">
                <a:latin typeface="Arial"/>
                <a:cs typeface="Arial"/>
              </a:rPr>
              <a:t>вашего </a:t>
            </a:r>
            <a:r>
              <a:rPr sz="1300" b="1" spc="45" dirty="0">
                <a:latin typeface="Arial"/>
                <a:cs typeface="Arial"/>
              </a:rPr>
              <a:t>продукта относительно конкурентов  </a:t>
            </a:r>
            <a:r>
              <a:rPr sz="1300" b="1" spc="20" dirty="0">
                <a:latin typeface="Arial"/>
                <a:cs typeface="Arial"/>
              </a:rPr>
              <a:t>или </a:t>
            </a:r>
            <a:r>
              <a:rPr sz="1300" b="1" spc="40" dirty="0">
                <a:latin typeface="Arial"/>
                <a:cs typeface="Arial"/>
              </a:rPr>
              <a:t>аналогов </a:t>
            </a:r>
            <a:r>
              <a:rPr sz="1300" b="1" spc="35" dirty="0">
                <a:latin typeface="Arial"/>
                <a:cs typeface="Arial"/>
              </a:rPr>
              <a:t>(цена, </a:t>
            </a:r>
            <a:r>
              <a:rPr sz="1300" b="1" spc="50" dirty="0">
                <a:latin typeface="Arial"/>
                <a:cs typeface="Arial"/>
              </a:rPr>
              <a:t>функциональность, </a:t>
            </a:r>
            <a:r>
              <a:rPr sz="1300" b="1" spc="45" dirty="0">
                <a:latin typeface="Arial"/>
                <a:cs typeface="Arial"/>
              </a:rPr>
              <a:t>другие </a:t>
            </a:r>
            <a:r>
              <a:rPr sz="1300" b="1" spc="50" dirty="0">
                <a:latin typeface="Arial"/>
                <a:cs typeface="Arial"/>
              </a:rPr>
              <a:t>характеристики, постарайтесь  </a:t>
            </a:r>
            <a:r>
              <a:rPr sz="1300" b="1" spc="45" dirty="0">
                <a:latin typeface="Arial"/>
                <a:cs typeface="Arial"/>
              </a:rPr>
              <a:t>сделать </a:t>
            </a:r>
            <a:r>
              <a:rPr sz="1300" b="1" spc="15" dirty="0">
                <a:latin typeface="Arial"/>
                <a:cs typeface="Arial"/>
              </a:rPr>
              <a:t>фокус </a:t>
            </a:r>
            <a:r>
              <a:rPr sz="1300" b="1" spc="5" dirty="0">
                <a:latin typeface="Arial"/>
                <a:cs typeface="Arial"/>
              </a:rPr>
              <a:t>на </a:t>
            </a:r>
            <a:r>
              <a:rPr sz="1300" b="1" spc="25" dirty="0">
                <a:latin typeface="Arial"/>
                <a:cs typeface="Arial"/>
              </a:rPr>
              <a:t>ваших</a:t>
            </a:r>
            <a:r>
              <a:rPr sz="1300" b="1" spc="270" dirty="0">
                <a:latin typeface="Arial"/>
                <a:cs typeface="Arial"/>
              </a:rPr>
              <a:t> </a:t>
            </a:r>
            <a:r>
              <a:rPr sz="1300" b="1" spc="40" dirty="0">
                <a:latin typeface="Arial"/>
                <a:cs typeface="Arial"/>
              </a:rPr>
              <a:t>преимуществах)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26129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791075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30"/>
                </a:moveTo>
                <a:lnTo>
                  <a:pt x="497205" y="252730"/>
                </a:lnTo>
                <a:lnTo>
                  <a:pt x="497205" y="0"/>
                </a:lnTo>
                <a:lnTo>
                  <a:pt x="0" y="0"/>
                </a:lnTo>
                <a:lnTo>
                  <a:pt x="0" y="25273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286" y="3230238"/>
            <a:ext cx="277495" cy="336550"/>
          </a:xfrm>
          <a:custGeom>
            <a:avLst/>
            <a:gdLst/>
            <a:ahLst/>
            <a:cxnLst/>
            <a:rect l="l" t="t" r="r" b="b"/>
            <a:pathLst>
              <a:path w="277494" h="336550">
                <a:moveTo>
                  <a:pt x="196850" y="0"/>
                </a:moveTo>
                <a:lnTo>
                  <a:pt x="150495" y="6984"/>
                </a:lnTo>
                <a:lnTo>
                  <a:pt x="107315" y="24129"/>
                </a:lnTo>
                <a:lnTo>
                  <a:pt x="67945" y="51434"/>
                </a:lnTo>
                <a:lnTo>
                  <a:pt x="37465" y="85724"/>
                </a:lnTo>
                <a:lnTo>
                  <a:pt x="17780" y="119379"/>
                </a:lnTo>
                <a:lnTo>
                  <a:pt x="5080" y="155574"/>
                </a:lnTo>
                <a:lnTo>
                  <a:pt x="0" y="194309"/>
                </a:lnTo>
                <a:lnTo>
                  <a:pt x="0" y="215899"/>
                </a:lnTo>
                <a:lnTo>
                  <a:pt x="6350" y="253999"/>
                </a:lnTo>
                <a:lnTo>
                  <a:pt x="19685" y="290194"/>
                </a:lnTo>
                <a:lnTo>
                  <a:pt x="40005" y="323214"/>
                </a:lnTo>
                <a:lnTo>
                  <a:pt x="50165" y="336549"/>
                </a:lnTo>
                <a:lnTo>
                  <a:pt x="71120" y="315594"/>
                </a:lnTo>
                <a:lnTo>
                  <a:pt x="51435" y="315594"/>
                </a:lnTo>
                <a:lnTo>
                  <a:pt x="42545" y="302259"/>
                </a:lnTo>
                <a:lnTo>
                  <a:pt x="23495" y="261619"/>
                </a:lnTo>
                <a:lnTo>
                  <a:pt x="15240" y="218439"/>
                </a:lnTo>
                <a:lnTo>
                  <a:pt x="14605" y="202564"/>
                </a:lnTo>
                <a:lnTo>
                  <a:pt x="14605" y="189864"/>
                </a:lnTo>
                <a:lnTo>
                  <a:pt x="22860" y="147319"/>
                </a:lnTo>
                <a:lnTo>
                  <a:pt x="40640" y="107314"/>
                </a:lnTo>
                <a:lnTo>
                  <a:pt x="67310" y="71754"/>
                </a:lnTo>
                <a:lnTo>
                  <a:pt x="100965" y="44449"/>
                </a:lnTo>
                <a:lnTo>
                  <a:pt x="146050" y="22859"/>
                </a:lnTo>
                <a:lnTo>
                  <a:pt x="194945" y="14604"/>
                </a:lnTo>
                <a:lnTo>
                  <a:pt x="277495" y="14604"/>
                </a:lnTo>
                <a:lnTo>
                  <a:pt x="227965" y="1904"/>
                </a:lnTo>
                <a:lnTo>
                  <a:pt x="196850" y="0"/>
                </a:lnTo>
                <a:close/>
              </a:path>
              <a:path w="277494" h="336550">
                <a:moveTo>
                  <a:pt x="172085" y="43179"/>
                </a:moveTo>
                <a:lnTo>
                  <a:pt x="133350" y="61594"/>
                </a:lnTo>
                <a:lnTo>
                  <a:pt x="125095" y="100329"/>
                </a:lnTo>
                <a:lnTo>
                  <a:pt x="128905" y="112394"/>
                </a:lnTo>
                <a:lnTo>
                  <a:pt x="137795" y="125094"/>
                </a:lnTo>
                <a:lnTo>
                  <a:pt x="137795" y="147319"/>
                </a:lnTo>
                <a:lnTo>
                  <a:pt x="85090" y="173354"/>
                </a:lnTo>
                <a:lnTo>
                  <a:pt x="64770" y="205739"/>
                </a:lnTo>
                <a:lnTo>
                  <a:pt x="64770" y="301624"/>
                </a:lnTo>
                <a:lnTo>
                  <a:pt x="51435" y="315594"/>
                </a:lnTo>
                <a:lnTo>
                  <a:pt x="71120" y="315594"/>
                </a:lnTo>
                <a:lnTo>
                  <a:pt x="100330" y="286384"/>
                </a:lnTo>
                <a:lnTo>
                  <a:pt x="79375" y="286384"/>
                </a:lnTo>
                <a:lnTo>
                  <a:pt x="79375" y="198119"/>
                </a:lnTo>
                <a:lnTo>
                  <a:pt x="83820" y="190499"/>
                </a:lnTo>
                <a:lnTo>
                  <a:pt x="146050" y="159384"/>
                </a:lnTo>
                <a:lnTo>
                  <a:pt x="227330" y="159384"/>
                </a:lnTo>
                <a:lnTo>
                  <a:pt x="231140" y="155574"/>
                </a:lnTo>
                <a:lnTo>
                  <a:pt x="210185" y="155574"/>
                </a:lnTo>
                <a:lnTo>
                  <a:pt x="194945" y="147319"/>
                </a:lnTo>
                <a:lnTo>
                  <a:pt x="194945" y="144779"/>
                </a:lnTo>
                <a:lnTo>
                  <a:pt x="151765" y="144779"/>
                </a:lnTo>
                <a:lnTo>
                  <a:pt x="151765" y="120649"/>
                </a:lnTo>
                <a:lnTo>
                  <a:pt x="139700" y="102869"/>
                </a:lnTo>
                <a:lnTo>
                  <a:pt x="137795" y="96519"/>
                </a:lnTo>
                <a:lnTo>
                  <a:pt x="138430" y="89534"/>
                </a:lnTo>
                <a:lnTo>
                  <a:pt x="139700" y="86994"/>
                </a:lnTo>
                <a:lnTo>
                  <a:pt x="207645" y="86994"/>
                </a:lnTo>
                <a:lnTo>
                  <a:pt x="206375" y="78104"/>
                </a:lnTo>
                <a:lnTo>
                  <a:pt x="205105" y="72389"/>
                </a:lnTo>
                <a:lnTo>
                  <a:pt x="142875" y="72389"/>
                </a:lnTo>
                <a:lnTo>
                  <a:pt x="151130" y="62864"/>
                </a:lnTo>
                <a:lnTo>
                  <a:pt x="161925" y="58419"/>
                </a:lnTo>
                <a:lnTo>
                  <a:pt x="197485" y="58419"/>
                </a:lnTo>
                <a:lnTo>
                  <a:pt x="194945" y="54609"/>
                </a:lnTo>
                <a:lnTo>
                  <a:pt x="184150" y="46989"/>
                </a:lnTo>
                <a:lnTo>
                  <a:pt x="172085" y="4317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6296" y="3244843"/>
            <a:ext cx="257173" cy="272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5021" y="3195948"/>
            <a:ext cx="395605" cy="444500"/>
          </a:xfrm>
          <a:custGeom>
            <a:avLst/>
            <a:gdLst/>
            <a:ahLst/>
            <a:cxnLst/>
            <a:rect l="l" t="t" r="r" b="b"/>
            <a:pathLst>
              <a:path w="395605" h="444500">
                <a:moveTo>
                  <a:pt x="43815" y="390525"/>
                </a:moveTo>
                <a:lnTo>
                  <a:pt x="0" y="433705"/>
                </a:lnTo>
                <a:lnTo>
                  <a:pt x="10159" y="444500"/>
                </a:lnTo>
                <a:lnTo>
                  <a:pt x="53975" y="400685"/>
                </a:lnTo>
                <a:lnTo>
                  <a:pt x="43815" y="390525"/>
                </a:lnTo>
                <a:close/>
              </a:path>
              <a:path w="395605" h="444500">
                <a:moveTo>
                  <a:pt x="72390" y="412750"/>
                </a:moveTo>
                <a:lnTo>
                  <a:pt x="50800" y="434340"/>
                </a:lnTo>
                <a:lnTo>
                  <a:pt x="60960" y="444500"/>
                </a:lnTo>
                <a:lnTo>
                  <a:pt x="82550" y="422910"/>
                </a:lnTo>
                <a:lnTo>
                  <a:pt x="72390" y="412750"/>
                </a:lnTo>
                <a:close/>
              </a:path>
              <a:path w="395605" h="444500">
                <a:moveTo>
                  <a:pt x="345440" y="88900"/>
                </a:moveTo>
                <a:lnTo>
                  <a:pt x="59055" y="375285"/>
                </a:lnTo>
                <a:lnTo>
                  <a:pt x="66040" y="380365"/>
                </a:lnTo>
                <a:lnTo>
                  <a:pt x="79375" y="389890"/>
                </a:lnTo>
                <a:lnTo>
                  <a:pt x="121920" y="412115"/>
                </a:lnTo>
                <a:lnTo>
                  <a:pt x="167640" y="423545"/>
                </a:lnTo>
                <a:lnTo>
                  <a:pt x="198755" y="424815"/>
                </a:lnTo>
                <a:lnTo>
                  <a:pt x="213995" y="424180"/>
                </a:lnTo>
                <a:lnTo>
                  <a:pt x="259715" y="414020"/>
                </a:lnTo>
                <a:lnTo>
                  <a:pt x="193675" y="410210"/>
                </a:lnTo>
                <a:lnTo>
                  <a:pt x="180975" y="410210"/>
                </a:lnTo>
                <a:lnTo>
                  <a:pt x="142875" y="403225"/>
                </a:lnTo>
                <a:lnTo>
                  <a:pt x="106680" y="389255"/>
                </a:lnTo>
                <a:lnTo>
                  <a:pt x="85090" y="375920"/>
                </a:lnTo>
                <a:lnTo>
                  <a:pt x="344805" y="110490"/>
                </a:lnTo>
                <a:lnTo>
                  <a:pt x="361950" y="110490"/>
                </a:lnTo>
                <a:lnTo>
                  <a:pt x="359410" y="106680"/>
                </a:lnTo>
                <a:lnTo>
                  <a:pt x="345440" y="88900"/>
                </a:lnTo>
                <a:close/>
              </a:path>
              <a:path w="395605" h="444500">
                <a:moveTo>
                  <a:pt x="314960" y="215265"/>
                </a:moveTo>
                <a:lnTo>
                  <a:pt x="278765" y="215265"/>
                </a:lnTo>
                <a:lnTo>
                  <a:pt x="265430" y="219710"/>
                </a:lnTo>
                <a:lnTo>
                  <a:pt x="257810" y="230505"/>
                </a:lnTo>
                <a:lnTo>
                  <a:pt x="251460" y="271780"/>
                </a:lnTo>
                <a:lnTo>
                  <a:pt x="253365" y="277495"/>
                </a:lnTo>
                <a:lnTo>
                  <a:pt x="266065" y="297180"/>
                </a:lnTo>
                <a:lnTo>
                  <a:pt x="266065" y="319405"/>
                </a:lnTo>
                <a:lnTo>
                  <a:pt x="198755" y="353060"/>
                </a:lnTo>
                <a:lnTo>
                  <a:pt x="193675" y="360680"/>
                </a:lnTo>
                <a:lnTo>
                  <a:pt x="193675" y="410210"/>
                </a:lnTo>
                <a:lnTo>
                  <a:pt x="269240" y="410210"/>
                </a:lnTo>
                <a:lnTo>
                  <a:pt x="272415" y="408940"/>
                </a:lnTo>
                <a:lnTo>
                  <a:pt x="214629" y="408940"/>
                </a:lnTo>
                <a:lnTo>
                  <a:pt x="207645" y="368935"/>
                </a:lnTo>
                <a:lnTo>
                  <a:pt x="207645" y="365760"/>
                </a:lnTo>
                <a:lnTo>
                  <a:pt x="208915" y="363220"/>
                </a:lnTo>
                <a:lnTo>
                  <a:pt x="271145" y="332105"/>
                </a:lnTo>
                <a:lnTo>
                  <a:pt x="287020" y="332105"/>
                </a:lnTo>
                <a:lnTo>
                  <a:pt x="287020" y="328295"/>
                </a:lnTo>
                <a:lnTo>
                  <a:pt x="280035" y="320675"/>
                </a:lnTo>
                <a:lnTo>
                  <a:pt x="280035" y="292735"/>
                </a:lnTo>
                <a:lnTo>
                  <a:pt x="267335" y="273685"/>
                </a:lnTo>
                <a:lnTo>
                  <a:pt x="266700" y="272415"/>
                </a:lnTo>
                <a:lnTo>
                  <a:pt x="266065" y="269875"/>
                </a:lnTo>
                <a:lnTo>
                  <a:pt x="266065" y="268605"/>
                </a:lnTo>
                <a:lnTo>
                  <a:pt x="267335" y="258445"/>
                </a:lnTo>
                <a:lnTo>
                  <a:pt x="322580" y="258445"/>
                </a:lnTo>
                <a:lnTo>
                  <a:pt x="322580" y="243840"/>
                </a:lnTo>
                <a:lnTo>
                  <a:pt x="269875" y="243840"/>
                </a:lnTo>
                <a:lnTo>
                  <a:pt x="271780" y="232410"/>
                </a:lnTo>
                <a:lnTo>
                  <a:pt x="274955" y="229870"/>
                </a:lnTo>
                <a:lnTo>
                  <a:pt x="319405" y="229870"/>
                </a:lnTo>
                <a:lnTo>
                  <a:pt x="319405" y="218440"/>
                </a:lnTo>
                <a:lnTo>
                  <a:pt x="314960" y="215265"/>
                </a:lnTo>
                <a:close/>
              </a:path>
              <a:path w="395605" h="444500">
                <a:moveTo>
                  <a:pt x="287020" y="328295"/>
                </a:moveTo>
                <a:lnTo>
                  <a:pt x="287020" y="384810"/>
                </a:lnTo>
                <a:lnTo>
                  <a:pt x="252095" y="400685"/>
                </a:lnTo>
                <a:lnTo>
                  <a:pt x="214629" y="408940"/>
                </a:lnTo>
                <a:lnTo>
                  <a:pt x="272415" y="408940"/>
                </a:lnTo>
                <a:lnTo>
                  <a:pt x="315595" y="384175"/>
                </a:lnTo>
                <a:lnTo>
                  <a:pt x="326390" y="375920"/>
                </a:lnTo>
                <a:lnTo>
                  <a:pt x="301625" y="375920"/>
                </a:lnTo>
                <a:lnTo>
                  <a:pt x="301625" y="347980"/>
                </a:lnTo>
                <a:lnTo>
                  <a:pt x="314325" y="335280"/>
                </a:lnTo>
                <a:lnTo>
                  <a:pt x="294640" y="335280"/>
                </a:lnTo>
                <a:lnTo>
                  <a:pt x="291465" y="332105"/>
                </a:lnTo>
                <a:lnTo>
                  <a:pt x="287020" y="328295"/>
                </a:lnTo>
                <a:close/>
              </a:path>
              <a:path w="395605" h="444500">
                <a:moveTo>
                  <a:pt x="151765" y="354965"/>
                </a:moveTo>
                <a:lnTo>
                  <a:pt x="130175" y="376555"/>
                </a:lnTo>
                <a:lnTo>
                  <a:pt x="140335" y="386715"/>
                </a:lnTo>
                <a:lnTo>
                  <a:pt x="161925" y="365125"/>
                </a:lnTo>
                <a:lnTo>
                  <a:pt x="151765" y="354965"/>
                </a:lnTo>
                <a:close/>
              </a:path>
              <a:path w="395605" h="444500">
                <a:moveTo>
                  <a:pt x="337820" y="326390"/>
                </a:moveTo>
                <a:lnTo>
                  <a:pt x="337820" y="342265"/>
                </a:lnTo>
                <a:lnTo>
                  <a:pt x="328930" y="352425"/>
                </a:lnTo>
                <a:lnTo>
                  <a:pt x="320040" y="360680"/>
                </a:lnTo>
                <a:lnTo>
                  <a:pt x="310515" y="368935"/>
                </a:lnTo>
                <a:lnTo>
                  <a:pt x="301625" y="375920"/>
                </a:lnTo>
                <a:lnTo>
                  <a:pt x="326390" y="375920"/>
                </a:lnTo>
                <a:lnTo>
                  <a:pt x="327660" y="374015"/>
                </a:lnTo>
                <a:lnTo>
                  <a:pt x="339725" y="362585"/>
                </a:lnTo>
                <a:lnTo>
                  <a:pt x="350520" y="350520"/>
                </a:lnTo>
                <a:lnTo>
                  <a:pt x="359410" y="339090"/>
                </a:lnTo>
                <a:lnTo>
                  <a:pt x="363855" y="332105"/>
                </a:lnTo>
                <a:lnTo>
                  <a:pt x="364480" y="330835"/>
                </a:lnTo>
                <a:lnTo>
                  <a:pt x="346710" y="330835"/>
                </a:lnTo>
                <a:lnTo>
                  <a:pt x="337820" y="326390"/>
                </a:lnTo>
                <a:close/>
              </a:path>
              <a:path w="395605" h="444500">
                <a:moveTo>
                  <a:pt x="287020" y="332105"/>
                </a:moveTo>
                <a:lnTo>
                  <a:pt x="271145" y="332105"/>
                </a:lnTo>
                <a:lnTo>
                  <a:pt x="287020" y="347980"/>
                </a:lnTo>
                <a:lnTo>
                  <a:pt x="287020" y="332105"/>
                </a:lnTo>
                <a:close/>
              </a:path>
              <a:path w="395605" h="444500">
                <a:moveTo>
                  <a:pt x="337820" y="332105"/>
                </a:moveTo>
                <a:lnTo>
                  <a:pt x="317500" y="332105"/>
                </a:lnTo>
                <a:lnTo>
                  <a:pt x="337820" y="342265"/>
                </a:lnTo>
                <a:lnTo>
                  <a:pt x="337820" y="332105"/>
                </a:lnTo>
                <a:close/>
              </a:path>
              <a:path w="395605" h="444500">
                <a:moveTo>
                  <a:pt x="210185" y="281940"/>
                </a:moveTo>
                <a:lnTo>
                  <a:pt x="166370" y="325755"/>
                </a:lnTo>
                <a:lnTo>
                  <a:pt x="176530" y="335915"/>
                </a:lnTo>
                <a:lnTo>
                  <a:pt x="220345" y="292100"/>
                </a:lnTo>
                <a:lnTo>
                  <a:pt x="210185" y="281940"/>
                </a:lnTo>
                <a:close/>
              </a:path>
              <a:path w="395605" h="444500">
                <a:moveTo>
                  <a:pt x="322580" y="219710"/>
                </a:moveTo>
                <a:lnTo>
                  <a:pt x="322580" y="272415"/>
                </a:lnTo>
                <a:lnTo>
                  <a:pt x="321310" y="273685"/>
                </a:lnTo>
                <a:lnTo>
                  <a:pt x="308610" y="292735"/>
                </a:lnTo>
                <a:lnTo>
                  <a:pt x="308610" y="320675"/>
                </a:lnTo>
                <a:lnTo>
                  <a:pt x="294640" y="335280"/>
                </a:lnTo>
                <a:lnTo>
                  <a:pt x="314325" y="335280"/>
                </a:lnTo>
                <a:lnTo>
                  <a:pt x="317500" y="332105"/>
                </a:lnTo>
                <a:lnTo>
                  <a:pt x="337820" y="332105"/>
                </a:lnTo>
                <a:lnTo>
                  <a:pt x="337820" y="326390"/>
                </a:lnTo>
                <a:lnTo>
                  <a:pt x="323215" y="319405"/>
                </a:lnTo>
                <a:lnTo>
                  <a:pt x="323215" y="297180"/>
                </a:lnTo>
                <a:lnTo>
                  <a:pt x="336550" y="277495"/>
                </a:lnTo>
                <a:lnTo>
                  <a:pt x="337820" y="271780"/>
                </a:lnTo>
                <a:lnTo>
                  <a:pt x="335915" y="258445"/>
                </a:lnTo>
                <a:lnTo>
                  <a:pt x="334010" y="243840"/>
                </a:lnTo>
                <a:lnTo>
                  <a:pt x="332740" y="233680"/>
                </a:lnTo>
                <a:lnTo>
                  <a:pt x="330835" y="229870"/>
                </a:lnTo>
                <a:lnTo>
                  <a:pt x="326390" y="221615"/>
                </a:lnTo>
                <a:lnTo>
                  <a:pt x="322580" y="219710"/>
                </a:lnTo>
                <a:close/>
              </a:path>
              <a:path w="395605" h="444500">
                <a:moveTo>
                  <a:pt x="361950" y="110490"/>
                </a:moveTo>
                <a:lnTo>
                  <a:pt x="344805" y="110490"/>
                </a:lnTo>
                <a:lnTo>
                  <a:pt x="352425" y="120650"/>
                </a:lnTo>
                <a:lnTo>
                  <a:pt x="358775" y="131445"/>
                </a:lnTo>
                <a:lnTo>
                  <a:pt x="375920" y="177800"/>
                </a:lnTo>
                <a:lnTo>
                  <a:pt x="381000" y="226695"/>
                </a:lnTo>
                <a:lnTo>
                  <a:pt x="380365" y="238760"/>
                </a:lnTo>
                <a:lnTo>
                  <a:pt x="369570" y="287020"/>
                </a:lnTo>
                <a:lnTo>
                  <a:pt x="346710" y="330835"/>
                </a:lnTo>
                <a:lnTo>
                  <a:pt x="364480" y="330835"/>
                </a:lnTo>
                <a:lnTo>
                  <a:pt x="384810" y="289560"/>
                </a:lnTo>
                <a:lnTo>
                  <a:pt x="393700" y="249555"/>
                </a:lnTo>
                <a:lnTo>
                  <a:pt x="395483" y="221615"/>
                </a:lnTo>
                <a:lnTo>
                  <a:pt x="395605" y="208915"/>
                </a:lnTo>
                <a:lnTo>
                  <a:pt x="388620" y="168910"/>
                </a:lnTo>
                <a:lnTo>
                  <a:pt x="374015" y="130810"/>
                </a:lnTo>
                <a:lnTo>
                  <a:pt x="367030" y="118110"/>
                </a:lnTo>
                <a:lnTo>
                  <a:pt x="361950" y="110490"/>
                </a:lnTo>
                <a:close/>
              </a:path>
              <a:path w="395605" h="444500">
                <a:moveTo>
                  <a:pt x="322580" y="258445"/>
                </a:moveTo>
                <a:lnTo>
                  <a:pt x="321310" y="258445"/>
                </a:lnTo>
                <a:lnTo>
                  <a:pt x="322580" y="268605"/>
                </a:lnTo>
                <a:lnTo>
                  <a:pt x="322580" y="258445"/>
                </a:lnTo>
                <a:close/>
              </a:path>
              <a:path w="395605" h="444500">
                <a:moveTo>
                  <a:pt x="319405" y="229870"/>
                </a:moveTo>
                <a:lnTo>
                  <a:pt x="314325" y="229870"/>
                </a:lnTo>
                <a:lnTo>
                  <a:pt x="317500" y="232410"/>
                </a:lnTo>
                <a:lnTo>
                  <a:pt x="319405" y="243840"/>
                </a:lnTo>
                <a:lnTo>
                  <a:pt x="319405" y="229870"/>
                </a:lnTo>
                <a:close/>
              </a:path>
              <a:path w="395605" h="444500">
                <a:moveTo>
                  <a:pt x="319405" y="218440"/>
                </a:moveTo>
                <a:lnTo>
                  <a:pt x="319405" y="243840"/>
                </a:lnTo>
                <a:lnTo>
                  <a:pt x="322580" y="243840"/>
                </a:lnTo>
                <a:lnTo>
                  <a:pt x="322580" y="219710"/>
                </a:lnTo>
                <a:lnTo>
                  <a:pt x="319405" y="218440"/>
                </a:lnTo>
                <a:close/>
              </a:path>
              <a:path w="395605" h="444500">
                <a:moveTo>
                  <a:pt x="340360" y="159385"/>
                </a:moveTo>
                <a:lnTo>
                  <a:pt x="311150" y="187960"/>
                </a:lnTo>
                <a:lnTo>
                  <a:pt x="321310" y="198755"/>
                </a:lnTo>
                <a:lnTo>
                  <a:pt x="350520" y="169545"/>
                </a:lnTo>
                <a:lnTo>
                  <a:pt x="340360" y="159385"/>
                </a:lnTo>
                <a:close/>
              </a:path>
              <a:path w="395605" h="444500">
                <a:moveTo>
                  <a:pt x="43815" y="144780"/>
                </a:moveTo>
                <a:lnTo>
                  <a:pt x="3809" y="184785"/>
                </a:lnTo>
                <a:lnTo>
                  <a:pt x="14604" y="194945"/>
                </a:lnTo>
                <a:lnTo>
                  <a:pt x="53975" y="154940"/>
                </a:lnTo>
                <a:lnTo>
                  <a:pt x="43815" y="144780"/>
                </a:lnTo>
                <a:close/>
              </a:path>
              <a:path w="395605" h="444500">
                <a:moveTo>
                  <a:pt x="224154" y="80010"/>
                </a:moveTo>
                <a:lnTo>
                  <a:pt x="202565" y="101600"/>
                </a:lnTo>
                <a:lnTo>
                  <a:pt x="212725" y="111760"/>
                </a:lnTo>
                <a:lnTo>
                  <a:pt x="234315" y="90170"/>
                </a:lnTo>
                <a:lnTo>
                  <a:pt x="224154" y="80010"/>
                </a:lnTo>
                <a:close/>
              </a:path>
              <a:path w="395605" h="444500">
                <a:moveTo>
                  <a:pt x="325120" y="43815"/>
                </a:moveTo>
                <a:lnTo>
                  <a:pt x="303530" y="65405"/>
                </a:lnTo>
                <a:lnTo>
                  <a:pt x="314325" y="75565"/>
                </a:lnTo>
                <a:lnTo>
                  <a:pt x="335280" y="53975"/>
                </a:lnTo>
                <a:lnTo>
                  <a:pt x="325120" y="43815"/>
                </a:lnTo>
                <a:close/>
              </a:path>
              <a:path w="395605" h="444500">
                <a:moveTo>
                  <a:pt x="311150" y="0"/>
                </a:moveTo>
                <a:lnTo>
                  <a:pt x="274955" y="36195"/>
                </a:lnTo>
                <a:lnTo>
                  <a:pt x="285115" y="46355"/>
                </a:lnTo>
                <a:lnTo>
                  <a:pt x="321310" y="10160"/>
                </a:lnTo>
                <a:lnTo>
                  <a:pt x="311150" y="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31241" y="3569962"/>
            <a:ext cx="29209" cy="0"/>
          </a:xfrm>
          <a:custGeom>
            <a:avLst/>
            <a:gdLst/>
            <a:ahLst/>
            <a:cxnLst/>
            <a:rect l="l" t="t" r="r" b="b"/>
            <a:pathLst>
              <a:path w="29209">
                <a:moveTo>
                  <a:pt x="0" y="0"/>
                </a:moveTo>
                <a:lnTo>
                  <a:pt x="29209" y="0"/>
                </a:lnTo>
              </a:path>
            </a:pathLst>
          </a:custGeom>
          <a:ln w="15735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6619" y="1851380"/>
            <a:ext cx="151130" cy="407670"/>
          </a:xfrm>
          <a:custGeom>
            <a:avLst/>
            <a:gdLst/>
            <a:ahLst/>
            <a:cxnLst/>
            <a:rect l="l" t="t" r="r" b="b"/>
            <a:pathLst>
              <a:path w="151130" h="407669">
                <a:moveTo>
                  <a:pt x="135890" y="353059"/>
                </a:moveTo>
                <a:lnTo>
                  <a:pt x="20320" y="353059"/>
                </a:lnTo>
                <a:lnTo>
                  <a:pt x="20320" y="407669"/>
                </a:lnTo>
                <a:lnTo>
                  <a:pt x="33655" y="407669"/>
                </a:lnTo>
                <a:lnTo>
                  <a:pt x="33655" y="393700"/>
                </a:lnTo>
                <a:lnTo>
                  <a:pt x="81280" y="393700"/>
                </a:lnTo>
                <a:lnTo>
                  <a:pt x="81280" y="381000"/>
                </a:lnTo>
                <a:lnTo>
                  <a:pt x="33655" y="381000"/>
                </a:lnTo>
                <a:lnTo>
                  <a:pt x="33655" y="367029"/>
                </a:lnTo>
                <a:lnTo>
                  <a:pt x="135890" y="367029"/>
                </a:lnTo>
                <a:lnTo>
                  <a:pt x="135890" y="353059"/>
                </a:lnTo>
                <a:close/>
              </a:path>
              <a:path w="151130" h="407669">
                <a:moveTo>
                  <a:pt x="135890" y="367029"/>
                </a:moveTo>
                <a:lnTo>
                  <a:pt x="121920" y="367029"/>
                </a:lnTo>
                <a:lnTo>
                  <a:pt x="121920" y="407669"/>
                </a:lnTo>
                <a:lnTo>
                  <a:pt x="135890" y="407669"/>
                </a:lnTo>
                <a:lnTo>
                  <a:pt x="135890" y="367029"/>
                </a:lnTo>
                <a:close/>
              </a:path>
              <a:path w="151130" h="407669">
                <a:moveTo>
                  <a:pt x="69215" y="0"/>
                </a:moveTo>
                <a:lnTo>
                  <a:pt x="27940" y="14604"/>
                </a:lnTo>
                <a:lnTo>
                  <a:pt x="1270" y="56514"/>
                </a:lnTo>
                <a:lnTo>
                  <a:pt x="0" y="69850"/>
                </a:lnTo>
                <a:lnTo>
                  <a:pt x="2540" y="84454"/>
                </a:lnTo>
                <a:lnTo>
                  <a:pt x="24130" y="120014"/>
                </a:lnTo>
                <a:lnTo>
                  <a:pt x="59690" y="135254"/>
                </a:lnTo>
                <a:lnTo>
                  <a:pt x="60960" y="135254"/>
                </a:lnTo>
                <a:lnTo>
                  <a:pt x="60960" y="170814"/>
                </a:lnTo>
                <a:lnTo>
                  <a:pt x="48895" y="177164"/>
                </a:lnTo>
                <a:lnTo>
                  <a:pt x="41910" y="188594"/>
                </a:lnTo>
                <a:lnTo>
                  <a:pt x="40640" y="208279"/>
                </a:lnTo>
                <a:lnTo>
                  <a:pt x="8890" y="240029"/>
                </a:lnTo>
                <a:lnTo>
                  <a:pt x="6350" y="244475"/>
                </a:lnTo>
                <a:lnTo>
                  <a:pt x="6350" y="299084"/>
                </a:lnTo>
                <a:lnTo>
                  <a:pt x="10160" y="306704"/>
                </a:lnTo>
                <a:lnTo>
                  <a:pt x="33655" y="341629"/>
                </a:lnTo>
                <a:lnTo>
                  <a:pt x="33655" y="353059"/>
                </a:lnTo>
                <a:lnTo>
                  <a:pt x="47625" y="353059"/>
                </a:lnTo>
                <a:lnTo>
                  <a:pt x="47625" y="337819"/>
                </a:lnTo>
                <a:lnTo>
                  <a:pt x="21590" y="299084"/>
                </a:lnTo>
                <a:lnTo>
                  <a:pt x="20320" y="296544"/>
                </a:lnTo>
                <a:lnTo>
                  <a:pt x="20320" y="248284"/>
                </a:lnTo>
                <a:lnTo>
                  <a:pt x="20955" y="247014"/>
                </a:lnTo>
                <a:lnTo>
                  <a:pt x="40640" y="227329"/>
                </a:lnTo>
                <a:lnTo>
                  <a:pt x="53975" y="227329"/>
                </a:lnTo>
                <a:lnTo>
                  <a:pt x="53975" y="189864"/>
                </a:lnTo>
                <a:lnTo>
                  <a:pt x="60325" y="183514"/>
                </a:lnTo>
                <a:lnTo>
                  <a:pt x="90805" y="183514"/>
                </a:lnTo>
                <a:lnTo>
                  <a:pt x="82550" y="174625"/>
                </a:lnTo>
                <a:lnTo>
                  <a:pt x="74295" y="135254"/>
                </a:lnTo>
                <a:lnTo>
                  <a:pt x="88265" y="132714"/>
                </a:lnTo>
                <a:lnTo>
                  <a:pt x="100330" y="127000"/>
                </a:lnTo>
                <a:lnTo>
                  <a:pt x="107315" y="122554"/>
                </a:lnTo>
                <a:lnTo>
                  <a:pt x="69215" y="122554"/>
                </a:lnTo>
                <a:lnTo>
                  <a:pt x="54610" y="120650"/>
                </a:lnTo>
                <a:lnTo>
                  <a:pt x="21590" y="96519"/>
                </a:lnTo>
                <a:lnTo>
                  <a:pt x="13335" y="69850"/>
                </a:lnTo>
                <a:lnTo>
                  <a:pt x="15240" y="55244"/>
                </a:lnTo>
                <a:lnTo>
                  <a:pt x="39370" y="22225"/>
                </a:lnTo>
                <a:lnTo>
                  <a:pt x="67945" y="13969"/>
                </a:lnTo>
                <a:lnTo>
                  <a:pt x="106045" y="13969"/>
                </a:lnTo>
                <a:lnTo>
                  <a:pt x="103505" y="12064"/>
                </a:lnTo>
                <a:lnTo>
                  <a:pt x="93345" y="5714"/>
                </a:lnTo>
                <a:lnTo>
                  <a:pt x="81280" y="1904"/>
                </a:lnTo>
                <a:lnTo>
                  <a:pt x="69215" y="0"/>
                </a:lnTo>
                <a:close/>
              </a:path>
              <a:path w="151130" h="407669">
                <a:moveTo>
                  <a:pt x="121920" y="282575"/>
                </a:moveTo>
                <a:lnTo>
                  <a:pt x="121920" y="322579"/>
                </a:lnTo>
                <a:lnTo>
                  <a:pt x="121285" y="323850"/>
                </a:lnTo>
                <a:lnTo>
                  <a:pt x="108585" y="337184"/>
                </a:lnTo>
                <a:lnTo>
                  <a:pt x="108585" y="353059"/>
                </a:lnTo>
                <a:lnTo>
                  <a:pt x="121920" y="353059"/>
                </a:lnTo>
                <a:lnTo>
                  <a:pt x="121920" y="342264"/>
                </a:lnTo>
                <a:lnTo>
                  <a:pt x="133350" y="330834"/>
                </a:lnTo>
                <a:lnTo>
                  <a:pt x="135890" y="326389"/>
                </a:lnTo>
                <a:lnTo>
                  <a:pt x="135890" y="301625"/>
                </a:lnTo>
                <a:lnTo>
                  <a:pt x="145415" y="292100"/>
                </a:lnTo>
                <a:lnTo>
                  <a:pt x="146685" y="289559"/>
                </a:lnTo>
                <a:lnTo>
                  <a:pt x="128905" y="289559"/>
                </a:lnTo>
                <a:lnTo>
                  <a:pt x="121920" y="282575"/>
                </a:lnTo>
                <a:close/>
              </a:path>
              <a:path w="151130" h="407669">
                <a:moveTo>
                  <a:pt x="90805" y="183514"/>
                </a:moveTo>
                <a:lnTo>
                  <a:pt x="74930" y="183514"/>
                </a:lnTo>
                <a:lnTo>
                  <a:pt x="81280" y="189864"/>
                </a:lnTo>
                <a:lnTo>
                  <a:pt x="81280" y="260984"/>
                </a:lnTo>
                <a:lnTo>
                  <a:pt x="121920" y="301625"/>
                </a:lnTo>
                <a:lnTo>
                  <a:pt x="121920" y="282575"/>
                </a:lnTo>
                <a:lnTo>
                  <a:pt x="118745" y="279400"/>
                </a:lnTo>
                <a:lnTo>
                  <a:pt x="132080" y="269239"/>
                </a:lnTo>
                <a:lnTo>
                  <a:pt x="109220" y="269239"/>
                </a:lnTo>
                <a:lnTo>
                  <a:pt x="98425" y="259079"/>
                </a:lnTo>
                <a:lnTo>
                  <a:pt x="114300" y="247014"/>
                </a:lnTo>
                <a:lnTo>
                  <a:pt x="123825" y="247014"/>
                </a:lnTo>
                <a:lnTo>
                  <a:pt x="123825" y="244475"/>
                </a:lnTo>
                <a:lnTo>
                  <a:pt x="94615" y="244475"/>
                </a:lnTo>
                <a:lnTo>
                  <a:pt x="94615" y="222884"/>
                </a:lnTo>
                <a:lnTo>
                  <a:pt x="106045" y="222884"/>
                </a:lnTo>
                <a:lnTo>
                  <a:pt x="106045" y="215264"/>
                </a:lnTo>
                <a:lnTo>
                  <a:pt x="94615" y="201294"/>
                </a:lnTo>
                <a:lnTo>
                  <a:pt x="94615" y="197484"/>
                </a:lnTo>
                <a:lnTo>
                  <a:pt x="91440" y="184150"/>
                </a:lnTo>
                <a:lnTo>
                  <a:pt x="90805" y="183514"/>
                </a:lnTo>
                <a:close/>
              </a:path>
              <a:path w="151130" h="407669">
                <a:moveTo>
                  <a:pt x="138430" y="255904"/>
                </a:moveTo>
                <a:lnTo>
                  <a:pt x="138430" y="280034"/>
                </a:lnTo>
                <a:lnTo>
                  <a:pt x="128905" y="289559"/>
                </a:lnTo>
                <a:lnTo>
                  <a:pt x="146685" y="289559"/>
                </a:lnTo>
                <a:lnTo>
                  <a:pt x="151130" y="281304"/>
                </a:lnTo>
                <a:lnTo>
                  <a:pt x="149225" y="269875"/>
                </a:lnTo>
                <a:lnTo>
                  <a:pt x="138430" y="255904"/>
                </a:lnTo>
                <a:close/>
              </a:path>
              <a:path w="151130" h="407669">
                <a:moveTo>
                  <a:pt x="53975" y="227329"/>
                </a:moveTo>
                <a:lnTo>
                  <a:pt x="40640" y="227329"/>
                </a:lnTo>
                <a:lnTo>
                  <a:pt x="40640" y="254634"/>
                </a:lnTo>
                <a:lnTo>
                  <a:pt x="40005" y="256539"/>
                </a:lnTo>
                <a:lnTo>
                  <a:pt x="29210" y="267334"/>
                </a:lnTo>
                <a:lnTo>
                  <a:pt x="38735" y="276859"/>
                </a:lnTo>
                <a:lnTo>
                  <a:pt x="52070" y="262889"/>
                </a:lnTo>
                <a:lnTo>
                  <a:pt x="53975" y="258444"/>
                </a:lnTo>
                <a:lnTo>
                  <a:pt x="53975" y="227329"/>
                </a:lnTo>
                <a:close/>
              </a:path>
              <a:path w="151130" h="407669">
                <a:moveTo>
                  <a:pt x="123825" y="238125"/>
                </a:moveTo>
                <a:lnTo>
                  <a:pt x="123825" y="258444"/>
                </a:lnTo>
                <a:lnTo>
                  <a:pt x="109220" y="269239"/>
                </a:lnTo>
                <a:lnTo>
                  <a:pt x="132080" y="269239"/>
                </a:lnTo>
                <a:lnTo>
                  <a:pt x="135890" y="273050"/>
                </a:lnTo>
                <a:lnTo>
                  <a:pt x="138430" y="276225"/>
                </a:lnTo>
                <a:lnTo>
                  <a:pt x="138430" y="255904"/>
                </a:lnTo>
                <a:lnTo>
                  <a:pt x="130810" y="247014"/>
                </a:lnTo>
                <a:lnTo>
                  <a:pt x="129540" y="244475"/>
                </a:lnTo>
                <a:lnTo>
                  <a:pt x="123825" y="238125"/>
                </a:lnTo>
                <a:close/>
              </a:path>
              <a:path w="151130" h="407669">
                <a:moveTo>
                  <a:pt x="123825" y="247014"/>
                </a:moveTo>
                <a:lnTo>
                  <a:pt x="114300" y="247014"/>
                </a:lnTo>
                <a:lnTo>
                  <a:pt x="123825" y="258444"/>
                </a:lnTo>
                <a:lnTo>
                  <a:pt x="123825" y="247014"/>
                </a:lnTo>
                <a:close/>
              </a:path>
              <a:path w="151130" h="407669">
                <a:moveTo>
                  <a:pt x="106045" y="215264"/>
                </a:moveTo>
                <a:lnTo>
                  <a:pt x="106045" y="236854"/>
                </a:lnTo>
                <a:lnTo>
                  <a:pt x="94615" y="244475"/>
                </a:lnTo>
                <a:lnTo>
                  <a:pt x="123825" y="244475"/>
                </a:lnTo>
                <a:lnTo>
                  <a:pt x="123825" y="238125"/>
                </a:lnTo>
                <a:lnTo>
                  <a:pt x="112395" y="222884"/>
                </a:lnTo>
                <a:lnTo>
                  <a:pt x="106045" y="215264"/>
                </a:lnTo>
                <a:close/>
              </a:path>
              <a:path w="151130" h="407669">
                <a:moveTo>
                  <a:pt x="106045" y="222884"/>
                </a:moveTo>
                <a:lnTo>
                  <a:pt x="94615" y="222884"/>
                </a:lnTo>
                <a:lnTo>
                  <a:pt x="106045" y="236854"/>
                </a:lnTo>
                <a:lnTo>
                  <a:pt x="106045" y="222884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3930" y="1865350"/>
            <a:ext cx="67944" cy="1085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8388" y="1928213"/>
            <a:ext cx="50165" cy="50800"/>
          </a:xfrm>
          <a:custGeom>
            <a:avLst/>
            <a:gdLst/>
            <a:ahLst/>
            <a:cxnLst/>
            <a:rect l="l" t="t" r="r" b="b"/>
            <a:pathLst>
              <a:path w="50165" h="50800">
                <a:moveTo>
                  <a:pt x="9525" y="0"/>
                </a:moveTo>
                <a:lnTo>
                  <a:pt x="0" y="9525"/>
                </a:lnTo>
                <a:lnTo>
                  <a:pt x="15875" y="25400"/>
                </a:lnTo>
                <a:lnTo>
                  <a:pt x="0" y="41275"/>
                </a:lnTo>
                <a:lnTo>
                  <a:pt x="9525" y="50800"/>
                </a:lnTo>
                <a:lnTo>
                  <a:pt x="25400" y="34925"/>
                </a:lnTo>
                <a:lnTo>
                  <a:pt x="44450" y="34925"/>
                </a:lnTo>
                <a:lnTo>
                  <a:pt x="34925" y="25400"/>
                </a:lnTo>
                <a:lnTo>
                  <a:pt x="44450" y="15875"/>
                </a:lnTo>
                <a:lnTo>
                  <a:pt x="25400" y="15875"/>
                </a:lnTo>
                <a:lnTo>
                  <a:pt x="9525" y="0"/>
                </a:lnTo>
                <a:close/>
              </a:path>
              <a:path w="50165" h="50800">
                <a:moveTo>
                  <a:pt x="44450" y="34925"/>
                </a:moveTo>
                <a:lnTo>
                  <a:pt x="25400" y="34925"/>
                </a:lnTo>
                <a:lnTo>
                  <a:pt x="40640" y="50800"/>
                </a:lnTo>
                <a:lnTo>
                  <a:pt x="50165" y="41275"/>
                </a:lnTo>
                <a:lnTo>
                  <a:pt x="44450" y="34925"/>
                </a:lnTo>
                <a:close/>
              </a:path>
              <a:path w="50165" h="50800">
                <a:moveTo>
                  <a:pt x="40640" y="0"/>
                </a:moveTo>
                <a:lnTo>
                  <a:pt x="25400" y="15875"/>
                </a:lnTo>
                <a:lnTo>
                  <a:pt x="44450" y="15875"/>
                </a:lnTo>
                <a:lnTo>
                  <a:pt x="50165" y="9525"/>
                </a:lnTo>
                <a:lnTo>
                  <a:pt x="40640" y="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9178" y="1899003"/>
            <a:ext cx="108585" cy="359410"/>
          </a:xfrm>
          <a:custGeom>
            <a:avLst/>
            <a:gdLst/>
            <a:ahLst/>
            <a:cxnLst/>
            <a:rect l="l" t="t" r="r" b="b"/>
            <a:pathLst>
              <a:path w="108584" h="359410">
                <a:moveTo>
                  <a:pt x="57784" y="0"/>
                </a:moveTo>
                <a:lnTo>
                  <a:pt x="17144" y="16509"/>
                </a:lnTo>
                <a:lnTo>
                  <a:pt x="634" y="48259"/>
                </a:lnTo>
                <a:lnTo>
                  <a:pt x="634" y="60959"/>
                </a:lnTo>
                <a:lnTo>
                  <a:pt x="20319" y="95884"/>
                </a:lnTo>
                <a:lnTo>
                  <a:pt x="44449" y="107314"/>
                </a:lnTo>
                <a:lnTo>
                  <a:pt x="47624" y="143509"/>
                </a:lnTo>
                <a:lnTo>
                  <a:pt x="39369" y="146049"/>
                </a:lnTo>
                <a:lnTo>
                  <a:pt x="34289" y="153669"/>
                </a:lnTo>
                <a:lnTo>
                  <a:pt x="34289" y="172719"/>
                </a:lnTo>
                <a:lnTo>
                  <a:pt x="7619" y="194944"/>
                </a:lnTo>
                <a:lnTo>
                  <a:pt x="3174" y="198754"/>
                </a:lnTo>
                <a:lnTo>
                  <a:pt x="0" y="203834"/>
                </a:lnTo>
                <a:lnTo>
                  <a:pt x="0" y="245744"/>
                </a:lnTo>
                <a:lnTo>
                  <a:pt x="2539" y="250824"/>
                </a:lnTo>
                <a:lnTo>
                  <a:pt x="5079" y="254634"/>
                </a:lnTo>
                <a:lnTo>
                  <a:pt x="27304" y="280669"/>
                </a:lnTo>
                <a:lnTo>
                  <a:pt x="27304" y="291464"/>
                </a:lnTo>
                <a:lnTo>
                  <a:pt x="40639" y="291464"/>
                </a:lnTo>
                <a:lnTo>
                  <a:pt x="40639" y="274954"/>
                </a:lnTo>
                <a:lnTo>
                  <a:pt x="15239" y="245744"/>
                </a:lnTo>
                <a:lnTo>
                  <a:pt x="13969" y="244474"/>
                </a:lnTo>
                <a:lnTo>
                  <a:pt x="13969" y="208279"/>
                </a:lnTo>
                <a:lnTo>
                  <a:pt x="14604" y="205739"/>
                </a:lnTo>
                <a:lnTo>
                  <a:pt x="16509" y="204469"/>
                </a:lnTo>
                <a:lnTo>
                  <a:pt x="34289" y="189864"/>
                </a:lnTo>
                <a:lnTo>
                  <a:pt x="47624" y="189864"/>
                </a:lnTo>
                <a:lnTo>
                  <a:pt x="47624" y="158749"/>
                </a:lnTo>
                <a:lnTo>
                  <a:pt x="50164" y="155574"/>
                </a:lnTo>
                <a:lnTo>
                  <a:pt x="74929" y="155574"/>
                </a:lnTo>
                <a:lnTo>
                  <a:pt x="74929" y="153669"/>
                </a:lnTo>
                <a:lnTo>
                  <a:pt x="69214" y="146049"/>
                </a:lnTo>
                <a:lnTo>
                  <a:pt x="61594" y="143509"/>
                </a:lnTo>
                <a:lnTo>
                  <a:pt x="61594" y="107314"/>
                </a:lnTo>
                <a:lnTo>
                  <a:pt x="74294" y="104139"/>
                </a:lnTo>
                <a:lnTo>
                  <a:pt x="86359" y="97789"/>
                </a:lnTo>
                <a:lnTo>
                  <a:pt x="90169" y="93979"/>
                </a:lnTo>
                <a:lnTo>
                  <a:pt x="62229" y="93979"/>
                </a:lnTo>
                <a:lnTo>
                  <a:pt x="45719" y="92074"/>
                </a:lnTo>
                <a:lnTo>
                  <a:pt x="32384" y="86994"/>
                </a:lnTo>
                <a:lnTo>
                  <a:pt x="22224" y="78104"/>
                </a:lnTo>
                <a:lnTo>
                  <a:pt x="15874" y="67309"/>
                </a:lnTo>
                <a:lnTo>
                  <a:pt x="13969" y="54609"/>
                </a:lnTo>
                <a:lnTo>
                  <a:pt x="16509" y="40004"/>
                </a:lnTo>
                <a:lnTo>
                  <a:pt x="23494" y="27939"/>
                </a:lnTo>
                <a:lnTo>
                  <a:pt x="33654" y="19049"/>
                </a:lnTo>
                <a:lnTo>
                  <a:pt x="46989" y="13969"/>
                </a:lnTo>
                <a:lnTo>
                  <a:pt x="89534" y="13969"/>
                </a:lnTo>
                <a:lnTo>
                  <a:pt x="81279" y="6984"/>
                </a:lnTo>
                <a:lnTo>
                  <a:pt x="69849" y="1904"/>
                </a:lnTo>
                <a:lnTo>
                  <a:pt x="57784" y="0"/>
                </a:lnTo>
                <a:close/>
              </a:path>
              <a:path w="108584" h="359410">
                <a:moveTo>
                  <a:pt x="108584" y="292099"/>
                </a:moveTo>
                <a:lnTo>
                  <a:pt x="13969" y="292099"/>
                </a:lnTo>
                <a:lnTo>
                  <a:pt x="13969" y="359409"/>
                </a:lnTo>
                <a:lnTo>
                  <a:pt x="27304" y="359409"/>
                </a:lnTo>
                <a:lnTo>
                  <a:pt x="27304" y="332739"/>
                </a:lnTo>
                <a:lnTo>
                  <a:pt x="81914" y="332739"/>
                </a:lnTo>
                <a:lnTo>
                  <a:pt x="81914" y="318769"/>
                </a:lnTo>
                <a:lnTo>
                  <a:pt x="27304" y="318769"/>
                </a:lnTo>
                <a:lnTo>
                  <a:pt x="27304" y="304799"/>
                </a:lnTo>
                <a:lnTo>
                  <a:pt x="108584" y="304799"/>
                </a:lnTo>
                <a:lnTo>
                  <a:pt x="108584" y="292099"/>
                </a:lnTo>
                <a:close/>
              </a:path>
              <a:path w="108584" h="359410">
                <a:moveTo>
                  <a:pt x="108584" y="305434"/>
                </a:moveTo>
                <a:lnTo>
                  <a:pt x="95249" y="305434"/>
                </a:lnTo>
                <a:lnTo>
                  <a:pt x="95249" y="359409"/>
                </a:lnTo>
                <a:lnTo>
                  <a:pt x="108584" y="359409"/>
                </a:lnTo>
                <a:lnTo>
                  <a:pt x="108584" y="305434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81405" y="2055215"/>
            <a:ext cx="100329" cy="1358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7078" y="1887572"/>
            <a:ext cx="400050" cy="371475"/>
          </a:xfrm>
          <a:custGeom>
            <a:avLst/>
            <a:gdLst/>
            <a:ahLst/>
            <a:cxnLst/>
            <a:rect l="l" t="t" r="r" b="b"/>
            <a:pathLst>
              <a:path w="400050" h="371475">
                <a:moveTo>
                  <a:pt x="57150" y="12064"/>
                </a:moveTo>
                <a:lnTo>
                  <a:pt x="17144" y="27939"/>
                </a:lnTo>
                <a:lnTo>
                  <a:pt x="0" y="60324"/>
                </a:lnTo>
                <a:lnTo>
                  <a:pt x="634" y="72389"/>
                </a:lnTo>
                <a:lnTo>
                  <a:pt x="19684" y="107949"/>
                </a:lnTo>
                <a:lnTo>
                  <a:pt x="44450" y="119379"/>
                </a:lnTo>
                <a:lnTo>
                  <a:pt x="47625" y="155574"/>
                </a:lnTo>
                <a:lnTo>
                  <a:pt x="39370" y="158114"/>
                </a:lnTo>
                <a:lnTo>
                  <a:pt x="33655" y="165734"/>
                </a:lnTo>
                <a:lnTo>
                  <a:pt x="33655" y="184784"/>
                </a:lnTo>
                <a:lnTo>
                  <a:pt x="6984" y="207009"/>
                </a:lnTo>
                <a:lnTo>
                  <a:pt x="2540" y="210819"/>
                </a:lnTo>
                <a:lnTo>
                  <a:pt x="0" y="215899"/>
                </a:lnTo>
                <a:lnTo>
                  <a:pt x="0" y="257809"/>
                </a:lnTo>
                <a:lnTo>
                  <a:pt x="1905" y="262889"/>
                </a:lnTo>
                <a:lnTo>
                  <a:pt x="4444" y="266699"/>
                </a:lnTo>
                <a:lnTo>
                  <a:pt x="26669" y="292734"/>
                </a:lnTo>
                <a:lnTo>
                  <a:pt x="26669" y="303529"/>
                </a:lnTo>
                <a:lnTo>
                  <a:pt x="40640" y="303529"/>
                </a:lnTo>
                <a:lnTo>
                  <a:pt x="40640" y="287019"/>
                </a:lnTo>
                <a:lnTo>
                  <a:pt x="14605" y="257809"/>
                </a:lnTo>
                <a:lnTo>
                  <a:pt x="13334" y="255269"/>
                </a:lnTo>
                <a:lnTo>
                  <a:pt x="13334" y="220344"/>
                </a:lnTo>
                <a:lnTo>
                  <a:pt x="13969" y="217804"/>
                </a:lnTo>
                <a:lnTo>
                  <a:pt x="15875" y="216534"/>
                </a:lnTo>
                <a:lnTo>
                  <a:pt x="33655" y="202564"/>
                </a:lnTo>
                <a:lnTo>
                  <a:pt x="47625" y="202564"/>
                </a:lnTo>
                <a:lnTo>
                  <a:pt x="47625" y="170814"/>
                </a:lnTo>
                <a:lnTo>
                  <a:pt x="50165" y="167639"/>
                </a:lnTo>
                <a:lnTo>
                  <a:pt x="74295" y="167639"/>
                </a:lnTo>
                <a:lnTo>
                  <a:pt x="74295" y="165734"/>
                </a:lnTo>
                <a:lnTo>
                  <a:pt x="69215" y="158114"/>
                </a:lnTo>
                <a:lnTo>
                  <a:pt x="60960" y="155574"/>
                </a:lnTo>
                <a:lnTo>
                  <a:pt x="60960" y="119379"/>
                </a:lnTo>
                <a:lnTo>
                  <a:pt x="74295" y="116204"/>
                </a:lnTo>
                <a:lnTo>
                  <a:pt x="85725" y="109854"/>
                </a:lnTo>
                <a:lnTo>
                  <a:pt x="90170" y="106044"/>
                </a:lnTo>
                <a:lnTo>
                  <a:pt x="62230" y="106044"/>
                </a:lnTo>
                <a:lnTo>
                  <a:pt x="45720" y="104139"/>
                </a:lnTo>
                <a:lnTo>
                  <a:pt x="31750" y="99059"/>
                </a:lnTo>
                <a:lnTo>
                  <a:pt x="22225" y="90169"/>
                </a:lnTo>
                <a:lnTo>
                  <a:pt x="15875" y="79374"/>
                </a:lnTo>
                <a:lnTo>
                  <a:pt x="13334" y="66674"/>
                </a:lnTo>
                <a:lnTo>
                  <a:pt x="15875" y="52069"/>
                </a:lnTo>
                <a:lnTo>
                  <a:pt x="22859" y="40004"/>
                </a:lnTo>
                <a:lnTo>
                  <a:pt x="33655" y="31114"/>
                </a:lnTo>
                <a:lnTo>
                  <a:pt x="46355" y="26034"/>
                </a:lnTo>
                <a:lnTo>
                  <a:pt x="88900" y="26034"/>
                </a:lnTo>
                <a:lnTo>
                  <a:pt x="81280" y="19684"/>
                </a:lnTo>
                <a:lnTo>
                  <a:pt x="69850" y="14604"/>
                </a:lnTo>
                <a:lnTo>
                  <a:pt x="57150" y="12064"/>
                </a:lnTo>
                <a:close/>
              </a:path>
              <a:path w="400050" h="371475">
                <a:moveTo>
                  <a:pt x="38735" y="40639"/>
                </a:moveTo>
                <a:lnTo>
                  <a:pt x="29209" y="50164"/>
                </a:lnTo>
                <a:lnTo>
                  <a:pt x="44450" y="66039"/>
                </a:lnTo>
                <a:lnTo>
                  <a:pt x="29209" y="81914"/>
                </a:lnTo>
                <a:lnTo>
                  <a:pt x="38735" y="91439"/>
                </a:lnTo>
                <a:lnTo>
                  <a:pt x="53975" y="75564"/>
                </a:lnTo>
                <a:lnTo>
                  <a:pt x="73025" y="75564"/>
                </a:lnTo>
                <a:lnTo>
                  <a:pt x="63500" y="66039"/>
                </a:lnTo>
                <a:lnTo>
                  <a:pt x="73025" y="56514"/>
                </a:lnTo>
                <a:lnTo>
                  <a:pt x="53975" y="56514"/>
                </a:lnTo>
                <a:lnTo>
                  <a:pt x="38735" y="40639"/>
                </a:lnTo>
                <a:close/>
              </a:path>
              <a:path w="400050" h="371475">
                <a:moveTo>
                  <a:pt x="73025" y="75564"/>
                </a:moveTo>
                <a:lnTo>
                  <a:pt x="53975" y="75564"/>
                </a:lnTo>
                <a:lnTo>
                  <a:pt x="69850" y="91439"/>
                </a:lnTo>
                <a:lnTo>
                  <a:pt x="79375" y="81914"/>
                </a:lnTo>
                <a:lnTo>
                  <a:pt x="73025" y="75564"/>
                </a:lnTo>
                <a:close/>
              </a:path>
              <a:path w="400050" h="371475">
                <a:moveTo>
                  <a:pt x="69850" y="40639"/>
                </a:moveTo>
                <a:lnTo>
                  <a:pt x="53975" y="56514"/>
                </a:lnTo>
                <a:lnTo>
                  <a:pt x="73025" y="56514"/>
                </a:lnTo>
                <a:lnTo>
                  <a:pt x="79375" y="50164"/>
                </a:lnTo>
                <a:lnTo>
                  <a:pt x="69850" y="40639"/>
                </a:lnTo>
                <a:close/>
              </a:path>
              <a:path w="400050" h="371475">
                <a:moveTo>
                  <a:pt x="108585" y="304164"/>
                </a:moveTo>
                <a:lnTo>
                  <a:pt x="13334" y="304164"/>
                </a:lnTo>
                <a:lnTo>
                  <a:pt x="13334" y="371474"/>
                </a:lnTo>
                <a:lnTo>
                  <a:pt x="26669" y="371474"/>
                </a:lnTo>
                <a:lnTo>
                  <a:pt x="26669" y="344804"/>
                </a:lnTo>
                <a:lnTo>
                  <a:pt x="81280" y="344804"/>
                </a:lnTo>
                <a:lnTo>
                  <a:pt x="81280" y="330834"/>
                </a:lnTo>
                <a:lnTo>
                  <a:pt x="26669" y="330834"/>
                </a:lnTo>
                <a:lnTo>
                  <a:pt x="26669" y="316864"/>
                </a:lnTo>
                <a:lnTo>
                  <a:pt x="108585" y="316864"/>
                </a:lnTo>
                <a:lnTo>
                  <a:pt x="108585" y="304164"/>
                </a:lnTo>
                <a:close/>
              </a:path>
              <a:path w="400050" h="371475">
                <a:moveTo>
                  <a:pt x="108585" y="317499"/>
                </a:moveTo>
                <a:lnTo>
                  <a:pt x="94614" y="317499"/>
                </a:lnTo>
                <a:lnTo>
                  <a:pt x="94614" y="371474"/>
                </a:lnTo>
                <a:lnTo>
                  <a:pt x="108585" y="371474"/>
                </a:lnTo>
                <a:lnTo>
                  <a:pt x="108585" y="317499"/>
                </a:lnTo>
                <a:close/>
              </a:path>
              <a:path w="400050" h="371475">
                <a:moveTo>
                  <a:pt x="167640" y="34289"/>
                </a:moveTo>
                <a:lnTo>
                  <a:pt x="158115" y="43814"/>
                </a:lnTo>
                <a:lnTo>
                  <a:pt x="176530" y="62229"/>
                </a:lnTo>
                <a:lnTo>
                  <a:pt x="195580" y="43179"/>
                </a:lnTo>
                <a:lnTo>
                  <a:pt x="176530" y="43179"/>
                </a:lnTo>
                <a:lnTo>
                  <a:pt x="167640" y="34289"/>
                </a:lnTo>
                <a:close/>
              </a:path>
              <a:path w="400050" h="371475">
                <a:moveTo>
                  <a:pt x="219075" y="0"/>
                </a:moveTo>
                <a:lnTo>
                  <a:pt x="176530" y="43179"/>
                </a:lnTo>
                <a:lnTo>
                  <a:pt x="195580" y="43179"/>
                </a:lnTo>
                <a:lnTo>
                  <a:pt x="228600" y="9524"/>
                </a:lnTo>
                <a:lnTo>
                  <a:pt x="219075" y="0"/>
                </a:lnTo>
                <a:close/>
              </a:path>
              <a:path w="400050" h="371475">
                <a:moveTo>
                  <a:pt x="381000" y="26034"/>
                </a:moveTo>
                <a:lnTo>
                  <a:pt x="338455" y="26034"/>
                </a:lnTo>
                <a:lnTo>
                  <a:pt x="354965" y="27939"/>
                </a:lnTo>
                <a:lnTo>
                  <a:pt x="368300" y="33019"/>
                </a:lnTo>
                <a:lnTo>
                  <a:pt x="378460" y="41909"/>
                </a:lnTo>
                <a:lnTo>
                  <a:pt x="384175" y="52704"/>
                </a:lnTo>
                <a:lnTo>
                  <a:pt x="386715" y="66039"/>
                </a:lnTo>
                <a:lnTo>
                  <a:pt x="384175" y="80009"/>
                </a:lnTo>
                <a:lnTo>
                  <a:pt x="377190" y="92074"/>
                </a:lnTo>
                <a:lnTo>
                  <a:pt x="367030" y="100964"/>
                </a:lnTo>
                <a:lnTo>
                  <a:pt x="353695" y="106044"/>
                </a:lnTo>
                <a:lnTo>
                  <a:pt x="381635" y="106044"/>
                </a:lnTo>
                <a:lnTo>
                  <a:pt x="387350" y="100964"/>
                </a:lnTo>
                <a:lnTo>
                  <a:pt x="394335" y="90169"/>
                </a:lnTo>
                <a:lnTo>
                  <a:pt x="398780" y="78104"/>
                </a:lnTo>
                <a:lnTo>
                  <a:pt x="400050" y="64769"/>
                </a:lnTo>
                <a:lnTo>
                  <a:pt x="396875" y="50164"/>
                </a:lnTo>
                <a:lnTo>
                  <a:pt x="390525" y="37464"/>
                </a:lnTo>
                <a:lnTo>
                  <a:pt x="382270" y="27304"/>
                </a:lnTo>
                <a:lnTo>
                  <a:pt x="381000" y="26034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9940" y="2055215"/>
            <a:ext cx="100329" cy="1358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4068" y="1913608"/>
            <a:ext cx="61594" cy="80010"/>
          </a:xfrm>
          <a:custGeom>
            <a:avLst/>
            <a:gdLst/>
            <a:ahLst/>
            <a:cxnLst/>
            <a:rect l="l" t="t" r="r" b="b"/>
            <a:pathLst>
              <a:path w="61594" h="80010">
                <a:moveTo>
                  <a:pt x="42544" y="0"/>
                </a:moveTo>
                <a:lnTo>
                  <a:pt x="0" y="0"/>
                </a:lnTo>
                <a:lnTo>
                  <a:pt x="16509" y="1905"/>
                </a:lnTo>
                <a:lnTo>
                  <a:pt x="29844" y="6985"/>
                </a:lnTo>
                <a:lnTo>
                  <a:pt x="40004" y="15875"/>
                </a:lnTo>
                <a:lnTo>
                  <a:pt x="46354" y="26670"/>
                </a:lnTo>
                <a:lnTo>
                  <a:pt x="48259" y="40005"/>
                </a:lnTo>
                <a:lnTo>
                  <a:pt x="45719" y="53975"/>
                </a:lnTo>
                <a:lnTo>
                  <a:pt x="39369" y="66040"/>
                </a:lnTo>
                <a:lnTo>
                  <a:pt x="28574" y="74930"/>
                </a:lnTo>
                <a:lnTo>
                  <a:pt x="15874" y="80010"/>
                </a:lnTo>
                <a:lnTo>
                  <a:pt x="43814" y="80010"/>
                </a:lnTo>
                <a:lnTo>
                  <a:pt x="48894" y="74930"/>
                </a:lnTo>
                <a:lnTo>
                  <a:pt x="55879" y="64135"/>
                </a:lnTo>
                <a:lnTo>
                  <a:pt x="60324" y="52069"/>
                </a:lnTo>
                <a:lnTo>
                  <a:pt x="61594" y="38735"/>
                </a:lnTo>
                <a:lnTo>
                  <a:pt x="58419" y="24130"/>
                </a:lnTo>
                <a:lnTo>
                  <a:pt x="52704" y="12065"/>
                </a:lnTo>
                <a:lnTo>
                  <a:pt x="44449" y="1269"/>
                </a:lnTo>
                <a:lnTo>
                  <a:pt x="42544" y="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2318" y="4688094"/>
            <a:ext cx="142240" cy="368300"/>
          </a:xfrm>
          <a:custGeom>
            <a:avLst/>
            <a:gdLst/>
            <a:ahLst/>
            <a:cxnLst/>
            <a:rect l="l" t="t" r="r" b="b"/>
            <a:pathLst>
              <a:path w="142240" h="368300">
                <a:moveTo>
                  <a:pt x="121920" y="0"/>
                </a:moveTo>
                <a:lnTo>
                  <a:pt x="104775" y="0"/>
                </a:lnTo>
                <a:lnTo>
                  <a:pt x="97790" y="10795"/>
                </a:lnTo>
                <a:lnTo>
                  <a:pt x="92075" y="21590"/>
                </a:lnTo>
                <a:lnTo>
                  <a:pt x="3175" y="22860"/>
                </a:lnTo>
                <a:lnTo>
                  <a:pt x="0" y="26034"/>
                </a:lnTo>
                <a:lnTo>
                  <a:pt x="0" y="33020"/>
                </a:lnTo>
                <a:lnTo>
                  <a:pt x="3175" y="36195"/>
                </a:lnTo>
                <a:lnTo>
                  <a:pt x="85725" y="36195"/>
                </a:lnTo>
                <a:lnTo>
                  <a:pt x="81915" y="47625"/>
                </a:lnTo>
                <a:lnTo>
                  <a:pt x="80645" y="52705"/>
                </a:lnTo>
                <a:lnTo>
                  <a:pt x="3175" y="52705"/>
                </a:lnTo>
                <a:lnTo>
                  <a:pt x="0" y="55880"/>
                </a:lnTo>
                <a:lnTo>
                  <a:pt x="0" y="63500"/>
                </a:lnTo>
                <a:lnTo>
                  <a:pt x="3175" y="66675"/>
                </a:lnTo>
                <a:lnTo>
                  <a:pt x="78105" y="66675"/>
                </a:lnTo>
                <a:lnTo>
                  <a:pt x="77470" y="71755"/>
                </a:lnTo>
                <a:lnTo>
                  <a:pt x="77470" y="77470"/>
                </a:lnTo>
                <a:lnTo>
                  <a:pt x="76835" y="83185"/>
                </a:lnTo>
                <a:lnTo>
                  <a:pt x="3175" y="83185"/>
                </a:lnTo>
                <a:lnTo>
                  <a:pt x="0" y="86360"/>
                </a:lnTo>
                <a:lnTo>
                  <a:pt x="0" y="93980"/>
                </a:lnTo>
                <a:lnTo>
                  <a:pt x="3175" y="96520"/>
                </a:lnTo>
                <a:lnTo>
                  <a:pt x="77470" y="96520"/>
                </a:lnTo>
                <a:lnTo>
                  <a:pt x="78740" y="109220"/>
                </a:lnTo>
                <a:lnTo>
                  <a:pt x="80645" y="121920"/>
                </a:lnTo>
                <a:lnTo>
                  <a:pt x="84455" y="133985"/>
                </a:lnTo>
                <a:lnTo>
                  <a:pt x="88900" y="146050"/>
                </a:lnTo>
                <a:lnTo>
                  <a:pt x="81280" y="154305"/>
                </a:lnTo>
                <a:lnTo>
                  <a:pt x="77470" y="154305"/>
                </a:lnTo>
                <a:lnTo>
                  <a:pt x="74295" y="156845"/>
                </a:lnTo>
                <a:lnTo>
                  <a:pt x="74295" y="365760"/>
                </a:lnTo>
                <a:lnTo>
                  <a:pt x="77470" y="368300"/>
                </a:lnTo>
                <a:lnTo>
                  <a:pt x="139065" y="368300"/>
                </a:lnTo>
                <a:lnTo>
                  <a:pt x="142240" y="365760"/>
                </a:lnTo>
                <a:lnTo>
                  <a:pt x="142240" y="354965"/>
                </a:lnTo>
                <a:lnTo>
                  <a:pt x="87630" y="354965"/>
                </a:lnTo>
                <a:lnTo>
                  <a:pt x="87630" y="167640"/>
                </a:lnTo>
                <a:lnTo>
                  <a:pt x="118110" y="167640"/>
                </a:lnTo>
                <a:lnTo>
                  <a:pt x="112395" y="158750"/>
                </a:lnTo>
                <a:lnTo>
                  <a:pt x="106045" y="147320"/>
                </a:lnTo>
                <a:lnTo>
                  <a:pt x="92075" y="100330"/>
                </a:lnTo>
                <a:lnTo>
                  <a:pt x="91440" y="88265"/>
                </a:lnTo>
                <a:lnTo>
                  <a:pt x="91440" y="76835"/>
                </a:lnTo>
                <a:lnTo>
                  <a:pt x="102870" y="31115"/>
                </a:lnTo>
                <a:lnTo>
                  <a:pt x="121920" y="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2014" y="4688729"/>
            <a:ext cx="323202" cy="368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1678" y="4624594"/>
            <a:ext cx="377190" cy="463550"/>
          </a:xfrm>
          <a:custGeom>
            <a:avLst/>
            <a:gdLst/>
            <a:ahLst/>
            <a:cxnLst/>
            <a:rect l="l" t="t" r="r" b="b"/>
            <a:pathLst>
              <a:path w="377190" h="463550">
                <a:moveTo>
                  <a:pt x="10159" y="109220"/>
                </a:moveTo>
                <a:lnTo>
                  <a:pt x="2539" y="109220"/>
                </a:lnTo>
                <a:lnTo>
                  <a:pt x="0" y="112395"/>
                </a:lnTo>
                <a:lnTo>
                  <a:pt x="0" y="460375"/>
                </a:lnTo>
                <a:lnTo>
                  <a:pt x="2539" y="463550"/>
                </a:lnTo>
                <a:lnTo>
                  <a:pt x="295275" y="463550"/>
                </a:lnTo>
                <a:lnTo>
                  <a:pt x="298450" y="460375"/>
                </a:lnTo>
                <a:lnTo>
                  <a:pt x="298450" y="450215"/>
                </a:lnTo>
                <a:lnTo>
                  <a:pt x="13334" y="450215"/>
                </a:lnTo>
                <a:lnTo>
                  <a:pt x="13334" y="112395"/>
                </a:lnTo>
                <a:lnTo>
                  <a:pt x="10159" y="109220"/>
                </a:lnTo>
                <a:close/>
              </a:path>
              <a:path w="377190" h="463550">
                <a:moveTo>
                  <a:pt x="295275" y="427990"/>
                </a:moveTo>
                <a:lnTo>
                  <a:pt x="287655" y="427990"/>
                </a:lnTo>
                <a:lnTo>
                  <a:pt x="285115" y="430530"/>
                </a:lnTo>
                <a:lnTo>
                  <a:pt x="285115" y="450215"/>
                </a:lnTo>
                <a:lnTo>
                  <a:pt x="298450" y="450215"/>
                </a:lnTo>
                <a:lnTo>
                  <a:pt x="298450" y="430530"/>
                </a:lnTo>
                <a:lnTo>
                  <a:pt x="295275" y="427990"/>
                </a:lnTo>
                <a:close/>
              </a:path>
              <a:path w="377190" h="463550">
                <a:moveTo>
                  <a:pt x="93979" y="271780"/>
                </a:moveTo>
                <a:lnTo>
                  <a:pt x="32384" y="271780"/>
                </a:lnTo>
                <a:lnTo>
                  <a:pt x="29209" y="274955"/>
                </a:lnTo>
                <a:lnTo>
                  <a:pt x="29209" y="429260"/>
                </a:lnTo>
                <a:lnTo>
                  <a:pt x="32384" y="431800"/>
                </a:lnTo>
                <a:lnTo>
                  <a:pt x="93979" y="431800"/>
                </a:lnTo>
                <a:lnTo>
                  <a:pt x="97154" y="429260"/>
                </a:lnTo>
                <a:lnTo>
                  <a:pt x="97154" y="418465"/>
                </a:lnTo>
                <a:lnTo>
                  <a:pt x="42544" y="418465"/>
                </a:lnTo>
                <a:lnTo>
                  <a:pt x="42544" y="285115"/>
                </a:lnTo>
                <a:lnTo>
                  <a:pt x="97154" y="285115"/>
                </a:lnTo>
                <a:lnTo>
                  <a:pt x="97154" y="274955"/>
                </a:lnTo>
                <a:lnTo>
                  <a:pt x="93979" y="271780"/>
                </a:lnTo>
                <a:close/>
              </a:path>
              <a:path w="377190" h="463550">
                <a:moveTo>
                  <a:pt x="97154" y="285750"/>
                </a:moveTo>
                <a:lnTo>
                  <a:pt x="83819" y="285750"/>
                </a:lnTo>
                <a:lnTo>
                  <a:pt x="83819" y="418465"/>
                </a:lnTo>
                <a:lnTo>
                  <a:pt x="97154" y="418465"/>
                </a:lnTo>
                <a:lnTo>
                  <a:pt x="97154" y="285750"/>
                </a:lnTo>
                <a:close/>
              </a:path>
              <a:path w="377190" h="463550">
                <a:moveTo>
                  <a:pt x="101599" y="176530"/>
                </a:moveTo>
                <a:lnTo>
                  <a:pt x="43179" y="176530"/>
                </a:lnTo>
                <a:lnTo>
                  <a:pt x="40004" y="179705"/>
                </a:lnTo>
                <a:lnTo>
                  <a:pt x="40004" y="187325"/>
                </a:lnTo>
                <a:lnTo>
                  <a:pt x="43179" y="190500"/>
                </a:lnTo>
                <a:lnTo>
                  <a:pt x="101599" y="190500"/>
                </a:lnTo>
                <a:lnTo>
                  <a:pt x="104139" y="187325"/>
                </a:lnTo>
                <a:lnTo>
                  <a:pt x="104139" y="179705"/>
                </a:lnTo>
                <a:lnTo>
                  <a:pt x="101599" y="176530"/>
                </a:lnTo>
                <a:close/>
              </a:path>
              <a:path w="377190" h="463550">
                <a:moveTo>
                  <a:pt x="262255" y="0"/>
                </a:moveTo>
                <a:lnTo>
                  <a:pt x="215265" y="9525"/>
                </a:lnTo>
                <a:lnTo>
                  <a:pt x="172085" y="34290"/>
                </a:lnTo>
                <a:lnTo>
                  <a:pt x="155574" y="50165"/>
                </a:lnTo>
                <a:lnTo>
                  <a:pt x="2539" y="50165"/>
                </a:lnTo>
                <a:lnTo>
                  <a:pt x="0" y="52705"/>
                </a:lnTo>
                <a:lnTo>
                  <a:pt x="0" y="90170"/>
                </a:lnTo>
                <a:lnTo>
                  <a:pt x="2539" y="93345"/>
                </a:lnTo>
                <a:lnTo>
                  <a:pt x="10159" y="93345"/>
                </a:lnTo>
                <a:lnTo>
                  <a:pt x="13334" y="90170"/>
                </a:lnTo>
                <a:lnTo>
                  <a:pt x="13334" y="63500"/>
                </a:lnTo>
                <a:lnTo>
                  <a:pt x="161924" y="63500"/>
                </a:lnTo>
                <a:lnTo>
                  <a:pt x="200024" y="31750"/>
                </a:lnTo>
                <a:lnTo>
                  <a:pt x="246379" y="15240"/>
                </a:lnTo>
                <a:lnTo>
                  <a:pt x="270509" y="13970"/>
                </a:lnTo>
                <a:lnTo>
                  <a:pt x="330200" y="13970"/>
                </a:lnTo>
                <a:lnTo>
                  <a:pt x="321945" y="10160"/>
                </a:lnTo>
                <a:lnTo>
                  <a:pt x="310515" y="6350"/>
                </a:lnTo>
                <a:lnTo>
                  <a:pt x="298450" y="3175"/>
                </a:lnTo>
                <a:lnTo>
                  <a:pt x="286384" y="1270"/>
                </a:lnTo>
                <a:lnTo>
                  <a:pt x="262255" y="0"/>
                </a:lnTo>
                <a:close/>
              </a:path>
              <a:path w="377190" h="463550">
                <a:moveTo>
                  <a:pt x="330200" y="13970"/>
                </a:moveTo>
                <a:lnTo>
                  <a:pt x="270509" y="13970"/>
                </a:lnTo>
                <a:lnTo>
                  <a:pt x="282575" y="14605"/>
                </a:lnTo>
                <a:lnTo>
                  <a:pt x="294640" y="16510"/>
                </a:lnTo>
                <a:lnTo>
                  <a:pt x="339725" y="34290"/>
                </a:lnTo>
                <a:lnTo>
                  <a:pt x="367665" y="57150"/>
                </a:lnTo>
                <a:lnTo>
                  <a:pt x="372109" y="57150"/>
                </a:lnTo>
                <a:lnTo>
                  <a:pt x="377190" y="51435"/>
                </a:lnTo>
                <a:lnTo>
                  <a:pt x="377190" y="46990"/>
                </a:lnTo>
                <a:lnTo>
                  <a:pt x="374015" y="44450"/>
                </a:lnTo>
                <a:lnTo>
                  <a:pt x="364490" y="35560"/>
                </a:lnTo>
                <a:lnTo>
                  <a:pt x="354330" y="27940"/>
                </a:lnTo>
                <a:lnTo>
                  <a:pt x="344170" y="20955"/>
                </a:lnTo>
                <a:lnTo>
                  <a:pt x="333375" y="15240"/>
                </a:lnTo>
                <a:lnTo>
                  <a:pt x="330200" y="1397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6460" y="4651899"/>
            <a:ext cx="246378" cy="24701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963419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30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8100" y="960753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0" y="0"/>
                </a:moveTo>
                <a:lnTo>
                  <a:pt x="7765415" y="0"/>
                </a:lnTo>
              </a:path>
            </a:pathLst>
          </a:custGeom>
          <a:ln w="18516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971994" y="6878547"/>
            <a:ext cx="174625" cy="3568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fld id="{81D60167-4931-47E6-BA6A-407CBD079E47}" type="slidenum">
              <a:rPr sz="1750" dirty="0">
                <a:latin typeface="Arial"/>
                <a:cs typeface="Arial"/>
              </a:rPr>
              <a:t>5</a:t>
            </a:fld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00475"/>
            <a:ext cx="10680699" cy="375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7386" y="4671428"/>
            <a:ext cx="434973" cy="521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211" y="3899928"/>
            <a:ext cx="117347" cy="131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3270" y="289286"/>
            <a:ext cx="9144762" cy="8784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509"/>
              </a:spcBef>
            </a:pPr>
            <a:r>
              <a:rPr u="none" spc="-5" dirty="0"/>
              <a:t>Востребованность </a:t>
            </a:r>
            <a:r>
              <a:rPr u="none" dirty="0"/>
              <a:t>и </a:t>
            </a:r>
            <a:r>
              <a:rPr u="none" spc="-5" dirty="0"/>
              <a:t>модель</a:t>
            </a:r>
            <a:r>
              <a:rPr u="none" spc="-20" dirty="0"/>
              <a:t> </a:t>
            </a:r>
            <a:r>
              <a:rPr u="none" spc="-5" dirty="0"/>
              <a:t>монетизации</a:t>
            </a:r>
          </a:p>
          <a:p>
            <a:pPr marL="511175" marR="727075" algn="r">
              <a:lnSpc>
                <a:spcPct val="100000"/>
              </a:lnSpc>
              <a:spcBef>
                <a:spcPts val="125"/>
              </a:spcBef>
            </a:pPr>
            <a:r>
              <a:rPr lang="ru-RU" sz="1000" b="0" u="none" spc="-5" dirty="0" smtClean="0">
                <a:latin typeface="Arial"/>
                <a:cs typeface="Arial"/>
              </a:rPr>
              <a:t/>
            </a:r>
            <a:br>
              <a:rPr lang="ru-RU" sz="1000" b="0" u="none" spc="-5" dirty="0" smtClean="0">
                <a:latin typeface="Arial"/>
                <a:cs typeface="Arial"/>
              </a:rPr>
            </a:br>
            <a:r>
              <a:rPr sz="1000" b="0" u="none" spc="-5" dirty="0" smtClean="0">
                <a:latin typeface="Arial"/>
                <a:cs typeface="Arial"/>
              </a:rPr>
              <a:t>1</a:t>
            </a:r>
            <a:r>
              <a:rPr sz="1000" b="0" u="none" spc="-95" dirty="0" smtClean="0">
                <a:latin typeface="Arial"/>
                <a:cs typeface="Arial"/>
              </a:rPr>
              <a:t> </a:t>
            </a:r>
            <a:r>
              <a:rPr sz="1000" b="0" u="none" spc="-5" dirty="0">
                <a:latin typeface="Arial"/>
                <a:cs typeface="Arial"/>
              </a:rPr>
              <a:t>СЛАЙД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660" y="1628648"/>
            <a:ext cx="6972934" cy="138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Опишите </a:t>
            </a:r>
            <a:r>
              <a:rPr sz="1300" b="1" dirty="0">
                <a:latin typeface="Arial"/>
                <a:cs typeface="Arial"/>
              </a:rPr>
              <a:t>вашу </a:t>
            </a:r>
            <a:r>
              <a:rPr sz="1300" b="1" spc="-5" dirty="0">
                <a:latin typeface="Arial"/>
                <a:cs typeface="Arial"/>
              </a:rPr>
              <a:t>целевую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аудиторию</a:t>
            </a:r>
            <a:endParaRPr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100" spc="-5" dirty="0">
                <a:latin typeface="Arial"/>
                <a:cs typeface="Arial"/>
              </a:rPr>
              <a:t>Расскажите, для кого сделан ваш проект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>
              <a:lnSpc>
                <a:spcPct val="115399"/>
              </a:lnSpc>
            </a:pPr>
            <a:r>
              <a:rPr sz="1300" b="1" spc="-5" dirty="0">
                <a:latin typeface="Arial"/>
                <a:cs typeface="Arial"/>
              </a:rPr>
              <a:t>Приведите информацию о цене реализации вашего проекта, себестоимости вашего  продукта/изобретения/решения, </a:t>
            </a:r>
            <a:r>
              <a:rPr sz="1300" b="1" dirty="0">
                <a:latin typeface="Arial"/>
                <a:cs typeface="Arial"/>
              </a:rPr>
              <a:t>расходах </a:t>
            </a:r>
            <a:r>
              <a:rPr sz="1300" b="1" spc="-5" dirty="0">
                <a:latin typeface="Arial"/>
                <a:cs typeface="Arial"/>
              </a:rPr>
              <a:t>на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маркетинг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136" y="3606800"/>
            <a:ext cx="6729730" cy="41338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-635">
              <a:lnSpc>
                <a:spcPts val="1500"/>
              </a:lnSpc>
              <a:spcBef>
                <a:spcPts val="195"/>
              </a:spcBef>
            </a:pPr>
            <a:r>
              <a:rPr sz="1300" b="1" spc="-5" dirty="0">
                <a:latin typeface="Arial"/>
                <a:cs typeface="Arial"/>
              </a:rPr>
              <a:t>Приведите информацию о способе реализации вашего проекта/продукта/услуги.  </a:t>
            </a:r>
            <a:r>
              <a:rPr sz="1300" b="1" spc="-10" dirty="0">
                <a:latin typeface="Arial"/>
                <a:cs typeface="Arial"/>
              </a:rPr>
              <a:t>Каким </a:t>
            </a:r>
            <a:r>
              <a:rPr sz="1300" b="1" spc="-5" dirty="0">
                <a:latin typeface="Arial"/>
                <a:cs typeface="Arial"/>
              </a:rPr>
              <a:t>образом будут осуществлена монетизация</a:t>
            </a:r>
            <a:r>
              <a:rPr sz="1300" b="1" spc="5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проекта?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2136" y="4717796"/>
            <a:ext cx="574802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Расскажите о возможностях по внедрению проекта в рамках</a:t>
            </a:r>
            <a:r>
              <a:rPr sz="1300" b="1" spc="6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Москвы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946" y="1696693"/>
            <a:ext cx="247013" cy="307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8846" y="1527148"/>
            <a:ext cx="260985" cy="261620"/>
          </a:xfrm>
          <a:custGeom>
            <a:avLst/>
            <a:gdLst/>
            <a:ahLst/>
            <a:cxnLst/>
            <a:rect l="l" t="t" r="r" b="b"/>
            <a:pathLst>
              <a:path w="260984" h="261619">
                <a:moveTo>
                  <a:pt x="130809" y="0"/>
                </a:moveTo>
                <a:lnTo>
                  <a:pt x="88264" y="6985"/>
                </a:lnTo>
                <a:lnTo>
                  <a:pt x="51434" y="26669"/>
                </a:lnTo>
                <a:lnTo>
                  <a:pt x="22859" y="56515"/>
                </a:lnTo>
                <a:lnTo>
                  <a:pt x="5079" y="93980"/>
                </a:lnTo>
                <a:lnTo>
                  <a:pt x="0" y="121920"/>
                </a:lnTo>
                <a:lnTo>
                  <a:pt x="634" y="137795"/>
                </a:lnTo>
                <a:lnTo>
                  <a:pt x="11429" y="180975"/>
                </a:lnTo>
                <a:lnTo>
                  <a:pt x="33019" y="216535"/>
                </a:lnTo>
                <a:lnTo>
                  <a:pt x="64134" y="243204"/>
                </a:lnTo>
                <a:lnTo>
                  <a:pt x="101599" y="258445"/>
                </a:lnTo>
                <a:lnTo>
                  <a:pt x="129539" y="261620"/>
                </a:lnTo>
                <a:lnTo>
                  <a:pt x="144144" y="260985"/>
                </a:lnTo>
                <a:lnTo>
                  <a:pt x="185419" y="249554"/>
                </a:lnTo>
                <a:lnTo>
                  <a:pt x="189632" y="246379"/>
                </a:lnTo>
                <a:lnTo>
                  <a:pt x="130809" y="246379"/>
                </a:lnTo>
                <a:lnTo>
                  <a:pt x="75564" y="232410"/>
                </a:lnTo>
                <a:lnTo>
                  <a:pt x="43814" y="206375"/>
                </a:lnTo>
                <a:lnTo>
                  <a:pt x="22224" y="170815"/>
                </a:lnTo>
                <a:lnTo>
                  <a:pt x="15874" y="143510"/>
                </a:lnTo>
                <a:lnTo>
                  <a:pt x="16509" y="127000"/>
                </a:lnTo>
                <a:lnTo>
                  <a:pt x="27939" y="83185"/>
                </a:lnTo>
                <a:lnTo>
                  <a:pt x="50799" y="48894"/>
                </a:lnTo>
                <a:lnTo>
                  <a:pt x="83184" y="25400"/>
                </a:lnTo>
                <a:lnTo>
                  <a:pt x="121919" y="15239"/>
                </a:lnTo>
                <a:lnTo>
                  <a:pt x="191769" y="15239"/>
                </a:lnTo>
                <a:lnTo>
                  <a:pt x="185419" y="12064"/>
                </a:lnTo>
                <a:lnTo>
                  <a:pt x="173354" y="6985"/>
                </a:lnTo>
                <a:lnTo>
                  <a:pt x="160019" y="3175"/>
                </a:lnTo>
                <a:lnTo>
                  <a:pt x="146049" y="635"/>
                </a:lnTo>
                <a:lnTo>
                  <a:pt x="130809" y="0"/>
                </a:lnTo>
                <a:close/>
              </a:path>
              <a:path w="260984" h="261619">
                <a:moveTo>
                  <a:pt x="245744" y="74295"/>
                </a:moveTo>
                <a:lnTo>
                  <a:pt x="245744" y="127000"/>
                </a:lnTo>
                <a:lnTo>
                  <a:pt x="245109" y="140970"/>
                </a:lnTo>
                <a:lnTo>
                  <a:pt x="233044" y="182880"/>
                </a:lnTo>
                <a:lnTo>
                  <a:pt x="208279" y="215900"/>
                </a:lnTo>
                <a:lnTo>
                  <a:pt x="173989" y="237490"/>
                </a:lnTo>
                <a:lnTo>
                  <a:pt x="132714" y="246379"/>
                </a:lnTo>
                <a:lnTo>
                  <a:pt x="189632" y="246379"/>
                </a:lnTo>
                <a:lnTo>
                  <a:pt x="229234" y="216535"/>
                </a:lnTo>
                <a:lnTo>
                  <a:pt x="251459" y="180975"/>
                </a:lnTo>
                <a:lnTo>
                  <a:pt x="260984" y="139700"/>
                </a:lnTo>
                <a:lnTo>
                  <a:pt x="260349" y="123825"/>
                </a:lnTo>
                <a:lnTo>
                  <a:pt x="249554" y="80645"/>
                </a:lnTo>
                <a:lnTo>
                  <a:pt x="245744" y="74295"/>
                </a:lnTo>
                <a:close/>
              </a:path>
              <a:path w="260984" h="261619">
                <a:moveTo>
                  <a:pt x="191769" y="15239"/>
                </a:moveTo>
                <a:lnTo>
                  <a:pt x="121919" y="15239"/>
                </a:lnTo>
                <a:lnTo>
                  <a:pt x="137794" y="16510"/>
                </a:lnTo>
                <a:lnTo>
                  <a:pt x="193039" y="34925"/>
                </a:lnTo>
                <a:lnTo>
                  <a:pt x="222884" y="62230"/>
                </a:lnTo>
                <a:lnTo>
                  <a:pt x="241299" y="98425"/>
                </a:lnTo>
                <a:lnTo>
                  <a:pt x="245744" y="127000"/>
                </a:lnTo>
                <a:lnTo>
                  <a:pt x="245744" y="74295"/>
                </a:lnTo>
                <a:lnTo>
                  <a:pt x="227964" y="45085"/>
                </a:lnTo>
                <a:lnTo>
                  <a:pt x="197484" y="18414"/>
                </a:lnTo>
                <a:lnTo>
                  <a:pt x="191769" y="1523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2976" y="1804644"/>
            <a:ext cx="106678" cy="1003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9496" y="1570328"/>
            <a:ext cx="19685" cy="163195"/>
          </a:xfrm>
          <a:custGeom>
            <a:avLst/>
            <a:gdLst/>
            <a:ahLst/>
            <a:cxnLst/>
            <a:rect l="l" t="t" r="r" b="b"/>
            <a:pathLst>
              <a:path w="19684" h="163194">
                <a:moveTo>
                  <a:pt x="15239" y="143509"/>
                </a:moveTo>
                <a:lnTo>
                  <a:pt x="4444" y="143509"/>
                </a:lnTo>
                <a:lnTo>
                  <a:pt x="0" y="147954"/>
                </a:lnTo>
                <a:lnTo>
                  <a:pt x="0" y="158749"/>
                </a:lnTo>
                <a:lnTo>
                  <a:pt x="4444" y="163194"/>
                </a:lnTo>
                <a:lnTo>
                  <a:pt x="15239" y="163194"/>
                </a:lnTo>
                <a:lnTo>
                  <a:pt x="19684" y="158749"/>
                </a:lnTo>
                <a:lnTo>
                  <a:pt x="19684" y="147954"/>
                </a:lnTo>
                <a:lnTo>
                  <a:pt x="15239" y="143509"/>
                </a:lnTo>
                <a:close/>
              </a:path>
              <a:path w="19684" h="163194">
                <a:moveTo>
                  <a:pt x="15239" y="0"/>
                </a:moveTo>
                <a:lnTo>
                  <a:pt x="4444" y="0"/>
                </a:lnTo>
                <a:lnTo>
                  <a:pt x="0" y="4444"/>
                </a:lnTo>
                <a:lnTo>
                  <a:pt x="0" y="118109"/>
                </a:lnTo>
                <a:lnTo>
                  <a:pt x="4444" y="122554"/>
                </a:lnTo>
                <a:lnTo>
                  <a:pt x="15239" y="122554"/>
                </a:lnTo>
                <a:lnTo>
                  <a:pt x="19684" y="118109"/>
                </a:lnTo>
                <a:lnTo>
                  <a:pt x="19684" y="4444"/>
                </a:lnTo>
                <a:lnTo>
                  <a:pt x="15239" y="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2682239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30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3704590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9325" y="2761464"/>
            <a:ext cx="189229" cy="2476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2311" y="2572233"/>
            <a:ext cx="421640" cy="435609"/>
          </a:xfrm>
          <a:custGeom>
            <a:avLst/>
            <a:gdLst/>
            <a:ahLst/>
            <a:cxnLst/>
            <a:rect l="l" t="t" r="r" b="b"/>
            <a:pathLst>
              <a:path w="421640" h="435610">
                <a:moveTo>
                  <a:pt x="72389" y="5080"/>
                </a:moveTo>
                <a:lnTo>
                  <a:pt x="1904" y="74295"/>
                </a:lnTo>
                <a:lnTo>
                  <a:pt x="0" y="429260"/>
                </a:lnTo>
                <a:lnTo>
                  <a:pt x="6349" y="435610"/>
                </a:lnTo>
                <a:lnTo>
                  <a:pt x="232409" y="435610"/>
                </a:lnTo>
                <a:lnTo>
                  <a:pt x="232409" y="421640"/>
                </a:lnTo>
                <a:lnTo>
                  <a:pt x="14604" y="421640"/>
                </a:lnTo>
                <a:lnTo>
                  <a:pt x="14604" y="86995"/>
                </a:lnTo>
                <a:lnTo>
                  <a:pt x="80644" y="86995"/>
                </a:lnTo>
                <a:lnTo>
                  <a:pt x="86994" y="80645"/>
                </a:lnTo>
                <a:lnTo>
                  <a:pt x="86994" y="72390"/>
                </a:lnTo>
                <a:lnTo>
                  <a:pt x="24764" y="72390"/>
                </a:lnTo>
                <a:lnTo>
                  <a:pt x="72389" y="24765"/>
                </a:lnTo>
                <a:lnTo>
                  <a:pt x="72389" y="5080"/>
                </a:lnTo>
                <a:close/>
              </a:path>
              <a:path w="421640" h="435610">
                <a:moveTo>
                  <a:pt x="173989" y="384810"/>
                </a:moveTo>
                <a:lnTo>
                  <a:pt x="32384" y="384810"/>
                </a:lnTo>
                <a:lnTo>
                  <a:pt x="28574" y="387985"/>
                </a:lnTo>
                <a:lnTo>
                  <a:pt x="28574" y="421640"/>
                </a:lnTo>
                <a:lnTo>
                  <a:pt x="43179" y="421640"/>
                </a:lnTo>
                <a:lnTo>
                  <a:pt x="43179" y="399415"/>
                </a:lnTo>
                <a:lnTo>
                  <a:pt x="173989" y="399415"/>
                </a:lnTo>
                <a:lnTo>
                  <a:pt x="173989" y="384810"/>
                </a:lnTo>
                <a:close/>
              </a:path>
              <a:path w="421640" h="435610">
                <a:moveTo>
                  <a:pt x="207644" y="348615"/>
                </a:moveTo>
                <a:lnTo>
                  <a:pt x="196214" y="348615"/>
                </a:lnTo>
                <a:lnTo>
                  <a:pt x="196214" y="384810"/>
                </a:lnTo>
                <a:lnTo>
                  <a:pt x="173989" y="384810"/>
                </a:lnTo>
                <a:lnTo>
                  <a:pt x="173989" y="421640"/>
                </a:lnTo>
                <a:lnTo>
                  <a:pt x="188594" y="421640"/>
                </a:lnTo>
                <a:lnTo>
                  <a:pt x="188594" y="399415"/>
                </a:lnTo>
                <a:lnTo>
                  <a:pt x="207644" y="399415"/>
                </a:lnTo>
                <a:lnTo>
                  <a:pt x="210819" y="396240"/>
                </a:lnTo>
                <a:lnTo>
                  <a:pt x="210819" y="351790"/>
                </a:lnTo>
                <a:lnTo>
                  <a:pt x="207644" y="348615"/>
                </a:lnTo>
                <a:close/>
              </a:path>
              <a:path w="421640" h="435610">
                <a:moveTo>
                  <a:pt x="65404" y="363220"/>
                </a:moveTo>
                <a:lnTo>
                  <a:pt x="50799" y="363220"/>
                </a:lnTo>
                <a:lnTo>
                  <a:pt x="50799" y="384810"/>
                </a:lnTo>
                <a:lnTo>
                  <a:pt x="65404" y="384810"/>
                </a:lnTo>
                <a:lnTo>
                  <a:pt x="65404" y="363220"/>
                </a:lnTo>
                <a:close/>
              </a:path>
              <a:path w="421640" h="435610">
                <a:moveTo>
                  <a:pt x="173989" y="312420"/>
                </a:moveTo>
                <a:lnTo>
                  <a:pt x="32384" y="312420"/>
                </a:lnTo>
                <a:lnTo>
                  <a:pt x="28574" y="315595"/>
                </a:lnTo>
                <a:lnTo>
                  <a:pt x="28574" y="360045"/>
                </a:lnTo>
                <a:lnTo>
                  <a:pt x="32384" y="363220"/>
                </a:lnTo>
                <a:lnTo>
                  <a:pt x="196214" y="363220"/>
                </a:lnTo>
                <a:lnTo>
                  <a:pt x="196214" y="348615"/>
                </a:lnTo>
                <a:lnTo>
                  <a:pt x="43179" y="348615"/>
                </a:lnTo>
                <a:lnTo>
                  <a:pt x="43179" y="327025"/>
                </a:lnTo>
                <a:lnTo>
                  <a:pt x="173989" y="327025"/>
                </a:lnTo>
                <a:lnTo>
                  <a:pt x="173989" y="312420"/>
                </a:lnTo>
                <a:close/>
              </a:path>
              <a:path w="421640" h="435610">
                <a:moveTo>
                  <a:pt x="207644" y="276225"/>
                </a:moveTo>
                <a:lnTo>
                  <a:pt x="196214" y="276225"/>
                </a:lnTo>
                <a:lnTo>
                  <a:pt x="196214" y="312420"/>
                </a:lnTo>
                <a:lnTo>
                  <a:pt x="173989" y="312420"/>
                </a:lnTo>
                <a:lnTo>
                  <a:pt x="173989" y="348615"/>
                </a:lnTo>
                <a:lnTo>
                  <a:pt x="188594" y="348615"/>
                </a:lnTo>
                <a:lnTo>
                  <a:pt x="188594" y="327025"/>
                </a:lnTo>
                <a:lnTo>
                  <a:pt x="207644" y="327025"/>
                </a:lnTo>
                <a:lnTo>
                  <a:pt x="210819" y="323850"/>
                </a:lnTo>
                <a:lnTo>
                  <a:pt x="210819" y="279400"/>
                </a:lnTo>
                <a:lnTo>
                  <a:pt x="207644" y="276225"/>
                </a:lnTo>
                <a:close/>
              </a:path>
              <a:path w="421640" h="435610">
                <a:moveTo>
                  <a:pt x="161289" y="144780"/>
                </a:moveTo>
                <a:lnTo>
                  <a:pt x="120649" y="156845"/>
                </a:lnTo>
                <a:lnTo>
                  <a:pt x="93344" y="187325"/>
                </a:lnTo>
                <a:lnTo>
                  <a:pt x="86994" y="214630"/>
                </a:lnTo>
                <a:lnTo>
                  <a:pt x="88264" y="228600"/>
                </a:lnTo>
                <a:lnTo>
                  <a:pt x="91439" y="241935"/>
                </a:lnTo>
                <a:lnTo>
                  <a:pt x="96519" y="253365"/>
                </a:lnTo>
                <a:lnTo>
                  <a:pt x="104139" y="264160"/>
                </a:lnTo>
                <a:lnTo>
                  <a:pt x="113029" y="273050"/>
                </a:lnTo>
                <a:lnTo>
                  <a:pt x="57784" y="276225"/>
                </a:lnTo>
                <a:lnTo>
                  <a:pt x="53974" y="276225"/>
                </a:lnTo>
                <a:lnTo>
                  <a:pt x="50799" y="279400"/>
                </a:lnTo>
                <a:lnTo>
                  <a:pt x="50799" y="312420"/>
                </a:lnTo>
                <a:lnTo>
                  <a:pt x="65404" y="312420"/>
                </a:lnTo>
                <a:lnTo>
                  <a:pt x="65404" y="290195"/>
                </a:lnTo>
                <a:lnTo>
                  <a:pt x="196214" y="290195"/>
                </a:lnTo>
                <a:lnTo>
                  <a:pt x="196214" y="276225"/>
                </a:lnTo>
                <a:lnTo>
                  <a:pt x="163194" y="275590"/>
                </a:lnTo>
                <a:lnTo>
                  <a:pt x="147954" y="274320"/>
                </a:lnTo>
                <a:lnTo>
                  <a:pt x="113029" y="252095"/>
                </a:lnTo>
                <a:lnTo>
                  <a:pt x="101599" y="217805"/>
                </a:lnTo>
                <a:lnTo>
                  <a:pt x="103504" y="203200"/>
                </a:lnTo>
                <a:lnTo>
                  <a:pt x="126364" y="170180"/>
                </a:lnTo>
                <a:lnTo>
                  <a:pt x="153034" y="160020"/>
                </a:lnTo>
                <a:lnTo>
                  <a:pt x="203834" y="160020"/>
                </a:lnTo>
                <a:lnTo>
                  <a:pt x="201294" y="158115"/>
                </a:lnTo>
                <a:lnTo>
                  <a:pt x="189229" y="151130"/>
                </a:lnTo>
                <a:lnTo>
                  <a:pt x="175894" y="146685"/>
                </a:lnTo>
                <a:lnTo>
                  <a:pt x="161289" y="144780"/>
                </a:lnTo>
                <a:close/>
              </a:path>
              <a:path w="421640" h="435610">
                <a:moveTo>
                  <a:pt x="203834" y="160020"/>
                </a:moveTo>
                <a:lnTo>
                  <a:pt x="153034" y="160020"/>
                </a:lnTo>
                <a:lnTo>
                  <a:pt x="168909" y="161290"/>
                </a:lnTo>
                <a:lnTo>
                  <a:pt x="182879" y="165735"/>
                </a:lnTo>
                <a:lnTo>
                  <a:pt x="194944" y="172720"/>
                </a:lnTo>
                <a:lnTo>
                  <a:pt x="205104" y="182245"/>
                </a:lnTo>
                <a:lnTo>
                  <a:pt x="212089" y="193040"/>
                </a:lnTo>
                <a:lnTo>
                  <a:pt x="216534" y="205740"/>
                </a:lnTo>
                <a:lnTo>
                  <a:pt x="215899" y="222885"/>
                </a:lnTo>
                <a:lnTo>
                  <a:pt x="197484" y="260985"/>
                </a:lnTo>
                <a:lnTo>
                  <a:pt x="163194" y="275590"/>
                </a:lnTo>
                <a:lnTo>
                  <a:pt x="203199" y="275590"/>
                </a:lnTo>
                <a:lnTo>
                  <a:pt x="226694" y="245110"/>
                </a:lnTo>
                <a:lnTo>
                  <a:pt x="232409" y="217805"/>
                </a:lnTo>
                <a:lnTo>
                  <a:pt x="231139" y="203200"/>
                </a:lnTo>
                <a:lnTo>
                  <a:pt x="226694" y="189865"/>
                </a:lnTo>
                <a:lnTo>
                  <a:pt x="220344" y="177800"/>
                </a:lnTo>
                <a:lnTo>
                  <a:pt x="211454" y="167005"/>
                </a:lnTo>
                <a:lnTo>
                  <a:pt x="203834" y="160020"/>
                </a:lnTo>
                <a:close/>
              </a:path>
              <a:path w="421640" h="435610">
                <a:moveTo>
                  <a:pt x="167004" y="173990"/>
                </a:moveTo>
                <a:lnTo>
                  <a:pt x="152399" y="173990"/>
                </a:lnTo>
                <a:lnTo>
                  <a:pt x="152399" y="182880"/>
                </a:lnTo>
                <a:lnTo>
                  <a:pt x="142239" y="189865"/>
                </a:lnTo>
                <a:lnTo>
                  <a:pt x="137794" y="201295"/>
                </a:lnTo>
                <a:lnTo>
                  <a:pt x="144779" y="217170"/>
                </a:lnTo>
                <a:lnTo>
                  <a:pt x="153669" y="224155"/>
                </a:lnTo>
                <a:lnTo>
                  <a:pt x="163829" y="224790"/>
                </a:lnTo>
                <a:lnTo>
                  <a:pt x="167004" y="228600"/>
                </a:lnTo>
                <a:lnTo>
                  <a:pt x="167004" y="236220"/>
                </a:lnTo>
                <a:lnTo>
                  <a:pt x="163829" y="239395"/>
                </a:lnTo>
                <a:lnTo>
                  <a:pt x="137794" y="239395"/>
                </a:lnTo>
                <a:lnTo>
                  <a:pt x="137794" y="254000"/>
                </a:lnTo>
                <a:lnTo>
                  <a:pt x="152399" y="254000"/>
                </a:lnTo>
                <a:lnTo>
                  <a:pt x="152399" y="261620"/>
                </a:lnTo>
                <a:lnTo>
                  <a:pt x="167004" y="261620"/>
                </a:lnTo>
                <a:lnTo>
                  <a:pt x="167004" y="252730"/>
                </a:lnTo>
                <a:lnTo>
                  <a:pt x="177164" y="245745"/>
                </a:lnTo>
                <a:lnTo>
                  <a:pt x="181609" y="234315"/>
                </a:lnTo>
                <a:lnTo>
                  <a:pt x="174624" y="218440"/>
                </a:lnTo>
                <a:lnTo>
                  <a:pt x="165734" y="211455"/>
                </a:lnTo>
                <a:lnTo>
                  <a:pt x="155574" y="210820"/>
                </a:lnTo>
                <a:lnTo>
                  <a:pt x="152399" y="207010"/>
                </a:lnTo>
                <a:lnTo>
                  <a:pt x="152399" y="199390"/>
                </a:lnTo>
                <a:lnTo>
                  <a:pt x="155574" y="196215"/>
                </a:lnTo>
                <a:lnTo>
                  <a:pt x="181609" y="196215"/>
                </a:lnTo>
                <a:lnTo>
                  <a:pt x="181609" y="181610"/>
                </a:lnTo>
                <a:lnTo>
                  <a:pt x="167004" y="181610"/>
                </a:lnTo>
                <a:lnTo>
                  <a:pt x="167004" y="173990"/>
                </a:lnTo>
                <a:close/>
              </a:path>
              <a:path w="421640" h="435610">
                <a:moveTo>
                  <a:pt x="304799" y="14605"/>
                </a:moveTo>
                <a:lnTo>
                  <a:pt x="290830" y="14605"/>
                </a:lnTo>
                <a:lnTo>
                  <a:pt x="290830" y="173990"/>
                </a:lnTo>
                <a:lnTo>
                  <a:pt x="304799" y="173990"/>
                </a:lnTo>
                <a:lnTo>
                  <a:pt x="304799" y="14605"/>
                </a:lnTo>
                <a:close/>
              </a:path>
              <a:path w="421640" h="435610">
                <a:moveTo>
                  <a:pt x="298449" y="0"/>
                </a:moveTo>
                <a:lnTo>
                  <a:pt x="78104" y="0"/>
                </a:lnTo>
                <a:lnTo>
                  <a:pt x="72389" y="5080"/>
                </a:lnTo>
                <a:lnTo>
                  <a:pt x="72389" y="72390"/>
                </a:lnTo>
                <a:lnTo>
                  <a:pt x="86994" y="72390"/>
                </a:lnTo>
                <a:lnTo>
                  <a:pt x="86994" y="14605"/>
                </a:lnTo>
                <a:lnTo>
                  <a:pt x="304799" y="14605"/>
                </a:lnTo>
                <a:lnTo>
                  <a:pt x="304799" y="6350"/>
                </a:lnTo>
                <a:lnTo>
                  <a:pt x="298449" y="0"/>
                </a:lnTo>
                <a:close/>
              </a:path>
              <a:path w="421640" h="435610">
                <a:moveTo>
                  <a:pt x="389255" y="28575"/>
                </a:moveTo>
                <a:lnTo>
                  <a:pt x="322580" y="28575"/>
                </a:lnTo>
                <a:lnTo>
                  <a:pt x="319405" y="32385"/>
                </a:lnTo>
                <a:lnTo>
                  <a:pt x="319405" y="173990"/>
                </a:lnTo>
                <a:lnTo>
                  <a:pt x="334009" y="173990"/>
                </a:lnTo>
                <a:lnTo>
                  <a:pt x="334009" y="43180"/>
                </a:lnTo>
                <a:lnTo>
                  <a:pt x="421639" y="43180"/>
                </a:lnTo>
                <a:lnTo>
                  <a:pt x="421639" y="42545"/>
                </a:lnTo>
                <a:lnTo>
                  <a:pt x="414655" y="36195"/>
                </a:lnTo>
                <a:lnTo>
                  <a:pt x="392430" y="36195"/>
                </a:lnTo>
                <a:lnTo>
                  <a:pt x="392430" y="32385"/>
                </a:lnTo>
                <a:lnTo>
                  <a:pt x="389255" y="28575"/>
                </a:lnTo>
                <a:close/>
              </a:path>
              <a:path w="421640" h="435610">
                <a:moveTo>
                  <a:pt x="421639" y="43180"/>
                </a:moveTo>
                <a:lnTo>
                  <a:pt x="377824" y="43180"/>
                </a:lnTo>
                <a:lnTo>
                  <a:pt x="377824" y="173990"/>
                </a:lnTo>
                <a:lnTo>
                  <a:pt x="392430" y="173990"/>
                </a:lnTo>
                <a:lnTo>
                  <a:pt x="392430" y="50800"/>
                </a:lnTo>
                <a:lnTo>
                  <a:pt x="421639" y="50800"/>
                </a:lnTo>
                <a:lnTo>
                  <a:pt x="421639" y="43180"/>
                </a:lnTo>
                <a:close/>
              </a:path>
              <a:path w="421640" h="435610">
                <a:moveTo>
                  <a:pt x="421639" y="50800"/>
                </a:moveTo>
                <a:lnTo>
                  <a:pt x="407034" y="50800"/>
                </a:lnTo>
                <a:lnTo>
                  <a:pt x="407034" y="145415"/>
                </a:lnTo>
                <a:lnTo>
                  <a:pt x="421639" y="145415"/>
                </a:lnTo>
                <a:lnTo>
                  <a:pt x="421639" y="50800"/>
                </a:lnTo>
                <a:close/>
              </a:path>
              <a:path w="421640" h="435610">
                <a:moveTo>
                  <a:pt x="363220" y="0"/>
                </a:moveTo>
                <a:lnTo>
                  <a:pt x="337184" y="0"/>
                </a:lnTo>
                <a:lnTo>
                  <a:pt x="334009" y="3175"/>
                </a:lnTo>
                <a:lnTo>
                  <a:pt x="334009" y="28575"/>
                </a:lnTo>
                <a:lnTo>
                  <a:pt x="348614" y="28575"/>
                </a:lnTo>
                <a:lnTo>
                  <a:pt x="348614" y="14605"/>
                </a:lnTo>
                <a:lnTo>
                  <a:pt x="363220" y="14605"/>
                </a:lnTo>
                <a:lnTo>
                  <a:pt x="363220" y="0"/>
                </a:lnTo>
                <a:close/>
              </a:path>
              <a:path w="421640" h="435610">
                <a:moveTo>
                  <a:pt x="374649" y="0"/>
                </a:moveTo>
                <a:lnTo>
                  <a:pt x="363220" y="0"/>
                </a:lnTo>
                <a:lnTo>
                  <a:pt x="363220" y="28575"/>
                </a:lnTo>
                <a:lnTo>
                  <a:pt x="377824" y="28575"/>
                </a:lnTo>
                <a:lnTo>
                  <a:pt x="377824" y="3175"/>
                </a:lnTo>
                <a:lnTo>
                  <a:pt x="374649" y="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1531" y="2637638"/>
            <a:ext cx="123825" cy="0"/>
          </a:xfrm>
          <a:custGeom>
            <a:avLst/>
            <a:gdLst/>
            <a:ahLst/>
            <a:cxnLst/>
            <a:rect l="l" t="t" r="r" b="b"/>
            <a:pathLst>
              <a:path w="123825">
                <a:moveTo>
                  <a:pt x="0" y="0"/>
                </a:moveTo>
                <a:lnTo>
                  <a:pt x="123825" y="0"/>
                </a:lnTo>
              </a:path>
            </a:pathLst>
          </a:custGeom>
          <a:ln w="15811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1521" y="2680818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49" y="0"/>
                </a:lnTo>
              </a:path>
            </a:pathLst>
          </a:custGeom>
          <a:ln w="15811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1521" y="2710028"/>
            <a:ext cx="87630" cy="0"/>
          </a:xfrm>
          <a:custGeom>
            <a:avLst/>
            <a:gdLst/>
            <a:ahLst/>
            <a:cxnLst/>
            <a:rect l="l" t="t" r="r" b="b"/>
            <a:pathLst>
              <a:path w="87630">
                <a:moveTo>
                  <a:pt x="0" y="0"/>
                </a:moveTo>
                <a:lnTo>
                  <a:pt x="87629" y="0"/>
                </a:lnTo>
              </a:path>
            </a:pathLst>
          </a:custGeom>
          <a:ln w="15811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3766" y="2710028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>
                <a:moveTo>
                  <a:pt x="0" y="0"/>
                </a:moveTo>
                <a:lnTo>
                  <a:pt x="65404" y="0"/>
                </a:lnTo>
              </a:path>
            </a:pathLst>
          </a:custGeom>
          <a:ln w="15811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1651000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30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4723752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5001" y="3610430"/>
            <a:ext cx="450850" cy="449580"/>
          </a:xfrm>
          <a:custGeom>
            <a:avLst/>
            <a:gdLst/>
            <a:ahLst/>
            <a:cxnLst/>
            <a:rect l="l" t="t" r="r" b="b"/>
            <a:pathLst>
              <a:path w="450850" h="449579">
                <a:moveTo>
                  <a:pt x="87261" y="0"/>
                </a:moveTo>
                <a:lnTo>
                  <a:pt x="43624" y="0"/>
                </a:lnTo>
                <a:lnTo>
                  <a:pt x="43624" y="91440"/>
                </a:lnTo>
                <a:lnTo>
                  <a:pt x="36207" y="102870"/>
                </a:lnTo>
                <a:lnTo>
                  <a:pt x="17970" y="137160"/>
                </a:lnTo>
                <a:lnTo>
                  <a:pt x="3390" y="185420"/>
                </a:lnTo>
                <a:lnTo>
                  <a:pt x="0" y="224790"/>
                </a:lnTo>
                <a:lnTo>
                  <a:pt x="749" y="242570"/>
                </a:lnTo>
                <a:lnTo>
                  <a:pt x="11506" y="295910"/>
                </a:lnTo>
                <a:lnTo>
                  <a:pt x="33820" y="342900"/>
                </a:lnTo>
                <a:lnTo>
                  <a:pt x="66103" y="383540"/>
                </a:lnTo>
                <a:lnTo>
                  <a:pt x="106768" y="416559"/>
                </a:lnTo>
                <a:lnTo>
                  <a:pt x="154254" y="438150"/>
                </a:lnTo>
                <a:lnTo>
                  <a:pt x="206959" y="449580"/>
                </a:lnTo>
                <a:lnTo>
                  <a:pt x="238290" y="449580"/>
                </a:lnTo>
                <a:lnTo>
                  <a:pt x="263677" y="447040"/>
                </a:lnTo>
                <a:lnTo>
                  <a:pt x="276161" y="444500"/>
                </a:lnTo>
                <a:lnTo>
                  <a:pt x="300621" y="436880"/>
                </a:lnTo>
                <a:lnTo>
                  <a:pt x="403847" y="436880"/>
                </a:lnTo>
                <a:lnTo>
                  <a:pt x="405879" y="435609"/>
                </a:lnTo>
                <a:lnTo>
                  <a:pt x="218160" y="435609"/>
                </a:lnTo>
                <a:lnTo>
                  <a:pt x="201752" y="434340"/>
                </a:lnTo>
                <a:lnTo>
                  <a:pt x="154927" y="422909"/>
                </a:lnTo>
                <a:lnTo>
                  <a:pt x="112725" y="402590"/>
                </a:lnTo>
                <a:lnTo>
                  <a:pt x="76415" y="373380"/>
                </a:lnTo>
                <a:lnTo>
                  <a:pt x="47320" y="337820"/>
                </a:lnTo>
                <a:lnTo>
                  <a:pt x="26720" y="295910"/>
                </a:lnTo>
                <a:lnTo>
                  <a:pt x="15925" y="248920"/>
                </a:lnTo>
                <a:lnTo>
                  <a:pt x="14719" y="232410"/>
                </a:lnTo>
                <a:lnTo>
                  <a:pt x="450697" y="232410"/>
                </a:lnTo>
                <a:lnTo>
                  <a:pt x="450761" y="231140"/>
                </a:lnTo>
                <a:lnTo>
                  <a:pt x="450850" y="224790"/>
                </a:lnTo>
                <a:lnTo>
                  <a:pt x="450532" y="217170"/>
                </a:lnTo>
                <a:lnTo>
                  <a:pt x="14833" y="217170"/>
                </a:lnTo>
                <a:lnTo>
                  <a:pt x="15659" y="204470"/>
                </a:lnTo>
                <a:lnTo>
                  <a:pt x="22758" y="166370"/>
                </a:lnTo>
                <a:lnTo>
                  <a:pt x="36614" y="130810"/>
                </a:lnTo>
                <a:lnTo>
                  <a:pt x="42697" y="119380"/>
                </a:lnTo>
                <a:lnTo>
                  <a:pt x="58178" y="119380"/>
                </a:lnTo>
                <a:lnTo>
                  <a:pt x="58178" y="13969"/>
                </a:lnTo>
                <a:lnTo>
                  <a:pt x="87261" y="13970"/>
                </a:lnTo>
                <a:lnTo>
                  <a:pt x="87261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5614" y="4047309"/>
            <a:ext cx="103505" cy="12700"/>
          </a:xfrm>
          <a:custGeom>
            <a:avLst/>
            <a:gdLst/>
            <a:ahLst/>
            <a:cxnLst/>
            <a:rect l="l" t="t" r="r" b="b"/>
            <a:pathLst>
              <a:path w="103505" h="12700">
                <a:moveTo>
                  <a:pt x="103238" y="0"/>
                </a:moveTo>
                <a:lnTo>
                  <a:pt x="0" y="0"/>
                </a:lnTo>
                <a:lnTo>
                  <a:pt x="12877" y="5092"/>
                </a:lnTo>
                <a:lnTo>
                  <a:pt x="25273" y="8890"/>
                </a:lnTo>
                <a:lnTo>
                  <a:pt x="37414" y="11430"/>
                </a:lnTo>
                <a:lnTo>
                  <a:pt x="49555" y="12700"/>
                </a:lnTo>
                <a:lnTo>
                  <a:pt x="64236" y="12700"/>
                </a:lnTo>
                <a:lnTo>
                  <a:pt x="77685" y="10160"/>
                </a:lnTo>
                <a:lnTo>
                  <a:pt x="89992" y="6350"/>
                </a:lnTo>
                <a:lnTo>
                  <a:pt x="101193" y="1269"/>
                </a:lnTo>
                <a:lnTo>
                  <a:pt x="103238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3151" y="3842841"/>
            <a:ext cx="21590" cy="203200"/>
          </a:xfrm>
          <a:custGeom>
            <a:avLst/>
            <a:gdLst/>
            <a:ahLst/>
            <a:cxnLst/>
            <a:rect l="l" t="t" r="r" b="b"/>
            <a:pathLst>
              <a:path w="21590" h="203200">
                <a:moveTo>
                  <a:pt x="14554" y="0"/>
                </a:moveTo>
                <a:lnTo>
                  <a:pt x="0" y="0"/>
                </a:lnTo>
                <a:lnTo>
                  <a:pt x="0" y="203200"/>
                </a:lnTo>
                <a:lnTo>
                  <a:pt x="21272" y="203200"/>
                </a:lnTo>
                <a:lnTo>
                  <a:pt x="14554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4412" y="3872050"/>
            <a:ext cx="174625" cy="173990"/>
          </a:xfrm>
          <a:custGeom>
            <a:avLst/>
            <a:gdLst/>
            <a:ahLst/>
            <a:cxnLst/>
            <a:rect l="l" t="t" r="r" b="b"/>
            <a:pathLst>
              <a:path w="174625" h="173989">
                <a:moveTo>
                  <a:pt x="129311" y="0"/>
                </a:moveTo>
                <a:lnTo>
                  <a:pt x="116903" y="0"/>
                </a:lnTo>
                <a:lnTo>
                  <a:pt x="102336" y="1270"/>
                </a:lnTo>
                <a:lnTo>
                  <a:pt x="63461" y="16510"/>
                </a:lnTo>
                <a:lnTo>
                  <a:pt x="35394" y="45720"/>
                </a:lnTo>
                <a:lnTo>
                  <a:pt x="22682" y="86360"/>
                </a:lnTo>
                <a:lnTo>
                  <a:pt x="23380" y="101600"/>
                </a:lnTo>
                <a:lnTo>
                  <a:pt x="34544" y="139700"/>
                </a:lnTo>
                <a:lnTo>
                  <a:pt x="48450" y="158750"/>
                </a:lnTo>
                <a:lnTo>
                  <a:pt x="37833" y="165100"/>
                </a:lnTo>
                <a:lnTo>
                  <a:pt x="26009" y="168910"/>
                </a:lnTo>
                <a:lnTo>
                  <a:pt x="13296" y="172720"/>
                </a:lnTo>
                <a:lnTo>
                  <a:pt x="0" y="173990"/>
                </a:lnTo>
                <a:lnTo>
                  <a:pt x="121958" y="173990"/>
                </a:lnTo>
                <a:lnTo>
                  <a:pt x="78879" y="163830"/>
                </a:lnTo>
                <a:lnTo>
                  <a:pt x="48983" y="135890"/>
                </a:lnTo>
                <a:lnTo>
                  <a:pt x="36969" y="96520"/>
                </a:lnTo>
                <a:lnTo>
                  <a:pt x="38227" y="81280"/>
                </a:lnTo>
                <a:lnTo>
                  <a:pt x="55511" y="43180"/>
                </a:lnTo>
                <a:lnTo>
                  <a:pt x="88379" y="19050"/>
                </a:lnTo>
                <a:lnTo>
                  <a:pt x="115976" y="13970"/>
                </a:lnTo>
                <a:lnTo>
                  <a:pt x="174574" y="13970"/>
                </a:lnTo>
                <a:lnTo>
                  <a:pt x="167030" y="11430"/>
                </a:lnTo>
                <a:lnTo>
                  <a:pt x="155067" y="6350"/>
                </a:lnTo>
                <a:lnTo>
                  <a:pt x="142468" y="2540"/>
                </a:lnTo>
                <a:lnTo>
                  <a:pt x="129311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6372" y="4026991"/>
            <a:ext cx="50800" cy="19050"/>
          </a:xfrm>
          <a:custGeom>
            <a:avLst/>
            <a:gdLst/>
            <a:ahLst/>
            <a:cxnLst/>
            <a:rect l="l" t="t" r="r" b="b"/>
            <a:pathLst>
              <a:path w="50800" h="19050">
                <a:moveTo>
                  <a:pt x="47193" y="0"/>
                </a:moveTo>
                <a:lnTo>
                  <a:pt x="36677" y="7620"/>
                </a:lnTo>
                <a:lnTo>
                  <a:pt x="25145" y="12700"/>
                </a:lnTo>
                <a:lnTo>
                  <a:pt x="12839" y="16510"/>
                </a:lnTo>
                <a:lnTo>
                  <a:pt x="0" y="19050"/>
                </a:lnTo>
                <a:lnTo>
                  <a:pt x="44513" y="19050"/>
                </a:lnTo>
                <a:lnTo>
                  <a:pt x="50622" y="15240"/>
                </a:lnTo>
                <a:lnTo>
                  <a:pt x="47193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90387" y="3886020"/>
            <a:ext cx="95250" cy="139700"/>
          </a:xfrm>
          <a:custGeom>
            <a:avLst/>
            <a:gdLst/>
            <a:ahLst/>
            <a:cxnLst/>
            <a:rect l="l" t="t" r="r" b="b"/>
            <a:pathLst>
              <a:path w="95250" h="139700">
                <a:moveTo>
                  <a:pt x="58597" y="0"/>
                </a:moveTo>
                <a:lnTo>
                  <a:pt x="0" y="0"/>
                </a:lnTo>
                <a:lnTo>
                  <a:pt x="14706" y="1270"/>
                </a:lnTo>
                <a:lnTo>
                  <a:pt x="28498" y="5080"/>
                </a:lnTo>
                <a:lnTo>
                  <a:pt x="62217" y="29209"/>
                </a:lnTo>
                <a:lnTo>
                  <a:pt x="79717" y="66040"/>
                </a:lnTo>
                <a:lnTo>
                  <a:pt x="79629" y="83820"/>
                </a:lnTo>
                <a:lnTo>
                  <a:pt x="78016" y="97790"/>
                </a:lnTo>
                <a:lnTo>
                  <a:pt x="74968" y="109220"/>
                </a:lnTo>
                <a:lnTo>
                  <a:pt x="70548" y="119380"/>
                </a:lnTo>
                <a:lnTo>
                  <a:pt x="64858" y="128270"/>
                </a:lnTo>
                <a:lnTo>
                  <a:pt x="74625" y="139700"/>
                </a:lnTo>
                <a:lnTo>
                  <a:pt x="82029" y="128270"/>
                </a:lnTo>
                <a:lnTo>
                  <a:pt x="87884" y="116839"/>
                </a:lnTo>
                <a:lnTo>
                  <a:pt x="92113" y="105410"/>
                </a:lnTo>
                <a:lnTo>
                  <a:pt x="94665" y="92710"/>
                </a:lnTo>
                <a:lnTo>
                  <a:pt x="94424" y="76200"/>
                </a:lnTo>
                <a:lnTo>
                  <a:pt x="92849" y="62230"/>
                </a:lnTo>
                <a:lnTo>
                  <a:pt x="90030" y="49530"/>
                </a:lnTo>
                <a:lnTo>
                  <a:pt x="86106" y="39370"/>
                </a:lnTo>
                <a:lnTo>
                  <a:pt x="81153" y="30480"/>
                </a:lnTo>
                <a:lnTo>
                  <a:pt x="85153" y="17780"/>
                </a:lnTo>
                <a:lnTo>
                  <a:pt x="88519" y="6350"/>
                </a:lnTo>
                <a:lnTo>
                  <a:pt x="72948" y="6350"/>
                </a:lnTo>
                <a:lnTo>
                  <a:pt x="62369" y="1269"/>
                </a:lnTo>
                <a:lnTo>
                  <a:pt x="58597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3332" y="3842841"/>
            <a:ext cx="22860" cy="49530"/>
          </a:xfrm>
          <a:custGeom>
            <a:avLst/>
            <a:gdLst/>
            <a:ahLst/>
            <a:cxnLst/>
            <a:rect l="l" t="t" r="r" b="b"/>
            <a:pathLst>
              <a:path w="22859" h="49529">
                <a:moveTo>
                  <a:pt x="22364" y="0"/>
                </a:moveTo>
                <a:lnTo>
                  <a:pt x="7797" y="0"/>
                </a:lnTo>
                <a:lnTo>
                  <a:pt x="6997" y="12700"/>
                </a:lnTo>
                <a:lnTo>
                  <a:pt x="5422" y="25400"/>
                </a:lnTo>
                <a:lnTo>
                  <a:pt x="3098" y="38100"/>
                </a:lnTo>
                <a:lnTo>
                  <a:pt x="0" y="49530"/>
                </a:lnTo>
                <a:lnTo>
                  <a:pt x="15570" y="49530"/>
                </a:lnTo>
                <a:lnTo>
                  <a:pt x="18287" y="36830"/>
                </a:lnTo>
                <a:lnTo>
                  <a:pt x="20358" y="24130"/>
                </a:lnTo>
                <a:lnTo>
                  <a:pt x="21742" y="11430"/>
                </a:lnTo>
                <a:lnTo>
                  <a:pt x="22364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8528" y="3624399"/>
            <a:ext cx="40005" cy="203200"/>
          </a:xfrm>
          <a:custGeom>
            <a:avLst/>
            <a:gdLst/>
            <a:ahLst/>
            <a:cxnLst/>
            <a:rect l="l" t="t" r="r" b="b"/>
            <a:pathLst>
              <a:path w="40005" h="203200">
                <a:moveTo>
                  <a:pt x="19177" y="0"/>
                </a:moveTo>
                <a:lnTo>
                  <a:pt x="0" y="0"/>
                </a:lnTo>
                <a:lnTo>
                  <a:pt x="4622" y="203200"/>
                </a:lnTo>
                <a:lnTo>
                  <a:pt x="29451" y="203200"/>
                </a:lnTo>
                <a:lnTo>
                  <a:pt x="39662" y="193040"/>
                </a:lnTo>
                <a:lnTo>
                  <a:pt x="19177" y="193040"/>
                </a:lnTo>
                <a:lnTo>
                  <a:pt x="19177" y="148590"/>
                </a:lnTo>
                <a:lnTo>
                  <a:pt x="39370" y="128270"/>
                </a:lnTo>
                <a:lnTo>
                  <a:pt x="19177" y="128270"/>
                </a:lnTo>
                <a:lnTo>
                  <a:pt x="19177" y="82550"/>
                </a:lnTo>
                <a:lnTo>
                  <a:pt x="39547" y="62230"/>
                </a:lnTo>
                <a:lnTo>
                  <a:pt x="19177" y="62230"/>
                </a:lnTo>
                <a:lnTo>
                  <a:pt x="19177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856" y="3808550"/>
            <a:ext cx="30480" cy="19050"/>
          </a:xfrm>
          <a:custGeom>
            <a:avLst/>
            <a:gdLst/>
            <a:ahLst/>
            <a:cxnLst/>
            <a:rect l="l" t="t" r="r" b="b"/>
            <a:pathLst>
              <a:path w="30480" h="19050">
                <a:moveTo>
                  <a:pt x="19697" y="0"/>
                </a:moveTo>
                <a:lnTo>
                  <a:pt x="0" y="19050"/>
                </a:lnTo>
                <a:lnTo>
                  <a:pt x="20561" y="19050"/>
                </a:lnTo>
                <a:lnTo>
                  <a:pt x="29972" y="10160"/>
                </a:lnTo>
                <a:lnTo>
                  <a:pt x="19697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8302" y="3728541"/>
            <a:ext cx="88900" cy="99060"/>
          </a:xfrm>
          <a:custGeom>
            <a:avLst/>
            <a:gdLst/>
            <a:ahLst/>
            <a:cxnLst/>
            <a:rect l="l" t="t" r="r" b="b"/>
            <a:pathLst>
              <a:path w="88900" h="99060">
                <a:moveTo>
                  <a:pt x="70192" y="0"/>
                </a:moveTo>
                <a:lnTo>
                  <a:pt x="54140" y="0"/>
                </a:lnTo>
                <a:lnTo>
                  <a:pt x="60223" y="11430"/>
                </a:lnTo>
                <a:lnTo>
                  <a:pt x="65633" y="22860"/>
                </a:lnTo>
                <a:lnTo>
                  <a:pt x="0" y="99060"/>
                </a:lnTo>
                <a:lnTo>
                  <a:pt x="20561" y="99060"/>
                </a:lnTo>
                <a:lnTo>
                  <a:pt x="74041" y="45720"/>
                </a:lnTo>
                <a:lnTo>
                  <a:pt x="88861" y="45720"/>
                </a:lnTo>
                <a:lnTo>
                  <a:pt x="86029" y="35560"/>
                </a:lnTo>
                <a:lnTo>
                  <a:pt x="79806" y="19050"/>
                </a:lnTo>
                <a:lnTo>
                  <a:pt x="72351" y="3810"/>
                </a:lnTo>
                <a:lnTo>
                  <a:pt x="70192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62344" y="3774260"/>
            <a:ext cx="23495" cy="53340"/>
          </a:xfrm>
          <a:custGeom>
            <a:avLst/>
            <a:gdLst/>
            <a:ahLst/>
            <a:cxnLst/>
            <a:rect l="l" t="t" r="r" b="b"/>
            <a:pathLst>
              <a:path w="23494" h="53339">
                <a:moveTo>
                  <a:pt x="14820" y="0"/>
                </a:moveTo>
                <a:lnTo>
                  <a:pt x="0" y="0"/>
                </a:lnTo>
                <a:lnTo>
                  <a:pt x="3263" y="12700"/>
                </a:lnTo>
                <a:lnTo>
                  <a:pt x="5803" y="25400"/>
                </a:lnTo>
                <a:lnTo>
                  <a:pt x="7594" y="38100"/>
                </a:lnTo>
                <a:lnTo>
                  <a:pt x="8636" y="50800"/>
                </a:lnTo>
                <a:lnTo>
                  <a:pt x="8775" y="53340"/>
                </a:lnTo>
                <a:lnTo>
                  <a:pt x="23177" y="53340"/>
                </a:lnTo>
                <a:lnTo>
                  <a:pt x="22758" y="43180"/>
                </a:lnTo>
                <a:lnTo>
                  <a:pt x="20548" y="24130"/>
                </a:lnTo>
                <a:lnTo>
                  <a:pt x="16941" y="7620"/>
                </a:lnTo>
                <a:lnTo>
                  <a:pt x="14820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7700" y="3661230"/>
            <a:ext cx="166370" cy="156210"/>
          </a:xfrm>
          <a:custGeom>
            <a:avLst/>
            <a:gdLst/>
            <a:ahLst/>
            <a:cxnLst/>
            <a:rect l="l" t="t" r="r" b="b"/>
            <a:pathLst>
              <a:path w="166369" h="156210">
                <a:moveTo>
                  <a:pt x="135953" y="0"/>
                </a:moveTo>
                <a:lnTo>
                  <a:pt x="111620" y="0"/>
                </a:lnTo>
                <a:lnTo>
                  <a:pt x="121894" y="7620"/>
                </a:lnTo>
                <a:lnTo>
                  <a:pt x="131686" y="15240"/>
                </a:lnTo>
                <a:lnTo>
                  <a:pt x="0" y="156210"/>
                </a:lnTo>
                <a:lnTo>
                  <a:pt x="20485" y="156210"/>
                </a:lnTo>
                <a:lnTo>
                  <a:pt x="146799" y="30480"/>
                </a:lnTo>
                <a:lnTo>
                  <a:pt x="165976" y="30480"/>
                </a:lnTo>
                <a:lnTo>
                  <a:pt x="163817" y="27940"/>
                </a:lnTo>
                <a:lnTo>
                  <a:pt x="152044" y="15240"/>
                </a:lnTo>
                <a:lnTo>
                  <a:pt x="139344" y="2539"/>
                </a:lnTo>
                <a:lnTo>
                  <a:pt x="135953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3259" y="3691710"/>
            <a:ext cx="105410" cy="116839"/>
          </a:xfrm>
          <a:custGeom>
            <a:avLst/>
            <a:gdLst/>
            <a:ahLst/>
            <a:cxnLst/>
            <a:rect l="l" t="t" r="r" b="b"/>
            <a:pathLst>
              <a:path w="105409" h="116839">
                <a:moveTo>
                  <a:pt x="80416" y="0"/>
                </a:moveTo>
                <a:lnTo>
                  <a:pt x="61239" y="0"/>
                </a:lnTo>
                <a:lnTo>
                  <a:pt x="69621" y="8890"/>
                </a:lnTo>
                <a:lnTo>
                  <a:pt x="77444" y="19050"/>
                </a:lnTo>
                <a:lnTo>
                  <a:pt x="81216" y="25400"/>
                </a:lnTo>
                <a:lnTo>
                  <a:pt x="0" y="105410"/>
                </a:lnTo>
                <a:lnTo>
                  <a:pt x="10286" y="116839"/>
                </a:lnTo>
                <a:lnTo>
                  <a:pt x="89192" y="36830"/>
                </a:lnTo>
                <a:lnTo>
                  <a:pt x="105232" y="36830"/>
                </a:lnTo>
                <a:lnTo>
                  <a:pt x="98767" y="25400"/>
                </a:lnTo>
                <a:lnTo>
                  <a:pt x="89039" y="10160"/>
                </a:lnTo>
                <a:lnTo>
                  <a:pt x="80416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8541" y="3791405"/>
            <a:ext cx="160655" cy="0"/>
          </a:xfrm>
          <a:custGeom>
            <a:avLst/>
            <a:gdLst/>
            <a:ahLst/>
            <a:cxnLst/>
            <a:rect l="l" t="t" r="r" b="b"/>
            <a:pathLst>
              <a:path w="160655">
                <a:moveTo>
                  <a:pt x="0" y="0"/>
                </a:moveTo>
                <a:lnTo>
                  <a:pt x="160064" y="0"/>
                </a:lnTo>
              </a:path>
            </a:pathLst>
          </a:custGeom>
          <a:ln w="13969">
            <a:solidFill>
              <a:srgbClr val="EE19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8071" y="3729810"/>
            <a:ext cx="15240" cy="54610"/>
          </a:xfrm>
          <a:custGeom>
            <a:avLst/>
            <a:gdLst/>
            <a:ahLst/>
            <a:cxnLst/>
            <a:rect l="l" t="t" r="r" b="b"/>
            <a:pathLst>
              <a:path w="15240" h="54610">
                <a:moveTo>
                  <a:pt x="0" y="54610"/>
                </a:moveTo>
                <a:lnTo>
                  <a:pt x="15107" y="54610"/>
                </a:lnTo>
                <a:lnTo>
                  <a:pt x="15107" y="0"/>
                </a:lnTo>
                <a:lnTo>
                  <a:pt x="0" y="0"/>
                </a:lnTo>
                <a:lnTo>
                  <a:pt x="0" y="5461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7721" y="3624399"/>
            <a:ext cx="75565" cy="160020"/>
          </a:xfrm>
          <a:custGeom>
            <a:avLst/>
            <a:gdLst/>
            <a:ahLst/>
            <a:cxnLst/>
            <a:rect l="l" t="t" r="r" b="b"/>
            <a:pathLst>
              <a:path w="75565" h="160020">
                <a:moveTo>
                  <a:pt x="14541" y="0"/>
                </a:moveTo>
                <a:lnTo>
                  <a:pt x="0" y="0"/>
                </a:lnTo>
                <a:lnTo>
                  <a:pt x="0" y="160020"/>
                </a:lnTo>
                <a:lnTo>
                  <a:pt x="14541" y="160020"/>
                </a:lnTo>
                <a:lnTo>
                  <a:pt x="14541" y="29209"/>
                </a:lnTo>
                <a:lnTo>
                  <a:pt x="45872" y="29209"/>
                </a:lnTo>
                <a:lnTo>
                  <a:pt x="54838" y="24130"/>
                </a:lnTo>
                <a:lnTo>
                  <a:pt x="66395" y="19050"/>
                </a:lnTo>
                <a:lnTo>
                  <a:pt x="75272" y="15240"/>
                </a:lnTo>
                <a:lnTo>
                  <a:pt x="14541" y="15240"/>
                </a:lnTo>
                <a:lnTo>
                  <a:pt x="14541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6813" y="3653610"/>
            <a:ext cx="43815" cy="130810"/>
          </a:xfrm>
          <a:custGeom>
            <a:avLst/>
            <a:gdLst/>
            <a:ahLst/>
            <a:cxnLst/>
            <a:rect l="l" t="t" r="r" b="b"/>
            <a:pathLst>
              <a:path w="43815" h="130810">
                <a:moveTo>
                  <a:pt x="16776" y="0"/>
                </a:moveTo>
                <a:lnTo>
                  <a:pt x="0" y="0"/>
                </a:lnTo>
                <a:lnTo>
                  <a:pt x="0" y="130810"/>
                </a:lnTo>
                <a:lnTo>
                  <a:pt x="14528" y="130810"/>
                </a:lnTo>
                <a:lnTo>
                  <a:pt x="14528" y="29210"/>
                </a:lnTo>
                <a:lnTo>
                  <a:pt x="43624" y="29209"/>
                </a:lnTo>
                <a:lnTo>
                  <a:pt x="43624" y="13970"/>
                </a:lnTo>
                <a:lnTo>
                  <a:pt x="14528" y="13970"/>
                </a:lnTo>
                <a:lnTo>
                  <a:pt x="14528" y="1270"/>
                </a:lnTo>
                <a:lnTo>
                  <a:pt x="16776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65900" y="3682819"/>
            <a:ext cx="43815" cy="101600"/>
          </a:xfrm>
          <a:custGeom>
            <a:avLst/>
            <a:gdLst/>
            <a:ahLst/>
            <a:cxnLst/>
            <a:rect l="l" t="t" r="r" b="b"/>
            <a:pathLst>
              <a:path w="43815" h="101600">
                <a:moveTo>
                  <a:pt x="14541" y="0"/>
                </a:moveTo>
                <a:lnTo>
                  <a:pt x="0" y="0"/>
                </a:lnTo>
                <a:lnTo>
                  <a:pt x="0" y="101600"/>
                </a:lnTo>
                <a:lnTo>
                  <a:pt x="14541" y="101600"/>
                </a:lnTo>
                <a:lnTo>
                  <a:pt x="14541" y="29209"/>
                </a:lnTo>
                <a:lnTo>
                  <a:pt x="43624" y="29209"/>
                </a:lnTo>
                <a:lnTo>
                  <a:pt x="43624" y="13970"/>
                </a:lnTo>
                <a:lnTo>
                  <a:pt x="14541" y="13970"/>
                </a:lnTo>
                <a:lnTo>
                  <a:pt x="14541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4983" y="3712030"/>
            <a:ext cx="43815" cy="72390"/>
          </a:xfrm>
          <a:custGeom>
            <a:avLst/>
            <a:gdLst/>
            <a:ahLst/>
            <a:cxnLst/>
            <a:rect l="l" t="t" r="r" b="b"/>
            <a:pathLst>
              <a:path w="43815" h="72389">
                <a:moveTo>
                  <a:pt x="14541" y="0"/>
                </a:moveTo>
                <a:lnTo>
                  <a:pt x="0" y="0"/>
                </a:lnTo>
                <a:lnTo>
                  <a:pt x="0" y="72390"/>
                </a:lnTo>
                <a:lnTo>
                  <a:pt x="14541" y="72390"/>
                </a:lnTo>
                <a:lnTo>
                  <a:pt x="14541" y="29209"/>
                </a:lnTo>
                <a:lnTo>
                  <a:pt x="43624" y="29209"/>
                </a:lnTo>
                <a:lnTo>
                  <a:pt x="43624" y="13970"/>
                </a:lnTo>
                <a:lnTo>
                  <a:pt x="14541" y="13970"/>
                </a:lnTo>
                <a:lnTo>
                  <a:pt x="14541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4064" y="3741242"/>
            <a:ext cx="14604" cy="43180"/>
          </a:xfrm>
          <a:custGeom>
            <a:avLst/>
            <a:gdLst/>
            <a:ahLst/>
            <a:cxnLst/>
            <a:rect l="l" t="t" r="r" b="b"/>
            <a:pathLst>
              <a:path w="14605" h="43179">
                <a:moveTo>
                  <a:pt x="14541" y="0"/>
                </a:moveTo>
                <a:lnTo>
                  <a:pt x="0" y="0"/>
                </a:lnTo>
                <a:lnTo>
                  <a:pt x="0" y="43179"/>
                </a:lnTo>
                <a:lnTo>
                  <a:pt x="14541" y="43179"/>
                </a:lnTo>
                <a:lnTo>
                  <a:pt x="14541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7702" y="3673930"/>
            <a:ext cx="88900" cy="78740"/>
          </a:xfrm>
          <a:custGeom>
            <a:avLst/>
            <a:gdLst/>
            <a:ahLst/>
            <a:cxnLst/>
            <a:rect l="l" t="t" r="r" b="b"/>
            <a:pathLst>
              <a:path w="88900" h="78739">
                <a:moveTo>
                  <a:pt x="78092" y="0"/>
                </a:moveTo>
                <a:lnTo>
                  <a:pt x="0" y="78740"/>
                </a:lnTo>
                <a:lnTo>
                  <a:pt x="20205" y="78740"/>
                </a:lnTo>
                <a:lnTo>
                  <a:pt x="88366" y="10159"/>
                </a:lnTo>
                <a:lnTo>
                  <a:pt x="78092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7709" y="3624399"/>
            <a:ext cx="102870" cy="62230"/>
          </a:xfrm>
          <a:custGeom>
            <a:avLst/>
            <a:gdLst/>
            <a:ahLst/>
            <a:cxnLst/>
            <a:rect l="l" t="t" r="r" b="b"/>
            <a:pathLst>
              <a:path w="102869" h="62229">
                <a:moveTo>
                  <a:pt x="70484" y="0"/>
                </a:moveTo>
                <a:lnTo>
                  <a:pt x="0" y="0"/>
                </a:lnTo>
                <a:lnTo>
                  <a:pt x="25628" y="2540"/>
                </a:lnTo>
                <a:lnTo>
                  <a:pt x="50291" y="7620"/>
                </a:lnTo>
                <a:lnTo>
                  <a:pt x="0" y="62230"/>
                </a:lnTo>
                <a:lnTo>
                  <a:pt x="20370" y="62230"/>
                </a:lnTo>
                <a:lnTo>
                  <a:pt x="68757" y="13970"/>
                </a:lnTo>
                <a:lnTo>
                  <a:pt x="102717" y="13970"/>
                </a:lnTo>
                <a:lnTo>
                  <a:pt x="96227" y="10160"/>
                </a:lnTo>
                <a:lnTo>
                  <a:pt x="80378" y="3810"/>
                </a:lnTo>
                <a:lnTo>
                  <a:pt x="70484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6464" y="3638369"/>
            <a:ext cx="67310" cy="36830"/>
          </a:xfrm>
          <a:custGeom>
            <a:avLst/>
            <a:gdLst/>
            <a:ahLst/>
            <a:cxnLst/>
            <a:rect l="l" t="t" r="r" b="b"/>
            <a:pathLst>
              <a:path w="67309" h="36829">
                <a:moveTo>
                  <a:pt x="33959" y="0"/>
                </a:moveTo>
                <a:lnTo>
                  <a:pt x="0" y="0"/>
                </a:lnTo>
                <a:lnTo>
                  <a:pt x="11760" y="5080"/>
                </a:lnTo>
                <a:lnTo>
                  <a:pt x="23126" y="11430"/>
                </a:lnTo>
                <a:lnTo>
                  <a:pt x="18542" y="26670"/>
                </a:lnTo>
                <a:lnTo>
                  <a:pt x="28816" y="36830"/>
                </a:lnTo>
                <a:lnTo>
                  <a:pt x="42862" y="22860"/>
                </a:lnTo>
                <a:lnTo>
                  <a:pt x="67183" y="22860"/>
                </a:lnTo>
                <a:lnTo>
                  <a:pt x="57010" y="15240"/>
                </a:lnTo>
                <a:lnTo>
                  <a:pt x="42621" y="5080"/>
                </a:lnTo>
                <a:lnTo>
                  <a:pt x="33959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9841" y="3610430"/>
            <a:ext cx="188595" cy="29209"/>
          </a:xfrm>
          <a:custGeom>
            <a:avLst/>
            <a:gdLst/>
            <a:ahLst/>
            <a:cxnLst/>
            <a:rect l="l" t="t" r="r" b="b"/>
            <a:pathLst>
              <a:path w="188594" h="29210">
                <a:moveTo>
                  <a:pt x="129044" y="0"/>
                </a:moveTo>
                <a:lnTo>
                  <a:pt x="97637" y="0"/>
                </a:lnTo>
                <a:lnTo>
                  <a:pt x="72072" y="2540"/>
                </a:lnTo>
                <a:lnTo>
                  <a:pt x="59512" y="5080"/>
                </a:lnTo>
                <a:lnTo>
                  <a:pt x="34963" y="12700"/>
                </a:lnTo>
                <a:lnTo>
                  <a:pt x="11366" y="22860"/>
                </a:lnTo>
                <a:lnTo>
                  <a:pt x="0" y="29209"/>
                </a:lnTo>
                <a:lnTo>
                  <a:pt x="33159" y="29209"/>
                </a:lnTo>
                <a:lnTo>
                  <a:pt x="36118" y="27940"/>
                </a:lnTo>
                <a:lnTo>
                  <a:pt x="60566" y="20320"/>
                </a:lnTo>
                <a:lnTo>
                  <a:pt x="85826" y="15240"/>
                </a:lnTo>
                <a:lnTo>
                  <a:pt x="98679" y="13970"/>
                </a:lnTo>
                <a:lnTo>
                  <a:pt x="188353" y="13970"/>
                </a:lnTo>
                <a:lnTo>
                  <a:pt x="181762" y="11430"/>
                </a:lnTo>
                <a:lnTo>
                  <a:pt x="164693" y="6350"/>
                </a:lnTo>
                <a:lnTo>
                  <a:pt x="147104" y="2540"/>
                </a:lnTo>
                <a:lnTo>
                  <a:pt x="129044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5507" y="3610355"/>
            <a:ext cx="451103" cy="4495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3899" y="3873164"/>
            <a:ext cx="98066" cy="975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1310" y="3929177"/>
            <a:ext cx="40640" cy="41275"/>
          </a:xfrm>
          <a:custGeom>
            <a:avLst/>
            <a:gdLst/>
            <a:ahLst/>
            <a:cxnLst/>
            <a:rect l="l" t="t" r="r" b="b"/>
            <a:pathLst>
              <a:path w="40640" h="41275">
                <a:moveTo>
                  <a:pt x="20942" y="0"/>
                </a:moveTo>
                <a:lnTo>
                  <a:pt x="7747" y="4445"/>
                </a:lnTo>
                <a:lnTo>
                  <a:pt x="0" y="15697"/>
                </a:lnTo>
                <a:lnTo>
                  <a:pt x="2692" y="31724"/>
                </a:lnTo>
                <a:lnTo>
                  <a:pt x="11125" y="41122"/>
                </a:lnTo>
                <a:lnTo>
                  <a:pt x="28397" y="40093"/>
                </a:lnTo>
                <a:lnTo>
                  <a:pt x="38773" y="33540"/>
                </a:lnTo>
                <a:lnTo>
                  <a:pt x="40500" y="29083"/>
                </a:lnTo>
                <a:lnTo>
                  <a:pt x="16941" y="29083"/>
                </a:lnTo>
                <a:lnTo>
                  <a:pt x="13677" y="25831"/>
                </a:lnTo>
                <a:lnTo>
                  <a:pt x="13677" y="17805"/>
                </a:lnTo>
                <a:lnTo>
                  <a:pt x="16941" y="14541"/>
                </a:lnTo>
                <a:lnTo>
                  <a:pt x="40106" y="14541"/>
                </a:lnTo>
                <a:lnTo>
                  <a:pt x="38608" y="9385"/>
                </a:lnTo>
                <a:lnTo>
                  <a:pt x="28067" y="1206"/>
                </a:lnTo>
                <a:lnTo>
                  <a:pt x="20942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2315" y="3873532"/>
            <a:ext cx="41910" cy="41275"/>
          </a:xfrm>
          <a:custGeom>
            <a:avLst/>
            <a:gdLst/>
            <a:ahLst/>
            <a:cxnLst/>
            <a:rect l="l" t="t" r="r" b="b"/>
            <a:pathLst>
              <a:path w="41909" h="41275">
                <a:moveTo>
                  <a:pt x="31572" y="0"/>
                </a:moveTo>
                <a:lnTo>
                  <a:pt x="14300" y="1028"/>
                </a:lnTo>
                <a:lnTo>
                  <a:pt x="3924" y="7581"/>
                </a:lnTo>
                <a:lnTo>
                  <a:pt x="0" y="17716"/>
                </a:lnTo>
                <a:lnTo>
                  <a:pt x="4102" y="31737"/>
                </a:lnTo>
                <a:lnTo>
                  <a:pt x="14655" y="39916"/>
                </a:lnTo>
                <a:lnTo>
                  <a:pt x="21767" y="41109"/>
                </a:lnTo>
                <a:lnTo>
                  <a:pt x="34963" y="36664"/>
                </a:lnTo>
                <a:lnTo>
                  <a:pt x="41909" y="26581"/>
                </a:lnTo>
                <a:lnTo>
                  <a:pt x="17767" y="26581"/>
                </a:lnTo>
                <a:lnTo>
                  <a:pt x="14490" y="23317"/>
                </a:lnTo>
                <a:lnTo>
                  <a:pt x="14490" y="15290"/>
                </a:lnTo>
                <a:lnTo>
                  <a:pt x="17767" y="12039"/>
                </a:lnTo>
                <a:lnTo>
                  <a:pt x="40462" y="12039"/>
                </a:lnTo>
                <a:lnTo>
                  <a:pt x="40017" y="9398"/>
                </a:lnTo>
                <a:lnTo>
                  <a:pt x="31572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2375" y="3874007"/>
            <a:ext cx="102108" cy="960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62229" y="3987336"/>
            <a:ext cx="53975" cy="43815"/>
          </a:xfrm>
          <a:custGeom>
            <a:avLst/>
            <a:gdLst/>
            <a:ahLst/>
            <a:cxnLst/>
            <a:rect l="l" t="t" r="r" b="b"/>
            <a:pathLst>
              <a:path w="53975" h="43814">
                <a:moveTo>
                  <a:pt x="14541" y="0"/>
                </a:moveTo>
                <a:lnTo>
                  <a:pt x="0" y="0"/>
                </a:lnTo>
                <a:lnTo>
                  <a:pt x="3289" y="13373"/>
                </a:lnTo>
                <a:lnTo>
                  <a:pt x="12039" y="23444"/>
                </a:lnTo>
                <a:lnTo>
                  <a:pt x="21818" y="43611"/>
                </a:lnTo>
                <a:lnTo>
                  <a:pt x="36360" y="43611"/>
                </a:lnTo>
                <a:lnTo>
                  <a:pt x="36360" y="28041"/>
                </a:lnTo>
                <a:lnTo>
                  <a:pt x="48272" y="21742"/>
                </a:lnTo>
                <a:lnTo>
                  <a:pt x="53428" y="14528"/>
                </a:lnTo>
                <a:lnTo>
                  <a:pt x="21069" y="14528"/>
                </a:lnTo>
                <a:lnTo>
                  <a:pt x="14541" y="8013"/>
                </a:lnTo>
                <a:lnTo>
                  <a:pt x="14541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64346" y="3900114"/>
            <a:ext cx="53975" cy="102235"/>
          </a:xfrm>
          <a:custGeom>
            <a:avLst/>
            <a:gdLst/>
            <a:ahLst/>
            <a:cxnLst/>
            <a:rect l="l" t="t" r="r" b="b"/>
            <a:pathLst>
              <a:path w="53975" h="102235">
                <a:moveTo>
                  <a:pt x="34239" y="0"/>
                </a:moveTo>
                <a:lnTo>
                  <a:pt x="19697" y="0"/>
                </a:lnTo>
                <a:lnTo>
                  <a:pt x="19697" y="15570"/>
                </a:lnTo>
                <a:lnTo>
                  <a:pt x="7785" y="21856"/>
                </a:lnTo>
                <a:lnTo>
                  <a:pt x="0" y="32727"/>
                </a:lnTo>
                <a:lnTo>
                  <a:pt x="1066" y="50355"/>
                </a:lnTo>
                <a:lnTo>
                  <a:pt x="6705" y="62839"/>
                </a:lnTo>
                <a:lnTo>
                  <a:pt x="15747" y="70256"/>
                </a:lnTo>
                <a:lnTo>
                  <a:pt x="33477" y="75145"/>
                </a:lnTo>
                <a:lnTo>
                  <a:pt x="40881" y="83134"/>
                </a:lnTo>
                <a:lnTo>
                  <a:pt x="41516" y="95237"/>
                </a:lnTo>
                <a:lnTo>
                  <a:pt x="34988" y="101752"/>
                </a:lnTo>
                <a:lnTo>
                  <a:pt x="51307" y="101752"/>
                </a:lnTo>
                <a:lnTo>
                  <a:pt x="53924" y="98094"/>
                </a:lnTo>
                <a:lnTo>
                  <a:pt x="52857" y="80467"/>
                </a:lnTo>
                <a:lnTo>
                  <a:pt x="47231" y="67983"/>
                </a:lnTo>
                <a:lnTo>
                  <a:pt x="38176" y="60578"/>
                </a:lnTo>
                <a:lnTo>
                  <a:pt x="20446" y="55676"/>
                </a:lnTo>
                <a:lnTo>
                  <a:pt x="13068" y="47688"/>
                </a:lnTo>
                <a:lnTo>
                  <a:pt x="12420" y="35598"/>
                </a:lnTo>
                <a:lnTo>
                  <a:pt x="18948" y="29070"/>
                </a:lnTo>
                <a:lnTo>
                  <a:pt x="51752" y="29070"/>
                </a:lnTo>
                <a:lnTo>
                  <a:pt x="44018" y="20167"/>
                </a:lnTo>
                <a:lnTo>
                  <a:pt x="34239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99335" y="3929184"/>
            <a:ext cx="21590" cy="14604"/>
          </a:xfrm>
          <a:custGeom>
            <a:avLst/>
            <a:gdLst/>
            <a:ahLst/>
            <a:cxnLst/>
            <a:rect l="l" t="t" r="r" b="b"/>
            <a:pathLst>
              <a:path w="21590" h="14604">
                <a:moveTo>
                  <a:pt x="16763" y="0"/>
                </a:moveTo>
                <a:lnTo>
                  <a:pt x="0" y="0"/>
                </a:lnTo>
                <a:lnTo>
                  <a:pt x="6527" y="6527"/>
                </a:lnTo>
                <a:lnTo>
                  <a:pt x="6527" y="14541"/>
                </a:lnTo>
                <a:lnTo>
                  <a:pt x="21069" y="14541"/>
                </a:lnTo>
                <a:lnTo>
                  <a:pt x="17779" y="1168"/>
                </a:lnTo>
                <a:lnTo>
                  <a:pt x="16763" y="0"/>
                </a:lnTo>
                <a:close/>
              </a:path>
            </a:pathLst>
          </a:custGeom>
          <a:solidFill>
            <a:srgbClr val="EE1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971994" y="6878547"/>
            <a:ext cx="174625" cy="3568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fld id="{81D60167-4931-47E6-BA6A-407CBD079E47}" type="slidenum">
              <a:rPr sz="1750" dirty="0">
                <a:latin typeface="Arial"/>
                <a:cs typeface="Arial"/>
              </a:rPr>
              <a:t>6</a:t>
            </a:fld>
            <a:endParaRPr sz="1750">
              <a:latin typeface="Arial"/>
              <a:cs typeface="Arial"/>
            </a:endParaRPr>
          </a:p>
        </p:txBody>
      </p:sp>
      <p:sp>
        <p:nvSpPr>
          <p:cNvPr id="56" name="object 27"/>
          <p:cNvSpPr/>
          <p:nvPr/>
        </p:nvSpPr>
        <p:spPr>
          <a:xfrm>
            <a:off x="1308100" y="888999"/>
            <a:ext cx="8663894" cy="45719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0" y="0"/>
                </a:moveTo>
                <a:lnTo>
                  <a:pt x="7765415" y="0"/>
                </a:lnTo>
              </a:path>
            </a:pathLst>
          </a:custGeom>
          <a:ln w="18516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00475"/>
            <a:ext cx="10680699" cy="375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3270" y="289286"/>
            <a:ext cx="9144762" cy="87844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509"/>
              </a:spcBef>
            </a:pPr>
            <a:r>
              <a:rPr lang="ru-RU" u="none" spc="-5" dirty="0" smtClean="0"/>
              <a:t>Бизнес – модель </a:t>
            </a:r>
            <a:endParaRPr u="none" spc="-5" dirty="0" smtClean="0"/>
          </a:p>
          <a:p>
            <a:pPr marL="511175" marR="727075" algn="r">
              <a:lnSpc>
                <a:spcPct val="100000"/>
              </a:lnSpc>
              <a:spcBef>
                <a:spcPts val="125"/>
              </a:spcBef>
            </a:pPr>
            <a:r>
              <a:rPr lang="ru-RU" sz="1000" b="0" u="none" spc="-5" dirty="0" smtClean="0">
                <a:latin typeface="Arial"/>
                <a:cs typeface="Arial"/>
              </a:rPr>
              <a:t/>
            </a:r>
            <a:br>
              <a:rPr lang="ru-RU" sz="1000" b="0" u="none" spc="-5" dirty="0" smtClean="0">
                <a:latin typeface="Arial"/>
                <a:cs typeface="Arial"/>
              </a:rPr>
            </a:br>
            <a:r>
              <a:rPr sz="1000" b="0" u="none" spc="-5" dirty="0" smtClean="0">
                <a:latin typeface="Arial"/>
                <a:cs typeface="Arial"/>
              </a:rPr>
              <a:t>1</a:t>
            </a:r>
            <a:r>
              <a:rPr sz="1000" b="0" u="none" spc="-95" dirty="0" smtClean="0">
                <a:latin typeface="Arial"/>
                <a:cs typeface="Arial"/>
              </a:rPr>
              <a:t> </a:t>
            </a:r>
            <a:r>
              <a:rPr sz="1000" b="0" u="none" spc="-5" dirty="0" smtClean="0">
                <a:latin typeface="Arial"/>
                <a:cs typeface="Arial"/>
              </a:rPr>
              <a:t>СЛАЙД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971994" y="6878547"/>
            <a:ext cx="174625" cy="3568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85"/>
              </a:spcBef>
            </a:pPr>
            <a:fld id="{81D60167-4931-47E6-BA6A-407CBD079E47}" type="slidenum">
              <a:rPr sz="1750" dirty="0">
                <a:latin typeface="Arial"/>
                <a:cs typeface="Arial"/>
              </a:rPr>
              <a:t>7</a:t>
            </a:fld>
            <a:endParaRPr sz="1750">
              <a:latin typeface="Arial"/>
              <a:cs typeface="Arial"/>
            </a:endParaRPr>
          </a:p>
        </p:txBody>
      </p:sp>
      <p:sp>
        <p:nvSpPr>
          <p:cNvPr id="56" name="object 27"/>
          <p:cNvSpPr/>
          <p:nvPr/>
        </p:nvSpPr>
        <p:spPr>
          <a:xfrm>
            <a:off x="1308100" y="888999"/>
            <a:ext cx="8663894" cy="45719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0" y="0"/>
                </a:moveTo>
                <a:lnTo>
                  <a:pt x="7765415" y="0"/>
                </a:lnTo>
              </a:path>
            </a:pathLst>
          </a:custGeom>
          <a:ln w="18516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Таблица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563925"/>
              </p:ext>
            </p:extLst>
          </p:nvPr>
        </p:nvGraphicFramePr>
        <p:xfrm>
          <a:off x="469900" y="1296000"/>
          <a:ext cx="9929639" cy="5289952"/>
        </p:xfrm>
        <a:graphic>
          <a:graphicData uri="http://schemas.openxmlformats.org/drawingml/2006/table">
            <a:tbl>
              <a:tblPr firstRow="1" band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327401187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716764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8883015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680256024"/>
                    </a:ext>
                  </a:extLst>
                </a:gridCol>
                <a:gridCol w="2240828">
                  <a:extLst>
                    <a:ext uri="{9D8B030D-6E8A-4147-A177-3AD203B41FA5}">
                      <a16:colId xmlns:a16="http://schemas.microsoft.com/office/drawing/2014/main" val="3998599111"/>
                    </a:ext>
                  </a:extLst>
                </a:gridCol>
                <a:gridCol w="2434611">
                  <a:extLst>
                    <a:ext uri="{9D8B030D-6E8A-4147-A177-3AD203B41FA5}">
                      <a16:colId xmlns:a16="http://schemas.microsoft.com/office/drawing/2014/main" val="2581142428"/>
                    </a:ext>
                  </a:extLst>
                </a:gridCol>
              </a:tblGrid>
              <a:tr h="2304810">
                <a:tc rowSpan="2">
                  <a:txBody>
                    <a:bodyPr/>
                    <a:lstStyle/>
                    <a:p>
                      <a:r>
                        <a:rPr lang="ru-RU" sz="11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Ключевые партнеры</a:t>
                      </a:r>
                      <a:endParaRPr lang="ru-RU" sz="11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1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Кто наши ключевые партнеры?</a:t>
                      </a:r>
                      <a:endParaRPr lang="ru-RU" sz="11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1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Кто наши ключевые поставщики?</a:t>
                      </a:r>
                      <a:endParaRPr lang="ru-RU" sz="11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1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Какие ключевые ресурсы мы от них получаем?</a:t>
                      </a:r>
                      <a:endParaRPr lang="ru-RU" sz="11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1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Какие мероприятия они для нас делают?</a:t>
                      </a:r>
                      <a:endParaRPr lang="ru-RU" sz="1100" i="1" kern="1200" spc="-5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Ключевые виды деятельности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Какие ключевые действия необходимы для работы?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Для каналов сбыта?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Для выстраивания отношений с клиентами?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Получения и учета потоков доходов?</a:t>
                      </a:r>
                    </a:p>
                  </a:txBody>
                  <a:tcPr marL="6818" marR="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ru-RU" sz="11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Предоставленная ценность</a:t>
                      </a:r>
                      <a:endParaRPr lang="ru-RU" sz="11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1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Какие проблемы клиента мы решаем?</a:t>
                      </a:r>
                      <a:endParaRPr lang="ru-RU" sz="11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1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Что ценного в нашем предложении?</a:t>
                      </a:r>
                      <a:endParaRPr lang="ru-RU" sz="11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ru-RU" sz="1100" i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Какие услуги мы можем предложить каждому из сегментов потребителей?</a:t>
                      </a:r>
                      <a:endParaRPr lang="ru-RU" sz="1100" kern="0" spc="-5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18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Взаимоотношение с клиентами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Какие у нас отношения с каждым из сегментов клиентов?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 </a:t>
                      </a:r>
                    </a:p>
                  </a:txBody>
                  <a:tcPr marL="6818" marR="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Клиенты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Для кого мы работаем?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Кто самый важный клиент для нас?</a:t>
                      </a:r>
                    </a:p>
                  </a:txBody>
                  <a:tcPr marL="6818" marR="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964107"/>
                  </a:ext>
                </a:extLst>
              </a:tr>
              <a:tr h="20125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Ключевые ресурсы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Какие ключевые ресурсы нужны для создания ключевых ценностей?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Каналов распространения?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Отношений с клиентами?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Потоков доходов?</a:t>
                      </a:r>
                    </a:p>
                  </a:txBody>
                  <a:tcPr marL="6818" marR="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Каналы сбыта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Через какие каналы наши клиенты хотят получать наши ценности?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Через какие каналы они их получают сейчас?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Какие наиболее эффективны?</a:t>
                      </a:r>
                    </a:p>
                  </a:txBody>
                  <a:tcPr marL="6818" marR="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888944"/>
                  </a:ext>
                </a:extLst>
              </a:tr>
              <a:tr h="944016">
                <a:tc gridSpan="3">
                  <a:txBody>
                    <a:bodyPr/>
                    <a:lstStyle/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Структура затрат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Какие наиболее важные затраты, связанные с бизнес-моделью?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Какие ключевые ресурсы являются самыми дорогими?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Какие основные действия являются самыми дорогими?</a:t>
                      </a:r>
                    </a:p>
                  </a:txBody>
                  <a:tcPr marL="6818" marR="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Доходы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За что наши клиенты готовы платить?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i="1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За что они платят сейчас? Как они платят?</a:t>
                      </a:r>
                    </a:p>
                    <a:p>
                      <a:pPr marL="12700" marR="657860" algn="l" defTabSz="914400" rtl="0" eaLnBrk="1" latinLnBrk="0" hangingPunct="1">
                        <a:lnSpc>
                          <a:spcPct val="114599"/>
                        </a:lnSpc>
                        <a:spcAft>
                          <a:spcPts val="0"/>
                        </a:spcAft>
                      </a:pPr>
                      <a:r>
                        <a:rPr lang="ru-RU" sz="1100" kern="12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 </a:t>
                      </a:r>
                    </a:p>
                  </a:txBody>
                  <a:tcPr marL="6818" marR="681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12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56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95725"/>
            <a:ext cx="10680699" cy="3656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3744" y="426211"/>
            <a:ext cx="77482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Текущие результаты проекта </a:t>
            </a:r>
            <a:r>
              <a:rPr u="none" dirty="0"/>
              <a:t>и</a:t>
            </a:r>
            <a:r>
              <a:rPr u="none" spc="-25" dirty="0"/>
              <a:t> </a:t>
            </a:r>
            <a:r>
              <a:rPr u="none" spc="-5" dirty="0"/>
              <a:t>планы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1467" y="1058719"/>
            <a:ext cx="7867015" cy="2006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454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1-2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СЛАЙДА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 marR="492125">
              <a:lnSpc>
                <a:spcPct val="115399"/>
              </a:lnSpc>
              <a:spcBef>
                <a:spcPts val="5"/>
              </a:spcBef>
            </a:pPr>
            <a:r>
              <a:rPr sz="1300" b="1" spc="-10" dirty="0">
                <a:latin typeface="Arial"/>
                <a:cs typeface="Arial"/>
              </a:rPr>
              <a:t>Каких </a:t>
            </a:r>
            <a:r>
              <a:rPr sz="1300" b="1" spc="-5" dirty="0">
                <a:latin typeface="Arial"/>
                <a:cs typeface="Arial"/>
              </a:rPr>
              <a:t>результатов в реализации проекта </a:t>
            </a:r>
            <a:r>
              <a:rPr sz="1300" b="1" dirty="0">
                <a:latin typeface="Arial"/>
                <a:cs typeface="Arial"/>
              </a:rPr>
              <a:t>Вы </a:t>
            </a:r>
            <a:r>
              <a:rPr sz="1300" b="1" spc="-5" dirty="0">
                <a:latin typeface="Arial"/>
                <a:cs typeface="Arial"/>
              </a:rPr>
              <a:t>добились, будьте максимально конкретны,  обязательно</a:t>
            </a:r>
            <a:r>
              <a:rPr sz="1300" b="1" spc="1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укажите:</a:t>
            </a:r>
            <a:endParaRPr sz="1300" dirty="0">
              <a:latin typeface="Arial"/>
              <a:cs typeface="Arial"/>
            </a:endParaRPr>
          </a:p>
          <a:p>
            <a:pPr marL="12700" marR="687070">
              <a:lnSpc>
                <a:spcPct val="135500"/>
              </a:lnSpc>
              <a:spcBef>
                <a:spcPts val="595"/>
              </a:spcBef>
            </a:pPr>
            <a:r>
              <a:rPr sz="1100" spc="-5" dirty="0">
                <a:latin typeface="Arial"/>
                <a:cs typeface="Arial"/>
              </a:rPr>
              <a:t>Какова выручка </a:t>
            </a:r>
            <a:r>
              <a:rPr sz="1100" dirty="0">
                <a:latin typeface="Arial"/>
                <a:cs typeface="Arial"/>
              </a:rPr>
              <a:t>и </a:t>
            </a:r>
            <a:r>
              <a:rPr sz="1100" spc="-5" dirty="0">
                <a:latin typeface="Arial"/>
                <a:cs typeface="Arial"/>
              </a:rPr>
              <a:t>выручка за реализацию инновационной продукции </a:t>
            </a:r>
            <a:r>
              <a:rPr sz="1100" dirty="0">
                <a:latin typeface="Arial"/>
                <a:cs typeface="Arial"/>
              </a:rPr>
              <a:t>или </a:t>
            </a:r>
            <a:r>
              <a:rPr sz="1100" spc="-5" dirty="0" err="1">
                <a:latin typeface="Arial"/>
                <a:cs typeface="Arial"/>
              </a:rPr>
              <a:t>услуг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 smtClean="0">
                <a:latin typeface="Arial"/>
                <a:cs typeface="Arial"/>
              </a:rPr>
              <a:t>(</a:t>
            </a:r>
            <a:r>
              <a:rPr lang="ru-RU" sz="1100" spc="-5" dirty="0">
                <a:latin typeface="Arial"/>
                <a:cs typeface="Arial"/>
              </a:rPr>
              <a:t>за 2020, 2021 и планируемые показатели по 2022 году</a:t>
            </a:r>
            <a:r>
              <a:rPr sz="1100" spc="-5" dirty="0">
                <a:latin typeface="Arial"/>
                <a:cs typeface="Arial"/>
              </a:rPr>
              <a:t>)</a:t>
            </a:r>
            <a:endParaRPr sz="1100" spc="-5" dirty="0">
              <a:latin typeface="Arial"/>
              <a:cs typeface="Arial"/>
            </a:endParaRPr>
          </a:p>
          <a:p>
            <a:pPr marL="12700" marR="2914015">
              <a:lnSpc>
                <a:spcPct val="196400"/>
              </a:lnSpc>
              <a:spcBef>
                <a:spcPts val="225"/>
              </a:spcBef>
            </a:pPr>
            <a:r>
              <a:rPr sz="1100" spc="25" dirty="0">
                <a:latin typeface="Arial"/>
                <a:cs typeface="Arial"/>
              </a:rPr>
              <a:t>Какие </a:t>
            </a:r>
            <a:r>
              <a:rPr sz="1100" spc="15" dirty="0">
                <a:latin typeface="Arial"/>
                <a:cs typeface="Arial"/>
              </a:rPr>
              <a:t>вехи </a:t>
            </a:r>
            <a:r>
              <a:rPr sz="1100" spc="40" dirty="0">
                <a:latin typeface="Arial"/>
                <a:cs typeface="Arial"/>
              </a:rPr>
              <a:t>пройдены </a:t>
            </a:r>
            <a:r>
              <a:rPr sz="1100" dirty="0">
                <a:latin typeface="Arial"/>
                <a:cs typeface="Arial"/>
              </a:rPr>
              <a:t>в </a:t>
            </a:r>
            <a:r>
              <a:rPr sz="1100" spc="35" dirty="0">
                <a:latin typeface="Arial"/>
                <a:cs typeface="Arial"/>
              </a:rPr>
              <a:t>проверке </a:t>
            </a:r>
            <a:r>
              <a:rPr sz="1100" spc="25" dirty="0">
                <a:latin typeface="Arial"/>
                <a:cs typeface="Arial"/>
              </a:rPr>
              <a:t>базовых гипотез </a:t>
            </a:r>
            <a:r>
              <a:rPr sz="1100" spc="10" dirty="0">
                <a:latin typeface="Arial"/>
                <a:cs typeface="Arial"/>
              </a:rPr>
              <a:t>по </a:t>
            </a:r>
            <a:r>
              <a:rPr sz="1100" spc="25" dirty="0">
                <a:latin typeface="Arial"/>
                <a:cs typeface="Arial"/>
              </a:rPr>
              <a:t>выходу </a:t>
            </a:r>
            <a:r>
              <a:rPr sz="1100" spc="10" dirty="0">
                <a:latin typeface="Arial"/>
                <a:cs typeface="Arial"/>
              </a:rPr>
              <a:t>на </a:t>
            </a:r>
            <a:r>
              <a:rPr sz="1100" spc="45" dirty="0">
                <a:latin typeface="Arial"/>
                <a:cs typeface="Arial"/>
              </a:rPr>
              <a:t>рынок  </a:t>
            </a:r>
            <a:r>
              <a:rPr sz="1100" spc="-5" dirty="0">
                <a:latin typeface="Arial"/>
                <a:cs typeface="Arial"/>
              </a:rPr>
              <a:t>Какие вехи пройдены </a:t>
            </a:r>
            <a:r>
              <a:rPr sz="1100" dirty="0">
                <a:latin typeface="Arial"/>
                <a:cs typeface="Arial"/>
              </a:rPr>
              <a:t>в </a:t>
            </a:r>
            <a:r>
              <a:rPr sz="1100" spc="-5" dirty="0">
                <a:latin typeface="Arial"/>
                <a:cs typeface="Arial"/>
              </a:rPr>
              <a:t>разработке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продукта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660" y="3500120"/>
            <a:ext cx="51981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Arial"/>
                <a:cs typeface="Arial"/>
              </a:rPr>
              <a:t>Что </a:t>
            </a:r>
            <a:r>
              <a:rPr sz="1300" b="1" spc="-10" dirty="0">
                <a:latin typeface="Arial"/>
                <a:cs typeface="Arial"/>
              </a:rPr>
              <a:t>вам </a:t>
            </a:r>
            <a:r>
              <a:rPr sz="1300" b="1" spc="-5" dirty="0">
                <a:latin typeface="Arial"/>
                <a:cs typeface="Arial"/>
              </a:rPr>
              <a:t>сейчас нужно для эффективной реализации</a:t>
            </a:r>
            <a:r>
              <a:rPr sz="1300" b="1" spc="65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проекта?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3660" y="4587713"/>
            <a:ext cx="7601584" cy="151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0710">
              <a:lnSpc>
                <a:spcPct val="116900"/>
              </a:lnSpc>
              <a:spcBef>
                <a:spcPts val="100"/>
              </a:spcBef>
            </a:pPr>
            <a:r>
              <a:rPr sz="1300" b="1" spc="-5" dirty="0">
                <a:latin typeface="Arial"/>
                <a:cs typeface="Arial"/>
              </a:rPr>
              <a:t>Приведите план работ по </a:t>
            </a:r>
            <a:r>
              <a:rPr sz="1300" b="1" dirty="0">
                <a:latin typeface="Arial"/>
                <a:cs typeface="Arial"/>
              </a:rPr>
              <a:t>проекту </a:t>
            </a:r>
            <a:r>
              <a:rPr sz="1300" b="1" spc="-5" dirty="0">
                <a:latin typeface="Arial"/>
                <a:cs typeface="Arial"/>
              </a:rPr>
              <a:t>и описание </a:t>
            </a:r>
            <a:r>
              <a:rPr sz="1300" b="1" dirty="0">
                <a:latin typeface="Arial"/>
                <a:cs typeface="Arial"/>
              </a:rPr>
              <a:t>того, </a:t>
            </a:r>
            <a:r>
              <a:rPr sz="1300" b="1" spc="-5" dirty="0">
                <a:latin typeface="Arial"/>
                <a:cs typeface="Arial"/>
              </a:rPr>
              <a:t>как основные этапы работ будут  реализованы.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1100" spc="30" dirty="0">
                <a:latin typeface="Arial"/>
                <a:cs typeface="Arial"/>
              </a:rPr>
              <a:t>Представьте </a:t>
            </a:r>
            <a:r>
              <a:rPr sz="1100" spc="25" dirty="0">
                <a:latin typeface="Arial"/>
                <a:cs typeface="Arial"/>
              </a:rPr>
              <a:t>план </a:t>
            </a:r>
            <a:r>
              <a:rPr sz="1100" spc="35" dirty="0">
                <a:latin typeface="Arial"/>
                <a:cs typeface="Arial"/>
              </a:rPr>
              <a:t>реализации </a:t>
            </a:r>
            <a:r>
              <a:rPr sz="1100" spc="30" dirty="0">
                <a:latin typeface="Arial"/>
                <a:cs typeface="Arial"/>
              </a:rPr>
              <a:t>вашей </a:t>
            </a:r>
            <a:r>
              <a:rPr sz="1100" spc="25" dirty="0">
                <a:latin typeface="Arial"/>
                <a:cs typeface="Arial"/>
              </a:rPr>
              <a:t>идеи </a:t>
            </a:r>
            <a:r>
              <a:rPr sz="1100" dirty="0">
                <a:latin typeface="Arial"/>
                <a:cs typeface="Arial"/>
              </a:rPr>
              <a:t>в </a:t>
            </a:r>
            <a:r>
              <a:rPr sz="1100" spc="30" dirty="0">
                <a:latin typeface="Arial"/>
                <a:cs typeface="Arial"/>
              </a:rPr>
              <a:t>конечный продукт, </a:t>
            </a:r>
            <a:r>
              <a:rPr sz="1100" spc="25" dirty="0">
                <a:latin typeface="Arial"/>
                <a:cs typeface="Arial"/>
              </a:rPr>
              <a:t>т.е. </a:t>
            </a:r>
            <a:r>
              <a:rPr sz="1100" spc="15" dirty="0">
                <a:latin typeface="Arial"/>
                <a:cs typeface="Arial"/>
              </a:rPr>
              <a:t>от </a:t>
            </a:r>
            <a:r>
              <a:rPr sz="1100" spc="30" dirty="0">
                <a:latin typeface="Arial"/>
                <a:cs typeface="Arial"/>
              </a:rPr>
              <a:t>начальной стадии (идеи) </a:t>
            </a:r>
            <a:r>
              <a:rPr sz="1100" spc="15" dirty="0">
                <a:latin typeface="Arial"/>
                <a:cs typeface="Arial"/>
              </a:rPr>
              <a:t>до </a:t>
            </a:r>
            <a:r>
              <a:rPr sz="1100" spc="30" dirty="0">
                <a:latin typeface="Arial"/>
                <a:cs typeface="Arial"/>
              </a:rPr>
              <a:t>готового </a:t>
            </a:r>
            <a:r>
              <a:rPr sz="1100" spc="36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продукта (работоспособной технологии) </a:t>
            </a:r>
            <a:r>
              <a:rPr sz="1100" dirty="0">
                <a:latin typeface="Arial"/>
                <a:cs typeface="Arial"/>
              </a:rPr>
              <a:t>с </a:t>
            </a:r>
            <a:r>
              <a:rPr sz="1100" spc="30" dirty="0">
                <a:latin typeface="Arial"/>
                <a:cs typeface="Arial"/>
              </a:rPr>
              <a:t>указанием временных </a:t>
            </a:r>
            <a:r>
              <a:rPr sz="1100" dirty="0">
                <a:latin typeface="Arial"/>
                <a:cs typeface="Arial"/>
              </a:rPr>
              <a:t>и </a:t>
            </a:r>
            <a:r>
              <a:rPr sz="1100" spc="30" dirty="0">
                <a:latin typeface="Arial"/>
                <a:cs typeface="Arial"/>
              </a:rPr>
              <a:t>финансовых затрат. </a:t>
            </a:r>
            <a:r>
              <a:rPr sz="1100" spc="25" dirty="0">
                <a:latin typeface="Arial"/>
                <a:cs typeface="Arial"/>
              </a:rPr>
              <a:t>Кратко </a:t>
            </a:r>
            <a:r>
              <a:rPr sz="1100" spc="35" dirty="0">
                <a:latin typeface="Arial"/>
                <a:cs typeface="Arial"/>
              </a:rPr>
              <a:t>обозначьте  </a:t>
            </a:r>
            <a:r>
              <a:rPr sz="1100" spc="30" dirty="0">
                <a:latin typeface="Arial"/>
                <a:cs typeface="Arial"/>
              </a:rPr>
              <a:t>направление использования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инвестиций.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100" spc="30" dirty="0">
                <a:latin typeface="Arial"/>
                <a:cs typeface="Arial"/>
              </a:rPr>
              <a:t>Обозначьте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сроки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превращения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25" dirty="0">
                <a:latin typeface="Arial"/>
                <a:cs typeface="Arial"/>
              </a:rPr>
              <a:t>идеи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в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конечный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продукт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и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25" dirty="0">
                <a:latin typeface="Arial"/>
                <a:cs typeface="Arial"/>
              </a:rPr>
              <a:t>срок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выхода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25" dirty="0">
                <a:latin typeface="Arial"/>
                <a:cs typeface="Arial"/>
              </a:rPr>
              <a:t>его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15" dirty="0">
                <a:latin typeface="Arial"/>
                <a:cs typeface="Arial"/>
              </a:rPr>
              <a:t>на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30" dirty="0">
                <a:latin typeface="Arial"/>
                <a:cs typeface="Arial"/>
              </a:rPr>
              <a:t>рынок.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590675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30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8840" y="1599120"/>
            <a:ext cx="219074" cy="220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9785" y="1547679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735" y="0"/>
                </a:lnTo>
              </a:path>
            </a:pathLst>
          </a:custGeom>
          <a:ln w="14224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3115" y="1515294"/>
            <a:ext cx="295275" cy="388620"/>
          </a:xfrm>
          <a:custGeom>
            <a:avLst/>
            <a:gdLst/>
            <a:ahLst/>
            <a:cxnLst/>
            <a:rect l="l" t="t" r="r" b="b"/>
            <a:pathLst>
              <a:path w="295275" h="388619">
                <a:moveTo>
                  <a:pt x="260984" y="0"/>
                </a:moveTo>
                <a:lnTo>
                  <a:pt x="19049" y="0"/>
                </a:lnTo>
                <a:lnTo>
                  <a:pt x="6349" y="5080"/>
                </a:lnTo>
                <a:lnTo>
                  <a:pt x="0" y="17145"/>
                </a:lnTo>
                <a:lnTo>
                  <a:pt x="0" y="369570"/>
                </a:lnTo>
                <a:lnTo>
                  <a:pt x="5079" y="382270"/>
                </a:lnTo>
                <a:lnTo>
                  <a:pt x="17144" y="388620"/>
                </a:lnTo>
                <a:lnTo>
                  <a:pt x="278130" y="388620"/>
                </a:lnTo>
                <a:lnTo>
                  <a:pt x="291464" y="383540"/>
                </a:lnTo>
                <a:lnTo>
                  <a:pt x="295274" y="375920"/>
                </a:lnTo>
                <a:lnTo>
                  <a:pt x="15874" y="375920"/>
                </a:lnTo>
                <a:lnTo>
                  <a:pt x="12699" y="372745"/>
                </a:lnTo>
                <a:lnTo>
                  <a:pt x="12699" y="15875"/>
                </a:lnTo>
                <a:lnTo>
                  <a:pt x="15874" y="13335"/>
                </a:lnTo>
                <a:lnTo>
                  <a:pt x="274320" y="13335"/>
                </a:lnTo>
                <a:lnTo>
                  <a:pt x="262255" y="635"/>
                </a:lnTo>
                <a:lnTo>
                  <a:pt x="260984" y="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2830" y="1785810"/>
            <a:ext cx="113664" cy="105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9150" y="1592764"/>
            <a:ext cx="91440" cy="271780"/>
          </a:xfrm>
          <a:custGeom>
            <a:avLst/>
            <a:gdLst/>
            <a:ahLst/>
            <a:cxnLst/>
            <a:rect l="l" t="t" r="r" b="b"/>
            <a:pathLst>
              <a:path w="91440" h="271780">
                <a:moveTo>
                  <a:pt x="40640" y="0"/>
                </a:moveTo>
                <a:lnTo>
                  <a:pt x="0" y="0"/>
                </a:lnTo>
                <a:lnTo>
                  <a:pt x="0" y="12700"/>
                </a:lnTo>
                <a:lnTo>
                  <a:pt x="36195" y="12700"/>
                </a:lnTo>
                <a:lnTo>
                  <a:pt x="59055" y="35560"/>
                </a:lnTo>
                <a:lnTo>
                  <a:pt x="40640" y="69850"/>
                </a:lnTo>
                <a:lnTo>
                  <a:pt x="32385" y="107314"/>
                </a:lnTo>
                <a:lnTo>
                  <a:pt x="19050" y="116205"/>
                </a:lnTo>
                <a:lnTo>
                  <a:pt x="15875" y="116205"/>
                </a:lnTo>
                <a:lnTo>
                  <a:pt x="12700" y="119380"/>
                </a:lnTo>
                <a:lnTo>
                  <a:pt x="12700" y="268605"/>
                </a:lnTo>
                <a:lnTo>
                  <a:pt x="15875" y="271780"/>
                </a:lnTo>
                <a:lnTo>
                  <a:pt x="74295" y="271780"/>
                </a:lnTo>
                <a:lnTo>
                  <a:pt x="77470" y="268605"/>
                </a:lnTo>
                <a:lnTo>
                  <a:pt x="77470" y="259079"/>
                </a:lnTo>
                <a:lnTo>
                  <a:pt x="25400" y="259079"/>
                </a:lnTo>
                <a:lnTo>
                  <a:pt x="25400" y="129539"/>
                </a:lnTo>
                <a:lnTo>
                  <a:pt x="47625" y="129539"/>
                </a:lnTo>
                <a:lnTo>
                  <a:pt x="46355" y="121285"/>
                </a:lnTo>
                <a:lnTo>
                  <a:pt x="46355" y="107314"/>
                </a:lnTo>
                <a:lnTo>
                  <a:pt x="57150" y="62865"/>
                </a:lnTo>
                <a:lnTo>
                  <a:pt x="86360" y="24765"/>
                </a:lnTo>
                <a:lnTo>
                  <a:pt x="91440" y="21590"/>
                </a:lnTo>
                <a:lnTo>
                  <a:pt x="71120" y="21590"/>
                </a:lnTo>
                <a:lnTo>
                  <a:pt x="43180" y="1904"/>
                </a:lnTo>
                <a:lnTo>
                  <a:pt x="41910" y="635"/>
                </a:lnTo>
                <a:lnTo>
                  <a:pt x="40640" y="0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000" y="1592764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735" y="0"/>
                </a:lnTo>
              </a:path>
            </a:pathLst>
          </a:custGeom>
          <a:ln w="14224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000" y="1618164"/>
            <a:ext cx="38735" cy="0"/>
          </a:xfrm>
          <a:custGeom>
            <a:avLst/>
            <a:gdLst/>
            <a:ahLst/>
            <a:cxnLst/>
            <a:rect l="l" t="t" r="r" b="b"/>
            <a:pathLst>
              <a:path w="38734">
                <a:moveTo>
                  <a:pt x="0" y="0"/>
                </a:moveTo>
                <a:lnTo>
                  <a:pt x="38735" y="0"/>
                </a:lnTo>
              </a:path>
            </a:pathLst>
          </a:custGeom>
          <a:ln w="14224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9150" y="1527993"/>
            <a:ext cx="363207" cy="337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08100" y="976260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0" y="0"/>
                </a:moveTo>
                <a:lnTo>
                  <a:pt x="7765415" y="0"/>
                </a:lnTo>
              </a:path>
            </a:pathLst>
          </a:custGeom>
          <a:ln w="18516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5171" y="4709679"/>
            <a:ext cx="391160" cy="391160"/>
          </a:xfrm>
          <a:custGeom>
            <a:avLst/>
            <a:gdLst/>
            <a:ahLst/>
            <a:cxnLst/>
            <a:rect l="l" t="t" r="r" b="b"/>
            <a:pathLst>
              <a:path w="391159" h="391160">
                <a:moveTo>
                  <a:pt x="355599" y="0"/>
                </a:moveTo>
                <a:lnTo>
                  <a:pt x="36829" y="0"/>
                </a:lnTo>
                <a:lnTo>
                  <a:pt x="3174" y="21590"/>
                </a:lnTo>
                <a:lnTo>
                  <a:pt x="0" y="354965"/>
                </a:lnTo>
                <a:lnTo>
                  <a:pt x="3174" y="368935"/>
                </a:lnTo>
                <a:lnTo>
                  <a:pt x="10794" y="380365"/>
                </a:lnTo>
                <a:lnTo>
                  <a:pt x="22224" y="387985"/>
                </a:lnTo>
                <a:lnTo>
                  <a:pt x="36829" y="391160"/>
                </a:lnTo>
                <a:lnTo>
                  <a:pt x="224789" y="391160"/>
                </a:lnTo>
                <a:lnTo>
                  <a:pt x="224789" y="376555"/>
                </a:lnTo>
                <a:lnTo>
                  <a:pt x="36829" y="376555"/>
                </a:lnTo>
                <a:lnTo>
                  <a:pt x="23494" y="372110"/>
                </a:lnTo>
                <a:lnTo>
                  <a:pt x="15874" y="360680"/>
                </a:lnTo>
                <a:lnTo>
                  <a:pt x="14604" y="36195"/>
                </a:lnTo>
                <a:lnTo>
                  <a:pt x="19049" y="22860"/>
                </a:lnTo>
                <a:lnTo>
                  <a:pt x="30479" y="15240"/>
                </a:lnTo>
                <a:lnTo>
                  <a:pt x="377458" y="14605"/>
                </a:lnTo>
                <a:lnTo>
                  <a:pt x="369570" y="2540"/>
                </a:lnTo>
                <a:lnTo>
                  <a:pt x="355599" y="0"/>
                </a:lnTo>
                <a:close/>
              </a:path>
              <a:path w="391159" h="391160">
                <a:moveTo>
                  <a:pt x="377458" y="14605"/>
                </a:moveTo>
                <a:lnTo>
                  <a:pt x="355599" y="14605"/>
                </a:lnTo>
                <a:lnTo>
                  <a:pt x="368299" y="19050"/>
                </a:lnTo>
                <a:lnTo>
                  <a:pt x="375920" y="29845"/>
                </a:lnTo>
                <a:lnTo>
                  <a:pt x="377189" y="202565"/>
                </a:lnTo>
                <a:lnTo>
                  <a:pt x="391159" y="202565"/>
                </a:lnTo>
                <a:lnTo>
                  <a:pt x="391159" y="35560"/>
                </a:lnTo>
                <a:lnTo>
                  <a:pt x="377458" y="14605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4381" y="4745874"/>
            <a:ext cx="72390" cy="0"/>
          </a:xfrm>
          <a:custGeom>
            <a:avLst/>
            <a:gdLst/>
            <a:ahLst/>
            <a:cxnLst/>
            <a:rect l="l" t="t" r="r" b="b"/>
            <a:pathLst>
              <a:path w="72390">
                <a:moveTo>
                  <a:pt x="0" y="0"/>
                </a:moveTo>
                <a:lnTo>
                  <a:pt x="72390" y="0"/>
                </a:lnTo>
              </a:path>
            </a:pathLst>
          </a:custGeom>
          <a:ln w="15760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4381" y="4774449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>
                <a:moveTo>
                  <a:pt x="0" y="0"/>
                </a:moveTo>
                <a:lnTo>
                  <a:pt x="333375" y="0"/>
                </a:lnTo>
              </a:path>
            </a:pathLst>
          </a:custGeom>
          <a:ln w="15760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54380" y="4799215"/>
            <a:ext cx="419734" cy="3454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9161" y="3745198"/>
            <a:ext cx="180975" cy="723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2325" y="3510889"/>
            <a:ext cx="97789" cy="1384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5171" y="3481673"/>
            <a:ext cx="417830" cy="417195"/>
          </a:xfrm>
          <a:custGeom>
            <a:avLst/>
            <a:gdLst/>
            <a:ahLst/>
            <a:cxnLst/>
            <a:rect l="l" t="t" r="r" b="b"/>
            <a:pathLst>
              <a:path w="417830" h="417195">
                <a:moveTo>
                  <a:pt x="369570" y="165734"/>
                </a:moveTo>
                <a:lnTo>
                  <a:pt x="363220" y="167004"/>
                </a:lnTo>
                <a:lnTo>
                  <a:pt x="358775" y="171449"/>
                </a:lnTo>
                <a:lnTo>
                  <a:pt x="316865" y="222884"/>
                </a:lnTo>
                <a:lnTo>
                  <a:pt x="139699" y="222884"/>
                </a:lnTo>
                <a:lnTo>
                  <a:pt x="125729" y="226059"/>
                </a:lnTo>
                <a:lnTo>
                  <a:pt x="116204" y="235584"/>
                </a:lnTo>
                <a:lnTo>
                  <a:pt x="111759" y="248919"/>
                </a:lnTo>
                <a:lnTo>
                  <a:pt x="111759" y="389889"/>
                </a:lnTo>
                <a:lnTo>
                  <a:pt x="114934" y="403224"/>
                </a:lnTo>
                <a:lnTo>
                  <a:pt x="124459" y="413384"/>
                </a:lnTo>
                <a:lnTo>
                  <a:pt x="137794" y="417194"/>
                </a:lnTo>
                <a:lnTo>
                  <a:pt x="389890" y="417194"/>
                </a:lnTo>
                <a:lnTo>
                  <a:pt x="403859" y="414019"/>
                </a:lnTo>
                <a:lnTo>
                  <a:pt x="413384" y="404494"/>
                </a:lnTo>
                <a:lnTo>
                  <a:pt x="414019" y="403224"/>
                </a:lnTo>
                <a:lnTo>
                  <a:pt x="132079" y="403224"/>
                </a:lnTo>
                <a:lnTo>
                  <a:pt x="125729" y="397509"/>
                </a:lnTo>
                <a:lnTo>
                  <a:pt x="125729" y="242569"/>
                </a:lnTo>
                <a:lnTo>
                  <a:pt x="132079" y="236219"/>
                </a:lnTo>
                <a:lnTo>
                  <a:pt x="322580" y="236219"/>
                </a:lnTo>
                <a:lnTo>
                  <a:pt x="325120" y="234949"/>
                </a:lnTo>
                <a:lnTo>
                  <a:pt x="368934" y="180974"/>
                </a:lnTo>
                <a:lnTo>
                  <a:pt x="382905" y="180974"/>
                </a:lnTo>
                <a:lnTo>
                  <a:pt x="382905" y="175259"/>
                </a:lnTo>
                <a:lnTo>
                  <a:pt x="379730" y="170179"/>
                </a:lnTo>
                <a:lnTo>
                  <a:pt x="369570" y="165734"/>
                </a:lnTo>
                <a:close/>
              </a:path>
              <a:path w="417830" h="417195">
                <a:moveTo>
                  <a:pt x="405130" y="226694"/>
                </a:moveTo>
                <a:lnTo>
                  <a:pt x="403859" y="226694"/>
                </a:lnTo>
                <a:lnTo>
                  <a:pt x="403859" y="397509"/>
                </a:lnTo>
                <a:lnTo>
                  <a:pt x="397509" y="403224"/>
                </a:lnTo>
                <a:lnTo>
                  <a:pt x="414019" y="403224"/>
                </a:lnTo>
                <a:lnTo>
                  <a:pt x="417830" y="391159"/>
                </a:lnTo>
                <a:lnTo>
                  <a:pt x="417830" y="250189"/>
                </a:lnTo>
                <a:lnTo>
                  <a:pt x="414019" y="236854"/>
                </a:lnTo>
                <a:lnTo>
                  <a:pt x="405130" y="226694"/>
                </a:lnTo>
                <a:close/>
              </a:path>
              <a:path w="417830" h="417195">
                <a:moveTo>
                  <a:pt x="280034" y="0"/>
                </a:moveTo>
                <a:lnTo>
                  <a:pt x="27939" y="0"/>
                </a:lnTo>
                <a:lnTo>
                  <a:pt x="14604" y="3174"/>
                </a:lnTo>
                <a:lnTo>
                  <a:pt x="4444" y="12699"/>
                </a:lnTo>
                <a:lnTo>
                  <a:pt x="634" y="26034"/>
                </a:lnTo>
                <a:lnTo>
                  <a:pt x="0" y="167004"/>
                </a:lnTo>
                <a:lnTo>
                  <a:pt x="3809" y="180339"/>
                </a:lnTo>
                <a:lnTo>
                  <a:pt x="13334" y="190499"/>
                </a:lnTo>
                <a:lnTo>
                  <a:pt x="26669" y="194944"/>
                </a:lnTo>
                <a:lnTo>
                  <a:pt x="34925" y="194944"/>
                </a:lnTo>
                <a:lnTo>
                  <a:pt x="34925" y="241934"/>
                </a:lnTo>
                <a:lnTo>
                  <a:pt x="38734" y="247014"/>
                </a:lnTo>
                <a:lnTo>
                  <a:pt x="48894" y="251459"/>
                </a:lnTo>
                <a:lnTo>
                  <a:pt x="54609" y="250189"/>
                </a:lnTo>
                <a:lnTo>
                  <a:pt x="59054" y="245744"/>
                </a:lnTo>
                <a:lnTo>
                  <a:pt x="67309" y="236219"/>
                </a:lnTo>
                <a:lnTo>
                  <a:pt x="48894" y="236219"/>
                </a:lnTo>
                <a:lnTo>
                  <a:pt x="48894" y="184149"/>
                </a:lnTo>
                <a:lnTo>
                  <a:pt x="45719" y="180974"/>
                </a:lnTo>
                <a:lnTo>
                  <a:pt x="20319" y="180974"/>
                </a:lnTo>
                <a:lnTo>
                  <a:pt x="13969" y="174624"/>
                </a:lnTo>
                <a:lnTo>
                  <a:pt x="13969" y="20319"/>
                </a:lnTo>
                <a:lnTo>
                  <a:pt x="20319" y="13969"/>
                </a:lnTo>
                <a:lnTo>
                  <a:pt x="292734" y="13969"/>
                </a:lnTo>
                <a:lnTo>
                  <a:pt x="292734" y="3809"/>
                </a:lnTo>
                <a:lnTo>
                  <a:pt x="280034" y="0"/>
                </a:lnTo>
                <a:close/>
              </a:path>
              <a:path w="417830" h="417195">
                <a:moveTo>
                  <a:pt x="382905" y="180974"/>
                </a:moveTo>
                <a:lnTo>
                  <a:pt x="368934" y="180974"/>
                </a:lnTo>
                <a:lnTo>
                  <a:pt x="368934" y="233679"/>
                </a:lnTo>
                <a:lnTo>
                  <a:pt x="372109" y="236219"/>
                </a:lnTo>
                <a:lnTo>
                  <a:pt x="397509" y="236219"/>
                </a:lnTo>
                <a:lnTo>
                  <a:pt x="403859" y="242569"/>
                </a:lnTo>
                <a:lnTo>
                  <a:pt x="403859" y="226694"/>
                </a:lnTo>
                <a:lnTo>
                  <a:pt x="391795" y="222884"/>
                </a:lnTo>
                <a:lnTo>
                  <a:pt x="382905" y="222884"/>
                </a:lnTo>
                <a:lnTo>
                  <a:pt x="382905" y="180974"/>
                </a:lnTo>
                <a:close/>
              </a:path>
              <a:path w="417830" h="417195">
                <a:moveTo>
                  <a:pt x="292734" y="3809"/>
                </a:moveTo>
                <a:lnTo>
                  <a:pt x="292734" y="174624"/>
                </a:lnTo>
                <a:lnTo>
                  <a:pt x="286384" y="180974"/>
                </a:lnTo>
                <a:lnTo>
                  <a:pt x="96519" y="180974"/>
                </a:lnTo>
                <a:lnTo>
                  <a:pt x="93344" y="182244"/>
                </a:lnTo>
                <a:lnTo>
                  <a:pt x="92075" y="183514"/>
                </a:lnTo>
                <a:lnTo>
                  <a:pt x="48894" y="236219"/>
                </a:lnTo>
                <a:lnTo>
                  <a:pt x="67309" y="236219"/>
                </a:lnTo>
                <a:lnTo>
                  <a:pt x="100964" y="194944"/>
                </a:lnTo>
                <a:lnTo>
                  <a:pt x="278765" y="194944"/>
                </a:lnTo>
                <a:lnTo>
                  <a:pt x="292100" y="191134"/>
                </a:lnTo>
                <a:lnTo>
                  <a:pt x="302259" y="181609"/>
                </a:lnTo>
                <a:lnTo>
                  <a:pt x="306705" y="168274"/>
                </a:lnTo>
                <a:lnTo>
                  <a:pt x="306705" y="27939"/>
                </a:lnTo>
                <a:lnTo>
                  <a:pt x="302895" y="13969"/>
                </a:lnTo>
                <a:lnTo>
                  <a:pt x="292734" y="3809"/>
                </a:lnTo>
                <a:close/>
              </a:path>
              <a:path w="417830" h="417195">
                <a:moveTo>
                  <a:pt x="292734" y="13969"/>
                </a:moveTo>
                <a:lnTo>
                  <a:pt x="286384" y="13969"/>
                </a:lnTo>
                <a:lnTo>
                  <a:pt x="292734" y="20319"/>
                </a:lnTo>
                <a:lnTo>
                  <a:pt x="292734" y="1396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2340" y="3733132"/>
            <a:ext cx="95871" cy="1390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3510915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4710429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733165"/>
            <a:ext cx="10680699" cy="3819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3744" y="519175"/>
            <a:ext cx="1778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К</a:t>
            </a:r>
            <a:r>
              <a:rPr u="none" spc="-5" dirty="0"/>
              <a:t>о</a:t>
            </a:r>
            <a:r>
              <a:rPr u="none" spc="5" dirty="0"/>
              <a:t>м</a:t>
            </a:r>
            <a:r>
              <a:rPr u="none" spc="-10" dirty="0"/>
              <a:t>а</a:t>
            </a:r>
            <a:r>
              <a:rPr u="none" spc="-5" dirty="0"/>
              <a:t>н</a:t>
            </a:r>
            <a:r>
              <a:rPr u="none" spc="-10" dirty="0"/>
              <a:t>да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33347" y="1150159"/>
            <a:ext cx="765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1-2</a:t>
            </a:r>
            <a:r>
              <a:rPr sz="1000" spc="-6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СЛАЙДА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3660" y="1895348"/>
            <a:ext cx="7874634" cy="253809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731520">
              <a:lnSpc>
                <a:spcPts val="1550"/>
              </a:lnSpc>
              <a:spcBef>
                <a:spcPts val="155"/>
              </a:spcBef>
            </a:pPr>
            <a:r>
              <a:rPr sz="1300" b="1" spc="-5" dirty="0">
                <a:latin typeface="Arial"/>
                <a:cs typeface="Arial"/>
              </a:rPr>
              <a:t>Укажите свои компетенции и вставьте свое </a:t>
            </a:r>
            <a:r>
              <a:rPr sz="1300" b="1" spc="-10" dirty="0">
                <a:latin typeface="Arial"/>
                <a:cs typeface="Arial"/>
              </a:rPr>
              <a:t>фото </a:t>
            </a:r>
            <a:r>
              <a:rPr sz="1300" b="1" spc="-5" dirty="0">
                <a:latin typeface="Arial"/>
                <a:cs typeface="Arial"/>
              </a:rPr>
              <a:t>или перечислите членов вашего  коллектива, вставьте их </a:t>
            </a:r>
            <a:r>
              <a:rPr sz="1300" b="1" spc="-10" dirty="0">
                <a:latin typeface="Arial"/>
                <a:cs typeface="Arial"/>
              </a:rPr>
              <a:t>фото </a:t>
            </a:r>
            <a:r>
              <a:rPr sz="1300" b="1" spc="-5" dirty="0">
                <a:latin typeface="Arial"/>
                <a:cs typeface="Arial"/>
              </a:rPr>
              <a:t>с информацией о </a:t>
            </a:r>
            <a:r>
              <a:rPr sz="1300" b="1" dirty="0">
                <a:latin typeface="Arial"/>
                <a:cs typeface="Arial"/>
              </a:rPr>
              <a:t>роли </a:t>
            </a:r>
            <a:r>
              <a:rPr sz="1300" b="1" spc="-5" dirty="0">
                <a:latin typeface="Arial"/>
                <a:cs typeface="Arial"/>
              </a:rPr>
              <a:t>в коллективе и компетенциях </a:t>
            </a:r>
            <a:r>
              <a:rPr sz="1300" b="1" dirty="0">
                <a:latin typeface="Arial"/>
                <a:cs typeface="Arial"/>
              </a:rPr>
              <a:t>(в  </a:t>
            </a:r>
            <a:r>
              <a:rPr sz="1300" b="1" spc="-5" dirty="0">
                <a:latin typeface="Arial"/>
                <a:cs typeface="Arial"/>
              </a:rPr>
              <a:t>случае подачи коллективной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заявки)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082675">
              <a:lnSpc>
                <a:spcPts val="1550"/>
              </a:lnSpc>
            </a:pPr>
            <a:r>
              <a:rPr sz="1300" b="1" spc="-5" dirty="0">
                <a:latin typeface="Arial"/>
                <a:cs typeface="Arial"/>
              </a:rPr>
              <a:t>По желанию укажите членов вашего коллектива, которые </a:t>
            </a:r>
            <a:r>
              <a:rPr sz="1300" b="1" dirty="0">
                <a:latin typeface="Arial"/>
                <a:cs typeface="Arial"/>
              </a:rPr>
              <a:t>не </a:t>
            </a:r>
            <a:r>
              <a:rPr sz="1300" b="1" spc="-10" dirty="0">
                <a:latin typeface="Arial"/>
                <a:cs typeface="Arial"/>
              </a:rPr>
              <a:t>участвуют </a:t>
            </a:r>
            <a:r>
              <a:rPr sz="1300" b="1" spc="-5" dirty="0">
                <a:latin typeface="Arial"/>
                <a:cs typeface="Arial"/>
              </a:rPr>
              <a:t>в подаче  заявки </a:t>
            </a:r>
            <a:r>
              <a:rPr sz="1300" b="1" dirty="0">
                <a:latin typeface="Arial"/>
                <a:cs typeface="Arial"/>
              </a:rPr>
              <a:t>на </a:t>
            </a:r>
            <a:r>
              <a:rPr sz="1300" b="1" spc="-5" dirty="0">
                <a:latin typeface="Arial"/>
                <a:cs typeface="Arial"/>
              </a:rPr>
              <a:t>конкурс, но играют важную роль в проекте (покажите их компетенции и  значимость)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ts val="1550"/>
              </a:lnSpc>
              <a:spcBef>
                <a:spcPts val="1125"/>
              </a:spcBef>
            </a:pPr>
            <a:r>
              <a:rPr sz="1300" b="1" spc="-5" dirty="0">
                <a:latin typeface="Arial"/>
                <a:cs typeface="Arial"/>
              </a:rPr>
              <a:t>Покажите, </a:t>
            </a:r>
            <a:r>
              <a:rPr sz="1300" b="1" dirty="0">
                <a:latin typeface="Arial"/>
                <a:cs typeface="Arial"/>
              </a:rPr>
              <a:t>что </a:t>
            </a:r>
            <a:r>
              <a:rPr sz="1300" b="1" spc="-5" dirty="0">
                <a:latin typeface="Arial"/>
                <a:cs typeface="Arial"/>
              </a:rPr>
              <a:t>вы или ваша команда в состоянии добиваться результата, что у вас есть  необходимые компетенции или вы понимаете, где вы их найдете (новые партнеры в команду,  договоренности, менторы проекта и</a:t>
            </a:r>
            <a:r>
              <a:rPr sz="1300" b="1" spc="20" dirty="0">
                <a:latin typeface="Arial"/>
                <a:cs typeface="Arial"/>
              </a:rPr>
              <a:t> </a:t>
            </a:r>
            <a:r>
              <a:rPr sz="1300" b="1" spc="-5" dirty="0">
                <a:latin typeface="Arial"/>
                <a:cs typeface="Arial"/>
              </a:rPr>
              <a:t>т.д.)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1878329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30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915285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30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0897" y="3858691"/>
            <a:ext cx="417329" cy="416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8350" y="1826397"/>
            <a:ext cx="343535" cy="415290"/>
          </a:xfrm>
          <a:custGeom>
            <a:avLst/>
            <a:gdLst/>
            <a:ahLst/>
            <a:cxnLst/>
            <a:rect l="l" t="t" r="r" b="b"/>
            <a:pathLst>
              <a:path w="343534" h="415289">
                <a:moveTo>
                  <a:pt x="12700" y="166369"/>
                </a:moveTo>
                <a:lnTo>
                  <a:pt x="3810" y="166369"/>
                </a:lnTo>
                <a:lnTo>
                  <a:pt x="0" y="170179"/>
                </a:lnTo>
                <a:lnTo>
                  <a:pt x="1904" y="401319"/>
                </a:lnTo>
                <a:lnTo>
                  <a:pt x="10795" y="411479"/>
                </a:lnTo>
                <a:lnTo>
                  <a:pt x="24130" y="415289"/>
                </a:lnTo>
                <a:lnTo>
                  <a:pt x="319405" y="415289"/>
                </a:lnTo>
                <a:lnTo>
                  <a:pt x="329565" y="414019"/>
                </a:lnTo>
                <a:lnTo>
                  <a:pt x="339725" y="405129"/>
                </a:lnTo>
                <a:lnTo>
                  <a:pt x="341630" y="400049"/>
                </a:lnTo>
                <a:lnTo>
                  <a:pt x="19685" y="400049"/>
                </a:lnTo>
                <a:lnTo>
                  <a:pt x="15875" y="396239"/>
                </a:lnTo>
                <a:lnTo>
                  <a:pt x="15875" y="170179"/>
                </a:lnTo>
                <a:lnTo>
                  <a:pt x="12700" y="166369"/>
                </a:lnTo>
                <a:close/>
              </a:path>
              <a:path w="343534" h="415289">
                <a:moveTo>
                  <a:pt x="319405" y="0"/>
                </a:moveTo>
                <a:lnTo>
                  <a:pt x="151130" y="0"/>
                </a:lnTo>
                <a:lnTo>
                  <a:pt x="147320" y="3809"/>
                </a:lnTo>
                <a:lnTo>
                  <a:pt x="147320" y="12699"/>
                </a:lnTo>
                <a:lnTo>
                  <a:pt x="151130" y="16509"/>
                </a:lnTo>
                <a:lnTo>
                  <a:pt x="323850" y="16509"/>
                </a:lnTo>
                <a:lnTo>
                  <a:pt x="327660" y="20319"/>
                </a:lnTo>
                <a:lnTo>
                  <a:pt x="327660" y="396239"/>
                </a:lnTo>
                <a:lnTo>
                  <a:pt x="323850" y="400049"/>
                </a:lnTo>
                <a:lnTo>
                  <a:pt x="341630" y="400049"/>
                </a:lnTo>
                <a:lnTo>
                  <a:pt x="343535" y="391159"/>
                </a:lnTo>
                <a:lnTo>
                  <a:pt x="341630" y="15239"/>
                </a:lnTo>
                <a:lnTo>
                  <a:pt x="332740" y="5079"/>
                </a:lnTo>
                <a:lnTo>
                  <a:pt x="319405" y="0"/>
                </a:lnTo>
                <a:close/>
              </a:path>
              <a:path w="343534" h="415289">
                <a:moveTo>
                  <a:pt x="100965" y="323849"/>
                </a:moveTo>
                <a:lnTo>
                  <a:pt x="92710" y="323849"/>
                </a:lnTo>
                <a:lnTo>
                  <a:pt x="89535" y="327659"/>
                </a:lnTo>
                <a:lnTo>
                  <a:pt x="88900" y="328929"/>
                </a:lnTo>
                <a:lnTo>
                  <a:pt x="88900" y="334009"/>
                </a:lnTo>
                <a:lnTo>
                  <a:pt x="89535" y="335279"/>
                </a:lnTo>
                <a:lnTo>
                  <a:pt x="92710" y="339089"/>
                </a:lnTo>
                <a:lnTo>
                  <a:pt x="100965" y="339089"/>
                </a:lnTo>
                <a:lnTo>
                  <a:pt x="104139" y="335279"/>
                </a:lnTo>
                <a:lnTo>
                  <a:pt x="105410" y="334009"/>
                </a:lnTo>
                <a:lnTo>
                  <a:pt x="105410" y="328929"/>
                </a:lnTo>
                <a:lnTo>
                  <a:pt x="104139" y="327659"/>
                </a:lnTo>
                <a:lnTo>
                  <a:pt x="100965" y="323849"/>
                </a:lnTo>
                <a:close/>
              </a:path>
              <a:path w="343534" h="415289">
                <a:moveTo>
                  <a:pt x="251460" y="323849"/>
                </a:moveTo>
                <a:lnTo>
                  <a:pt x="127000" y="323849"/>
                </a:lnTo>
                <a:lnTo>
                  <a:pt x="123825" y="326389"/>
                </a:lnTo>
                <a:lnTo>
                  <a:pt x="123825" y="335279"/>
                </a:lnTo>
                <a:lnTo>
                  <a:pt x="127000" y="339089"/>
                </a:lnTo>
                <a:lnTo>
                  <a:pt x="251460" y="339089"/>
                </a:lnTo>
                <a:lnTo>
                  <a:pt x="254635" y="335279"/>
                </a:lnTo>
                <a:lnTo>
                  <a:pt x="254635" y="326389"/>
                </a:lnTo>
                <a:lnTo>
                  <a:pt x="251460" y="323849"/>
                </a:lnTo>
                <a:close/>
              </a:path>
              <a:path w="343534" h="415289">
                <a:moveTo>
                  <a:pt x="100965" y="278129"/>
                </a:moveTo>
                <a:lnTo>
                  <a:pt x="92710" y="278129"/>
                </a:lnTo>
                <a:lnTo>
                  <a:pt x="89535" y="281939"/>
                </a:lnTo>
                <a:lnTo>
                  <a:pt x="88900" y="283209"/>
                </a:lnTo>
                <a:lnTo>
                  <a:pt x="88900" y="288289"/>
                </a:lnTo>
                <a:lnTo>
                  <a:pt x="89535" y="289559"/>
                </a:lnTo>
                <a:lnTo>
                  <a:pt x="92710" y="293369"/>
                </a:lnTo>
                <a:lnTo>
                  <a:pt x="94615" y="294639"/>
                </a:lnTo>
                <a:lnTo>
                  <a:pt x="99060" y="294639"/>
                </a:lnTo>
                <a:lnTo>
                  <a:pt x="100965" y="293369"/>
                </a:lnTo>
                <a:lnTo>
                  <a:pt x="104139" y="289559"/>
                </a:lnTo>
                <a:lnTo>
                  <a:pt x="105410" y="288289"/>
                </a:lnTo>
                <a:lnTo>
                  <a:pt x="105410" y="283209"/>
                </a:lnTo>
                <a:lnTo>
                  <a:pt x="104139" y="281939"/>
                </a:lnTo>
                <a:lnTo>
                  <a:pt x="100965" y="278129"/>
                </a:lnTo>
                <a:close/>
              </a:path>
              <a:path w="343534" h="415289">
                <a:moveTo>
                  <a:pt x="251460" y="278129"/>
                </a:moveTo>
                <a:lnTo>
                  <a:pt x="127000" y="278129"/>
                </a:lnTo>
                <a:lnTo>
                  <a:pt x="123825" y="281939"/>
                </a:lnTo>
                <a:lnTo>
                  <a:pt x="123825" y="290829"/>
                </a:lnTo>
                <a:lnTo>
                  <a:pt x="127000" y="294639"/>
                </a:lnTo>
                <a:lnTo>
                  <a:pt x="251460" y="294639"/>
                </a:lnTo>
                <a:lnTo>
                  <a:pt x="254635" y="290829"/>
                </a:lnTo>
                <a:lnTo>
                  <a:pt x="254635" y="281939"/>
                </a:lnTo>
                <a:lnTo>
                  <a:pt x="251460" y="278129"/>
                </a:lnTo>
                <a:close/>
              </a:path>
              <a:path w="343534" h="415289">
                <a:moveTo>
                  <a:pt x="76835" y="148589"/>
                </a:moveTo>
                <a:lnTo>
                  <a:pt x="67945" y="149859"/>
                </a:lnTo>
                <a:lnTo>
                  <a:pt x="64769" y="154939"/>
                </a:lnTo>
                <a:lnTo>
                  <a:pt x="65405" y="158749"/>
                </a:lnTo>
                <a:lnTo>
                  <a:pt x="78740" y="195579"/>
                </a:lnTo>
                <a:lnTo>
                  <a:pt x="106045" y="226059"/>
                </a:lnTo>
                <a:lnTo>
                  <a:pt x="141605" y="243839"/>
                </a:lnTo>
                <a:lnTo>
                  <a:pt x="164465" y="248919"/>
                </a:lnTo>
                <a:lnTo>
                  <a:pt x="180340" y="247649"/>
                </a:lnTo>
                <a:lnTo>
                  <a:pt x="194945" y="245109"/>
                </a:lnTo>
                <a:lnTo>
                  <a:pt x="208915" y="240029"/>
                </a:lnTo>
                <a:lnTo>
                  <a:pt x="222250" y="234949"/>
                </a:lnTo>
                <a:lnTo>
                  <a:pt x="227329" y="232409"/>
                </a:lnTo>
                <a:lnTo>
                  <a:pt x="182245" y="232409"/>
                </a:lnTo>
                <a:lnTo>
                  <a:pt x="166370" y="231139"/>
                </a:lnTo>
                <a:lnTo>
                  <a:pt x="128905" y="222249"/>
                </a:lnTo>
                <a:lnTo>
                  <a:pt x="113664" y="212089"/>
                </a:lnTo>
                <a:lnTo>
                  <a:pt x="120650" y="200659"/>
                </a:lnTo>
                <a:lnTo>
                  <a:pt x="128984" y="191769"/>
                </a:lnTo>
                <a:lnTo>
                  <a:pt x="107314" y="191769"/>
                </a:lnTo>
                <a:lnTo>
                  <a:pt x="95885" y="185419"/>
                </a:lnTo>
                <a:lnTo>
                  <a:pt x="87630" y="175259"/>
                </a:lnTo>
                <a:lnTo>
                  <a:pt x="82550" y="162559"/>
                </a:lnTo>
                <a:lnTo>
                  <a:pt x="80645" y="151129"/>
                </a:lnTo>
                <a:lnTo>
                  <a:pt x="76835" y="148589"/>
                </a:lnTo>
                <a:close/>
              </a:path>
              <a:path w="343534" h="415289">
                <a:moveTo>
                  <a:pt x="225425" y="179069"/>
                </a:moveTo>
                <a:lnTo>
                  <a:pt x="225425" y="203199"/>
                </a:lnTo>
                <a:lnTo>
                  <a:pt x="217170" y="214629"/>
                </a:lnTo>
                <a:lnTo>
                  <a:pt x="207010" y="223519"/>
                </a:lnTo>
                <a:lnTo>
                  <a:pt x="195580" y="228599"/>
                </a:lnTo>
                <a:lnTo>
                  <a:pt x="182245" y="232409"/>
                </a:lnTo>
                <a:lnTo>
                  <a:pt x="227329" y="232409"/>
                </a:lnTo>
                <a:lnTo>
                  <a:pt x="262890" y="198119"/>
                </a:lnTo>
                <a:lnTo>
                  <a:pt x="243204" y="198119"/>
                </a:lnTo>
                <a:lnTo>
                  <a:pt x="234950" y="189229"/>
                </a:lnTo>
                <a:lnTo>
                  <a:pt x="225425" y="179069"/>
                </a:lnTo>
                <a:close/>
              </a:path>
              <a:path w="343534" h="415289">
                <a:moveTo>
                  <a:pt x="219710" y="175259"/>
                </a:moveTo>
                <a:lnTo>
                  <a:pt x="166370" y="175259"/>
                </a:lnTo>
                <a:lnTo>
                  <a:pt x="181610" y="176529"/>
                </a:lnTo>
                <a:lnTo>
                  <a:pt x="194945" y="180339"/>
                </a:lnTo>
                <a:lnTo>
                  <a:pt x="207010" y="186689"/>
                </a:lnTo>
                <a:lnTo>
                  <a:pt x="217170" y="194309"/>
                </a:lnTo>
                <a:lnTo>
                  <a:pt x="225425" y="203199"/>
                </a:lnTo>
                <a:lnTo>
                  <a:pt x="225425" y="179069"/>
                </a:lnTo>
                <a:lnTo>
                  <a:pt x="219710" y="175259"/>
                </a:lnTo>
                <a:close/>
              </a:path>
              <a:path w="343534" h="415289">
                <a:moveTo>
                  <a:pt x="229235" y="49529"/>
                </a:moveTo>
                <a:lnTo>
                  <a:pt x="172085" y="49529"/>
                </a:lnTo>
                <a:lnTo>
                  <a:pt x="186690" y="50799"/>
                </a:lnTo>
                <a:lnTo>
                  <a:pt x="200025" y="53339"/>
                </a:lnTo>
                <a:lnTo>
                  <a:pt x="235585" y="74929"/>
                </a:lnTo>
                <a:lnTo>
                  <a:pt x="257810" y="109219"/>
                </a:lnTo>
                <a:lnTo>
                  <a:pt x="263525" y="137159"/>
                </a:lnTo>
                <a:lnTo>
                  <a:pt x="262890" y="152399"/>
                </a:lnTo>
                <a:lnTo>
                  <a:pt x="260350" y="165099"/>
                </a:lnTo>
                <a:lnTo>
                  <a:pt x="255904" y="177799"/>
                </a:lnTo>
                <a:lnTo>
                  <a:pt x="250190" y="187959"/>
                </a:lnTo>
                <a:lnTo>
                  <a:pt x="243204" y="198119"/>
                </a:lnTo>
                <a:lnTo>
                  <a:pt x="262890" y="198119"/>
                </a:lnTo>
                <a:lnTo>
                  <a:pt x="278130" y="161289"/>
                </a:lnTo>
                <a:lnTo>
                  <a:pt x="279347" y="146049"/>
                </a:lnTo>
                <a:lnTo>
                  <a:pt x="278765" y="132079"/>
                </a:lnTo>
                <a:lnTo>
                  <a:pt x="266065" y="90169"/>
                </a:lnTo>
                <a:lnTo>
                  <a:pt x="240029" y="58419"/>
                </a:lnTo>
                <a:lnTo>
                  <a:pt x="229235" y="49529"/>
                </a:lnTo>
                <a:close/>
              </a:path>
              <a:path w="343534" h="415289">
                <a:moveTo>
                  <a:pt x="177800" y="88899"/>
                </a:moveTo>
                <a:lnTo>
                  <a:pt x="139065" y="105409"/>
                </a:lnTo>
                <a:lnTo>
                  <a:pt x="132080" y="135889"/>
                </a:lnTo>
                <a:lnTo>
                  <a:pt x="134620" y="148589"/>
                </a:lnTo>
                <a:lnTo>
                  <a:pt x="140335" y="160019"/>
                </a:lnTo>
                <a:lnTo>
                  <a:pt x="137795" y="166369"/>
                </a:lnTo>
                <a:lnTo>
                  <a:pt x="131445" y="170179"/>
                </a:lnTo>
                <a:lnTo>
                  <a:pt x="125730" y="173989"/>
                </a:lnTo>
                <a:lnTo>
                  <a:pt x="115570" y="181609"/>
                </a:lnTo>
                <a:lnTo>
                  <a:pt x="107314" y="191769"/>
                </a:lnTo>
                <a:lnTo>
                  <a:pt x="128984" y="191769"/>
                </a:lnTo>
                <a:lnTo>
                  <a:pt x="130175" y="190499"/>
                </a:lnTo>
                <a:lnTo>
                  <a:pt x="140970" y="182879"/>
                </a:lnTo>
                <a:lnTo>
                  <a:pt x="153035" y="177799"/>
                </a:lnTo>
                <a:lnTo>
                  <a:pt x="166370" y="175259"/>
                </a:lnTo>
                <a:lnTo>
                  <a:pt x="219710" y="175259"/>
                </a:lnTo>
                <a:lnTo>
                  <a:pt x="212090" y="170179"/>
                </a:lnTo>
                <a:lnTo>
                  <a:pt x="203200" y="165099"/>
                </a:lnTo>
                <a:lnTo>
                  <a:pt x="206375" y="157479"/>
                </a:lnTo>
                <a:lnTo>
                  <a:pt x="180340" y="157479"/>
                </a:lnTo>
                <a:lnTo>
                  <a:pt x="148590" y="128269"/>
                </a:lnTo>
                <a:lnTo>
                  <a:pt x="152400" y="114299"/>
                </a:lnTo>
                <a:lnTo>
                  <a:pt x="163195" y="106679"/>
                </a:lnTo>
                <a:lnTo>
                  <a:pt x="195580" y="106679"/>
                </a:lnTo>
                <a:lnTo>
                  <a:pt x="195580" y="96519"/>
                </a:lnTo>
                <a:lnTo>
                  <a:pt x="191135" y="93979"/>
                </a:lnTo>
                <a:lnTo>
                  <a:pt x="177800" y="88899"/>
                </a:lnTo>
                <a:close/>
              </a:path>
              <a:path w="343534" h="415289">
                <a:moveTo>
                  <a:pt x="195580" y="96519"/>
                </a:moveTo>
                <a:lnTo>
                  <a:pt x="195580" y="135889"/>
                </a:lnTo>
                <a:lnTo>
                  <a:pt x="191135" y="149859"/>
                </a:lnTo>
                <a:lnTo>
                  <a:pt x="180340" y="157479"/>
                </a:lnTo>
                <a:lnTo>
                  <a:pt x="206375" y="157479"/>
                </a:lnTo>
                <a:lnTo>
                  <a:pt x="207645" y="154939"/>
                </a:lnTo>
                <a:lnTo>
                  <a:pt x="211454" y="142239"/>
                </a:lnTo>
                <a:lnTo>
                  <a:pt x="211454" y="128269"/>
                </a:lnTo>
                <a:lnTo>
                  <a:pt x="208915" y="114299"/>
                </a:lnTo>
                <a:lnTo>
                  <a:pt x="204470" y="106679"/>
                </a:lnTo>
                <a:lnTo>
                  <a:pt x="201930" y="101599"/>
                </a:lnTo>
                <a:lnTo>
                  <a:pt x="195580" y="96519"/>
                </a:lnTo>
                <a:close/>
              </a:path>
              <a:path w="343534" h="415289">
                <a:moveTo>
                  <a:pt x="10160" y="135889"/>
                </a:moveTo>
                <a:lnTo>
                  <a:pt x="5714" y="135889"/>
                </a:lnTo>
                <a:lnTo>
                  <a:pt x="3810" y="137159"/>
                </a:lnTo>
                <a:lnTo>
                  <a:pt x="635" y="139699"/>
                </a:lnTo>
                <a:lnTo>
                  <a:pt x="0" y="142239"/>
                </a:lnTo>
                <a:lnTo>
                  <a:pt x="0" y="146049"/>
                </a:lnTo>
                <a:lnTo>
                  <a:pt x="635" y="148589"/>
                </a:lnTo>
                <a:lnTo>
                  <a:pt x="3810" y="151129"/>
                </a:lnTo>
                <a:lnTo>
                  <a:pt x="5714" y="152399"/>
                </a:lnTo>
                <a:lnTo>
                  <a:pt x="10160" y="152399"/>
                </a:lnTo>
                <a:lnTo>
                  <a:pt x="12065" y="151129"/>
                </a:lnTo>
                <a:lnTo>
                  <a:pt x="15240" y="148589"/>
                </a:lnTo>
                <a:lnTo>
                  <a:pt x="15875" y="146049"/>
                </a:lnTo>
                <a:lnTo>
                  <a:pt x="15875" y="142239"/>
                </a:lnTo>
                <a:lnTo>
                  <a:pt x="15240" y="139699"/>
                </a:lnTo>
                <a:lnTo>
                  <a:pt x="12065" y="137159"/>
                </a:lnTo>
                <a:lnTo>
                  <a:pt x="10160" y="135889"/>
                </a:lnTo>
                <a:close/>
              </a:path>
              <a:path w="343534" h="415289">
                <a:moveTo>
                  <a:pt x="55880" y="1269"/>
                </a:moveTo>
                <a:lnTo>
                  <a:pt x="20320" y="19049"/>
                </a:lnTo>
                <a:lnTo>
                  <a:pt x="1270" y="57149"/>
                </a:lnTo>
                <a:lnTo>
                  <a:pt x="0" y="72389"/>
                </a:lnTo>
                <a:lnTo>
                  <a:pt x="3175" y="86359"/>
                </a:lnTo>
                <a:lnTo>
                  <a:pt x="26670" y="120649"/>
                </a:lnTo>
                <a:lnTo>
                  <a:pt x="66675" y="133349"/>
                </a:lnTo>
                <a:lnTo>
                  <a:pt x="73025" y="133349"/>
                </a:lnTo>
                <a:lnTo>
                  <a:pt x="86995" y="130809"/>
                </a:lnTo>
                <a:lnTo>
                  <a:pt x="99695" y="124459"/>
                </a:lnTo>
                <a:lnTo>
                  <a:pt x="109855" y="116839"/>
                </a:lnTo>
                <a:lnTo>
                  <a:pt x="64769" y="116839"/>
                </a:lnTo>
                <a:lnTo>
                  <a:pt x="51435" y="115569"/>
                </a:lnTo>
                <a:lnTo>
                  <a:pt x="22859" y="88899"/>
                </a:lnTo>
                <a:lnTo>
                  <a:pt x="17145" y="58419"/>
                </a:lnTo>
                <a:lnTo>
                  <a:pt x="21590" y="44449"/>
                </a:lnTo>
                <a:lnTo>
                  <a:pt x="29209" y="33019"/>
                </a:lnTo>
                <a:lnTo>
                  <a:pt x="39370" y="24129"/>
                </a:lnTo>
                <a:lnTo>
                  <a:pt x="52069" y="19049"/>
                </a:lnTo>
                <a:lnTo>
                  <a:pt x="66675" y="16509"/>
                </a:lnTo>
                <a:lnTo>
                  <a:pt x="107314" y="16509"/>
                </a:lnTo>
                <a:lnTo>
                  <a:pt x="100965" y="11429"/>
                </a:lnTo>
                <a:lnTo>
                  <a:pt x="87630" y="6349"/>
                </a:lnTo>
                <a:lnTo>
                  <a:pt x="72390" y="2539"/>
                </a:lnTo>
                <a:lnTo>
                  <a:pt x="55880" y="1269"/>
                </a:lnTo>
                <a:close/>
              </a:path>
              <a:path w="343534" h="415289">
                <a:moveTo>
                  <a:pt x="195580" y="106679"/>
                </a:moveTo>
                <a:lnTo>
                  <a:pt x="163195" y="106679"/>
                </a:lnTo>
                <a:lnTo>
                  <a:pt x="180340" y="107949"/>
                </a:lnTo>
                <a:lnTo>
                  <a:pt x="191135" y="114299"/>
                </a:lnTo>
                <a:lnTo>
                  <a:pt x="195580" y="125729"/>
                </a:lnTo>
                <a:lnTo>
                  <a:pt x="195580" y="106679"/>
                </a:lnTo>
                <a:close/>
              </a:path>
              <a:path w="343534" h="415289">
                <a:moveTo>
                  <a:pt x="115570" y="24129"/>
                </a:moveTo>
                <a:lnTo>
                  <a:pt x="115570" y="77469"/>
                </a:lnTo>
                <a:lnTo>
                  <a:pt x="111125" y="90169"/>
                </a:lnTo>
                <a:lnTo>
                  <a:pt x="102870" y="101599"/>
                </a:lnTo>
                <a:lnTo>
                  <a:pt x="92710" y="109219"/>
                </a:lnTo>
                <a:lnTo>
                  <a:pt x="79375" y="115569"/>
                </a:lnTo>
                <a:lnTo>
                  <a:pt x="64769" y="116839"/>
                </a:lnTo>
                <a:lnTo>
                  <a:pt x="109855" y="116839"/>
                </a:lnTo>
                <a:lnTo>
                  <a:pt x="131445" y="81279"/>
                </a:lnTo>
                <a:lnTo>
                  <a:pt x="132715" y="66039"/>
                </a:lnTo>
                <a:lnTo>
                  <a:pt x="131445" y="53339"/>
                </a:lnTo>
                <a:lnTo>
                  <a:pt x="127635" y="40639"/>
                </a:lnTo>
                <a:lnTo>
                  <a:pt x="120650" y="29209"/>
                </a:lnTo>
                <a:lnTo>
                  <a:pt x="115570" y="24129"/>
                </a:lnTo>
                <a:close/>
              </a:path>
              <a:path w="343534" h="415289">
                <a:moveTo>
                  <a:pt x="45085" y="60959"/>
                </a:moveTo>
                <a:lnTo>
                  <a:pt x="40005" y="60959"/>
                </a:lnTo>
                <a:lnTo>
                  <a:pt x="33655" y="67309"/>
                </a:lnTo>
                <a:lnTo>
                  <a:pt x="33655" y="72389"/>
                </a:lnTo>
                <a:lnTo>
                  <a:pt x="53340" y="92709"/>
                </a:lnTo>
                <a:lnTo>
                  <a:pt x="61594" y="92709"/>
                </a:lnTo>
                <a:lnTo>
                  <a:pt x="80644" y="73659"/>
                </a:lnTo>
                <a:lnTo>
                  <a:pt x="57785" y="73659"/>
                </a:lnTo>
                <a:lnTo>
                  <a:pt x="45085" y="60959"/>
                </a:lnTo>
                <a:close/>
              </a:path>
              <a:path w="343534" h="415289">
                <a:moveTo>
                  <a:pt x="107314" y="16509"/>
                </a:moveTo>
                <a:lnTo>
                  <a:pt x="69850" y="16509"/>
                </a:lnTo>
                <a:lnTo>
                  <a:pt x="81915" y="19049"/>
                </a:lnTo>
                <a:lnTo>
                  <a:pt x="109855" y="45719"/>
                </a:lnTo>
                <a:lnTo>
                  <a:pt x="115570" y="77469"/>
                </a:lnTo>
                <a:lnTo>
                  <a:pt x="115570" y="24129"/>
                </a:lnTo>
                <a:lnTo>
                  <a:pt x="111760" y="20319"/>
                </a:lnTo>
                <a:lnTo>
                  <a:pt x="107314" y="16509"/>
                </a:lnTo>
                <a:close/>
              </a:path>
              <a:path w="343534" h="415289">
                <a:moveTo>
                  <a:pt x="92075" y="44449"/>
                </a:moveTo>
                <a:lnTo>
                  <a:pt x="86995" y="44449"/>
                </a:lnTo>
                <a:lnTo>
                  <a:pt x="57785" y="73659"/>
                </a:lnTo>
                <a:lnTo>
                  <a:pt x="80644" y="73659"/>
                </a:lnTo>
                <a:lnTo>
                  <a:pt x="98425" y="55879"/>
                </a:lnTo>
                <a:lnTo>
                  <a:pt x="98425" y="50799"/>
                </a:lnTo>
                <a:lnTo>
                  <a:pt x="92075" y="44449"/>
                </a:lnTo>
                <a:close/>
              </a:path>
              <a:path w="343534" h="415289">
                <a:moveTo>
                  <a:pt x="177165" y="33019"/>
                </a:moveTo>
                <a:lnTo>
                  <a:pt x="160655" y="33019"/>
                </a:lnTo>
                <a:lnTo>
                  <a:pt x="151130" y="34289"/>
                </a:lnTo>
                <a:lnTo>
                  <a:pt x="147955" y="39369"/>
                </a:lnTo>
                <a:lnTo>
                  <a:pt x="149225" y="48259"/>
                </a:lnTo>
                <a:lnTo>
                  <a:pt x="153670" y="50799"/>
                </a:lnTo>
                <a:lnTo>
                  <a:pt x="162560" y="49529"/>
                </a:lnTo>
                <a:lnTo>
                  <a:pt x="227965" y="49529"/>
                </a:lnTo>
                <a:lnTo>
                  <a:pt x="217170" y="43179"/>
                </a:lnTo>
                <a:lnTo>
                  <a:pt x="204470" y="38099"/>
                </a:lnTo>
                <a:lnTo>
                  <a:pt x="191135" y="34289"/>
                </a:lnTo>
                <a:lnTo>
                  <a:pt x="177165" y="3301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8100" y="1068321"/>
            <a:ext cx="7765415" cy="0"/>
          </a:xfrm>
          <a:custGeom>
            <a:avLst/>
            <a:gdLst/>
            <a:ahLst/>
            <a:cxnLst/>
            <a:rect l="l" t="t" r="r" b="b"/>
            <a:pathLst>
              <a:path w="7765415">
                <a:moveTo>
                  <a:pt x="0" y="0"/>
                </a:moveTo>
                <a:lnTo>
                  <a:pt x="7765415" y="0"/>
                </a:lnTo>
              </a:path>
            </a:pathLst>
          </a:custGeom>
          <a:ln w="18516">
            <a:solidFill>
              <a:srgbClr val="ED18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8350" y="2811236"/>
            <a:ext cx="343535" cy="415290"/>
          </a:xfrm>
          <a:custGeom>
            <a:avLst/>
            <a:gdLst/>
            <a:ahLst/>
            <a:cxnLst/>
            <a:rect l="l" t="t" r="r" b="b"/>
            <a:pathLst>
              <a:path w="343534" h="415289">
                <a:moveTo>
                  <a:pt x="12700" y="166369"/>
                </a:moveTo>
                <a:lnTo>
                  <a:pt x="3810" y="166369"/>
                </a:lnTo>
                <a:lnTo>
                  <a:pt x="0" y="170179"/>
                </a:lnTo>
                <a:lnTo>
                  <a:pt x="1904" y="401319"/>
                </a:lnTo>
                <a:lnTo>
                  <a:pt x="10795" y="411479"/>
                </a:lnTo>
                <a:lnTo>
                  <a:pt x="24130" y="415289"/>
                </a:lnTo>
                <a:lnTo>
                  <a:pt x="319405" y="415289"/>
                </a:lnTo>
                <a:lnTo>
                  <a:pt x="329565" y="414019"/>
                </a:lnTo>
                <a:lnTo>
                  <a:pt x="339725" y="405129"/>
                </a:lnTo>
                <a:lnTo>
                  <a:pt x="341630" y="400049"/>
                </a:lnTo>
                <a:lnTo>
                  <a:pt x="19685" y="400049"/>
                </a:lnTo>
                <a:lnTo>
                  <a:pt x="15875" y="396239"/>
                </a:lnTo>
                <a:lnTo>
                  <a:pt x="15875" y="170179"/>
                </a:lnTo>
                <a:lnTo>
                  <a:pt x="12700" y="166369"/>
                </a:lnTo>
                <a:close/>
              </a:path>
              <a:path w="343534" h="415289">
                <a:moveTo>
                  <a:pt x="319405" y="0"/>
                </a:moveTo>
                <a:lnTo>
                  <a:pt x="151130" y="0"/>
                </a:lnTo>
                <a:lnTo>
                  <a:pt x="147320" y="3809"/>
                </a:lnTo>
                <a:lnTo>
                  <a:pt x="147320" y="12699"/>
                </a:lnTo>
                <a:lnTo>
                  <a:pt x="151130" y="16509"/>
                </a:lnTo>
                <a:lnTo>
                  <a:pt x="323850" y="16509"/>
                </a:lnTo>
                <a:lnTo>
                  <a:pt x="327660" y="20319"/>
                </a:lnTo>
                <a:lnTo>
                  <a:pt x="327660" y="396239"/>
                </a:lnTo>
                <a:lnTo>
                  <a:pt x="323850" y="400049"/>
                </a:lnTo>
                <a:lnTo>
                  <a:pt x="341630" y="400049"/>
                </a:lnTo>
                <a:lnTo>
                  <a:pt x="343535" y="391159"/>
                </a:lnTo>
                <a:lnTo>
                  <a:pt x="341630" y="15239"/>
                </a:lnTo>
                <a:lnTo>
                  <a:pt x="332740" y="5079"/>
                </a:lnTo>
                <a:lnTo>
                  <a:pt x="319405" y="0"/>
                </a:lnTo>
                <a:close/>
              </a:path>
              <a:path w="343534" h="415289">
                <a:moveTo>
                  <a:pt x="100965" y="323849"/>
                </a:moveTo>
                <a:lnTo>
                  <a:pt x="92710" y="323849"/>
                </a:lnTo>
                <a:lnTo>
                  <a:pt x="89535" y="327659"/>
                </a:lnTo>
                <a:lnTo>
                  <a:pt x="88900" y="328929"/>
                </a:lnTo>
                <a:lnTo>
                  <a:pt x="88900" y="334009"/>
                </a:lnTo>
                <a:lnTo>
                  <a:pt x="89535" y="335279"/>
                </a:lnTo>
                <a:lnTo>
                  <a:pt x="92710" y="339089"/>
                </a:lnTo>
                <a:lnTo>
                  <a:pt x="100965" y="339089"/>
                </a:lnTo>
                <a:lnTo>
                  <a:pt x="104139" y="335279"/>
                </a:lnTo>
                <a:lnTo>
                  <a:pt x="105410" y="334009"/>
                </a:lnTo>
                <a:lnTo>
                  <a:pt x="105410" y="328929"/>
                </a:lnTo>
                <a:lnTo>
                  <a:pt x="104139" y="327659"/>
                </a:lnTo>
                <a:lnTo>
                  <a:pt x="100965" y="323849"/>
                </a:lnTo>
                <a:close/>
              </a:path>
              <a:path w="343534" h="415289">
                <a:moveTo>
                  <a:pt x="251460" y="323849"/>
                </a:moveTo>
                <a:lnTo>
                  <a:pt x="127000" y="323849"/>
                </a:lnTo>
                <a:lnTo>
                  <a:pt x="123825" y="326389"/>
                </a:lnTo>
                <a:lnTo>
                  <a:pt x="123825" y="335279"/>
                </a:lnTo>
                <a:lnTo>
                  <a:pt x="127000" y="339089"/>
                </a:lnTo>
                <a:lnTo>
                  <a:pt x="251460" y="339089"/>
                </a:lnTo>
                <a:lnTo>
                  <a:pt x="254635" y="335279"/>
                </a:lnTo>
                <a:lnTo>
                  <a:pt x="254635" y="326389"/>
                </a:lnTo>
                <a:lnTo>
                  <a:pt x="251460" y="323849"/>
                </a:lnTo>
                <a:close/>
              </a:path>
              <a:path w="343534" h="415289">
                <a:moveTo>
                  <a:pt x="100965" y="278129"/>
                </a:moveTo>
                <a:lnTo>
                  <a:pt x="92710" y="278129"/>
                </a:lnTo>
                <a:lnTo>
                  <a:pt x="89535" y="281939"/>
                </a:lnTo>
                <a:lnTo>
                  <a:pt x="88900" y="283209"/>
                </a:lnTo>
                <a:lnTo>
                  <a:pt x="88900" y="288289"/>
                </a:lnTo>
                <a:lnTo>
                  <a:pt x="89535" y="289559"/>
                </a:lnTo>
                <a:lnTo>
                  <a:pt x="92710" y="293369"/>
                </a:lnTo>
                <a:lnTo>
                  <a:pt x="94615" y="294639"/>
                </a:lnTo>
                <a:lnTo>
                  <a:pt x="99060" y="294639"/>
                </a:lnTo>
                <a:lnTo>
                  <a:pt x="100965" y="293369"/>
                </a:lnTo>
                <a:lnTo>
                  <a:pt x="104139" y="289559"/>
                </a:lnTo>
                <a:lnTo>
                  <a:pt x="105410" y="288289"/>
                </a:lnTo>
                <a:lnTo>
                  <a:pt x="105410" y="283209"/>
                </a:lnTo>
                <a:lnTo>
                  <a:pt x="104139" y="281939"/>
                </a:lnTo>
                <a:lnTo>
                  <a:pt x="100965" y="278129"/>
                </a:lnTo>
                <a:close/>
              </a:path>
              <a:path w="343534" h="415289">
                <a:moveTo>
                  <a:pt x="251460" y="278129"/>
                </a:moveTo>
                <a:lnTo>
                  <a:pt x="127000" y="278129"/>
                </a:lnTo>
                <a:lnTo>
                  <a:pt x="123825" y="281939"/>
                </a:lnTo>
                <a:lnTo>
                  <a:pt x="123825" y="290829"/>
                </a:lnTo>
                <a:lnTo>
                  <a:pt x="127000" y="294639"/>
                </a:lnTo>
                <a:lnTo>
                  <a:pt x="251460" y="294639"/>
                </a:lnTo>
                <a:lnTo>
                  <a:pt x="254635" y="290829"/>
                </a:lnTo>
                <a:lnTo>
                  <a:pt x="254635" y="281939"/>
                </a:lnTo>
                <a:lnTo>
                  <a:pt x="251460" y="278129"/>
                </a:lnTo>
                <a:close/>
              </a:path>
              <a:path w="343534" h="415289">
                <a:moveTo>
                  <a:pt x="76835" y="148589"/>
                </a:moveTo>
                <a:lnTo>
                  <a:pt x="67945" y="149859"/>
                </a:lnTo>
                <a:lnTo>
                  <a:pt x="64769" y="154939"/>
                </a:lnTo>
                <a:lnTo>
                  <a:pt x="65405" y="158749"/>
                </a:lnTo>
                <a:lnTo>
                  <a:pt x="78740" y="195579"/>
                </a:lnTo>
                <a:lnTo>
                  <a:pt x="106045" y="226059"/>
                </a:lnTo>
                <a:lnTo>
                  <a:pt x="141605" y="243839"/>
                </a:lnTo>
                <a:lnTo>
                  <a:pt x="164465" y="248919"/>
                </a:lnTo>
                <a:lnTo>
                  <a:pt x="180340" y="247649"/>
                </a:lnTo>
                <a:lnTo>
                  <a:pt x="194945" y="245109"/>
                </a:lnTo>
                <a:lnTo>
                  <a:pt x="208915" y="240029"/>
                </a:lnTo>
                <a:lnTo>
                  <a:pt x="222250" y="234949"/>
                </a:lnTo>
                <a:lnTo>
                  <a:pt x="227329" y="232409"/>
                </a:lnTo>
                <a:lnTo>
                  <a:pt x="182245" y="232409"/>
                </a:lnTo>
                <a:lnTo>
                  <a:pt x="166370" y="231139"/>
                </a:lnTo>
                <a:lnTo>
                  <a:pt x="128905" y="222249"/>
                </a:lnTo>
                <a:lnTo>
                  <a:pt x="113664" y="212089"/>
                </a:lnTo>
                <a:lnTo>
                  <a:pt x="120650" y="200659"/>
                </a:lnTo>
                <a:lnTo>
                  <a:pt x="128984" y="191769"/>
                </a:lnTo>
                <a:lnTo>
                  <a:pt x="107314" y="191769"/>
                </a:lnTo>
                <a:lnTo>
                  <a:pt x="95885" y="185419"/>
                </a:lnTo>
                <a:lnTo>
                  <a:pt x="87630" y="175259"/>
                </a:lnTo>
                <a:lnTo>
                  <a:pt x="82550" y="162559"/>
                </a:lnTo>
                <a:lnTo>
                  <a:pt x="80645" y="151129"/>
                </a:lnTo>
                <a:lnTo>
                  <a:pt x="76835" y="148589"/>
                </a:lnTo>
                <a:close/>
              </a:path>
              <a:path w="343534" h="415289">
                <a:moveTo>
                  <a:pt x="225425" y="179069"/>
                </a:moveTo>
                <a:lnTo>
                  <a:pt x="225425" y="203199"/>
                </a:lnTo>
                <a:lnTo>
                  <a:pt x="217170" y="214629"/>
                </a:lnTo>
                <a:lnTo>
                  <a:pt x="207010" y="223519"/>
                </a:lnTo>
                <a:lnTo>
                  <a:pt x="195580" y="228599"/>
                </a:lnTo>
                <a:lnTo>
                  <a:pt x="182245" y="232409"/>
                </a:lnTo>
                <a:lnTo>
                  <a:pt x="227329" y="232409"/>
                </a:lnTo>
                <a:lnTo>
                  <a:pt x="262890" y="198119"/>
                </a:lnTo>
                <a:lnTo>
                  <a:pt x="243204" y="198119"/>
                </a:lnTo>
                <a:lnTo>
                  <a:pt x="234950" y="189229"/>
                </a:lnTo>
                <a:lnTo>
                  <a:pt x="225425" y="179069"/>
                </a:lnTo>
                <a:close/>
              </a:path>
              <a:path w="343534" h="415289">
                <a:moveTo>
                  <a:pt x="219710" y="175259"/>
                </a:moveTo>
                <a:lnTo>
                  <a:pt x="166370" y="175259"/>
                </a:lnTo>
                <a:lnTo>
                  <a:pt x="181610" y="176529"/>
                </a:lnTo>
                <a:lnTo>
                  <a:pt x="194945" y="180339"/>
                </a:lnTo>
                <a:lnTo>
                  <a:pt x="207010" y="186689"/>
                </a:lnTo>
                <a:lnTo>
                  <a:pt x="217170" y="194309"/>
                </a:lnTo>
                <a:lnTo>
                  <a:pt x="225425" y="203199"/>
                </a:lnTo>
                <a:lnTo>
                  <a:pt x="225425" y="179069"/>
                </a:lnTo>
                <a:lnTo>
                  <a:pt x="219710" y="175259"/>
                </a:lnTo>
                <a:close/>
              </a:path>
              <a:path w="343534" h="415289">
                <a:moveTo>
                  <a:pt x="229235" y="49529"/>
                </a:moveTo>
                <a:lnTo>
                  <a:pt x="172085" y="49529"/>
                </a:lnTo>
                <a:lnTo>
                  <a:pt x="186690" y="50799"/>
                </a:lnTo>
                <a:lnTo>
                  <a:pt x="200025" y="53339"/>
                </a:lnTo>
                <a:lnTo>
                  <a:pt x="235585" y="74929"/>
                </a:lnTo>
                <a:lnTo>
                  <a:pt x="257810" y="109219"/>
                </a:lnTo>
                <a:lnTo>
                  <a:pt x="263525" y="137159"/>
                </a:lnTo>
                <a:lnTo>
                  <a:pt x="262890" y="152399"/>
                </a:lnTo>
                <a:lnTo>
                  <a:pt x="260350" y="165099"/>
                </a:lnTo>
                <a:lnTo>
                  <a:pt x="255904" y="177799"/>
                </a:lnTo>
                <a:lnTo>
                  <a:pt x="250190" y="187959"/>
                </a:lnTo>
                <a:lnTo>
                  <a:pt x="243204" y="198119"/>
                </a:lnTo>
                <a:lnTo>
                  <a:pt x="262890" y="198119"/>
                </a:lnTo>
                <a:lnTo>
                  <a:pt x="278130" y="161289"/>
                </a:lnTo>
                <a:lnTo>
                  <a:pt x="279347" y="146049"/>
                </a:lnTo>
                <a:lnTo>
                  <a:pt x="278765" y="132079"/>
                </a:lnTo>
                <a:lnTo>
                  <a:pt x="266065" y="90169"/>
                </a:lnTo>
                <a:lnTo>
                  <a:pt x="240029" y="58419"/>
                </a:lnTo>
                <a:lnTo>
                  <a:pt x="229235" y="49529"/>
                </a:lnTo>
                <a:close/>
              </a:path>
              <a:path w="343534" h="415289">
                <a:moveTo>
                  <a:pt x="177800" y="88899"/>
                </a:moveTo>
                <a:lnTo>
                  <a:pt x="139065" y="105409"/>
                </a:lnTo>
                <a:lnTo>
                  <a:pt x="132080" y="135889"/>
                </a:lnTo>
                <a:lnTo>
                  <a:pt x="134620" y="148589"/>
                </a:lnTo>
                <a:lnTo>
                  <a:pt x="140335" y="160019"/>
                </a:lnTo>
                <a:lnTo>
                  <a:pt x="137795" y="166369"/>
                </a:lnTo>
                <a:lnTo>
                  <a:pt x="131445" y="170179"/>
                </a:lnTo>
                <a:lnTo>
                  <a:pt x="125730" y="173989"/>
                </a:lnTo>
                <a:lnTo>
                  <a:pt x="115570" y="181609"/>
                </a:lnTo>
                <a:lnTo>
                  <a:pt x="107314" y="191769"/>
                </a:lnTo>
                <a:lnTo>
                  <a:pt x="128984" y="191769"/>
                </a:lnTo>
                <a:lnTo>
                  <a:pt x="130175" y="190499"/>
                </a:lnTo>
                <a:lnTo>
                  <a:pt x="140970" y="182879"/>
                </a:lnTo>
                <a:lnTo>
                  <a:pt x="153035" y="177799"/>
                </a:lnTo>
                <a:lnTo>
                  <a:pt x="166370" y="175259"/>
                </a:lnTo>
                <a:lnTo>
                  <a:pt x="219710" y="175259"/>
                </a:lnTo>
                <a:lnTo>
                  <a:pt x="212090" y="170179"/>
                </a:lnTo>
                <a:lnTo>
                  <a:pt x="203200" y="165099"/>
                </a:lnTo>
                <a:lnTo>
                  <a:pt x="206375" y="157479"/>
                </a:lnTo>
                <a:lnTo>
                  <a:pt x="180340" y="157479"/>
                </a:lnTo>
                <a:lnTo>
                  <a:pt x="148590" y="128269"/>
                </a:lnTo>
                <a:lnTo>
                  <a:pt x="152400" y="114299"/>
                </a:lnTo>
                <a:lnTo>
                  <a:pt x="163195" y="106679"/>
                </a:lnTo>
                <a:lnTo>
                  <a:pt x="195580" y="106679"/>
                </a:lnTo>
                <a:lnTo>
                  <a:pt x="195580" y="96519"/>
                </a:lnTo>
                <a:lnTo>
                  <a:pt x="191135" y="93979"/>
                </a:lnTo>
                <a:lnTo>
                  <a:pt x="177800" y="88899"/>
                </a:lnTo>
                <a:close/>
              </a:path>
              <a:path w="343534" h="415289">
                <a:moveTo>
                  <a:pt x="195580" y="96519"/>
                </a:moveTo>
                <a:lnTo>
                  <a:pt x="195580" y="135889"/>
                </a:lnTo>
                <a:lnTo>
                  <a:pt x="191135" y="149859"/>
                </a:lnTo>
                <a:lnTo>
                  <a:pt x="180340" y="157479"/>
                </a:lnTo>
                <a:lnTo>
                  <a:pt x="206375" y="157479"/>
                </a:lnTo>
                <a:lnTo>
                  <a:pt x="207645" y="154939"/>
                </a:lnTo>
                <a:lnTo>
                  <a:pt x="211454" y="142239"/>
                </a:lnTo>
                <a:lnTo>
                  <a:pt x="211454" y="128269"/>
                </a:lnTo>
                <a:lnTo>
                  <a:pt x="208915" y="114299"/>
                </a:lnTo>
                <a:lnTo>
                  <a:pt x="204470" y="106679"/>
                </a:lnTo>
                <a:lnTo>
                  <a:pt x="201930" y="101599"/>
                </a:lnTo>
                <a:lnTo>
                  <a:pt x="195580" y="96519"/>
                </a:lnTo>
                <a:close/>
              </a:path>
              <a:path w="343534" h="415289">
                <a:moveTo>
                  <a:pt x="10160" y="135889"/>
                </a:moveTo>
                <a:lnTo>
                  <a:pt x="5714" y="135889"/>
                </a:lnTo>
                <a:lnTo>
                  <a:pt x="3810" y="137159"/>
                </a:lnTo>
                <a:lnTo>
                  <a:pt x="635" y="139699"/>
                </a:lnTo>
                <a:lnTo>
                  <a:pt x="0" y="142239"/>
                </a:lnTo>
                <a:lnTo>
                  <a:pt x="0" y="146049"/>
                </a:lnTo>
                <a:lnTo>
                  <a:pt x="635" y="148589"/>
                </a:lnTo>
                <a:lnTo>
                  <a:pt x="3810" y="151129"/>
                </a:lnTo>
                <a:lnTo>
                  <a:pt x="5714" y="152399"/>
                </a:lnTo>
                <a:lnTo>
                  <a:pt x="10160" y="152399"/>
                </a:lnTo>
                <a:lnTo>
                  <a:pt x="12065" y="151129"/>
                </a:lnTo>
                <a:lnTo>
                  <a:pt x="15240" y="148589"/>
                </a:lnTo>
                <a:lnTo>
                  <a:pt x="15875" y="146049"/>
                </a:lnTo>
                <a:lnTo>
                  <a:pt x="15875" y="142239"/>
                </a:lnTo>
                <a:lnTo>
                  <a:pt x="15240" y="139699"/>
                </a:lnTo>
                <a:lnTo>
                  <a:pt x="12065" y="137159"/>
                </a:lnTo>
                <a:lnTo>
                  <a:pt x="10160" y="135889"/>
                </a:lnTo>
                <a:close/>
              </a:path>
              <a:path w="343534" h="415289">
                <a:moveTo>
                  <a:pt x="55880" y="1269"/>
                </a:moveTo>
                <a:lnTo>
                  <a:pt x="20320" y="19049"/>
                </a:lnTo>
                <a:lnTo>
                  <a:pt x="1270" y="57149"/>
                </a:lnTo>
                <a:lnTo>
                  <a:pt x="0" y="72389"/>
                </a:lnTo>
                <a:lnTo>
                  <a:pt x="3175" y="86359"/>
                </a:lnTo>
                <a:lnTo>
                  <a:pt x="26670" y="120649"/>
                </a:lnTo>
                <a:lnTo>
                  <a:pt x="66675" y="133349"/>
                </a:lnTo>
                <a:lnTo>
                  <a:pt x="73025" y="133349"/>
                </a:lnTo>
                <a:lnTo>
                  <a:pt x="86995" y="130809"/>
                </a:lnTo>
                <a:lnTo>
                  <a:pt x="99695" y="124459"/>
                </a:lnTo>
                <a:lnTo>
                  <a:pt x="109855" y="116839"/>
                </a:lnTo>
                <a:lnTo>
                  <a:pt x="64769" y="116839"/>
                </a:lnTo>
                <a:lnTo>
                  <a:pt x="51435" y="115569"/>
                </a:lnTo>
                <a:lnTo>
                  <a:pt x="22859" y="88899"/>
                </a:lnTo>
                <a:lnTo>
                  <a:pt x="17145" y="58419"/>
                </a:lnTo>
                <a:lnTo>
                  <a:pt x="21590" y="44449"/>
                </a:lnTo>
                <a:lnTo>
                  <a:pt x="29209" y="33019"/>
                </a:lnTo>
                <a:lnTo>
                  <a:pt x="39370" y="24129"/>
                </a:lnTo>
                <a:lnTo>
                  <a:pt x="52069" y="19049"/>
                </a:lnTo>
                <a:lnTo>
                  <a:pt x="66675" y="16509"/>
                </a:lnTo>
                <a:lnTo>
                  <a:pt x="107314" y="16509"/>
                </a:lnTo>
                <a:lnTo>
                  <a:pt x="100965" y="11429"/>
                </a:lnTo>
                <a:lnTo>
                  <a:pt x="87630" y="6349"/>
                </a:lnTo>
                <a:lnTo>
                  <a:pt x="72390" y="2539"/>
                </a:lnTo>
                <a:lnTo>
                  <a:pt x="55880" y="1269"/>
                </a:lnTo>
                <a:close/>
              </a:path>
              <a:path w="343534" h="415289">
                <a:moveTo>
                  <a:pt x="195580" y="106679"/>
                </a:moveTo>
                <a:lnTo>
                  <a:pt x="163195" y="106679"/>
                </a:lnTo>
                <a:lnTo>
                  <a:pt x="180340" y="107949"/>
                </a:lnTo>
                <a:lnTo>
                  <a:pt x="191135" y="114299"/>
                </a:lnTo>
                <a:lnTo>
                  <a:pt x="195580" y="125729"/>
                </a:lnTo>
                <a:lnTo>
                  <a:pt x="195580" y="106679"/>
                </a:lnTo>
                <a:close/>
              </a:path>
              <a:path w="343534" h="415289">
                <a:moveTo>
                  <a:pt x="115570" y="24129"/>
                </a:moveTo>
                <a:lnTo>
                  <a:pt x="115570" y="77469"/>
                </a:lnTo>
                <a:lnTo>
                  <a:pt x="111125" y="90169"/>
                </a:lnTo>
                <a:lnTo>
                  <a:pt x="102870" y="101599"/>
                </a:lnTo>
                <a:lnTo>
                  <a:pt x="92710" y="109219"/>
                </a:lnTo>
                <a:lnTo>
                  <a:pt x="79375" y="115569"/>
                </a:lnTo>
                <a:lnTo>
                  <a:pt x="64769" y="116839"/>
                </a:lnTo>
                <a:lnTo>
                  <a:pt x="109855" y="116839"/>
                </a:lnTo>
                <a:lnTo>
                  <a:pt x="131445" y="81279"/>
                </a:lnTo>
                <a:lnTo>
                  <a:pt x="132715" y="66039"/>
                </a:lnTo>
                <a:lnTo>
                  <a:pt x="131445" y="53339"/>
                </a:lnTo>
                <a:lnTo>
                  <a:pt x="127635" y="40639"/>
                </a:lnTo>
                <a:lnTo>
                  <a:pt x="120650" y="29209"/>
                </a:lnTo>
                <a:lnTo>
                  <a:pt x="115570" y="24129"/>
                </a:lnTo>
                <a:close/>
              </a:path>
              <a:path w="343534" h="415289">
                <a:moveTo>
                  <a:pt x="45085" y="60959"/>
                </a:moveTo>
                <a:lnTo>
                  <a:pt x="40005" y="60959"/>
                </a:lnTo>
                <a:lnTo>
                  <a:pt x="33655" y="67309"/>
                </a:lnTo>
                <a:lnTo>
                  <a:pt x="33655" y="72389"/>
                </a:lnTo>
                <a:lnTo>
                  <a:pt x="53340" y="92709"/>
                </a:lnTo>
                <a:lnTo>
                  <a:pt x="61594" y="92709"/>
                </a:lnTo>
                <a:lnTo>
                  <a:pt x="80644" y="73659"/>
                </a:lnTo>
                <a:lnTo>
                  <a:pt x="57785" y="73659"/>
                </a:lnTo>
                <a:lnTo>
                  <a:pt x="45085" y="60959"/>
                </a:lnTo>
                <a:close/>
              </a:path>
              <a:path w="343534" h="415289">
                <a:moveTo>
                  <a:pt x="107314" y="16509"/>
                </a:moveTo>
                <a:lnTo>
                  <a:pt x="69850" y="16509"/>
                </a:lnTo>
                <a:lnTo>
                  <a:pt x="81915" y="19049"/>
                </a:lnTo>
                <a:lnTo>
                  <a:pt x="109855" y="45719"/>
                </a:lnTo>
                <a:lnTo>
                  <a:pt x="115570" y="77469"/>
                </a:lnTo>
                <a:lnTo>
                  <a:pt x="115570" y="24129"/>
                </a:lnTo>
                <a:lnTo>
                  <a:pt x="111760" y="20319"/>
                </a:lnTo>
                <a:lnTo>
                  <a:pt x="107314" y="16509"/>
                </a:lnTo>
                <a:close/>
              </a:path>
              <a:path w="343534" h="415289">
                <a:moveTo>
                  <a:pt x="92075" y="44449"/>
                </a:moveTo>
                <a:lnTo>
                  <a:pt x="86995" y="44449"/>
                </a:lnTo>
                <a:lnTo>
                  <a:pt x="57785" y="73659"/>
                </a:lnTo>
                <a:lnTo>
                  <a:pt x="80644" y="73659"/>
                </a:lnTo>
                <a:lnTo>
                  <a:pt x="98425" y="55879"/>
                </a:lnTo>
                <a:lnTo>
                  <a:pt x="98425" y="50799"/>
                </a:lnTo>
                <a:lnTo>
                  <a:pt x="92075" y="44449"/>
                </a:lnTo>
                <a:close/>
              </a:path>
              <a:path w="343534" h="415289">
                <a:moveTo>
                  <a:pt x="177165" y="33019"/>
                </a:moveTo>
                <a:lnTo>
                  <a:pt x="160655" y="33019"/>
                </a:lnTo>
                <a:lnTo>
                  <a:pt x="151130" y="34289"/>
                </a:lnTo>
                <a:lnTo>
                  <a:pt x="147955" y="39369"/>
                </a:lnTo>
                <a:lnTo>
                  <a:pt x="149225" y="48259"/>
                </a:lnTo>
                <a:lnTo>
                  <a:pt x="153670" y="50799"/>
                </a:lnTo>
                <a:lnTo>
                  <a:pt x="162560" y="49529"/>
                </a:lnTo>
                <a:lnTo>
                  <a:pt x="227965" y="49529"/>
                </a:lnTo>
                <a:lnTo>
                  <a:pt x="217170" y="43179"/>
                </a:lnTo>
                <a:lnTo>
                  <a:pt x="204470" y="38099"/>
                </a:lnTo>
                <a:lnTo>
                  <a:pt x="191135" y="34289"/>
                </a:lnTo>
                <a:lnTo>
                  <a:pt x="177165" y="3301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943984"/>
            <a:ext cx="497205" cy="252729"/>
          </a:xfrm>
          <a:custGeom>
            <a:avLst/>
            <a:gdLst/>
            <a:ahLst/>
            <a:cxnLst/>
            <a:rect l="l" t="t" r="r" b="b"/>
            <a:pathLst>
              <a:path w="497205" h="252729">
                <a:moveTo>
                  <a:pt x="0" y="252729"/>
                </a:moveTo>
                <a:lnTo>
                  <a:pt x="497205" y="252729"/>
                </a:lnTo>
                <a:lnTo>
                  <a:pt x="497205" y="0"/>
                </a:lnTo>
                <a:lnTo>
                  <a:pt x="0" y="0"/>
                </a:lnTo>
                <a:lnTo>
                  <a:pt x="0" y="252729"/>
                </a:lnTo>
                <a:close/>
              </a:path>
            </a:pathLst>
          </a:custGeom>
          <a:solidFill>
            <a:srgbClr val="ED18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999</Words>
  <Application>Microsoft Office PowerPoint</Application>
  <PresentationFormat>Произвольный</PresentationFormat>
  <Paragraphs>143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Наименование инновационного  проекта</vt:lpstr>
      <vt:lpstr>Описание проекта:  проблема и решение</vt:lpstr>
      <vt:lpstr>Научная новизна и обоснование  инновационности проекта</vt:lpstr>
      <vt:lpstr>Защита интеллектуальной собственности</vt:lpstr>
      <vt:lpstr>Конкурентный анализ</vt:lpstr>
      <vt:lpstr>Востребованность и модель монетизации  1 СЛАЙД</vt:lpstr>
      <vt:lpstr>Бизнес – модель   1 СЛАЙД</vt:lpstr>
      <vt:lpstr>Текущие результаты проекта и планы</vt:lpstr>
      <vt:lpstr>Команда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promt</dc:creator>
  <cp:lastModifiedBy>Осанова Мария Семеновна</cp:lastModifiedBy>
  <cp:revision>8</cp:revision>
  <dcterms:created xsi:type="dcterms:W3CDTF">2021-02-09T15:20:55Z</dcterms:created>
  <dcterms:modified xsi:type="dcterms:W3CDTF">2022-02-04T16:37:10Z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2021-02-09T00:00:00Z</vt:filetime>
  </property>
  <property fmtid="{D5CDD505-2E9C-101B-9397-08002B2CF9AE}" pid="3" name="Creator">
    <vt:lpwstr>Acrobat PDFMaker 17 для Word</vt:lpwstr>
  </property>
  <property fmtid="{D5CDD505-2E9C-101B-9397-08002B2CF9AE}" pid="4" name="LastSaved">
    <vt:filetime>2021-02-09T00:00:00Z</vt:filetime>
  </property>
</Properties>
</file>