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9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8E7C-58B6-42C5-B4C6-22FBEF7AD9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DD4A-3CF1-4F25-A799-BE20F09B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Diffusion Model with SRV Boundary Conditions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Margherita</a:t>
            </a:r>
          </a:p>
        </p:txBody>
      </p:sp>
    </p:spTree>
    <p:extLst>
      <p:ext uri="{BB962C8B-B14F-4D97-AF65-F5344CB8AC3E}">
        <p14:creationId xmlns:p14="http://schemas.microsoft.com/office/powerpoint/2010/main" val="180399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0" y="0"/>
            <a:ext cx="87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Read the UV-Vis raw data to get O.D. at wavelength of excitation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FA113-5DF2-9E91-E7BE-385F49EA9D61}"/>
              </a:ext>
            </a:extLst>
          </p:cNvPr>
          <p:cNvSpPr txBox="1"/>
          <p:nvPr/>
        </p:nvSpPr>
        <p:spPr>
          <a:xfrm>
            <a:off x="1879805" y="1070807"/>
            <a:ext cx="8432391" cy="357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%Here we are reading an ABSORBANCE SPECTRA in .csv to extract the value of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%absorbance at a certain wavelength. Any csv file with first column 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wvl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 and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%second column abs values will work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br>
              <a:rPr lang="en-US" sz="1200" dirty="0">
                <a:solidFill>
                  <a:prstClr val="black"/>
                </a:solidFill>
                <a:latin typeface="Menlo"/>
              </a:rPr>
            </a:b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absorbance_file_path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</a:t>
            </a:r>
            <a:r>
              <a:rPr lang="en-US" sz="1200" dirty="0">
                <a:solidFill>
                  <a:srgbClr val="A709F5"/>
                </a:solidFill>
                <a:latin typeface="Menlo"/>
              </a:rPr>
              <a:t>'C:\Users\Margherita\OneDrive - UW\Documents\DATA\</a:t>
            </a:r>
            <a:r>
              <a:rPr lang="en-US" sz="1200" dirty="0" err="1">
                <a:solidFill>
                  <a:srgbClr val="A709F5"/>
                </a:solidFill>
                <a:latin typeface="Menlo"/>
              </a:rPr>
              <a:t>EDA_additive_work</a:t>
            </a:r>
            <a:r>
              <a:rPr lang="en-US" sz="1200" dirty="0">
                <a:solidFill>
                  <a:srgbClr val="A709F5"/>
                </a:solidFill>
                <a:latin typeface="Menlo"/>
              </a:rPr>
              <a:t>\09_17_21_UV_Vis_stab\1day\BR25.csv'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;</a:t>
            </a:r>
          </a:p>
          <a:p>
            <a:br>
              <a:rPr lang="en-US" sz="1200" dirty="0">
                <a:solidFill>
                  <a:prstClr val="black"/>
                </a:solidFill>
                <a:latin typeface="Menlo"/>
              </a:rPr>
            </a:b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absorbance_data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readtable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(absorbance_file_path,</a:t>
            </a:r>
            <a:r>
              <a:rPr lang="en-US" sz="1200" dirty="0">
                <a:solidFill>
                  <a:srgbClr val="A709F5"/>
                </a:solidFill>
                <a:latin typeface="Menlo"/>
              </a:rPr>
              <a:t>'NumHeaderLines'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,1);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%change the number after '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NumHeaderLines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' to account for the rows without usable data in your csv file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br>
              <a:rPr lang="en-US" sz="1200" dirty="0">
                <a:solidFill>
                  <a:prstClr val="black"/>
                </a:solidFill>
                <a:latin typeface="Menlo"/>
              </a:rPr>
            </a:b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wavelengths = [400,650,730];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%excitation wavelength in nm</a:t>
            </a:r>
          </a:p>
          <a:p>
            <a:endParaRPr lang="en-US" sz="1000" dirty="0">
              <a:solidFill>
                <a:srgbClr val="008013"/>
              </a:solidFill>
              <a:latin typeface="Menlo"/>
            </a:endParaRPr>
          </a:p>
          <a:p>
            <a:r>
              <a:rPr lang="en-US" sz="1200" dirty="0">
                <a:solidFill>
                  <a:srgbClr val="0E00FF"/>
                </a:solidFill>
                <a:latin typeface="Menlo"/>
              </a:rPr>
              <a:t>for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1:wavelengths_size(2);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%for loop for each excitation wavelength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wavelength = wavelengths(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absorbance = interp1(table2array(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absorbance_data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(:, 1)),table2array(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absorbance_data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(:, 2)),wavelength);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 value of absorbance at the 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wavlength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 of excitation</a:t>
            </a:r>
            <a:endParaRPr lang="en-US" sz="1200" dirty="0">
              <a:solidFill>
                <a:prstClr val="black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4810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61411" y="1082504"/>
                <a:ext cx="4572000" cy="2663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𝑛𝑟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𝑐𝑚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p>
                      </m:sSup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𝑆𝑅𝑉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1=1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3 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𝑐𝑚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𝑆𝑅𝑉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2=1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3 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𝑐𝑚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200" dirty="0">
                  <a:solidFill>
                    <a:prstClr val="black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𝑡h𝑖𝑐𝑘𝑛𝑒𝑠𝑠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3 </m:t>
                          </m:r>
                        </m:sup>
                      </m:sSup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𝑛𝑚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US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𝒄𝒎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𝒔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11" y="1082504"/>
                <a:ext cx="4572000" cy="2663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81364D-04CD-3B74-A6AE-D9A8A9734883}"/>
                  </a:ext>
                </a:extLst>
              </p:cNvPr>
              <p:cNvSpPr txBox="1"/>
              <p:nvPr/>
            </p:nvSpPr>
            <p:spPr>
              <a:xfrm>
                <a:off x="51695" y="3746503"/>
                <a:ext cx="51914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=0−100 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𝑛𝑠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=0−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𝑡h𝑖𝑐𝑘𝑛𝑒𝑠𝑠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𝑐𝑚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81364D-04CD-3B74-A6AE-D9A8A9734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5" y="3746503"/>
                <a:ext cx="51914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4D8E22-DB94-5240-B5D3-0EDC1C4FA2BE}"/>
              </a:ext>
            </a:extLst>
          </p:cNvPr>
          <p:cNvSpPr txBox="1"/>
          <p:nvPr/>
        </p:nvSpPr>
        <p:spPr>
          <a:xfrm>
            <a:off x="3795254" y="1443841"/>
            <a:ext cx="687274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%here we put the list of the INITIAL VALUES OF THE VARIABLES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%constant values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diff_coeff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0.04;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%units of cm^2/s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mono_recomb_coeff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1e6;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%units of s^-1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bi_recomb_coeff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4e-11;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%units of cm/s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init_carrier_density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1e13;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%units of cm^-1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srv_1 = 1000;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%units of cm/s 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srv_2 = 1000;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%units of cm/s 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film_thickness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1000;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%in nm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br>
              <a:rPr lang="en-US" sz="1200" dirty="0">
                <a:solidFill>
                  <a:prstClr val="black"/>
                </a:solidFill>
                <a:latin typeface="Menlo"/>
              </a:rPr>
            </a:b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 distance array: x values are a linear sequence (= 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linspace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 in python)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xmesh_step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1;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 distance step in nm. It is going to be in the middle of the min and max of the array (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min:step:max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) 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shpwn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 below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x = 0:(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xmesh_step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*1e-7):(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film_thickness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*1e-7);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%units of cm, the lower and upper limit are the first and last value and the range is in the middle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br>
              <a:rPr lang="en-US" sz="1200" dirty="0">
                <a:solidFill>
                  <a:prstClr val="black"/>
                </a:solidFill>
                <a:latin typeface="Menlo"/>
              </a:rPr>
            </a:b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%time array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t_step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1e-10;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 time step in s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t_simulate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0:t_step:1e-7;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linspace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(1*(10^-6), 5*(10^-6), 501) %units of s</a:t>
            </a:r>
            <a:endParaRPr lang="en-US" sz="1200" dirty="0">
              <a:solidFill>
                <a:prstClr val="black"/>
              </a:solidFill>
              <a:latin typeface="Menl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389F2-BE87-FABD-C995-45825085441D}"/>
              </a:ext>
            </a:extLst>
          </p:cNvPr>
          <p:cNvSpPr txBox="1"/>
          <p:nvPr/>
        </p:nvSpPr>
        <p:spPr>
          <a:xfrm>
            <a:off x="1524000" y="605450"/>
            <a:ext cx="5191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5B9BD5"/>
                </a:solidFill>
                <a:latin typeface="Calibri" panose="020F0502020204030204"/>
              </a:rPr>
              <a:t>diffusion_pde_solver_1_wavelength.m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/ </a:t>
            </a:r>
            <a:r>
              <a:rPr lang="en-US" sz="1400" b="1" u="sng" dirty="0" err="1">
                <a:solidFill>
                  <a:srgbClr val="5B9BD5"/>
                </a:solidFill>
                <a:latin typeface="Calibri" panose="020F0502020204030204"/>
              </a:rPr>
              <a:t>diffusion_pde_solver_multiple_wavelength.m</a:t>
            </a:r>
            <a:r>
              <a:rPr lang="en-US" sz="1400" b="1" u="sng" dirty="0">
                <a:solidFill>
                  <a:srgbClr val="5B9BD5"/>
                </a:solidFill>
                <a:latin typeface="Calibri" panose="020F0502020204030204"/>
              </a:rPr>
              <a:t> 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sz="1400" dirty="0">
              <a:solidFill>
                <a:prstClr val="black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66D27-FFFF-DA82-7405-786A1C0925C2}"/>
              </a:ext>
            </a:extLst>
          </p:cNvPr>
          <p:cNvSpPr txBox="1"/>
          <p:nvPr/>
        </p:nvSpPr>
        <p:spPr>
          <a:xfrm>
            <a:off x="1524000" y="0"/>
            <a:ext cx="87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Set parameters for simulation</a:t>
            </a:r>
          </a:p>
        </p:txBody>
      </p:sp>
    </p:spTree>
    <p:extLst>
      <p:ext uri="{BB962C8B-B14F-4D97-AF65-F5344CB8AC3E}">
        <p14:creationId xmlns:p14="http://schemas.microsoft.com/office/powerpoint/2010/main" val="8812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5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19E5E-4BE6-FDE9-F6A8-237CBA54BF72}"/>
              </a:ext>
            </a:extLst>
          </p:cNvPr>
          <p:cNvSpPr txBox="1"/>
          <p:nvPr/>
        </p:nvSpPr>
        <p:spPr>
          <a:xfrm>
            <a:off x="3047999" y="2768813"/>
            <a:ext cx="48473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%Plot initial condition for excitation profile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figure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plot(x,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ic_exponential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(x,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init_carrier_density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 absorbance,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film_thickness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));</a:t>
            </a:r>
            <a:br>
              <a:rPr lang="en-US" sz="1200" dirty="0">
                <a:solidFill>
                  <a:prstClr val="black"/>
                </a:solidFill>
                <a:latin typeface="Menlo"/>
              </a:rPr>
            </a:br>
            <a:endParaRPr lang="en-US" sz="1200" dirty="0">
              <a:solidFill>
                <a:prstClr val="black"/>
              </a:solidFill>
              <a:latin typeface="Menl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A8ECE3-BD53-5D4D-1CE9-76CA82FB4163}"/>
                  </a:ext>
                </a:extLst>
              </p:cNvPr>
              <p:cNvSpPr txBox="1"/>
              <p:nvPr/>
            </p:nvSpPr>
            <p:spPr>
              <a:xfrm>
                <a:off x="1524000" y="0"/>
                <a:ext cx="5191432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Initial condition ( </a:t>
                </a:r>
                <a:r>
                  <a:rPr lang="en-US" sz="1400" b="1" u="sng" dirty="0" err="1">
                    <a:solidFill>
                      <a:srgbClr val="5B9BD5"/>
                    </a:solidFill>
                    <a:latin typeface="Calibri" panose="020F0502020204030204"/>
                  </a:rPr>
                  <a:t>ic_exponential.m</a:t>
                </a:r>
                <a:r>
                  <a:rPr lang="en-US" sz="1400" b="1" u="sng" dirty="0">
                    <a:solidFill>
                      <a:srgbClr val="5B9BD5"/>
                    </a:solidFill>
                    <a:latin typeface="Calibri" panose="020F05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A8ECE3-BD53-5D4D-1CE9-76CA82FB4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0"/>
                <a:ext cx="5191432" cy="738664"/>
              </a:xfrm>
              <a:prstGeom prst="rect">
                <a:avLst/>
              </a:prstGeom>
              <a:blipFill>
                <a:blip r:embed="rId2"/>
                <a:stretch>
                  <a:fillRect l="-35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A1FDFBB-4A15-E3E1-75D3-D6EE9146DD80}"/>
              </a:ext>
            </a:extLst>
          </p:cNvPr>
          <p:cNvSpPr txBox="1"/>
          <p:nvPr/>
        </p:nvSpPr>
        <p:spPr>
          <a:xfrm>
            <a:off x="2821858" y="493673"/>
            <a:ext cx="738402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E00FF"/>
                </a:solidFill>
                <a:latin typeface="Menlo"/>
              </a:rPr>
              <a:t>function 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u0 =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ic_exponential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(x, N0, A, thickness);</a:t>
            </a: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 Exponential decay of initial carrier concentration as a function of the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 absorptance at the excitation wavelength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 thickness is in nm, gets converted to cm to be consistent with units of SRV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 parameter alpha is a function of excitation wavelength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alpha = (A / ((log10((exp(1)))* (thickness*1e-7))));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 A needs to be changed for 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exciation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 wavelength, x is the thickness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nc_init_func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N0 * exp(-alpha * x);</a:t>
            </a:r>
          </a:p>
          <a:p>
            <a:br>
              <a:rPr lang="en-US" sz="1200" dirty="0">
                <a:solidFill>
                  <a:prstClr val="black"/>
                </a:solidFill>
                <a:latin typeface="Menlo"/>
              </a:rPr>
            </a:b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u0 =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nc_init_func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;</a:t>
            </a:r>
          </a:p>
          <a:p>
            <a:r>
              <a:rPr lang="en-US" sz="1200" dirty="0">
                <a:solidFill>
                  <a:srgbClr val="0E00FF"/>
                </a:solidFill>
                <a:latin typeface="Menlo"/>
              </a:rPr>
              <a:t>end</a:t>
            </a:r>
            <a:endParaRPr lang="en-US" sz="1200" dirty="0">
              <a:solidFill>
                <a:prstClr val="black"/>
              </a:solidFill>
              <a:latin typeface="Menl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E195AD-75B6-6642-7D84-2A0F8D11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7465" y="3875744"/>
            <a:ext cx="3170902" cy="23781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121B1F-CEE8-ACD8-5B68-9A856AB74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0549" y="3879323"/>
            <a:ext cx="3170902" cy="2378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0BEED2-578F-82E3-4784-23BA3E723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2511" y="3882408"/>
            <a:ext cx="3170902" cy="23781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CC5163-A698-2480-D613-249ED4C5995F}"/>
              </a:ext>
            </a:extLst>
          </p:cNvPr>
          <p:cNvSpPr txBox="1"/>
          <p:nvPr/>
        </p:nvSpPr>
        <p:spPr>
          <a:xfrm>
            <a:off x="2479481" y="4119716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exc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= 400 nm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FE975-13ED-34B4-BAF7-1D37E6FB8277}"/>
              </a:ext>
            </a:extLst>
          </p:cNvPr>
          <p:cNvSpPr txBox="1"/>
          <p:nvPr/>
        </p:nvSpPr>
        <p:spPr>
          <a:xfrm>
            <a:off x="5511474" y="4119716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exc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= 640 nm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B0D23E-C31F-A341-BFA3-D7AA5DE71CEF}"/>
              </a:ext>
            </a:extLst>
          </p:cNvPr>
          <p:cNvSpPr txBox="1"/>
          <p:nvPr/>
        </p:nvSpPr>
        <p:spPr>
          <a:xfrm>
            <a:off x="8450719" y="4119716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exc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= 700 nm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63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5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8ECE3-BD53-5D4D-1CE9-76CA82FB4163}"/>
              </a:ext>
            </a:extLst>
          </p:cNvPr>
          <p:cNvSpPr txBox="1"/>
          <p:nvPr/>
        </p:nvSpPr>
        <p:spPr>
          <a:xfrm>
            <a:off x="1524000" y="1"/>
            <a:ext cx="51914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System of partial differential equation:</a:t>
            </a:r>
          </a:p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r>
              <a:rPr lang="en-US" sz="1400" b="1" u="sng" dirty="0" err="1">
                <a:solidFill>
                  <a:srgbClr val="5B9BD5"/>
                </a:solidFill>
                <a:latin typeface="Calibri" panose="020F0502020204030204"/>
              </a:rPr>
              <a:t>mono_bi_recomb_pde.m</a:t>
            </a:r>
            <a:r>
              <a:rPr lang="en-US" sz="1400" b="1" u="sng" dirty="0">
                <a:solidFill>
                  <a:srgbClr val="5B9BD5"/>
                </a:solidFill>
                <a:latin typeface="Calibri" panose="020F0502020204030204"/>
              </a:rPr>
              <a:t> :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sz="1400" dirty="0">
              <a:solidFill>
                <a:prstClr val="black"/>
              </a:solidFill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FDFBB-4A15-E3E1-75D3-D6EE9146DD80}"/>
              </a:ext>
            </a:extLst>
          </p:cNvPr>
          <p:cNvSpPr txBox="1"/>
          <p:nvPr/>
        </p:nvSpPr>
        <p:spPr>
          <a:xfrm>
            <a:off x="3805084" y="338555"/>
            <a:ext cx="40508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E00FF"/>
                </a:solidFill>
                <a:latin typeface="Menlo"/>
              </a:rPr>
              <a:t>function 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c,f,s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] =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mono_recomb_pde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x,t,u,DuDx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kr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 kb, d)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c = 1; 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f = d*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DuDx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; 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s = -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kr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*u - kb*(u^2);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8B4D6-D564-5DDA-30CB-C838A4AD878D}"/>
              </a:ext>
            </a:extLst>
          </p:cNvPr>
          <p:cNvSpPr txBox="1"/>
          <p:nvPr/>
        </p:nvSpPr>
        <p:spPr>
          <a:xfrm>
            <a:off x="1514168" y="1037403"/>
            <a:ext cx="4581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u="sng" dirty="0" err="1">
                <a:solidFill>
                  <a:srgbClr val="5B9BD5"/>
                </a:solidFill>
                <a:latin typeface="Calibri" panose="020F0502020204030204"/>
              </a:rPr>
              <a:t>SRV_fixed_bc.m</a:t>
            </a:r>
            <a:r>
              <a:rPr lang="en-US" sz="1400" b="1" u="sng" dirty="0">
                <a:solidFill>
                  <a:srgbClr val="5B9BD5"/>
                </a:solidFill>
                <a:latin typeface="Calibri" panose="020F0502020204030204"/>
              </a:rPr>
              <a:t> :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C8417-9DAC-0CDD-E50C-F423BD438189}"/>
              </a:ext>
            </a:extLst>
          </p:cNvPr>
          <p:cNvSpPr txBox="1"/>
          <p:nvPr/>
        </p:nvSpPr>
        <p:spPr>
          <a:xfrm>
            <a:off x="3269226" y="1213030"/>
            <a:ext cx="458674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E00FF"/>
                </a:solidFill>
                <a:latin typeface="Menlo"/>
              </a:rPr>
              <a:t>function 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pl,ql,pr,qr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] = diff1dbc(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xl,ul,xr,ur,t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 s1, s2)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pl = -s1*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ul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; </a:t>
            </a: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ql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1; 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pr = s2*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ur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; </a:t>
            </a: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qr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81167-830A-4546-D06B-262ACC499DE6}"/>
              </a:ext>
            </a:extLst>
          </p:cNvPr>
          <p:cNvSpPr txBox="1"/>
          <p:nvPr/>
        </p:nvSpPr>
        <p:spPr>
          <a:xfrm>
            <a:off x="1598313" y="2272171"/>
            <a:ext cx="899537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Menlo"/>
              </a:rPr>
              <a:t>sol =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pdepe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(0,@(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x,t,u,DuDx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)</a:t>
            </a:r>
            <a:r>
              <a:rPr lang="en-US" sz="1200" b="1" dirty="0" err="1">
                <a:solidFill>
                  <a:srgbClr val="5B9BD5"/>
                </a:solidFill>
                <a:latin typeface="Menlo"/>
              </a:rPr>
              <a:t>mono_bi_recomb_pde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(x, t, u,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DuDx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mono_recomb_coeff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bi_recomb_coeff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diff_coeff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) ,@(x)</a:t>
            </a:r>
            <a:r>
              <a:rPr lang="en-US" sz="1200" b="1" dirty="0" err="1">
                <a:solidFill>
                  <a:srgbClr val="5B9BD5"/>
                </a:solidFill>
                <a:latin typeface="Menlo"/>
              </a:rPr>
              <a:t>ic_exponential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(x,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init_carrier_density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,  absorbance,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film_thickness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), @(xl,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ul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xr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ur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, t) </a:t>
            </a:r>
            <a:r>
              <a:rPr lang="en-US" sz="1200" b="1" dirty="0" err="1">
                <a:solidFill>
                  <a:srgbClr val="5B9BD5"/>
                </a:solidFill>
                <a:latin typeface="Menlo"/>
              </a:rPr>
              <a:t>SRV_fixed_bc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(xl ,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ul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xr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ur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 ,t , srv_1, srv_2), x,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t_simulate</a:t>
            </a:r>
            <a:r>
              <a:rPr lang="en-US" sz="1200" b="1" dirty="0">
                <a:solidFill>
                  <a:prstClr val="black"/>
                </a:solidFill>
                <a:latin typeface="Menlo"/>
              </a:rPr>
              <a:t>);</a:t>
            </a: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 First input correspond to m values it defines symmetry of the parabolic elliptic 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pde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 for this equation is always equal 0 (https://www.mathworks.com/help/matlab/ref/pdepe.html#mw_077c5e49-ee92-4c2b-a988-c17d8d564362) section 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pdefun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figure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mesh(x,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t_simulate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 sol)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 to get 3D graphic</a:t>
            </a:r>
            <a:endParaRPr lang="en-US" sz="1200" dirty="0">
              <a:solidFill>
                <a:prstClr val="black"/>
              </a:solidFill>
              <a:latin typeface="Menl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564A2F-4CA8-64D6-CF43-CC28884EA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r="3394"/>
          <a:stretch/>
        </p:blipFill>
        <p:spPr>
          <a:xfrm>
            <a:off x="1567216" y="3984653"/>
            <a:ext cx="3022848" cy="2432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46C388-B5A4-6EA1-A6F4-7DB2B7753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r="4497"/>
          <a:stretch/>
        </p:blipFill>
        <p:spPr>
          <a:xfrm>
            <a:off x="4632137" y="3984654"/>
            <a:ext cx="2951327" cy="24322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D23FC1-D280-DFE7-245D-411382266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r="4497"/>
          <a:stretch/>
        </p:blipFill>
        <p:spPr>
          <a:xfrm>
            <a:off x="7715531" y="4087200"/>
            <a:ext cx="2951327" cy="24322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75422-2A3B-35C8-8D6C-D6FA9F005416}"/>
              </a:ext>
            </a:extLst>
          </p:cNvPr>
          <p:cNvSpPr txBox="1"/>
          <p:nvPr/>
        </p:nvSpPr>
        <p:spPr>
          <a:xfrm>
            <a:off x="2461259" y="3741295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exc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= 400 nm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3E93D-9670-BAB6-5DE8-1865817F676B}"/>
              </a:ext>
            </a:extLst>
          </p:cNvPr>
          <p:cNvSpPr txBox="1"/>
          <p:nvPr/>
        </p:nvSpPr>
        <p:spPr>
          <a:xfrm>
            <a:off x="5479191" y="3717867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exc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= 640 nm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707B13-F1AC-11C4-5527-8F2F5C1ADCC3}"/>
              </a:ext>
            </a:extLst>
          </p:cNvPr>
          <p:cNvSpPr txBox="1"/>
          <p:nvPr/>
        </p:nvSpPr>
        <p:spPr>
          <a:xfrm>
            <a:off x="8604657" y="3748645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exc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= 700 nm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070153-7C61-EE77-69E3-9EB7941E0DA5}"/>
                  </a:ext>
                </a:extLst>
              </p:cNvPr>
              <p:cNvSpPr/>
              <p:nvPr/>
            </p:nvSpPr>
            <p:spPr>
              <a:xfrm>
                <a:off x="7939927" y="534302"/>
                <a:ext cx="3062370" cy="779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070153-7C61-EE77-69E3-9EB7941E0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927" y="534302"/>
                <a:ext cx="3062370" cy="779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1D67E4-500A-18FC-6DD1-873A7F2109BA}"/>
                  </a:ext>
                </a:extLst>
              </p:cNvPr>
              <p:cNvSpPr/>
              <p:nvPr/>
            </p:nvSpPr>
            <p:spPr>
              <a:xfrm>
                <a:off x="7939927" y="1169551"/>
                <a:ext cx="3062370" cy="1450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12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2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=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(0)</m:t>
                      </m:r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12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2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2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1D67E4-500A-18FC-6DD1-873A7F210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927" y="1169551"/>
                <a:ext cx="3062370" cy="1450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05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5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FDFBB-4A15-E3E1-75D3-D6EE9146DD80}"/>
              </a:ext>
            </a:extLst>
          </p:cNvPr>
          <p:cNvSpPr txBox="1"/>
          <p:nvPr/>
        </p:nvSpPr>
        <p:spPr>
          <a:xfrm>
            <a:off x="1802367" y="1078556"/>
            <a:ext cx="379956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%Below is for loop to integrate solution over x for each time point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br>
              <a:rPr lang="en-US" sz="1200" dirty="0">
                <a:solidFill>
                  <a:prstClr val="black"/>
                </a:solidFill>
                <a:latin typeface="Menlo"/>
              </a:rPr>
            </a:b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t_size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size(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t_simulate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);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 find size of time array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n_integrate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zeros(1,t_size(2));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%create empty array to store x integrated solutions for each time point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E00FF"/>
                </a:solidFill>
                <a:latin typeface="Menlo"/>
              </a:rPr>
              <a:t>for 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j = 1:t_size(2);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n_int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</a:t>
            </a:r>
            <a:r>
              <a:rPr lang="en-US" sz="1200" b="1" dirty="0" err="1">
                <a:solidFill>
                  <a:prstClr val="black"/>
                </a:solidFill>
                <a:latin typeface="Menlo"/>
              </a:rPr>
              <a:t>trapz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(x, sol(j,:));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%integrate over x for time point j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Menlo"/>
              </a:rPr>
              <a:t>n_integrate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(1,j) =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n_int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; 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%store in array 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E00FF"/>
                </a:solidFill>
                <a:latin typeface="Menlo"/>
              </a:rPr>
              <a:t>end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br>
              <a:rPr lang="en-US" sz="1200" dirty="0">
                <a:solidFill>
                  <a:prstClr val="black"/>
                </a:solidFill>
                <a:latin typeface="Menlo"/>
              </a:rPr>
            </a:b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figure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set(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gca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A709F5"/>
                </a:solidFill>
                <a:latin typeface="Menlo"/>
              </a:rPr>
              <a:t>'</a:t>
            </a:r>
            <a:r>
              <a:rPr lang="en-US" sz="1200" dirty="0" err="1">
                <a:solidFill>
                  <a:srgbClr val="A709F5"/>
                </a:solidFill>
                <a:latin typeface="Menlo"/>
              </a:rPr>
              <a:t>YScale</a:t>
            </a:r>
            <a:r>
              <a:rPr lang="en-US" sz="1200" dirty="0">
                <a:solidFill>
                  <a:srgbClr val="A709F5"/>
                </a:solidFill>
                <a:latin typeface="Menlo"/>
              </a:rPr>
              <a:t>'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A709F5"/>
                </a:solidFill>
                <a:latin typeface="Menlo"/>
              </a:rPr>
              <a:t>'log'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hold </a:t>
            </a:r>
            <a:r>
              <a:rPr lang="en-US" sz="1200" dirty="0">
                <a:solidFill>
                  <a:srgbClr val="A709F5"/>
                </a:solidFill>
                <a:latin typeface="Menlo"/>
              </a:rPr>
              <a:t>on 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E00FF"/>
                </a:solidFill>
                <a:latin typeface="Menlo"/>
              </a:rPr>
              <a:t>for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 = 1:wavelengths_size(2);</a:t>
            </a: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%hold all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srgbClr val="008013"/>
                </a:solidFill>
                <a:latin typeface="Menlo"/>
              </a:rPr>
              <a:t>%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semilogy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t_simulate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, </a:t>
            </a:r>
            <a:r>
              <a:rPr lang="en-US" sz="1200" dirty="0" err="1">
                <a:solidFill>
                  <a:srgbClr val="008013"/>
                </a:solidFill>
                <a:latin typeface="Menlo"/>
              </a:rPr>
              <a:t>pl_x_integrated</a:t>
            </a:r>
            <a:r>
              <a:rPr lang="en-US" sz="1200" dirty="0">
                <a:solidFill>
                  <a:srgbClr val="008013"/>
                </a:solidFill>
                <a:latin typeface="Menlo"/>
              </a:rPr>
              <a:t>);</a:t>
            </a:r>
            <a:endParaRPr lang="en-US" sz="1200" dirty="0">
              <a:solidFill>
                <a:prstClr val="black"/>
              </a:solidFill>
              <a:latin typeface="Menlo"/>
            </a:endParaRPr>
          </a:p>
          <a:p>
            <a:r>
              <a:rPr lang="en-US" sz="1200" dirty="0">
                <a:solidFill>
                  <a:prstClr val="black"/>
                </a:solidFill>
                <a:latin typeface="Menlo"/>
              </a:rPr>
              <a:t>plot(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t_simulate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n_integrate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,:)/max(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n_integrate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Menlo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Menlo"/>
              </a:rPr>
              <a:t>,:)));</a:t>
            </a:r>
          </a:p>
          <a:p>
            <a:r>
              <a:rPr lang="en-US" sz="1200" dirty="0">
                <a:solidFill>
                  <a:srgbClr val="0E00FF"/>
                </a:solidFill>
                <a:latin typeface="Menlo"/>
              </a:rPr>
              <a:t>end</a:t>
            </a:r>
            <a:endParaRPr lang="en-US" sz="1200" dirty="0">
              <a:solidFill>
                <a:prstClr val="black"/>
              </a:solidFill>
              <a:latin typeface="Menlo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A7C7F64-6A91-FEDF-1602-4E1DB8F8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53" y="1273987"/>
            <a:ext cx="4761271" cy="35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253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1234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Menlo</vt:lpstr>
      <vt:lpstr>1_Office Theme</vt:lpstr>
      <vt:lpstr>Diffusion Model with SRV Boundary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with SRV Boundary Conditions</dc:title>
  <dc:creator>Margherita Taddei</dc:creator>
  <cp:lastModifiedBy>Margherita Taddei</cp:lastModifiedBy>
  <cp:revision>1</cp:revision>
  <dcterms:created xsi:type="dcterms:W3CDTF">2022-10-28T22:51:29Z</dcterms:created>
  <dcterms:modified xsi:type="dcterms:W3CDTF">2022-11-04T19:29:26Z</dcterms:modified>
</cp:coreProperties>
</file>