
<file path=[Content_Types].xml><?xml version="1.0" encoding="utf-8"?>
<Types xmlns="http://schemas.openxmlformats.org/package/2006/content-types">
  <Default Extension="glb" ContentType="model/gltf.binary"/>
  <Default Extension="jpeg" ContentType="image/jpeg"/>
  <Default Extension="m4a" ContentType="audio/mp4"/>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53"/>
  </p:notesMasterIdLst>
  <p:sldIdLst>
    <p:sldId id="256" r:id="rId2"/>
    <p:sldId id="257" r:id="rId3"/>
    <p:sldId id="261" r:id="rId4"/>
    <p:sldId id="285" r:id="rId5"/>
    <p:sldId id="324" r:id="rId6"/>
    <p:sldId id="325" r:id="rId7"/>
    <p:sldId id="326" r:id="rId8"/>
    <p:sldId id="270" r:id="rId9"/>
    <p:sldId id="271" r:id="rId10"/>
    <p:sldId id="258" r:id="rId11"/>
    <p:sldId id="266" r:id="rId12"/>
    <p:sldId id="295" r:id="rId13"/>
    <p:sldId id="273" r:id="rId14"/>
    <p:sldId id="274" r:id="rId15"/>
    <p:sldId id="286" r:id="rId16"/>
    <p:sldId id="297" r:id="rId17"/>
    <p:sldId id="299" r:id="rId18"/>
    <p:sldId id="275" r:id="rId19"/>
    <p:sldId id="300" r:id="rId20"/>
    <p:sldId id="296" r:id="rId21"/>
    <p:sldId id="301" r:id="rId22"/>
    <p:sldId id="302" r:id="rId23"/>
    <p:sldId id="303" r:id="rId24"/>
    <p:sldId id="304" r:id="rId25"/>
    <p:sldId id="305" r:id="rId26"/>
    <p:sldId id="306" r:id="rId27"/>
    <p:sldId id="307" r:id="rId28"/>
    <p:sldId id="289" r:id="rId29"/>
    <p:sldId id="283" r:id="rId30"/>
    <p:sldId id="290" r:id="rId31"/>
    <p:sldId id="292" r:id="rId32"/>
    <p:sldId id="291" r:id="rId33"/>
    <p:sldId id="293" r:id="rId34"/>
    <p:sldId id="308" r:id="rId35"/>
    <p:sldId id="309" r:id="rId36"/>
    <p:sldId id="310" r:id="rId37"/>
    <p:sldId id="311" r:id="rId38"/>
    <p:sldId id="312" r:id="rId39"/>
    <p:sldId id="313" r:id="rId40"/>
    <p:sldId id="314" r:id="rId41"/>
    <p:sldId id="315" r:id="rId42"/>
    <p:sldId id="316" r:id="rId43"/>
    <p:sldId id="317" r:id="rId44"/>
    <p:sldId id="318" r:id="rId45"/>
    <p:sldId id="319" r:id="rId46"/>
    <p:sldId id="320" r:id="rId47"/>
    <p:sldId id="321" r:id="rId48"/>
    <p:sldId id="322" r:id="rId49"/>
    <p:sldId id="323" r:id="rId50"/>
    <p:sldId id="279" r:id="rId51"/>
    <p:sldId id="280"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3B0E"/>
    <a:srgbClr val="006600"/>
    <a:srgbClr val="F79109"/>
    <a:srgbClr val="F797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7F990AB-B52B-46A0-99E5-B2B76FA34FF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1D9A3EF-F2DE-43CE-A442-599F76AB8522}">
      <dgm:prSet/>
      <dgm:spPr/>
      <dgm:t>
        <a:bodyPr/>
        <a:lstStyle/>
        <a:p>
          <a:r>
            <a:rPr lang="en-US" dirty="0"/>
            <a:t>Improving the performance of optimization on multimodal functions is an ongoing problem within the field of optimization</a:t>
          </a:r>
        </a:p>
      </dgm:t>
    </dgm:pt>
    <dgm:pt modelId="{4955A580-835B-4FDC-A9B6-394127ADF87E}" type="parTrans" cxnId="{D00C7166-9954-461E-8F05-93C95A6EB65C}">
      <dgm:prSet/>
      <dgm:spPr/>
      <dgm:t>
        <a:bodyPr/>
        <a:lstStyle/>
        <a:p>
          <a:endParaRPr lang="en-US"/>
        </a:p>
      </dgm:t>
    </dgm:pt>
    <dgm:pt modelId="{C54DD364-D8DD-420E-8F08-80353079AF3E}" type="sibTrans" cxnId="{D00C7166-9954-461E-8F05-93C95A6EB65C}">
      <dgm:prSet/>
      <dgm:spPr/>
      <dgm:t>
        <a:bodyPr/>
        <a:lstStyle/>
        <a:p>
          <a:endParaRPr lang="en-US"/>
        </a:p>
      </dgm:t>
    </dgm:pt>
    <dgm:pt modelId="{B9A865E6-145D-44BA-AEC9-B173BD55FE26}">
      <dgm:prSet/>
      <dgm:spPr/>
      <dgm:t>
        <a:bodyPr/>
        <a:lstStyle/>
        <a:p>
          <a:r>
            <a:rPr lang="en-US" dirty="0"/>
            <a:t>A major part of improving optimization on multimodal functions is avoiding local optima</a:t>
          </a:r>
        </a:p>
      </dgm:t>
    </dgm:pt>
    <dgm:pt modelId="{2112FDD7-91DE-4A64-9F4F-3A0B83A707C4}" type="parTrans" cxnId="{0713860C-BE47-47D8-9301-5E5FF23A1438}">
      <dgm:prSet/>
      <dgm:spPr/>
      <dgm:t>
        <a:bodyPr/>
        <a:lstStyle/>
        <a:p>
          <a:endParaRPr lang="en-US"/>
        </a:p>
      </dgm:t>
    </dgm:pt>
    <dgm:pt modelId="{86EB34A6-A9B4-4A90-929E-32BA631CB681}" type="sibTrans" cxnId="{0713860C-BE47-47D8-9301-5E5FF23A1438}">
      <dgm:prSet/>
      <dgm:spPr/>
      <dgm:t>
        <a:bodyPr/>
        <a:lstStyle/>
        <a:p>
          <a:endParaRPr lang="en-US"/>
        </a:p>
      </dgm:t>
    </dgm:pt>
    <dgm:pt modelId="{51EA4DF8-BDE7-4712-A3BB-C8A407A1C93C}">
      <dgm:prSet/>
      <dgm:spPr/>
      <dgm:t>
        <a:bodyPr/>
        <a:lstStyle/>
        <a:p>
          <a:r>
            <a:rPr lang="en-US" dirty="0"/>
            <a:t>The CMA-ES algorithm utilizes a single-model Estimation Distribution Algorithm (EDA) to determine a single point in space to perform sampling</a:t>
          </a:r>
        </a:p>
      </dgm:t>
    </dgm:pt>
    <dgm:pt modelId="{C1B71992-C2EC-4F33-992A-6DA5B3A314C3}" type="parTrans" cxnId="{1DAC57F0-8C05-42E3-B41F-1A5DEC4C7989}">
      <dgm:prSet/>
      <dgm:spPr/>
      <dgm:t>
        <a:bodyPr/>
        <a:lstStyle/>
        <a:p>
          <a:endParaRPr lang="en-US"/>
        </a:p>
      </dgm:t>
    </dgm:pt>
    <dgm:pt modelId="{4D613C55-DE15-4BBA-84B0-52E64929BDD1}" type="sibTrans" cxnId="{1DAC57F0-8C05-42E3-B41F-1A5DEC4C7989}">
      <dgm:prSet/>
      <dgm:spPr/>
      <dgm:t>
        <a:bodyPr/>
        <a:lstStyle/>
        <a:p>
          <a:endParaRPr lang="en-US"/>
        </a:p>
      </dgm:t>
    </dgm:pt>
    <dgm:pt modelId="{EFC934A0-F449-46C9-ACB8-14E540BDE1BC}">
      <dgm:prSet/>
      <dgm:spPr/>
      <dgm:t>
        <a:bodyPr/>
        <a:lstStyle/>
        <a:p>
          <a:r>
            <a:rPr lang="en-US"/>
            <a:t>Using a single-model EDA limits the exploration of the search space and does not maintain diversity of solutions</a:t>
          </a:r>
        </a:p>
      </dgm:t>
    </dgm:pt>
    <dgm:pt modelId="{FF74AE80-EE9F-433B-A04A-F61BED48AF1B}" type="parTrans" cxnId="{4A7173C9-9B4F-4963-84BB-C0F4B5946E8F}">
      <dgm:prSet/>
      <dgm:spPr/>
      <dgm:t>
        <a:bodyPr/>
        <a:lstStyle/>
        <a:p>
          <a:endParaRPr lang="en-US"/>
        </a:p>
      </dgm:t>
    </dgm:pt>
    <dgm:pt modelId="{1F577090-BF78-42B6-9F6E-8A264CD34EFB}" type="sibTrans" cxnId="{4A7173C9-9B4F-4963-84BB-C0F4B5946E8F}">
      <dgm:prSet/>
      <dgm:spPr/>
      <dgm:t>
        <a:bodyPr/>
        <a:lstStyle/>
        <a:p>
          <a:endParaRPr lang="en-US"/>
        </a:p>
      </dgm:t>
    </dgm:pt>
    <dgm:pt modelId="{7F17804C-C4DE-4509-B1D4-FC2F6C1978BF}">
      <dgm:prSet/>
      <dgm:spPr/>
      <dgm:t>
        <a:bodyPr/>
        <a:lstStyle/>
        <a:p>
          <a:r>
            <a:rPr lang="en-US"/>
            <a:t>The algorithm may be sampling in areas which contain basins of attraction where the global optimum does not reside</a:t>
          </a:r>
        </a:p>
      </dgm:t>
    </dgm:pt>
    <dgm:pt modelId="{81AE5067-CD77-40E0-9C24-DFC831FEFDB9}" type="parTrans" cxnId="{6D10411C-CD6D-46D3-AD2E-947AD130037D}">
      <dgm:prSet/>
      <dgm:spPr/>
      <dgm:t>
        <a:bodyPr/>
        <a:lstStyle/>
        <a:p>
          <a:endParaRPr lang="en-US"/>
        </a:p>
      </dgm:t>
    </dgm:pt>
    <dgm:pt modelId="{C03109E2-4EAF-414F-9FEB-8E926D433586}" type="sibTrans" cxnId="{6D10411C-CD6D-46D3-AD2E-947AD130037D}">
      <dgm:prSet/>
      <dgm:spPr/>
      <dgm:t>
        <a:bodyPr/>
        <a:lstStyle/>
        <a:p>
          <a:endParaRPr lang="en-US"/>
        </a:p>
      </dgm:t>
    </dgm:pt>
    <dgm:pt modelId="{C50CBBFD-0937-447B-A526-C06C9BE98F84}" type="pres">
      <dgm:prSet presAssocID="{97F990AB-B52B-46A0-99E5-B2B76FA34FFE}" presName="root" presStyleCnt="0">
        <dgm:presLayoutVars>
          <dgm:dir/>
          <dgm:resizeHandles val="exact"/>
        </dgm:presLayoutVars>
      </dgm:prSet>
      <dgm:spPr/>
    </dgm:pt>
    <dgm:pt modelId="{34BFF7D6-8104-4EE8-A76F-B88182C1F6A9}" type="pres">
      <dgm:prSet presAssocID="{61D9A3EF-F2DE-43CE-A442-599F76AB8522}" presName="compNode" presStyleCnt="0"/>
      <dgm:spPr/>
    </dgm:pt>
    <dgm:pt modelId="{8505E5B8-2E20-4C65-997A-70E0A7F9140E}" type="pres">
      <dgm:prSet presAssocID="{61D9A3EF-F2DE-43CE-A442-599F76AB8522}" presName="bgRect" presStyleLbl="bgShp" presStyleIdx="0" presStyleCnt="5"/>
      <dgm:spPr/>
    </dgm:pt>
    <dgm:pt modelId="{1D12F942-778B-4E43-90AC-02C550D6FF79}" type="pres">
      <dgm:prSet presAssocID="{61D9A3EF-F2DE-43CE-A442-599F76AB852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esearch"/>
        </a:ext>
      </dgm:extLst>
    </dgm:pt>
    <dgm:pt modelId="{E59DDA64-0EA8-423E-9876-AC5E5EBF6D87}" type="pres">
      <dgm:prSet presAssocID="{61D9A3EF-F2DE-43CE-A442-599F76AB8522}" presName="spaceRect" presStyleCnt="0"/>
      <dgm:spPr/>
    </dgm:pt>
    <dgm:pt modelId="{4102C7F4-875B-47AD-80BB-583BD7FA2F11}" type="pres">
      <dgm:prSet presAssocID="{61D9A3EF-F2DE-43CE-A442-599F76AB8522}" presName="parTx" presStyleLbl="revTx" presStyleIdx="0" presStyleCnt="5">
        <dgm:presLayoutVars>
          <dgm:chMax val="0"/>
          <dgm:chPref val="0"/>
        </dgm:presLayoutVars>
      </dgm:prSet>
      <dgm:spPr/>
    </dgm:pt>
    <dgm:pt modelId="{6B0BCE47-8984-48D3-8D0D-99C2CE40D111}" type="pres">
      <dgm:prSet presAssocID="{C54DD364-D8DD-420E-8F08-80353079AF3E}" presName="sibTrans" presStyleCnt="0"/>
      <dgm:spPr/>
    </dgm:pt>
    <dgm:pt modelId="{8E4FFBF4-1637-4A1F-AADF-DAEABECCCCCE}" type="pres">
      <dgm:prSet presAssocID="{B9A865E6-145D-44BA-AEC9-B173BD55FE26}" presName="compNode" presStyleCnt="0"/>
      <dgm:spPr/>
    </dgm:pt>
    <dgm:pt modelId="{074B0AA1-D616-487E-9713-B7016CFDA975}" type="pres">
      <dgm:prSet presAssocID="{B9A865E6-145D-44BA-AEC9-B173BD55FE26}" presName="bgRect" presStyleLbl="bgShp" presStyleIdx="1" presStyleCnt="5"/>
      <dgm:spPr/>
    </dgm:pt>
    <dgm:pt modelId="{F96E64F3-3930-4E42-9442-3611DD9CC6B5}" type="pres">
      <dgm:prSet presAssocID="{B9A865E6-145D-44BA-AEC9-B173BD55FE2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ap with pin"/>
        </a:ext>
      </dgm:extLst>
    </dgm:pt>
    <dgm:pt modelId="{46E5C9F0-A6A0-4004-94AB-5D37147BBC36}" type="pres">
      <dgm:prSet presAssocID="{B9A865E6-145D-44BA-AEC9-B173BD55FE26}" presName="spaceRect" presStyleCnt="0"/>
      <dgm:spPr/>
    </dgm:pt>
    <dgm:pt modelId="{BF4CE68C-6890-40E6-8FD2-E18B17627EB8}" type="pres">
      <dgm:prSet presAssocID="{B9A865E6-145D-44BA-AEC9-B173BD55FE26}" presName="parTx" presStyleLbl="revTx" presStyleIdx="1" presStyleCnt="5">
        <dgm:presLayoutVars>
          <dgm:chMax val="0"/>
          <dgm:chPref val="0"/>
        </dgm:presLayoutVars>
      </dgm:prSet>
      <dgm:spPr/>
    </dgm:pt>
    <dgm:pt modelId="{A99DCCB0-C825-4790-A494-F524C0191BB0}" type="pres">
      <dgm:prSet presAssocID="{86EB34A6-A9B4-4A90-929E-32BA631CB681}" presName="sibTrans" presStyleCnt="0"/>
      <dgm:spPr/>
    </dgm:pt>
    <dgm:pt modelId="{F1B81263-FDAE-4B9F-8B65-D8C21157A58A}" type="pres">
      <dgm:prSet presAssocID="{51EA4DF8-BDE7-4712-A3BB-C8A407A1C93C}" presName="compNode" presStyleCnt="0"/>
      <dgm:spPr/>
    </dgm:pt>
    <dgm:pt modelId="{B376A8D7-C297-43E4-BA0B-6DEE39452964}" type="pres">
      <dgm:prSet presAssocID="{51EA4DF8-BDE7-4712-A3BB-C8A407A1C93C}" presName="bgRect" presStyleLbl="bgShp" presStyleIdx="2" presStyleCnt="5"/>
      <dgm:spPr/>
    </dgm:pt>
    <dgm:pt modelId="{C2B40FEF-95F4-450D-935B-CB4B187D08D6}" type="pres">
      <dgm:prSet presAssocID="{51EA4DF8-BDE7-4712-A3BB-C8A407A1C93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Flowchart"/>
        </a:ext>
      </dgm:extLst>
    </dgm:pt>
    <dgm:pt modelId="{065861D7-9277-4D36-AD38-F68742EE130A}" type="pres">
      <dgm:prSet presAssocID="{51EA4DF8-BDE7-4712-A3BB-C8A407A1C93C}" presName="spaceRect" presStyleCnt="0"/>
      <dgm:spPr/>
    </dgm:pt>
    <dgm:pt modelId="{A080FEE2-310D-4F19-8B51-C6AF2D4E597F}" type="pres">
      <dgm:prSet presAssocID="{51EA4DF8-BDE7-4712-A3BB-C8A407A1C93C}" presName="parTx" presStyleLbl="revTx" presStyleIdx="2" presStyleCnt="5">
        <dgm:presLayoutVars>
          <dgm:chMax val="0"/>
          <dgm:chPref val="0"/>
        </dgm:presLayoutVars>
      </dgm:prSet>
      <dgm:spPr/>
    </dgm:pt>
    <dgm:pt modelId="{09BAF955-0272-4305-BAD8-B7EEA072B77E}" type="pres">
      <dgm:prSet presAssocID="{4D613C55-DE15-4BBA-84B0-52E64929BDD1}" presName="sibTrans" presStyleCnt="0"/>
      <dgm:spPr/>
    </dgm:pt>
    <dgm:pt modelId="{DF97A882-E164-41EA-B473-6D41C4336122}" type="pres">
      <dgm:prSet presAssocID="{EFC934A0-F449-46C9-ACB8-14E540BDE1BC}" presName="compNode" presStyleCnt="0"/>
      <dgm:spPr/>
    </dgm:pt>
    <dgm:pt modelId="{D4386E0B-000C-4B97-97D4-FD71DF829C9B}" type="pres">
      <dgm:prSet presAssocID="{EFC934A0-F449-46C9-ACB8-14E540BDE1BC}" presName="bgRect" presStyleLbl="bgShp" presStyleIdx="3" presStyleCnt="5"/>
      <dgm:spPr/>
    </dgm:pt>
    <dgm:pt modelId="{32ABC54D-8242-4E9E-A8CE-9E804F41A581}" type="pres">
      <dgm:prSet presAssocID="{EFC934A0-F449-46C9-ACB8-14E540BDE1BC}" presName="iconRect" presStyleLbl="nod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Warning"/>
        </a:ext>
      </dgm:extLst>
    </dgm:pt>
    <dgm:pt modelId="{46CAC90B-FB0B-4C52-9023-615C35858E98}" type="pres">
      <dgm:prSet presAssocID="{EFC934A0-F449-46C9-ACB8-14E540BDE1BC}" presName="spaceRect" presStyleCnt="0"/>
      <dgm:spPr/>
    </dgm:pt>
    <dgm:pt modelId="{2A0EA20D-6775-4BE7-97A2-58C68F896624}" type="pres">
      <dgm:prSet presAssocID="{EFC934A0-F449-46C9-ACB8-14E540BDE1BC}" presName="parTx" presStyleLbl="revTx" presStyleIdx="3" presStyleCnt="5">
        <dgm:presLayoutVars>
          <dgm:chMax val="0"/>
          <dgm:chPref val="0"/>
        </dgm:presLayoutVars>
      </dgm:prSet>
      <dgm:spPr/>
    </dgm:pt>
    <dgm:pt modelId="{E89E1231-E7C2-4045-BC59-F729A3E20C72}" type="pres">
      <dgm:prSet presAssocID="{1F577090-BF78-42B6-9F6E-8A264CD34EFB}" presName="sibTrans" presStyleCnt="0"/>
      <dgm:spPr/>
    </dgm:pt>
    <dgm:pt modelId="{E791EAB5-E147-4EF8-90EB-A2857C8FBC2C}" type="pres">
      <dgm:prSet presAssocID="{7F17804C-C4DE-4509-B1D4-FC2F6C1978BF}" presName="compNode" presStyleCnt="0"/>
      <dgm:spPr/>
    </dgm:pt>
    <dgm:pt modelId="{72955112-8E8E-45E5-B537-5569D4FCFA48}" type="pres">
      <dgm:prSet presAssocID="{7F17804C-C4DE-4509-B1D4-FC2F6C1978BF}" presName="bgRect" presStyleLbl="bgShp" presStyleIdx="4" presStyleCnt="5"/>
      <dgm:spPr/>
    </dgm:pt>
    <dgm:pt modelId="{B2AAB088-7917-49B7-9776-3BE1549A619B}" type="pres">
      <dgm:prSet presAssocID="{7F17804C-C4DE-4509-B1D4-FC2F6C1978BF}"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Target"/>
        </a:ext>
      </dgm:extLst>
    </dgm:pt>
    <dgm:pt modelId="{12AFCA82-C574-48B9-A7D2-12E7512839F0}" type="pres">
      <dgm:prSet presAssocID="{7F17804C-C4DE-4509-B1D4-FC2F6C1978BF}" presName="spaceRect" presStyleCnt="0"/>
      <dgm:spPr/>
    </dgm:pt>
    <dgm:pt modelId="{4DA287CA-946C-4BBB-9364-E673CF99BA80}" type="pres">
      <dgm:prSet presAssocID="{7F17804C-C4DE-4509-B1D4-FC2F6C1978BF}" presName="parTx" presStyleLbl="revTx" presStyleIdx="4" presStyleCnt="5">
        <dgm:presLayoutVars>
          <dgm:chMax val="0"/>
          <dgm:chPref val="0"/>
        </dgm:presLayoutVars>
      </dgm:prSet>
      <dgm:spPr/>
    </dgm:pt>
  </dgm:ptLst>
  <dgm:cxnLst>
    <dgm:cxn modelId="{0713860C-BE47-47D8-9301-5E5FF23A1438}" srcId="{97F990AB-B52B-46A0-99E5-B2B76FA34FFE}" destId="{B9A865E6-145D-44BA-AEC9-B173BD55FE26}" srcOrd="1" destOrd="0" parTransId="{2112FDD7-91DE-4A64-9F4F-3A0B83A707C4}" sibTransId="{86EB34A6-A9B4-4A90-929E-32BA631CB681}"/>
    <dgm:cxn modelId="{6D10411C-CD6D-46D3-AD2E-947AD130037D}" srcId="{97F990AB-B52B-46A0-99E5-B2B76FA34FFE}" destId="{7F17804C-C4DE-4509-B1D4-FC2F6C1978BF}" srcOrd="4" destOrd="0" parTransId="{81AE5067-CD77-40E0-9C24-DFC831FEFDB9}" sibTransId="{C03109E2-4EAF-414F-9FEB-8E926D433586}"/>
    <dgm:cxn modelId="{E046CD3D-7A70-4E03-9FAB-2EDEA8E6F0FF}" type="presOf" srcId="{61D9A3EF-F2DE-43CE-A442-599F76AB8522}" destId="{4102C7F4-875B-47AD-80BB-583BD7FA2F11}" srcOrd="0" destOrd="0" presId="urn:microsoft.com/office/officeart/2018/2/layout/IconVerticalSolidList"/>
    <dgm:cxn modelId="{A4A47F5F-E787-4EDC-9DEF-FE85D5031E85}" type="presOf" srcId="{7F17804C-C4DE-4509-B1D4-FC2F6C1978BF}" destId="{4DA287CA-946C-4BBB-9364-E673CF99BA80}" srcOrd="0" destOrd="0" presId="urn:microsoft.com/office/officeart/2018/2/layout/IconVerticalSolidList"/>
    <dgm:cxn modelId="{D00C7166-9954-461E-8F05-93C95A6EB65C}" srcId="{97F990AB-B52B-46A0-99E5-B2B76FA34FFE}" destId="{61D9A3EF-F2DE-43CE-A442-599F76AB8522}" srcOrd="0" destOrd="0" parTransId="{4955A580-835B-4FDC-A9B6-394127ADF87E}" sibTransId="{C54DD364-D8DD-420E-8F08-80353079AF3E}"/>
    <dgm:cxn modelId="{02BC9A54-FB33-4265-959F-94E098026415}" type="presOf" srcId="{51EA4DF8-BDE7-4712-A3BB-C8A407A1C93C}" destId="{A080FEE2-310D-4F19-8B51-C6AF2D4E597F}" srcOrd="0" destOrd="0" presId="urn:microsoft.com/office/officeart/2018/2/layout/IconVerticalSolidList"/>
    <dgm:cxn modelId="{C36E5ABE-E272-4BC3-9BA4-64BAC1906ED9}" type="presOf" srcId="{97F990AB-B52B-46A0-99E5-B2B76FA34FFE}" destId="{C50CBBFD-0937-447B-A526-C06C9BE98F84}" srcOrd="0" destOrd="0" presId="urn:microsoft.com/office/officeart/2018/2/layout/IconVerticalSolidList"/>
    <dgm:cxn modelId="{4A7173C9-9B4F-4963-84BB-C0F4B5946E8F}" srcId="{97F990AB-B52B-46A0-99E5-B2B76FA34FFE}" destId="{EFC934A0-F449-46C9-ACB8-14E540BDE1BC}" srcOrd="3" destOrd="0" parTransId="{FF74AE80-EE9F-433B-A04A-F61BED48AF1B}" sibTransId="{1F577090-BF78-42B6-9F6E-8A264CD34EFB}"/>
    <dgm:cxn modelId="{088E21CB-CD4C-4889-B046-0D47081BC4DA}" type="presOf" srcId="{EFC934A0-F449-46C9-ACB8-14E540BDE1BC}" destId="{2A0EA20D-6775-4BE7-97A2-58C68F896624}" srcOrd="0" destOrd="0" presId="urn:microsoft.com/office/officeart/2018/2/layout/IconVerticalSolidList"/>
    <dgm:cxn modelId="{6A6675CC-6475-4C05-A80F-5286BD4CC613}" type="presOf" srcId="{B9A865E6-145D-44BA-AEC9-B173BD55FE26}" destId="{BF4CE68C-6890-40E6-8FD2-E18B17627EB8}" srcOrd="0" destOrd="0" presId="urn:microsoft.com/office/officeart/2018/2/layout/IconVerticalSolidList"/>
    <dgm:cxn modelId="{1DAC57F0-8C05-42E3-B41F-1A5DEC4C7989}" srcId="{97F990AB-B52B-46A0-99E5-B2B76FA34FFE}" destId="{51EA4DF8-BDE7-4712-A3BB-C8A407A1C93C}" srcOrd="2" destOrd="0" parTransId="{C1B71992-C2EC-4F33-992A-6DA5B3A314C3}" sibTransId="{4D613C55-DE15-4BBA-84B0-52E64929BDD1}"/>
    <dgm:cxn modelId="{09F79C78-AE13-4E8D-8442-A77A472E3751}" type="presParOf" srcId="{C50CBBFD-0937-447B-A526-C06C9BE98F84}" destId="{34BFF7D6-8104-4EE8-A76F-B88182C1F6A9}" srcOrd="0" destOrd="0" presId="urn:microsoft.com/office/officeart/2018/2/layout/IconVerticalSolidList"/>
    <dgm:cxn modelId="{3F403EA8-0E9B-46E4-99EA-7E12A3143246}" type="presParOf" srcId="{34BFF7D6-8104-4EE8-A76F-B88182C1F6A9}" destId="{8505E5B8-2E20-4C65-997A-70E0A7F9140E}" srcOrd="0" destOrd="0" presId="urn:microsoft.com/office/officeart/2018/2/layout/IconVerticalSolidList"/>
    <dgm:cxn modelId="{EDE4EC40-FB2B-4511-92F5-5A9FFBADE804}" type="presParOf" srcId="{34BFF7D6-8104-4EE8-A76F-B88182C1F6A9}" destId="{1D12F942-778B-4E43-90AC-02C550D6FF79}" srcOrd="1" destOrd="0" presId="urn:microsoft.com/office/officeart/2018/2/layout/IconVerticalSolidList"/>
    <dgm:cxn modelId="{BAE83DDC-BA93-4198-B587-1C7C98E242B6}" type="presParOf" srcId="{34BFF7D6-8104-4EE8-A76F-B88182C1F6A9}" destId="{E59DDA64-0EA8-423E-9876-AC5E5EBF6D87}" srcOrd="2" destOrd="0" presId="urn:microsoft.com/office/officeart/2018/2/layout/IconVerticalSolidList"/>
    <dgm:cxn modelId="{CF56DE62-EDA0-404D-A58F-105A7182049F}" type="presParOf" srcId="{34BFF7D6-8104-4EE8-A76F-B88182C1F6A9}" destId="{4102C7F4-875B-47AD-80BB-583BD7FA2F11}" srcOrd="3" destOrd="0" presId="urn:microsoft.com/office/officeart/2018/2/layout/IconVerticalSolidList"/>
    <dgm:cxn modelId="{4991259A-96EC-43BB-A8A1-73A3645DC09B}" type="presParOf" srcId="{C50CBBFD-0937-447B-A526-C06C9BE98F84}" destId="{6B0BCE47-8984-48D3-8D0D-99C2CE40D111}" srcOrd="1" destOrd="0" presId="urn:microsoft.com/office/officeart/2018/2/layout/IconVerticalSolidList"/>
    <dgm:cxn modelId="{B2D13CCA-4A4B-4241-AEB5-AD05AAC42896}" type="presParOf" srcId="{C50CBBFD-0937-447B-A526-C06C9BE98F84}" destId="{8E4FFBF4-1637-4A1F-AADF-DAEABECCCCCE}" srcOrd="2" destOrd="0" presId="urn:microsoft.com/office/officeart/2018/2/layout/IconVerticalSolidList"/>
    <dgm:cxn modelId="{E80B567E-2513-420F-B9D6-93A601E69E45}" type="presParOf" srcId="{8E4FFBF4-1637-4A1F-AADF-DAEABECCCCCE}" destId="{074B0AA1-D616-487E-9713-B7016CFDA975}" srcOrd="0" destOrd="0" presId="urn:microsoft.com/office/officeart/2018/2/layout/IconVerticalSolidList"/>
    <dgm:cxn modelId="{3E38930C-4837-4940-B877-2CD8081F3A61}" type="presParOf" srcId="{8E4FFBF4-1637-4A1F-AADF-DAEABECCCCCE}" destId="{F96E64F3-3930-4E42-9442-3611DD9CC6B5}" srcOrd="1" destOrd="0" presId="urn:microsoft.com/office/officeart/2018/2/layout/IconVerticalSolidList"/>
    <dgm:cxn modelId="{CCC4D106-862A-4F55-BAF1-3D14C2A3DED5}" type="presParOf" srcId="{8E4FFBF4-1637-4A1F-AADF-DAEABECCCCCE}" destId="{46E5C9F0-A6A0-4004-94AB-5D37147BBC36}" srcOrd="2" destOrd="0" presId="urn:microsoft.com/office/officeart/2018/2/layout/IconVerticalSolidList"/>
    <dgm:cxn modelId="{02D4AE92-637B-4F7F-847C-53ED3E269636}" type="presParOf" srcId="{8E4FFBF4-1637-4A1F-AADF-DAEABECCCCCE}" destId="{BF4CE68C-6890-40E6-8FD2-E18B17627EB8}" srcOrd="3" destOrd="0" presId="urn:microsoft.com/office/officeart/2018/2/layout/IconVerticalSolidList"/>
    <dgm:cxn modelId="{D32A76C7-B7C2-4FB6-AA0B-4618B1DAA5E9}" type="presParOf" srcId="{C50CBBFD-0937-447B-A526-C06C9BE98F84}" destId="{A99DCCB0-C825-4790-A494-F524C0191BB0}" srcOrd="3" destOrd="0" presId="urn:microsoft.com/office/officeart/2018/2/layout/IconVerticalSolidList"/>
    <dgm:cxn modelId="{F59616BC-E86D-4478-8255-6A96FA47D9CF}" type="presParOf" srcId="{C50CBBFD-0937-447B-A526-C06C9BE98F84}" destId="{F1B81263-FDAE-4B9F-8B65-D8C21157A58A}" srcOrd="4" destOrd="0" presId="urn:microsoft.com/office/officeart/2018/2/layout/IconVerticalSolidList"/>
    <dgm:cxn modelId="{6E8D4210-2718-4651-BE29-B7CC4428176B}" type="presParOf" srcId="{F1B81263-FDAE-4B9F-8B65-D8C21157A58A}" destId="{B376A8D7-C297-43E4-BA0B-6DEE39452964}" srcOrd="0" destOrd="0" presId="urn:microsoft.com/office/officeart/2018/2/layout/IconVerticalSolidList"/>
    <dgm:cxn modelId="{CA058DA3-48A2-4ED8-9892-7E85F2AFC5FC}" type="presParOf" srcId="{F1B81263-FDAE-4B9F-8B65-D8C21157A58A}" destId="{C2B40FEF-95F4-450D-935B-CB4B187D08D6}" srcOrd="1" destOrd="0" presId="urn:microsoft.com/office/officeart/2018/2/layout/IconVerticalSolidList"/>
    <dgm:cxn modelId="{8D772337-64C0-4627-B428-C5DC954CCE43}" type="presParOf" srcId="{F1B81263-FDAE-4B9F-8B65-D8C21157A58A}" destId="{065861D7-9277-4D36-AD38-F68742EE130A}" srcOrd="2" destOrd="0" presId="urn:microsoft.com/office/officeart/2018/2/layout/IconVerticalSolidList"/>
    <dgm:cxn modelId="{63F9E1AC-6996-40BA-B8DC-1A87D04F01E0}" type="presParOf" srcId="{F1B81263-FDAE-4B9F-8B65-D8C21157A58A}" destId="{A080FEE2-310D-4F19-8B51-C6AF2D4E597F}" srcOrd="3" destOrd="0" presId="urn:microsoft.com/office/officeart/2018/2/layout/IconVerticalSolidList"/>
    <dgm:cxn modelId="{6B4BB21D-D2F4-44F8-918A-5F667544BD90}" type="presParOf" srcId="{C50CBBFD-0937-447B-A526-C06C9BE98F84}" destId="{09BAF955-0272-4305-BAD8-B7EEA072B77E}" srcOrd="5" destOrd="0" presId="urn:microsoft.com/office/officeart/2018/2/layout/IconVerticalSolidList"/>
    <dgm:cxn modelId="{50497C10-FA79-4746-A88F-D411CA6BAD44}" type="presParOf" srcId="{C50CBBFD-0937-447B-A526-C06C9BE98F84}" destId="{DF97A882-E164-41EA-B473-6D41C4336122}" srcOrd="6" destOrd="0" presId="urn:microsoft.com/office/officeart/2018/2/layout/IconVerticalSolidList"/>
    <dgm:cxn modelId="{09DBD4D2-3C66-4A5B-852D-E9C7AF2D7B41}" type="presParOf" srcId="{DF97A882-E164-41EA-B473-6D41C4336122}" destId="{D4386E0B-000C-4B97-97D4-FD71DF829C9B}" srcOrd="0" destOrd="0" presId="urn:microsoft.com/office/officeart/2018/2/layout/IconVerticalSolidList"/>
    <dgm:cxn modelId="{31D15871-C81A-4571-8C84-147CF6FE227A}" type="presParOf" srcId="{DF97A882-E164-41EA-B473-6D41C4336122}" destId="{32ABC54D-8242-4E9E-A8CE-9E804F41A581}" srcOrd="1" destOrd="0" presId="urn:microsoft.com/office/officeart/2018/2/layout/IconVerticalSolidList"/>
    <dgm:cxn modelId="{7AA5C7B4-76DB-4B5B-9EEA-3DC34497CD7D}" type="presParOf" srcId="{DF97A882-E164-41EA-B473-6D41C4336122}" destId="{46CAC90B-FB0B-4C52-9023-615C35858E98}" srcOrd="2" destOrd="0" presId="urn:microsoft.com/office/officeart/2018/2/layout/IconVerticalSolidList"/>
    <dgm:cxn modelId="{76829822-AD6F-4091-A6E6-E55FB196E63B}" type="presParOf" srcId="{DF97A882-E164-41EA-B473-6D41C4336122}" destId="{2A0EA20D-6775-4BE7-97A2-58C68F896624}" srcOrd="3" destOrd="0" presId="urn:microsoft.com/office/officeart/2018/2/layout/IconVerticalSolidList"/>
    <dgm:cxn modelId="{DFDF5EF0-4F5F-41A5-9679-218F34C5A4F2}" type="presParOf" srcId="{C50CBBFD-0937-447B-A526-C06C9BE98F84}" destId="{E89E1231-E7C2-4045-BC59-F729A3E20C72}" srcOrd="7" destOrd="0" presId="urn:microsoft.com/office/officeart/2018/2/layout/IconVerticalSolidList"/>
    <dgm:cxn modelId="{766E2255-75F2-4F54-A96F-279CD1B4A624}" type="presParOf" srcId="{C50CBBFD-0937-447B-A526-C06C9BE98F84}" destId="{E791EAB5-E147-4EF8-90EB-A2857C8FBC2C}" srcOrd="8" destOrd="0" presId="urn:microsoft.com/office/officeart/2018/2/layout/IconVerticalSolidList"/>
    <dgm:cxn modelId="{AC518B7F-8F53-4763-9078-21E587E7D990}" type="presParOf" srcId="{E791EAB5-E147-4EF8-90EB-A2857C8FBC2C}" destId="{72955112-8E8E-45E5-B537-5569D4FCFA48}" srcOrd="0" destOrd="0" presId="urn:microsoft.com/office/officeart/2018/2/layout/IconVerticalSolidList"/>
    <dgm:cxn modelId="{13BE3D1F-90E6-4FCB-8CC0-DEDF61B789F0}" type="presParOf" srcId="{E791EAB5-E147-4EF8-90EB-A2857C8FBC2C}" destId="{B2AAB088-7917-49B7-9776-3BE1549A619B}" srcOrd="1" destOrd="0" presId="urn:microsoft.com/office/officeart/2018/2/layout/IconVerticalSolidList"/>
    <dgm:cxn modelId="{BC0235F9-45C4-4A5A-AE84-5C44CE3E1F81}" type="presParOf" srcId="{E791EAB5-E147-4EF8-90EB-A2857C8FBC2C}" destId="{12AFCA82-C574-48B9-A7D2-12E7512839F0}" srcOrd="2" destOrd="0" presId="urn:microsoft.com/office/officeart/2018/2/layout/IconVerticalSolidList"/>
    <dgm:cxn modelId="{08D91B75-D0DF-4D84-A098-6B4A15EAF5EC}" type="presParOf" srcId="{E791EAB5-E147-4EF8-90EB-A2857C8FBC2C}" destId="{4DA287CA-946C-4BBB-9364-E673CF99BA8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05E5B8-2E20-4C65-997A-70E0A7F9140E}">
      <dsp:nvSpPr>
        <dsp:cNvPr id="0" name=""/>
        <dsp:cNvSpPr/>
      </dsp:nvSpPr>
      <dsp:spPr>
        <a:xfrm>
          <a:off x="0" y="4113"/>
          <a:ext cx="6832212" cy="87609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12F942-778B-4E43-90AC-02C550D6FF79}">
      <dsp:nvSpPr>
        <dsp:cNvPr id="0" name=""/>
        <dsp:cNvSpPr/>
      </dsp:nvSpPr>
      <dsp:spPr>
        <a:xfrm>
          <a:off x="265017" y="201233"/>
          <a:ext cx="481850" cy="4818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102C7F4-875B-47AD-80BB-583BD7FA2F11}">
      <dsp:nvSpPr>
        <dsp:cNvPr id="0" name=""/>
        <dsp:cNvSpPr/>
      </dsp:nvSpPr>
      <dsp:spPr>
        <a:xfrm>
          <a:off x="1011886" y="4113"/>
          <a:ext cx="5820325" cy="876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20" tIns="92720" rIns="92720" bIns="92720" numCol="1" spcCol="1270" anchor="ctr" anchorCtr="0">
          <a:noAutofit/>
        </a:bodyPr>
        <a:lstStyle/>
        <a:p>
          <a:pPr marL="0" lvl="0" indent="0" algn="l" defTabSz="711200">
            <a:lnSpc>
              <a:spcPct val="90000"/>
            </a:lnSpc>
            <a:spcBef>
              <a:spcPct val="0"/>
            </a:spcBef>
            <a:spcAft>
              <a:spcPct val="35000"/>
            </a:spcAft>
            <a:buNone/>
          </a:pPr>
          <a:r>
            <a:rPr lang="en-US" sz="1600" kern="1200" dirty="0"/>
            <a:t>Improving the performance of optimization on multimodal functions is an ongoing problem within the field of optimization</a:t>
          </a:r>
        </a:p>
      </dsp:txBody>
      <dsp:txXfrm>
        <a:off x="1011886" y="4113"/>
        <a:ext cx="5820325" cy="876092"/>
      </dsp:txXfrm>
    </dsp:sp>
    <dsp:sp modelId="{074B0AA1-D616-487E-9713-B7016CFDA975}">
      <dsp:nvSpPr>
        <dsp:cNvPr id="0" name=""/>
        <dsp:cNvSpPr/>
      </dsp:nvSpPr>
      <dsp:spPr>
        <a:xfrm>
          <a:off x="0" y="1099228"/>
          <a:ext cx="6832212" cy="87609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6E64F3-3930-4E42-9442-3611DD9CC6B5}">
      <dsp:nvSpPr>
        <dsp:cNvPr id="0" name=""/>
        <dsp:cNvSpPr/>
      </dsp:nvSpPr>
      <dsp:spPr>
        <a:xfrm>
          <a:off x="265017" y="1296349"/>
          <a:ext cx="481850" cy="4818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F4CE68C-6890-40E6-8FD2-E18B17627EB8}">
      <dsp:nvSpPr>
        <dsp:cNvPr id="0" name=""/>
        <dsp:cNvSpPr/>
      </dsp:nvSpPr>
      <dsp:spPr>
        <a:xfrm>
          <a:off x="1011886" y="1099228"/>
          <a:ext cx="5820325" cy="876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20" tIns="92720" rIns="92720" bIns="92720" numCol="1" spcCol="1270" anchor="ctr" anchorCtr="0">
          <a:noAutofit/>
        </a:bodyPr>
        <a:lstStyle/>
        <a:p>
          <a:pPr marL="0" lvl="0" indent="0" algn="l" defTabSz="711200">
            <a:lnSpc>
              <a:spcPct val="90000"/>
            </a:lnSpc>
            <a:spcBef>
              <a:spcPct val="0"/>
            </a:spcBef>
            <a:spcAft>
              <a:spcPct val="35000"/>
            </a:spcAft>
            <a:buNone/>
          </a:pPr>
          <a:r>
            <a:rPr lang="en-US" sz="1600" kern="1200" dirty="0"/>
            <a:t>A major part of improving optimization on multimodal functions is avoiding local optima</a:t>
          </a:r>
        </a:p>
      </dsp:txBody>
      <dsp:txXfrm>
        <a:off x="1011886" y="1099228"/>
        <a:ext cx="5820325" cy="876092"/>
      </dsp:txXfrm>
    </dsp:sp>
    <dsp:sp modelId="{B376A8D7-C297-43E4-BA0B-6DEE39452964}">
      <dsp:nvSpPr>
        <dsp:cNvPr id="0" name=""/>
        <dsp:cNvSpPr/>
      </dsp:nvSpPr>
      <dsp:spPr>
        <a:xfrm>
          <a:off x="0" y="2194343"/>
          <a:ext cx="6832212" cy="87609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B40FEF-95F4-450D-935B-CB4B187D08D6}">
      <dsp:nvSpPr>
        <dsp:cNvPr id="0" name=""/>
        <dsp:cNvSpPr/>
      </dsp:nvSpPr>
      <dsp:spPr>
        <a:xfrm>
          <a:off x="265017" y="2391464"/>
          <a:ext cx="481850" cy="4818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80FEE2-310D-4F19-8B51-C6AF2D4E597F}">
      <dsp:nvSpPr>
        <dsp:cNvPr id="0" name=""/>
        <dsp:cNvSpPr/>
      </dsp:nvSpPr>
      <dsp:spPr>
        <a:xfrm>
          <a:off x="1011886" y="2194343"/>
          <a:ext cx="5820325" cy="876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20" tIns="92720" rIns="92720" bIns="92720" numCol="1" spcCol="1270" anchor="ctr" anchorCtr="0">
          <a:noAutofit/>
        </a:bodyPr>
        <a:lstStyle/>
        <a:p>
          <a:pPr marL="0" lvl="0" indent="0" algn="l" defTabSz="711200">
            <a:lnSpc>
              <a:spcPct val="90000"/>
            </a:lnSpc>
            <a:spcBef>
              <a:spcPct val="0"/>
            </a:spcBef>
            <a:spcAft>
              <a:spcPct val="35000"/>
            </a:spcAft>
            <a:buNone/>
          </a:pPr>
          <a:r>
            <a:rPr lang="en-US" sz="1600" kern="1200" dirty="0"/>
            <a:t>The CMA-ES algorithm utilizes a single-model Estimation Distribution Algorithm (EDA) to determine a single point in space to perform sampling</a:t>
          </a:r>
        </a:p>
      </dsp:txBody>
      <dsp:txXfrm>
        <a:off x="1011886" y="2194343"/>
        <a:ext cx="5820325" cy="876092"/>
      </dsp:txXfrm>
    </dsp:sp>
    <dsp:sp modelId="{D4386E0B-000C-4B97-97D4-FD71DF829C9B}">
      <dsp:nvSpPr>
        <dsp:cNvPr id="0" name=""/>
        <dsp:cNvSpPr/>
      </dsp:nvSpPr>
      <dsp:spPr>
        <a:xfrm>
          <a:off x="0" y="3289458"/>
          <a:ext cx="6832212" cy="87609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ABC54D-8242-4E9E-A8CE-9E804F41A581}">
      <dsp:nvSpPr>
        <dsp:cNvPr id="0" name=""/>
        <dsp:cNvSpPr/>
      </dsp:nvSpPr>
      <dsp:spPr>
        <a:xfrm>
          <a:off x="265017" y="3486579"/>
          <a:ext cx="481850" cy="481850"/>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A0EA20D-6775-4BE7-97A2-58C68F896624}">
      <dsp:nvSpPr>
        <dsp:cNvPr id="0" name=""/>
        <dsp:cNvSpPr/>
      </dsp:nvSpPr>
      <dsp:spPr>
        <a:xfrm>
          <a:off x="1011886" y="3289458"/>
          <a:ext cx="5820325" cy="876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20" tIns="92720" rIns="92720" bIns="92720" numCol="1" spcCol="1270" anchor="ctr" anchorCtr="0">
          <a:noAutofit/>
        </a:bodyPr>
        <a:lstStyle/>
        <a:p>
          <a:pPr marL="0" lvl="0" indent="0" algn="l" defTabSz="711200">
            <a:lnSpc>
              <a:spcPct val="90000"/>
            </a:lnSpc>
            <a:spcBef>
              <a:spcPct val="0"/>
            </a:spcBef>
            <a:spcAft>
              <a:spcPct val="35000"/>
            </a:spcAft>
            <a:buNone/>
          </a:pPr>
          <a:r>
            <a:rPr lang="en-US" sz="1600" kern="1200"/>
            <a:t>Using a single-model EDA limits the exploration of the search space and does not maintain diversity of solutions</a:t>
          </a:r>
        </a:p>
      </dsp:txBody>
      <dsp:txXfrm>
        <a:off x="1011886" y="3289458"/>
        <a:ext cx="5820325" cy="876092"/>
      </dsp:txXfrm>
    </dsp:sp>
    <dsp:sp modelId="{72955112-8E8E-45E5-B537-5569D4FCFA48}">
      <dsp:nvSpPr>
        <dsp:cNvPr id="0" name=""/>
        <dsp:cNvSpPr/>
      </dsp:nvSpPr>
      <dsp:spPr>
        <a:xfrm>
          <a:off x="0" y="4384573"/>
          <a:ext cx="6832212" cy="876092"/>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AAB088-7917-49B7-9776-3BE1549A619B}">
      <dsp:nvSpPr>
        <dsp:cNvPr id="0" name=""/>
        <dsp:cNvSpPr/>
      </dsp:nvSpPr>
      <dsp:spPr>
        <a:xfrm>
          <a:off x="265017" y="4581694"/>
          <a:ext cx="481850" cy="481850"/>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DA287CA-946C-4BBB-9364-E673CF99BA80}">
      <dsp:nvSpPr>
        <dsp:cNvPr id="0" name=""/>
        <dsp:cNvSpPr/>
      </dsp:nvSpPr>
      <dsp:spPr>
        <a:xfrm>
          <a:off x="1011886" y="4384573"/>
          <a:ext cx="5820325" cy="876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20" tIns="92720" rIns="92720" bIns="92720" numCol="1" spcCol="1270" anchor="ctr" anchorCtr="0">
          <a:noAutofit/>
        </a:bodyPr>
        <a:lstStyle/>
        <a:p>
          <a:pPr marL="0" lvl="0" indent="0" algn="l" defTabSz="711200">
            <a:lnSpc>
              <a:spcPct val="90000"/>
            </a:lnSpc>
            <a:spcBef>
              <a:spcPct val="0"/>
            </a:spcBef>
            <a:spcAft>
              <a:spcPct val="35000"/>
            </a:spcAft>
            <a:buNone/>
          </a:pPr>
          <a:r>
            <a:rPr lang="en-US" sz="1600" kern="1200"/>
            <a:t>The algorithm may be sampling in areas which contain basins of attraction where the global optimum does not reside</a:t>
          </a:r>
        </a:p>
      </dsp:txBody>
      <dsp:txXfrm>
        <a:off x="1011886" y="4384573"/>
        <a:ext cx="5820325" cy="87609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6T21:05:46.740"/>
    </inkml:context>
    <inkml:brush xml:id="br0">
      <inkml:brushProperty name="width" value="0.2" units="cm"/>
      <inkml:brushProperty name="height" value="0.2" units="cm"/>
      <inkml:brushProperty name="color" value="#008C3A"/>
      <inkml:brushProperty name="ignorePressure" value="1"/>
    </inkml:brush>
  </inkml:definitions>
  <inkml:trace contextRef="#ctx0" brushRef="#br0">0 1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6T21:21:25.088"/>
    </inkml:context>
    <inkml:brush xml:id="br0">
      <inkml:brushProperty name="width" value="0.2" units="cm"/>
      <inkml:brushProperty name="height" value="0.2" units="cm"/>
      <inkml:brushProperty name="color" value="#008C3A"/>
      <inkml:brushProperty name="ignorePressure" value="1"/>
    </inkml:brush>
  </inkml:definitions>
  <inkml:trace contextRef="#ctx0" brushRef="#br0">0 1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6T21:21:54.159"/>
    </inkml:context>
    <inkml:brush xml:id="br0">
      <inkml:brushProperty name="width" value="0.2" units="cm"/>
      <inkml:brushProperty name="height" value="0.2" units="cm"/>
      <inkml:brushProperty name="color" value="#008C3A"/>
      <inkml:brushProperty name="ignorePressure" value="1"/>
    </inkml:brush>
  </inkml:definitions>
  <inkml:trace contextRef="#ctx0" brushRef="#br0">0 1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6T21:21:57.768"/>
    </inkml:context>
    <inkml:brush xml:id="br0">
      <inkml:brushProperty name="width" value="0.2" units="cm"/>
      <inkml:brushProperty name="height" value="0.2" units="cm"/>
      <inkml:brushProperty name="color" value="#008C3A"/>
      <inkml:brushProperty name="ignorePressure" value="1"/>
    </inkml:brush>
  </inkml:definitions>
  <inkml:trace contextRef="#ctx0" brushRef="#br0">0 1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6T21:22:09.409"/>
    </inkml:context>
    <inkml:brush xml:id="br0">
      <inkml:brushProperty name="width" value="0.2" units="cm"/>
      <inkml:brushProperty name="height" value="0.2" units="cm"/>
      <inkml:brushProperty name="color" value="#008C3A"/>
      <inkml:brushProperty name="ignorePressure" value="1"/>
    </inkml:brush>
  </inkml:definitions>
  <inkml:trace contextRef="#ctx0" brushRef="#br0">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6T21:32:17.491"/>
    </inkml:context>
    <inkml:brush xml:id="br0">
      <inkml:brushProperty name="width" value="0.2" units="cm"/>
      <inkml:brushProperty name="height" value="0.2" units="cm"/>
      <inkml:brushProperty name="color" value="#008C3A"/>
      <inkml:brushProperty name="ignorePressure" value="1"/>
    </inkml:brush>
  </inkml:definitions>
  <inkml:trace contextRef="#ctx0" brushRef="#br0">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6T21:32:25.218"/>
    </inkml:context>
    <inkml:brush xml:id="br0">
      <inkml:brushProperty name="width" value="0.2" units="cm"/>
      <inkml:brushProperty name="height" value="0.2" units="cm"/>
      <inkml:brushProperty name="color" value="#008C3A"/>
      <inkml:brushProperty name="ignorePressure" value="1"/>
    </inkml:brush>
  </inkml:definitions>
  <inkml:trace contextRef="#ctx0" brushRef="#br0">1 1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6T21:32:45.580"/>
    </inkml:context>
    <inkml:brush xml:id="br0">
      <inkml:brushProperty name="width" value="0.2" units="cm"/>
      <inkml:brushProperty name="height" value="0.2" units="cm"/>
      <inkml:brushProperty name="color" value="#008C3A"/>
      <inkml:brushProperty name="ignorePressure" value="1"/>
    </inkml:brush>
  </inkml:definitions>
  <inkml:trace contextRef="#ctx0" brushRef="#br0">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6T22:20:40.968"/>
    </inkml:context>
    <inkml:brush xml:id="br0">
      <inkml:brushProperty name="width" value="0.2" units="cm"/>
      <inkml:brushProperty name="height" value="0.2" units="cm"/>
      <inkml:brushProperty name="color" value="#008C3A"/>
      <inkml:brushProperty name="ignorePressure" value="1"/>
    </inkml:brush>
  </inkml:definitions>
  <inkml:trace contextRef="#ctx0" brushRef="#br0">0 1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6T22:20:45.633"/>
    </inkml:context>
    <inkml:brush xml:id="br0">
      <inkml:brushProperty name="width" value="0.2" units="cm"/>
      <inkml:brushProperty name="height" value="0.2" units="cm"/>
      <inkml:brushProperty name="color" value="#008C3A"/>
      <inkml:brushProperty name="ignorePressure" value="1"/>
    </inkml:brush>
  </inkml:definitions>
  <inkml:trace contextRef="#ctx0" brushRef="#br0">0 1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6T22:20:47.149"/>
    </inkml:context>
    <inkml:brush xml:id="br0">
      <inkml:brushProperty name="width" value="0.2" units="cm"/>
      <inkml:brushProperty name="height" value="0.2" units="cm"/>
      <inkml:brushProperty name="color" value="#008C3A"/>
      <inkml:brushProperty name="ignorePressure" value="1"/>
    </inkml:brush>
  </inkml:definitions>
  <inkml:trace contextRef="#ctx0" brushRef="#br0">0 1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6T21:05:50.715"/>
    </inkml:context>
    <inkml:brush xml:id="br0">
      <inkml:brushProperty name="width" value="0.2" units="cm"/>
      <inkml:brushProperty name="height" value="0.2" units="cm"/>
      <inkml:brushProperty name="color" value="#008C3A"/>
      <inkml:brushProperty name="ignorePressure" value="1"/>
    </inkml:brush>
  </inkml:definitions>
  <inkml:trace contextRef="#ctx0" brushRef="#br0">0 1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6T22:20:47.915"/>
    </inkml:context>
    <inkml:brush xml:id="br0">
      <inkml:brushProperty name="width" value="0.2" units="cm"/>
      <inkml:brushProperty name="height" value="0.2" units="cm"/>
      <inkml:brushProperty name="color" value="#008C3A"/>
      <inkml:brushProperty name="ignorePressure" value="1"/>
    </inkml:brush>
  </inkml:definitions>
  <inkml:trace contextRef="#ctx0" brushRef="#br0">1 1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6T22:20:49.035"/>
    </inkml:context>
    <inkml:brush xml:id="br0">
      <inkml:brushProperty name="width" value="0.2" units="cm"/>
      <inkml:brushProperty name="height" value="0.2" units="cm"/>
      <inkml:brushProperty name="color" value="#008C3A"/>
      <inkml:brushProperty name="ignorePressure" value="1"/>
    </inkml:brush>
  </inkml:definitions>
  <inkml:trace contextRef="#ctx0" brushRef="#br0">1 1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6T22:21:36.710"/>
    </inkml:context>
    <inkml:brush xml:id="br0">
      <inkml:brushProperty name="width" value="0.2" units="cm"/>
      <inkml:brushProperty name="height" value="0.2" units="cm"/>
      <inkml:brushProperty name="color" value="#E71224"/>
      <inkml:brushProperty name="ignorePressure" value="1"/>
    </inkml:brush>
  </inkml:definitions>
  <inkml:trace contextRef="#ctx0" brushRef="#br0">0 32,'0'-5,"0"-7,0-2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6T22:21:37.757"/>
    </inkml:context>
    <inkml:brush xml:id="br0">
      <inkml:brushProperty name="width" value="0.2" units="cm"/>
      <inkml:brushProperty name="height" value="0.2" units="cm"/>
      <inkml:brushProperty name="color" value="#E71224"/>
      <inkml:brushProperty name="ignorePressure" value="1"/>
    </inkml:brush>
  </inkml:definitions>
  <inkml:trace contextRef="#ctx0" brushRef="#br0">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6T22:22:05.859"/>
    </inkml:context>
    <inkml:brush xml:id="br0">
      <inkml:brushProperty name="width" value="0.2" units="cm"/>
      <inkml:brushProperty name="height" value="0.2" units="cm"/>
      <inkml:brushProperty name="color" value="#E71224"/>
      <inkml:brushProperty name="ignorePressure" value="1"/>
    </inkml:brush>
  </inkml:definitions>
  <inkml:trace contextRef="#ctx0" brushRef="#br0">0 1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6T22:27:14.357"/>
    </inkml:context>
    <inkml:brush xml:id="br0">
      <inkml:brushProperty name="width" value="0.2" units="cm"/>
      <inkml:brushProperty name="height" value="0.2" units="cm"/>
      <inkml:brushProperty name="color" value="#008C3A"/>
      <inkml:brushProperty name="ignorePressure" value="1"/>
    </inkml:brush>
  </inkml:definitions>
  <inkml:trace contextRef="#ctx0" brushRef="#br0">0 1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6T22:27:14.358"/>
    </inkml:context>
    <inkml:brush xml:id="br0">
      <inkml:brushProperty name="width" value="0.2" units="cm"/>
      <inkml:brushProperty name="height" value="0.2" units="cm"/>
      <inkml:brushProperty name="color" value="#008C3A"/>
      <inkml:brushProperty name="ignorePressure" value="1"/>
    </inkml:brush>
  </inkml:definitions>
  <inkml:trace contextRef="#ctx0" brushRef="#br0">0 1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6T22:27:14.359"/>
    </inkml:context>
    <inkml:brush xml:id="br0">
      <inkml:brushProperty name="width" value="0.2" units="cm"/>
      <inkml:brushProperty name="height" value="0.2" units="cm"/>
      <inkml:brushProperty name="color" value="#008C3A"/>
      <inkml:brushProperty name="ignorePressure" value="1"/>
    </inkml:brush>
  </inkml:definitions>
  <inkml:trace contextRef="#ctx0" brushRef="#br0">0 1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6T22:27:14.360"/>
    </inkml:context>
    <inkml:brush xml:id="br0">
      <inkml:brushProperty name="width" value="0.2" units="cm"/>
      <inkml:brushProperty name="height" value="0.2" units="cm"/>
      <inkml:brushProperty name="color" value="#008C3A"/>
      <inkml:brushProperty name="ignorePressure" value="1"/>
    </inkml:brush>
  </inkml:definitions>
  <inkml:trace contextRef="#ctx0" brushRef="#br0">1 1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6T22:27:14.361"/>
    </inkml:context>
    <inkml:brush xml:id="br0">
      <inkml:brushProperty name="width" value="0.2" units="cm"/>
      <inkml:brushProperty name="height" value="0.2" units="cm"/>
      <inkml:brushProperty name="color" value="#008C3A"/>
      <inkml:brushProperty name="ignorePressure" value="1"/>
    </inkml:brush>
  </inkml:definitions>
  <inkml:trace contextRef="#ctx0" brushRef="#br0">1 1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6T21:05:52.172"/>
    </inkml:context>
    <inkml:brush xml:id="br0">
      <inkml:brushProperty name="width" value="0.2" units="cm"/>
      <inkml:brushProperty name="height" value="0.2" units="cm"/>
      <inkml:brushProperty name="color" value="#008C3A"/>
      <inkml:brushProperty name="ignorePressure" value="1"/>
    </inkml:brush>
  </inkml:definitions>
  <inkml:trace contextRef="#ctx0" brushRef="#br0">1 1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6T22:27:14.362"/>
    </inkml:context>
    <inkml:brush xml:id="br0">
      <inkml:brushProperty name="width" value="0.2" units="cm"/>
      <inkml:brushProperty name="height" value="0.2" units="cm"/>
      <inkml:brushProperty name="color" value="#E71224"/>
      <inkml:brushProperty name="ignorePressure" value="1"/>
    </inkml:brush>
  </inkml:definitions>
  <inkml:trace contextRef="#ctx0" brushRef="#br0">0 32,'0'-5,"0"-7,0-2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6T22:27:14.363"/>
    </inkml:context>
    <inkml:brush xml:id="br0">
      <inkml:brushProperty name="width" value="0.2" units="cm"/>
      <inkml:brushProperty name="height" value="0.2" units="cm"/>
      <inkml:brushProperty name="color" value="#E71224"/>
      <inkml:brushProperty name="ignorePressure" value="1"/>
    </inkml:brush>
  </inkml:definitions>
  <inkml:trace contextRef="#ctx0" brushRef="#br0">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6T22:27:14.364"/>
    </inkml:context>
    <inkml:brush xml:id="br0">
      <inkml:brushProperty name="width" value="0.2" units="cm"/>
      <inkml:brushProperty name="height" value="0.2" units="cm"/>
      <inkml:brushProperty name="color" value="#E71224"/>
      <inkml:brushProperty name="ignorePressure" value="1"/>
    </inkml:brush>
  </inkml:definitions>
  <inkml:trace contextRef="#ctx0" brushRef="#br0">0 1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6T23:07:51.734"/>
    </inkml:context>
    <inkml:brush xml:id="br0">
      <inkml:brushProperty name="width" value="0.2" units="cm"/>
      <inkml:brushProperty name="height" value="0.2" units="cm"/>
      <inkml:brushProperty name="color" value="#E71224"/>
      <inkml:brushProperty name="ignorePressure" value="1"/>
    </inkml:brush>
  </inkml:definitions>
  <inkml:trace contextRef="#ctx0" brushRef="#br0">1 0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6T23:07:52.749"/>
    </inkml:context>
    <inkml:brush xml:id="br0">
      <inkml:brushProperty name="width" value="0.2" units="cm"/>
      <inkml:brushProperty name="height" value="0.2" units="cm"/>
      <inkml:brushProperty name="color" value="#E71224"/>
      <inkml:brushProperty name="ignorePressure" value="1"/>
    </inkml:brush>
  </inkml:definitions>
  <inkml:trace contextRef="#ctx0" brushRef="#br0">31 0,'-6'5,"-5"7,-2 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6T23:07:55.121"/>
    </inkml:context>
    <inkml:brush xml:id="br0">
      <inkml:brushProperty name="width" value="0.2" units="cm"/>
      <inkml:brushProperty name="height" value="0.2" units="cm"/>
      <inkml:brushProperty name="color" value="#E71224"/>
      <inkml:brushProperty name="ignorePressure" value="1"/>
    </inkml:brush>
  </inkml:definitions>
  <inkml:trace contextRef="#ctx0" brushRef="#br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6T23:08:26.899"/>
    </inkml:context>
    <inkml:brush xml:id="br0">
      <inkml:brushProperty name="width" value="0.2" units="cm"/>
      <inkml:brushProperty name="height" value="0.2" units="cm"/>
      <inkml:brushProperty name="color" value="#008C3A"/>
      <inkml:brushProperty name="ignorePressure" value="1"/>
    </inkml:brush>
  </inkml:definitions>
  <inkml:trace contextRef="#ctx0" brushRef="#br0">1 0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6T23:08:30.055"/>
    </inkml:context>
    <inkml:brush xml:id="br0">
      <inkml:brushProperty name="width" value="0.2" units="cm"/>
      <inkml:brushProperty name="height" value="0.2" units="cm"/>
      <inkml:brushProperty name="color" value="#008C3A"/>
      <inkml:brushProperty name="ignorePressure" value="1"/>
    </inkml:brush>
  </inkml:definitions>
  <inkml:trace contextRef="#ctx0" brushRef="#br0">1 1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6T23:08:34.277"/>
    </inkml:context>
    <inkml:brush xml:id="br0">
      <inkml:brushProperty name="width" value="0.2" units="cm"/>
      <inkml:brushProperty name="height" value="0.2" units="cm"/>
      <inkml:brushProperty name="color" value="#008C3A"/>
      <inkml:brushProperty name="ignorePressure" value="1"/>
    </inkml:brush>
  </inkml:definitions>
  <inkml:trace contextRef="#ctx0" brushRef="#br0">1 0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6T23:08:37.261"/>
    </inkml:context>
    <inkml:brush xml:id="br0">
      <inkml:brushProperty name="width" value="0.2" units="cm"/>
      <inkml:brushProperty name="height" value="0.2" units="cm"/>
      <inkml:brushProperty name="color" value="#008C3A"/>
      <inkml:brushProperty name="ignorePressure" value="1"/>
    </inkml:brush>
  </inkml:definitions>
  <inkml:trace contextRef="#ctx0" brushRef="#br0">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6T21:05:52.906"/>
    </inkml:context>
    <inkml:brush xml:id="br0">
      <inkml:brushProperty name="width" value="0.2" units="cm"/>
      <inkml:brushProperty name="height" value="0.2" units="cm"/>
      <inkml:brushProperty name="color" value="#008C3A"/>
      <inkml:brushProperty name="ignorePressure" value="1"/>
    </inkml:brush>
  </inkml:definitions>
  <inkml:trace contextRef="#ctx0" brushRef="#br0">1 1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6T23:08:39.683"/>
    </inkml:context>
    <inkml:brush xml:id="br0">
      <inkml:brushProperty name="width" value="0.2" units="cm"/>
      <inkml:brushProperty name="height" value="0.2" units="cm"/>
      <inkml:brushProperty name="color" value="#008C3A"/>
      <inkml:brushProperty name="ignorePressure" value="1"/>
    </inkml:brush>
  </inkml:definitions>
  <inkml:trace contextRef="#ctx0" brushRef="#br0">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6T21:05:53.607"/>
    </inkml:context>
    <inkml:brush xml:id="br0">
      <inkml:brushProperty name="width" value="0.2" units="cm"/>
      <inkml:brushProperty name="height" value="0.2" units="cm"/>
      <inkml:brushProperty name="color" value="#008C3A"/>
      <inkml:brushProperty name="ignorePressure" value="1"/>
    </inkml:brush>
  </inkml:definitions>
  <inkml:trace contextRef="#ctx0" brushRef="#br0">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6T21:05:55.515"/>
    </inkml:context>
    <inkml:brush xml:id="br0">
      <inkml:brushProperty name="width" value="0.2" units="cm"/>
      <inkml:brushProperty name="height" value="0.2" units="cm"/>
      <inkml:brushProperty name="color" value="#008C3A"/>
      <inkml:brushProperty name="ignorePressure" value="1"/>
    </inkml:brush>
  </inkml:definitions>
  <inkml:trace contextRef="#ctx0" brushRef="#br0">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6T21:06:00.700"/>
    </inkml:context>
    <inkml:brush xml:id="br0">
      <inkml:brushProperty name="width" value="0.2" units="cm"/>
      <inkml:brushProperty name="height" value="0.2" units="cm"/>
      <inkml:brushProperty name="color" value="#008C3A"/>
      <inkml:brushProperty name="ignorePressure" value="1"/>
    </inkml:brush>
  </inkml:definitions>
  <inkml:trace contextRef="#ctx0" brushRef="#br0">0 1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6T21:06:03.478"/>
    </inkml:context>
    <inkml:brush xml:id="br0">
      <inkml:brushProperty name="width" value="0.2" units="cm"/>
      <inkml:brushProperty name="height" value="0.2" units="cm"/>
      <inkml:brushProperty name="color" value="#008C3A"/>
      <inkml:brushProperty name="ignorePressure" value="1"/>
    </inkml:brush>
  </inkml:definitions>
  <inkml:trace contextRef="#ctx0" brushRef="#br0">1 1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6T21:22:04.697"/>
    </inkml:context>
    <inkml:brush xml:id="br0">
      <inkml:brushProperty name="width" value="0.2" units="cm"/>
      <inkml:brushProperty name="height" value="0.2" units="cm"/>
      <inkml:brushProperty name="color" value="#008C3A"/>
      <inkml:brushProperty name="ignorePressure" value="1"/>
    </inkml:brush>
  </inkml:definitions>
  <inkml:trace contextRef="#ctx0" brushRef="#br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824E6B-ACF0-44C3-9D63-461C36B0C8D6}" type="datetimeFigureOut">
              <a:rPr lang="en-GB" smtClean="0"/>
              <a:t>10/12/2019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F0D13-683E-4B60-BD9D-72E86C4521A1}" type="slidenum">
              <a:rPr lang="en-GB" smtClean="0"/>
              <a:t>‹#›</a:t>
            </a:fld>
            <a:endParaRPr lang="en-GB"/>
          </a:p>
        </p:txBody>
      </p:sp>
    </p:spTree>
    <p:extLst>
      <p:ext uri="{BB962C8B-B14F-4D97-AF65-F5344CB8AC3E}">
        <p14:creationId xmlns:p14="http://schemas.microsoft.com/office/powerpoint/2010/main" val="1023958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29200B-62CF-4E12-99C6-B34A7C23A151}" type="datetime1">
              <a:rPr lang="en-US" smtClean="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5C6CAB-78ED-4DE5-99D9-368C8D52F6CC}" type="datetime1">
              <a:rPr lang="en-US" smtClean="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54F711-B9F5-4AB6-BE02-19707BE30340}" type="datetime1">
              <a:rPr lang="en-US" smtClean="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380208A-C55A-436C-BCA2-483E45DDE784}" type="datetime1">
              <a:rPr lang="en-US" smtClean="0"/>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8FE8A71-224C-423A-85F2-B322B23876F1}" type="datetime1">
              <a:rPr lang="en-US" smtClean="0"/>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FA02433-FD61-4F09-AADE-642771710405}" type="datetime1">
              <a:rPr lang="en-US" smtClean="0"/>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638F88-3D16-41E2-BF19-49B3FAAD8A56}" type="datetime1">
              <a:rPr lang="en-US" smtClean="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73926-F0EC-45F0-A1EF-3EAB188B2A49}" type="datetime1">
              <a:rPr lang="en-US" smtClean="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D9B9BF-1A22-4D90-8A00-F4FF03E6159C}" type="datetime1">
              <a:rPr lang="en-US" smtClean="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208FAE-DEE7-4BFC-B383-EFEF5C5D210C}" type="datetime1">
              <a:rPr lang="en-US" smtClean="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37FDCB-3137-4A3E-BAE0-45287C40F4D3}" type="datetime1">
              <a:rPr lang="en-US" smtClean="0"/>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0F62B1-6691-46E0-A25A-AD91CDAE0697}" type="datetime1">
              <a:rPr lang="en-US" smtClean="0"/>
              <a:t>12/10/2019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C47500-CECF-4DAE-BBC9-3B7F3617C7B7}" type="datetime1">
              <a:rPr lang="en-US" smtClean="0"/>
              <a:t>12/10/2019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5B125F-FDEE-40DC-A3BC-CF824DE2A461}" type="datetime1">
              <a:rPr lang="en-US" smtClean="0"/>
              <a:t>12/10/2019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73122F0-909B-42C8-A266-4129B1985636}" type="datetime1">
              <a:rPr lang="en-US" smtClean="0"/>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BE235DC-E1EE-4937-B512-DA48677C3EDA}" type="datetime1">
              <a:rPr lang="en-US" smtClean="0"/>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E5CAD67-9B7D-4EEF-9B0E-D86DC4084269}" type="datetime1">
              <a:rPr lang="en-US" smtClean="0"/>
              <a:t>12/10/2019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customXml" Target="../ink/ink6.xml"/><Relationship Id="rId13" Type="http://schemas.openxmlformats.org/officeDocument/2006/relationships/customXml" Target="../ink/ink11.xml"/><Relationship Id="rId18" Type="http://schemas.openxmlformats.org/officeDocument/2006/relationships/customXml" Target="../ink/ink16.xml"/><Relationship Id="rId26" Type="http://schemas.openxmlformats.org/officeDocument/2006/relationships/customXml" Target="../ink/ink23.xml"/><Relationship Id="rId39" Type="http://schemas.openxmlformats.org/officeDocument/2006/relationships/image" Target="../media/image32.png"/><Relationship Id="rId3" Type="http://schemas.openxmlformats.org/officeDocument/2006/relationships/image" Target="../media/image29.png"/><Relationship Id="rId21" Type="http://schemas.openxmlformats.org/officeDocument/2006/relationships/customXml" Target="../ink/ink19.xml"/><Relationship Id="rId34" Type="http://schemas.openxmlformats.org/officeDocument/2006/relationships/customXml" Target="../ink/ink30.xml"/><Relationship Id="rId42" Type="http://schemas.openxmlformats.org/officeDocument/2006/relationships/customXml" Target="../ink/ink37.xml"/><Relationship Id="rId7" Type="http://schemas.openxmlformats.org/officeDocument/2006/relationships/customXml" Target="../ink/ink5.xml"/><Relationship Id="rId12" Type="http://schemas.openxmlformats.org/officeDocument/2006/relationships/customXml" Target="../ink/ink10.xml"/><Relationship Id="rId17" Type="http://schemas.openxmlformats.org/officeDocument/2006/relationships/customXml" Target="../ink/ink15.xml"/><Relationship Id="rId25" Type="http://schemas.openxmlformats.org/officeDocument/2006/relationships/image" Target="../media/image30.png"/><Relationship Id="rId33" Type="http://schemas.openxmlformats.org/officeDocument/2006/relationships/customXml" Target="../ink/ink29.xml"/><Relationship Id="rId38" Type="http://schemas.openxmlformats.org/officeDocument/2006/relationships/customXml" Target="../ink/ink34.xml"/><Relationship Id="rId2" Type="http://schemas.openxmlformats.org/officeDocument/2006/relationships/customXml" Target="../ink/ink1.xml"/><Relationship Id="rId16" Type="http://schemas.openxmlformats.org/officeDocument/2006/relationships/customXml" Target="../ink/ink14.xml"/><Relationship Id="rId20" Type="http://schemas.openxmlformats.org/officeDocument/2006/relationships/customXml" Target="../ink/ink18.xml"/><Relationship Id="rId29" Type="http://schemas.openxmlformats.org/officeDocument/2006/relationships/customXml" Target="../ink/ink25.xml"/><Relationship Id="rId41" Type="http://schemas.openxmlformats.org/officeDocument/2006/relationships/customXml" Target="../ink/ink36.xml"/><Relationship Id="rId1" Type="http://schemas.openxmlformats.org/officeDocument/2006/relationships/slideLayout" Target="../slideLayouts/slideLayout2.xml"/><Relationship Id="rId6" Type="http://schemas.openxmlformats.org/officeDocument/2006/relationships/customXml" Target="../ink/ink4.xml"/><Relationship Id="rId11" Type="http://schemas.openxmlformats.org/officeDocument/2006/relationships/customXml" Target="../ink/ink9.xml"/><Relationship Id="rId24" Type="http://schemas.openxmlformats.org/officeDocument/2006/relationships/customXml" Target="../ink/ink22.xml"/><Relationship Id="rId32" Type="http://schemas.openxmlformats.org/officeDocument/2006/relationships/customXml" Target="../ink/ink28.xml"/><Relationship Id="rId37" Type="http://schemas.openxmlformats.org/officeDocument/2006/relationships/customXml" Target="../ink/ink33.xml"/><Relationship Id="rId40" Type="http://schemas.openxmlformats.org/officeDocument/2006/relationships/customXml" Target="../ink/ink35.xml"/><Relationship Id="rId45" Type="http://schemas.openxmlformats.org/officeDocument/2006/relationships/customXml" Target="../ink/ink40.xml"/><Relationship Id="rId5" Type="http://schemas.openxmlformats.org/officeDocument/2006/relationships/customXml" Target="../ink/ink3.xml"/><Relationship Id="rId15" Type="http://schemas.openxmlformats.org/officeDocument/2006/relationships/customXml" Target="../ink/ink13.xml"/><Relationship Id="rId23" Type="http://schemas.openxmlformats.org/officeDocument/2006/relationships/customXml" Target="../ink/ink21.xml"/><Relationship Id="rId28" Type="http://schemas.openxmlformats.org/officeDocument/2006/relationships/customXml" Target="../ink/ink24.xml"/><Relationship Id="rId36" Type="http://schemas.openxmlformats.org/officeDocument/2006/relationships/customXml" Target="../ink/ink32.xml"/><Relationship Id="rId10" Type="http://schemas.openxmlformats.org/officeDocument/2006/relationships/customXml" Target="../ink/ink8.xml"/><Relationship Id="rId19" Type="http://schemas.openxmlformats.org/officeDocument/2006/relationships/customXml" Target="../ink/ink17.xml"/><Relationship Id="rId31" Type="http://schemas.openxmlformats.org/officeDocument/2006/relationships/customXml" Target="../ink/ink27.xml"/><Relationship Id="rId44" Type="http://schemas.openxmlformats.org/officeDocument/2006/relationships/customXml" Target="../ink/ink39.xml"/><Relationship Id="rId4" Type="http://schemas.openxmlformats.org/officeDocument/2006/relationships/customXml" Target="../ink/ink2.xml"/><Relationship Id="rId9" Type="http://schemas.openxmlformats.org/officeDocument/2006/relationships/customXml" Target="../ink/ink7.xml"/><Relationship Id="rId14" Type="http://schemas.openxmlformats.org/officeDocument/2006/relationships/customXml" Target="../ink/ink12.xml"/><Relationship Id="rId22" Type="http://schemas.openxmlformats.org/officeDocument/2006/relationships/customXml" Target="../ink/ink20.xml"/><Relationship Id="rId27" Type="http://schemas.openxmlformats.org/officeDocument/2006/relationships/image" Target="../media/image31.png"/><Relationship Id="rId30" Type="http://schemas.openxmlformats.org/officeDocument/2006/relationships/customXml" Target="../ink/ink26.xml"/><Relationship Id="rId35" Type="http://schemas.openxmlformats.org/officeDocument/2006/relationships/customXml" Target="../ink/ink31.xml"/><Relationship Id="rId43" Type="http://schemas.openxmlformats.org/officeDocument/2006/relationships/customXml" Target="../ink/ink3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6.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png"/><Relationship Id="rId4" Type="http://schemas.openxmlformats.org/officeDocument/2006/relationships/hyperlink" Target="https://www.remix3d.com/details/G009SX7VH50C"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www.sfu.ca/~ssurjano/levy.html" TargetMode="Externa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hyperlink" Target="https://www.sfu.ca/~ssurjano/levy.html" TargetMode="External"/><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sfu.ca/~ssurjano/levy.html" TargetMode="External"/><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www.sfu.ca/~ssurjano/rothyp.html" TargetMode="External"/><Relationship Id="rId1" Type="http://schemas.openxmlformats.org/officeDocument/2006/relationships/slideLayout" Target="../slideLayouts/slideLayout2.xml"/><Relationship Id="rId5" Type="http://schemas.openxmlformats.org/officeDocument/2006/relationships/hyperlink" Target="https://www.sfu.ca/~ssurjano/zakharov.html" TargetMode="External"/><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17/06/relationships/model3d" Target="../media/model3d2.glb"/><Relationship Id="rId7"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4.png"/><Relationship Id="rId4" Type="http://schemas.openxmlformats.org/officeDocument/2006/relationships/hyperlink" Target="https://www.remix3d.com/details/G009SX7VH6TT" TargetMode="External"/><Relationship Id="rId9"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A22E4-803E-4210-A74C-ED3B7E17CB06}"/>
              </a:ext>
            </a:extLst>
          </p:cNvPr>
          <p:cNvSpPr>
            <a:spLocks noGrp="1"/>
          </p:cNvSpPr>
          <p:nvPr>
            <p:ph type="ctrTitle"/>
          </p:nvPr>
        </p:nvSpPr>
        <p:spPr/>
        <p:txBody>
          <a:bodyPr/>
          <a:lstStyle/>
          <a:p>
            <a:r>
              <a:rPr lang="en-US" dirty="0"/>
              <a:t>A Dual Center Approach to CMA-ES</a:t>
            </a:r>
            <a:endParaRPr lang="en-GB" dirty="0"/>
          </a:p>
        </p:txBody>
      </p:sp>
      <p:sp>
        <p:nvSpPr>
          <p:cNvPr id="3" name="Subtitle 2">
            <a:extLst>
              <a:ext uri="{FF2B5EF4-FFF2-40B4-BE49-F238E27FC236}">
                <a16:creationId xmlns:a16="http://schemas.microsoft.com/office/drawing/2014/main" id="{6FB2FB49-00A1-4751-B35E-E8A8641725FA}"/>
              </a:ext>
            </a:extLst>
          </p:cNvPr>
          <p:cNvSpPr>
            <a:spLocks noGrp="1"/>
          </p:cNvSpPr>
          <p:nvPr>
            <p:ph type="subTitle" idx="1"/>
          </p:nvPr>
        </p:nvSpPr>
        <p:spPr/>
        <p:txBody>
          <a:bodyPr>
            <a:normAutofit lnSpcReduction="10000"/>
          </a:bodyPr>
          <a:lstStyle/>
          <a:p>
            <a:r>
              <a:rPr lang="en-US" dirty="0"/>
              <a:t>1033631</a:t>
            </a:r>
          </a:p>
          <a:p>
            <a:r>
              <a:rPr lang="en-US" dirty="0"/>
              <a:t>Dillon Bourne</a:t>
            </a:r>
          </a:p>
          <a:p>
            <a:r>
              <a:rPr lang="en-US" dirty="0"/>
              <a:t>University of Guelph</a:t>
            </a:r>
            <a:endParaRPr lang="en-GB" dirty="0"/>
          </a:p>
        </p:txBody>
      </p:sp>
    </p:spTree>
    <p:extLst>
      <p:ext uri="{BB962C8B-B14F-4D97-AF65-F5344CB8AC3E}">
        <p14:creationId xmlns:p14="http://schemas.microsoft.com/office/powerpoint/2010/main" val="1946026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generated with high confidence">
            <a:extLst>
              <a:ext uri="{FF2B5EF4-FFF2-40B4-BE49-F238E27FC236}">
                <a16:creationId xmlns:a16="http://schemas.microsoft.com/office/drawing/2014/main" id="{028137A5-68C2-44CC-B972-E32DD589093F}"/>
              </a:ext>
            </a:extLst>
          </p:cNvPr>
          <p:cNvPicPr>
            <a:picLocks noGrp="1" noChangeAspect="1"/>
          </p:cNvPicPr>
          <p:nvPr>
            <p:ph idx="1"/>
          </p:nvPr>
        </p:nvPicPr>
        <p:blipFill>
          <a:blip r:embed="rId2"/>
          <a:stretch>
            <a:fillRect/>
          </a:stretch>
        </p:blipFill>
        <p:spPr>
          <a:xfrm>
            <a:off x="1862067" y="551851"/>
            <a:ext cx="9580100" cy="6059964"/>
          </a:xfrm>
        </p:spPr>
      </p:pic>
      <p:sp>
        <p:nvSpPr>
          <p:cNvPr id="2" name="TextBox 1">
            <a:extLst>
              <a:ext uri="{FF2B5EF4-FFF2-40B4-BE49-F238E27FC236}">
                <a16:creationId xmlns:a16="http://schemas.microsoft.com/office/drawing/2014/main" id="{8BFC2C4E-B0C9-4580-BAAA-515A276D5978}"/>
              </a:ext>
            </a:extLst>
          </p:cNvPr>
          <p:cNvSpPr txBox="1"/>
          <p:nvPr/>
        </p:nvSpPr>
        <p:spPr>
          <a:xfrm>
            <a:off x="4139513" y="1458783"/>
            <a:ext cx="1507524" cy="369332"/>
          </a:xfrm>
          <a:prstGeom prst="rect">
            <a:avLst/>
          </a:prstGeom>
          <a:noFill/>
        </p:spPr>
        <p:txBody>
          <a:bodyPr wrap="square" rtlCol="0">
            <a:spAutoFit/>
          </a:bodyPr>
          <a:lstStyle/>
          <a:p>
            <a:r>
              <a:rPr lang="en-US" dirty="0">
                <a:solidFill>
                  <a:srgbClr val="FF0000"/>
                </a:solidFill>
              </a:rPr>
              <a:t>initialization</a:t>
            </a:r>
            <a:endParaRPr lang="en-GB" dirty="0">
              <a:solidFill>
                <a:srgbClr val="FF0000"/>
              </a:solidFill>
            </a:endParaRPr>
          </a:p>
        </p:txBody>
      </p:sp>
      <p:sp>
        <p:nvSpPr>
          <p:cNvPr id="3" name="Right Brace 2">
            <a:extLst>
              <a:ext uri="{FF2B5EF4-FFF2-40B4-BE49-F238E27FC236}">
                <a16:creationId xmlns:a16="http://schemas.microsoft.com/office/drawing/2014/main" id="{50427ACE-34B8-4712-B8D9-7916E08EBC5E}"/>
              </a:ext>
            </a:extLst>
          </p:cNvPr>
          <p:cNvSpPr/>
          <p:nvPr/>
        </p:nvSpPr>
        <p:spPr>
          <a:xfrm>
            <a:off x="3657599" y="1062682"/>
            <a:ext cx="481914" cy="1161535"/>
          </a:xfrm>
          <a:prstGeom prst="rightBrace">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6" name="Right Brace 5">
            <a:extLst>
              <a:ext uri="{FF2B5EF4-FFF2-40B4-BE49-F238E27FC236}">
                <a16:creationId xmlns:a16="http://schemas.microsoft.com/office/drawing/2014/main" id="{1D401634-2FE3-4DC8-901B-B6D1C14473C3}"/>
              </a:ext>
            </a:extLst>
          </p:cNvPr>
          <p:cNvSpPr/>
          <p:nvPr/>
        </p:nvSpPr>
        <p:spPr>
          <a:xfrm>
            <a:off x="4464907" y="3271108"/>
            <a:ext cx="181233" cy="685115"/>
          </a:xfrm>
          <a:prstGeom prst="rightBrace">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4" name="TextBox 3">
            <a:extLst>
              <a:ext uri="{FF2B5EF4-FFF2-40B4-BE49-F238E27FC236}">
                <a16:creationId xmlns:a16="http://schemas.microsoft.com/office/drawing/2014/main" id="{C481DB6E-B041-4CD2-A1C3-FE008AD58CE8}"/>
              </a:ext>
            </a:extLst>
          </p:cNvPr>
          <p:cNvSpPr txBox="1"/>
          <p:nvPr/>
        </p:nvSpPr>
        <p:spPr>
          <a:xfrm>
            <a:off x="4646140" y="3429000"/>
            <a:ext cx="2335428" cy="369332"/>
          </a:xfrm>
          <a:prstGeom prst="rect">
            <a:avLst/>
          </a:prstGeom>
          <a:noFill/>
        </p:spPr>
        <p:txBody>
          <a:bodyPr wrap="square" rtlCol="0">
            <a:spAutoFit/>
          </a:bodyPr>
          <a:lstStyle/>
          <a:p>
            <a:r>
              <a:rPr lang="en-US" dirty="0">
                <a:solidFill>
                  <a:srgbClr val="FF0000"/>
                </a:solidFill>
              </a:rPr>
              <a:t>random sample</a:t>
            </a:r>
            <a:endParaRPr lang="en-GB" dirty="0">
              <a:solidFill>
                <a:srgbClr val="FF0000"/>
              </a:solidFill>
            </a:endParaRPr>
          </a:p>
        </p:txBody>
      </p:sp>
      <p:cxnSp>
        <p:nvCxnSpPr>
          <p:cNvPr id="11" name="Straight Arrow Connector 10">
            <a:extLst>
              <a:ext uri="{FF2B5EF4-FFF2-40B4-BE49-F238E27FC236}">
                <a16:creationId xmlns:a16="http://schemas.microsoft.com/office/drawing/2014/main" id="{34A086CD-F413-4701-A55E-76975877E3B1}"/>
              </a:ext>
            </a:extLst>
          </p:cNvPr>
          <p:cNvCxnSpPr/>
          <p:nvPr/>
        </p:nvCxnSpPr>
        <p:spPr>
          <a:xfrm flipH="1">
            <a:off x="3917092" y="4151870"/>
            <a:ext cx="72904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54AD8A9-E2C7-4EBD-BADF-D5E81879DDA2}"/>
              </a:ext>
            </a:extLst>
          </p:cNvPr>
          <p:cNvSpPr txBox="1"/>
          <p:nvPr/>
        </p:nvSpPr>
        <p:spPr>
          <a:xfrm>
            <a:off x="4646140" y="3956223"/>
            <a:ext cx="1754660" cy="369266"/>
          </a:xfrm>
          <a:prstGeom prst="rect">
            <a:avLst/>
          </a:prstGeom>
          <a:noFill/>
        </p:spPr>
        <p:txBody>
          <a:bodyPr wrap="square" rtlCol="0">
            <a:spAutoFit/>
          </a:bodyPr>
          <a:lstStyle/>
          <a:p>
            <a:r>
              <a:rPr lang="en-US" dirty="0">
                <a:solidFill>
                  <a:srgbClr val="FF0000"/>
                </a:solidFill>
              </a:rPr>
              <a:t>evaluate</a:t>
            </a:r>
            <a:endParaRPr lang="en-GB" dirty="0">
              <a:solidFill>
                <a:srgbClr val="FF0000"/>
              </a:solidFill>
            </a:endParaRPr>
          </a:p>
        </p:txBody>
      </p:sp>
      <p:sp>
        <p:nvSpPr>
          <p:cNvPr id="13" name="Right Brace 12">
            <a:extLst>
              <a:ext uri="{FF2B5EF4-FFF2-40B4-BE49-F238E27FC236}">
                <a16:creationId xmlns:a16="http://schemas.microsoft.com/office/drawing/2014/main" id="{8E17CC2A-797E-44F0-BD99-9173C61222EB}"/>
              </a:ext>
            </a:extLst>
          </p:cNvPr>
          <p:cNvSpPr/>
          <p:nvPr/>
        </p:nvSpPr>
        <p:spPr>
          <a:xfrm>
            <a:off x="5745892" y="4588672"/>
            <a:ext cx="160637" cy="36926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TextBox 13">
            <a:extLst>
              <a:ext uri="{FF2B5EF4-FFF2-40B4-BE49-F238E27FC236}">
                <a16:creationId xmlns:a16="http://schemas.microsoft.com/office/drawing/2014/main" id="{DD779674-B9C6-4843-9059-C080E63A98BB}"/>
              </a:ext>
            </a:extLst>
          </p:cNvPr>
          <p:cNvSpPr txBox="1"/>
          <p:nvPr/>
        </p:nvSpPr>
        <p:spPr>
          <a:xfrm>
            <a:off x="5906592" y="4588672"/>
            <a:ext cx="3373332" cy="369332"/>
          </a:xfrm>
          <a:prstGeom prst="rect">
            <a:avLst/>
          </a:prstGeom>
          <a:noFill/>
        </p:spPr>
        <p:txBody>
          <a:bodyPr wrap="square" rtlCol="0">
            <a:spAutoFit/>
          </a:bodyPr>
          <a:lstStyle/>
          <a:p>
            <a:r>
              <a:rPr lang="en-US" dirty="0">
                <a:solidFill>
                  <a:srgbClr val="FF0000"/>
                </a:solidFill>
              </a:rPr>
              <a:t>selection &amp; update center</a:t>
            </a:r>
            <a:endParaRPr lang="en-GB" dirty="0">
              <a:solidFill>
                <a:srgbClr val="FF0000"/>
              </a:solidFill>
            </a:endParaRPr>
          </a:p>
        </p:txBody>
      </p:sp>
      <p:sp>
        <p:nvSpPr>
          <p:cNvPr id="15" name="Right Brace 14">
            <a:extLst>
              <a:ext uri="{FF2B5EF4-FFF2-40B4-BE49-F238E27FC236}">
                <a16:creationId xmlns:a16="http://schemas.microsoft.com/office/drawing/2014/main" id="{555F3B7C-7D2C-4955-8610-E0D7C807A295}"/>
              </a:ext>
            </a:extLst>
          </p:cNvPr>
          <p:cNvSpPr/>
          <p:nvPr/>
        </p:nvSpPr>
        <p:spPr>
          <a:xfrm>
            <a:off x="7043352" y="5004144"/>
            <a:ext cx="259492" cy="65490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AAC3A01C-B581-4CC9-876B-AFD9B89C4591}"/>
              </a:ext>
            </a:extLst>
          </p:cNvPr>
          <p:cNvSpPr txBox="1"/>
          <p:nvPr/>
        </p:nvSpPr>
        <p:spPr>
          <a:xfrm>
            <a:off x="7302844" y="5146932"/>
            <a:ext cx="2458994" cy="369332"/>
          </a:xfrm>
          <a:prstGeom prst="rect">
            <a:avLst/>
          </a:prstGeom>
          <a:noFill/>
        </p:spPr>
        <p:txBody>
          <a:bodyPr wrap="square" rtlCol="0">
            <a:spAutoFit/>
          </a:bodyPr>
          <a:lstStyle/>
          <a:p>
            <a:r>
              <a:rPr lang="en-US" dirty="0">
                <a:solidFill>
                  <a:srgbClr val="FF0000"/>
                </a:solidFill>
              </a:rPr>
              <a:t>update step-size</a:t>
            </a:r>
            <a:endParaRPr lang="en-GB" dirty="0">
              <a:solidFill>
                <a:srgbClr val="FF0000"/>
              </a:solidFill>
            </a:endParaRPr>
          </a:p>
        </p:txBody>
      </p:sp>
      <p:sp>
        <p:nvSpPr>
          <p:cNvPr id="17" name="Right Brace 16">
            <a:extLst>
              <a:ext uri="{FF2B5EF4-FFF2-40B4-BE49-F238E27FC236}">
                <a16:creationId xmlns:a16="http://schemas.microsoft.com/office/drawing/2014/main" id="{832F8EB8-DE6A-46F4-BC25-BFFBD6916FD6}"/>
              </a:ext>
            </a:extLst>
          </p:cNvPr>
          <p:cNvSpPr/>
          <p:nvPr/>
        </p:nvSpPr>
        <p:spPr>
          <a:xfrm>
            <a:off x="8532341" y="5795318"/>
            <a:ext cx="216243" cy="51898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TextBox 17">
            <a:extLst>
              <a:ext uri="{FF2B5EF4-FFF2-40B4-BE49-F238E27FC236}">
                <a16:creationId xmlns:a16="http://schemas.microsoft.com/office/drawing/2014/main" id="{2BE72BBB-2AE4-446C-8758-26B21572672B}"/>
              </a:ext>
            </a:extLst>
          </p:cNvPr>
          <p:cNvSpPr txBox="1"/>
          <p:nvPr/>
        </p:nvSpPr>
        <p:spPr>
          <a:xfrm>
            <a:off x="8748583" y="5839043"/>
            <a:ext cx="2372497" cy="369332"/>
          </a:xfrm>
          <a:prstGeom prst="rect">
            <a:avLst/>
          </a:prstGeom>
          <a:noFill/>
        </p:spPr>
        <p:txBody>
          <a:bodyPr wrap="square" rtlCol="0">
            <a:spAutoFit/>
          </a:bodyPr>
          <a:lstStyle/>
          <a:p>
            <a:r>
              <a:rPr lang="en-US" dirty="0">
                <a:solidFill>
                  <a:srgbClr val="FF0000"/>
                </a:solidFill>
              </a:rPr>
              <a:t>update covariance</a:t>
            </a:r>
            <a:endParaRPr lang="en-GB" dirty="0">
              <a:solidFill>
                <a:srgbClr val="FF0000"/>
              </a:solidFill>
            </a:endParaRPr>
          </a:p>
        </p:txBody>
      </p:sp>
      <p:sp>
        <p:nvSpPr>
          <p:cNvPr id="7" name="Slide Number Placeholder 6">
            <a:extLst>
              <a:ext uri="{FF2B5EF4-FFF2-40B4-BE49-F238E27FC236}">
                <a16:creationId xmlns:a16="http://schemas.microsoft.com/office/drawing/2014/main" id="{F2588472-657E-49EB-9D86-10F27DE97E28}"/>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876395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1000"/>
                                        <p:tgtEl>
                                          <p:spTgt spid="13"/>
                                        </p:tgtEl>
                                      </p:cBhvr>
                                    </p:animEffect>
                                    <p:anim calcmode="lin" valueType="num">
                                      <p:cBhvr>
                                        <p:cTn id="44" dur="1000" fill="hold"/>
                                        <p:tgtEl>
                                          <p:spTgt spid="13"/>
                                        </p:tgtEl>
                                        <p:attrNameLst>
                                          <p:attrName>ppt_x</p:attrName>
                                        </p:attrNameLst>
                                      </p:cBhvr>
                                      <p:tavLst>
                                        <p:tav tm="0">
                                          <p:val>
                                            <p:strVal val="#ppt_x"/>
                                          </p:val>
                                        </p:tav>
                                        <p:tav tm="100000">
                                          <p:val>
                                            <p:strVal val="#ppt_x"/>
                                          </p:val>
                                        </p:tav>
                                      </p:tavLst>
                                    </p:anim>
                                    <p:anim calcmode="lin" valueType="num">
                                      <p:cBhvr>
                                        <p:cTn id="45" dur="1000" fill="hold"/>
                                        <p:tgtEl>
                                          <p:spTgt spid="13"/>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1000"/>
                                        <p:tgtEl>
                                          <p:spTgt spid="14"/>
                                        </p:tgtEl>
                                      </p:cBhvr>
                                    </p:animEffect>
                                    <p:anim calcmode="lin" valueType="num">
                                      <p:cBhvr>
                                        <p:cTn id="49" dur="1000" fill="hold"/>
                                        <p:tgtEl>
                                          <p:spTgt spid="14"/>
                                        </p:tgtEl>
                                        <p:attrNameLst>
                                          <p:attrName>ppt_x</p:attrName>
                                        </p:attrNameLst>
                                      </p:cBhvr>
                                      <p:tavLst>
                                        <p:tav tm="0">
                                          <p:val>
                                            <p:strVal val="#ppt_x"/>
                                          </p:val>
                                        </p:tav>
                                        <p:tav tm="100000">
                                          <p:val>
                                            <p:strVal val="#ppt_x"/>
                                          </p:val>
                                        </p:tav>
                                      </p:tavLst>
                                    </p:anim>
                                    <p:anim calcmode="lin" valueType="num">
                                      <p:cBhvr>
                                        <p:cTn id="5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1000"/>
                                        <p:tgtEl>
                                          <p:spTgt spid="15"/>
                                        </p:tgtEl>
                                      </p:cBhvr>
                                    </p:animEffect>
                                    <p:anim calcmode="lin" valueType="num">
                                      <p:cBhvr>
                                        <p:cTn id="56" dur="1000" fill="hold"/>
                                        <p:tgtEl>
                                          <p:spTgt spid="15"/>
                                        </p:tgtEl>
                                        <p:attrNameLst>
                                          <p:attrName>ppt_x</p:attrName>
                                        </p:attrNameLst>
                                      </p:cBhvr>
                                      <p:tavLst>
                                        <p:tav tm="0">
                                          <p:val>
                                            <p:strVal val="#ppt_x"/>
                                          </p:val>
                                        </p:tav>
                                        <p:tav tm="100000">
                                          <p:val>
                                            <p:strVal val="#ppt_x"/>
                                          </p:val>
                                        </p:tav>
                                      </p:tavLst>
                                    </p:anim>
                                    <p:anim calcmode="lin" valueType="num">
                                      <p:cBhvr>
                                        <p:cTn id="57" dur="1000" fill="hold"/>
                                        <p:tgtEl>
                                          <p:spTgt spid="15"/>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1000"/>
                                        <p:tgtEl>
                                          <p:spTgt spid="16"/>
                                        </p:tgtEl>
                                      </p:cBhvr>
                                    </p:animEffect>
                                    <p:anim calcmode="lin" valueType="num">
                                      <p:cBhvr>
                                        <p:cTn id="61" dur="1000" fill="hold"/>
                                        <p:tgtEl>
                                          <p:spTgt spid="16"/>
                                        </p:tgtEl>
                                        <p:attrNameLst>
                                          <p:attrName>ppt_x</p:attrName>
                                        </p:attrNameLst>
                                      </p:cBhvr>
                                      <p:tavLst>
                                        <p:tav tm="0">
                                          <p:val>
                                            <p:strVal val="#ppt_x"/>
                                          </p:val>
                                        </p:tav>
                                        <p:tav tm="100000">
                                          <p:val>
                                            <p:strVal val="#ppt_x"/>
                                          </p:val>
                                        </p:tav>
                                      </p:tavLst>
                                    </p:anim>
                                    <p:anim calcmode="lin" valueType="num">
                                      <p:cBhvr>
                                        <p:cTn id="6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fade">
                                      <p:cBhvr>
                                        <p:cTn id="72" dur="1000"/>
                                        <p:tgtEl>
                                          <p:spTgt spid="18"/>
                                        </p:tgtEl>
                                      </p:cBhvr>
                                    </p:animEffect>
                                    <p:anim calcmode="lin" valueType="num">
                                      <p:cBhvr>
                                        <p:cTn id="73" dur="1000" fill="hold"/>
                                        <p:tgtEl>
                                          <p:spTgt spid="18"/>
                                        </p:tgtEl>
                                        <p:attrNameLst>
                                          <p:attrName>ppt_x</p:attrName>
                                        </p:attrNameLst>
                                      </p:cBhvr>
                                      <p:tavLst>
                                        <p:tav tm="0">
                                          <p:val>
                                            <p:strVal val="#ppt_x"/>
                                          </p:val>
                                        </p:tav>
                                        <p:tav tm="100000">
                                          <p:val>
                                            <p:strVal val="#ppt_x"/>
                                          </p:val>
                                        </p:tav>
                                      </p:tavLst>
                                    </p:anim>
                                    <p:anim calcmode="lin" valueType="num">
                                      <p:cBhvr>
                                        <p:cTn id="7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6" grpId="0" animBg="1"/>
      <p:bldP spid="4" grpId="0"/>
      <p:bldP spid="12" grpId="0"/>
      <p:bldP spid="13" grpId="0" animBg="1"/>
      <p:bldP spid="14" grpId="0"/>
      <p:bldP spid="15" grpId="0" animBg="1"/>
      <p:bldP spid="16" grpId="0"/>
      <p:bldP spid="17" grpId="0" animBg="1"/>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828E6F-6C70-45E7-A561-50EC19D704C4}"/>
              </a:ext>
            </a:extLst>
          </p:cNvPr>
          <p:cNvPicPr>
            <a:picLocks noChangeAspect="1"/>
          </p:cNvPicPr>
          <p:nvPr/>
        </p:nvPicPr>
        <p:blipFill>
          <a:blip r:embed="rId2"/>
          <a:stretch>
            <a:fillRect/>
          </a:stretch>
        </p:blipFill>
        <p:spPr>
          <a:xfrm>
            <a:off x="1762006" y="1155357"/>
            <a:ext cx="9235507" cy="4547286"/>
          </a:xfrm>
          <a:prstGeom prst="rect">
            <a:avLst/>
          </a:prstGeom>
        </p:spPr>
      </p:pic>
      <p:sp>
        <p:nvSpPr>
          <p:cNvPr id="3" name="Slide Number Placeholder 2">
            <a:extLst>
              <a:ext uri="{FF2B5EF4-FFF2-40B4-BE49-F238E27FC236}">
                <a16:creationId xmlns:a16="http://schemas.microsoft.com/office/drawing/2014/main" id="{0FD59A52-3F67-493D-AABA-5A130899744D}"/>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159715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DEA0B-18D7-4703-828D-DB2DD68F81CD}"/>
              </a:ext>
            </a:extLst>
          </p:cNvPr>
          <p:cNvSpPr>
            <a:spLocks noGrp="1"/>
          </p:cNvSpPr>
          <p:nvPr>
            <p:ph type="title"/>
          </p:nvPr>
        </p:nvSpPr>
        <p:spPr/>
        <p:txBody>
          <a:bodyPr/>
          <a:lstStyle/>
          <a:p>
            <a:r>
              <a:rPr lang="en-US" dirty="0"/>
              <a:t>Rank-One and Rank-Mu Updates</a:t>
            </a:r>
            <a:endParaRPr lang="en-GB" dirty="0"/>
          </a:p>
        </p:txBody>
      </p:sp>
      <p:sp>
        <p:nvSpPr>
          <p:cNvPr id="3" name="Content Placeholder 2">
            <a:extLst>
              <a:ext uri="{FF2B5EF4-FFF2-40B4-BE49-F238E27FC236}">
                <a16:creationId xmlns:a16="http://schemas.microsoft.com/office/drawing/2014/main" id="{B8E81D20-698B-4170-AE04-F03EAFCB2A02}"/>
              </a:ext>
            </a:extLst>
          </p:cNvPr>
          <p:cNvSpPr>
            <a:spLocks noGrp="1"/>
          </p:cNvSpPr>
          <p:nvPr>
            <p:ph idx="1"/>
          </p:nvPr>
        </p:nvSpPr>
        <p:spPr/>
        <p:txBody>
          <a:bodyPr/>
          <a:lstStyle/>
          <a:p>
            <a:r>
              <a:rPr lang="en-US" dirty="0"/>
              <a:t>The rank-one update was used on it’s own before rank-mu was added.</a:t>
            </a:r>
          </a:p>
          <a:p>
            <a:endParaRPr lang="en-US" dirty="0"/>
          </a:p>
          <a:p>
            <a:r>
              <a:rPr lang="en-US" dirty="0"/>
              <a:t>The rank-mu update was included after to improve the learning rate in large populations.</a:t>
            </a:r>
          </a:p>
          <a:p>
            <a:endParaRPr lang="en-US" dirty="0"/>
          </a:p>
          <a:p>
            <a:r>
              <a:rPr lang="en-US" dirty="0"/>
              <a:t>The </a:t>
            </a:r>
            <a:r>
              <a:rPr lang="en-US" b="1" dirty="0"/>
              <a:t>rank-mu</a:t>
            </a:r>
            <a:r>
              <a:rPr lang="en-US" dirty="0"/>
              <a:t> is the primary mechanism used in </a:t>
            </a:r>
            <a:r>
              <a:rPr lang="en-US" b="1" dirty="0"/>
              <a:t>large populations</a:t>
            </a:r>
            <a:r>
              <a:rPr lang="en-US" dirty="0"/>
              <a:t> and </a:t>
            </a:r>
            <a:r>
              <a:rPr lang="en-US" b="1" dirty="0"/>
              <a:t>multimodal functions</a:t>
            </a:r>
            <a:r>
              <a:rPr lang="en-US" dirty="0"/>
              <a:t>. </a:t>
            </a:r>
          </a:p>
          <a:p>
            <a:endParaRPr lang="en-US" dirty="0"/>
          </a:p>
          <a:p>
            <a:r>
              <a:rPr lang="en-US" dirty="0"/>
              <a:t>The rank-one and rank-mu update can be used together in the covariance matrix update.</a:t>
            </a:r>
            <a:endParaRPr lang="en-GB" dirty="0"/>
          </a:p>
        </p:txBody>
      </p:sp>
      <p:sp>
        <p:nvSpPr>
          <p:cNvPr id="4" name="Slide Number Placeholder 3">
            <a:extLst>
              <a:ext uri="{FF2B5EF4-FFF2-40B4-BE49-F238E27FC236}">
                <a16:creationId xmlns:a16="http://schemas.microsoft.com/office/drawing/2014/main" id="{34DF0264-41A0-4484-A4D6-5C2118B3BE70}"/>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339383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C979E-DD6D-453E-BBDE-8E570332C137}"/>
              </a:ext>
            </a:extLst>
          </p:cNvPr>
          <p:cNvSpPr>
            <a:spLocks noGrp="1"/>
          </p:cNvSpPr>
          <p:nvPr>
            <p:ph type="title"/>
          </p:nvPr>
        </p:nvSpPr>
        <p:spPr/>
        <p:txBody>
          <a:bodyPr/>
          <a:lstStyle/>
          <a:p>
            <a:r>
              <a:rPr lang="en-US" dirty="0"/>
              <a:t>Increasing Population (IPOP)</a:t>
            </a:r>
            <a:endParaRPr lang="en-GB" dirty="0"/>
          </a:p>
        </p:txBody>
      </p:sp>
      <p:sp>
        <p:nvSpPr>
          <p:cNvPr id="3" name="Content Placeholder 2">
            <a:extLst>
              <a:ext uri="{FF2B5EF4-FFF2-40B4-BE49-F238E27FC236}">
                <a16:creationId xmlns:a16="http://schemas.microsoft.com/office/drawing/2014/main" id="{30D32AFB-568A-408D-942B-2680707AB548}"/>
              </a:ext>
            </a:extLst>
          </p:cNvPr>
          <p:cNvSpPr>
            <a:spLocks noGrp="1"/>
          </p:cNvSpPr>
          <p:nvPr>
            <p:ph idx="1"/>
          </p:nvPr>
        </p:nvSpPr>
        <p:spPr>
          <a:xfrm>
            <a:off x="2589212" y="2133600"/>
            <a:ext cx="8915400" cy="4100290"/>
          </a:xfrm>
        </p:spPr>
        <p:txBody>
          <a:bodyPr/>
          <a:lstStyle/>
          <a:p>
            <a:pPr marL="0" indent="0">
              <a:buNone/>
            </a:pPr>
            <a:r>
              <a:rPr lang="en-US" sz="2000" dirty="0">
                <a:solidFill>
                  <a:schemeClr val="accent2">
                    <a:lumMod val="75000"/>
                  </a:schemeClr>
                </a:solidFill>
              </a:rPr>
              <a:t>Problem</a:t>
            </a:r>
          </a:p>
          <a:p>
            <a:r>
              <a:rPr lang="en-US" dirty="0"/>
              <a:t>The default population size which is relatively small, is only suitable for unimodal problems.</a:t>
            </a:r>
          </a:p>
          <a:p>
            <a:r>
              <a:rPr lang="en-US" dirty="0"/>
              <a:t>Multi-modal problems generally work best with a larger population</a:t>
            </a:r>
          </a:p>
          <a:p>
            <a:pPr marL="0" indent="0">
              <a:buNone/>
            </a:pPr>
            <a:endParaRPr lang="en-US" dirty="0"/>
          </a:p>
          <a:p>
            <a:pPr marL="0" indent="0">
              <a:buNone/>
            </a:pPr>
            <a:r>
              <a:rPr lang="en-US" sz="2000" dirty="0">
                <a:solidFill>
                  <a:schemeClr val="accent2">
                    <a:lumMod val="75000"/>
                  </a:schemeClr>
                </a:solidFill>
              </a:rPr>
              <a:t>S</a:t>
            </a:r>
            <a:r>
              <a:rPr lang="en-GB" sz="2000" dirty="0" err="1">
                <a:solidFill>
                  <a:schemeClr val="accent2">
                    <a:lumMod val="75000"/>
                  </a:schemeClr>
                </a:solidFill>
              </a:rPr>
              <a:t>olution</a:t>
            </a:r>
            <a:endParaRPr lang="en-GB" sz="2000" dirty="0">
              <a:solidFill>
                <a:schemeClr val="accent2">
                  <a:lumMod val="75000"/>
                </a:schemeClr>
              </a:solidFill>
            </a:endParaRPr>
          </a:p>
          <a:p>
            <a:r>
              <a:rPr lang="en-US" sz="2000" dirty="0"/>
              <a:t>S</a:t>
            </a:r>
            <a:r>
              <a:rPr lang="en-GB" sz="2000" dirty="0"/>
              <a:t>tart out with the default population size</a:t>
            </a:r>
          </a:p>
          <a:p>
            <a:r>
              <a:rPr lang="en-US" sz="2000" dirty="0"/>
              <a:t>D</a:t>
            </a:r>
            <a:r>
              <a:rPr lang="en-GB" sz="2000" dirty="0" err="1"/>
              <a:t>ouble</a:t>
            </a:r>
            <a:r>
              <a:rPr lang="en-GB" sz="2000" dirty="0"/>
              <a:t> the population size after every restart</a:t>
            </a:r>
          </a:p>
          <a:p>
            <a:endParaRPr lang="en-US" sz="2000" dirty="0"/>
          </a:p>
          <a:p>
            <a:pPr marL="0" indent="0">
              <a:buNone/>
            </a:pPr>
            <a:r>
              <a:rPr lang="en-US" sz="2000" dirty="0"/>
              <a:t>SO…What determines that the system should restart?</a:t>
            </a:r>
          </a:p>
        </p:txBody>
      </p:sp>
      <p:sp>
        <p:nvSpPr>
          <p:cNvPr id="4" name="Slide Number Placeholder 3">
            <a:extLst>
              <a:ext uri="{FF2B5EF4-FFF2-40B4-BE49-F238E27FC236}">
                <a16:creationId xmlns:a16="http://schemas.microsoft.com/office/drawing/2014/main" id="{57D499B4-5547-437C-9826-6BDAEBEAD24E}"/>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410767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4E314-4EC6-4867-8FB4-D9B4FD78452A}"/>
              </a:ext>
            </a:extLst>
          </p:cNvPr>
          <p:cNvSpPr>
            <a:spLocks noGrp="1"/>
          </p:cNvSpPr>
          <p:nvPr>
            <p:ph type="title"/>
          </p:nvPr>
        </p:nvSpPr>
        <p:spPr/>
        <p:txBody>
          <a:bodyPr/>
          <a:lstStyle/>
          <a:p>
            <a:r>
              <a:rPr lang="en-US" dirty="0"/>
              <a:t>IPOP – Restart Conditions</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E65C5B-0014-45A2-90EF-A0D66DA68493}"/>
                  </a:ext>
                </a:extLst>
              </p:cNvPr>
              <p:cNvSpPr>
                <a:spLocks noGrp="1"/>
              </p:cNvSpPr>
              <p:nvPr>
                <p:ph idx="1"/>
              </p:nvPr>
            </p:nvSpPr>
            <p:spPr/>
            <p:txBody>
              <a:bodyPr>
                <a:normAutofit fontScale="92500"/>
              </a:bodyPr>
              <a:lstStyle/>
              <a:p>
                <a:r>
                  <a:rPr lang="en-US" b="1" dirty="0"/>
                  <a:t>TolHistFun</a:t>
                </a:r>
                <a:r>
                  <a:rPr lang="en-US" dirty="0"/>
                  <a:t> – the range of the best function values over the last </a:t>
                </a:r>
                <a14:m>
                  <m:oMath xmlns:m="http://schemas.openxmlformats.org/officeDocument/2006/math">
                    <m:r>
                      <a:rPr lang="en-US" b="0" i="1" smtClean="0">
                        <a:latin typeface="Cambria Math" panose="02040503050406030204" pitchFamily="18" charset="0"/>
                      </a:rPr>
                      <m:t>10+ ⌈30</m:t>
                    </m:r>
                    <m:r>
                      <a:rPr lang="en-US" b="0" i="1" smtClean="0">
                        <a:latin typeface="Cambria Math" panose="02040503050406030204" pitchFamily="18" charset="0"/>
                      </a:rPr>
                      <m:t>𝐷</m:t>
                    </m:r>
                    <m:r>
                      <a:rPr lang="en-US" b="0" i="1" smtClean="0">
                        <a:latin typeface="Cambria Math" panose="02040503050406030204" pitchFamily="18" charset="0"/>
                      </a:rPr>
                      <m:t>/</m:t>
                    </m:r>
                    <m:d>
                      <m:dPr>
                        <m:begChr m:val=""/>
                        <m:endChr m:val="⌉"/>
                        <m:ctrlPr>
                          <a:rPr lang="el-GR" b="0" i="1" smtClean="0">
                            <a:latin typeface="Cambria Math" panose="02040503050406030204" pitchFamily="18" charset="0"/>
                          </a:rPr>
                        </m:ctrlPr>
                      </m:dPr>
                      <m:e>
                        <m:r>
                          <m:rPr>
                            <m:sty m:val="p"/>
                          </m:rPr>
                          <a:rPr lang="el-GR" i="1">
                            <a:latin typeface="Cambria Math" panose="02040503050406030204" pitchFamily="18" charset="0"/>
                          </a:rPr>
                          <m:t>λ</m:t>
                        </m:r>
                      </m:e>
                    </m:d>
                  </m:oMath>
                </a14:m>
                <a:r>
                  <a:rPr lang="en-GB" dirty="0"/>
                  <a:t> iterations is smaller than 10</a:t>
                </a:r>
                <a:r>
                  <a:rPr lang="en-GB" baseline="30000" dirty="0"/>
                  <a:t>-12</a:t>
                </a:r>
                <a:r>
                  <a:rPr lang="en-GB" dirty="0"/>
                  <a:t>.</a:t>
                </a:r>
                <a:endParaRPr lang="en-GB" baseline="30000" dirty="0"/>
              </a:p>
              <a:p>
                <a:r>
                  <a:rPr lang="en-US" b="1" dirty="0" err="1"/>
                  <a:t>ConditionCov</a:t>
                </a:r>
                <a:r>
                  <a:rPr lang="en-US" dirty="0"/>
                  <a:t> – the condition number of the covariance matrix, C exceeds 10</a:t>
                </a:r>
                <a:r>
                  <a:rPr lang="en-US" baseline="30000" dirty="0"/>
                  <a:t>14</a:t>
                </a:r>
                <a:r>
                  <a:rPr lang="en-US" dirty="0"/>
                  <a:t>.</a:t>
                </a:r>
                <a:endParaRPr lang="en-GB" baseline="30000" dirty="0"/>
              </a:p>
              <a:p>
                <a:r>
                  <a:rPr lang="en-US" b="1" dirty="0" err="1"/>
                  <a:t>EqualFunVals</a:t>
                </a:r>
                <a:r>
                  <a:rPr lang="en-US" dirty="0"/>
                  <a:t> – in more than 1/3</a:t>
                </a:r>
                <a:r>
                  <a:rPr lang="en-US" baseline="30000" dirty="0"/>
                  <a:t>rd</a:t>
                </a:r>
                <a:r>
                  <a:rPr lang="en-US" dirty="0"/>
                  <a:t> of the last D iterations the objective function value of the best and the k-</a:t>
                </a:r>
                <a:r>
                  <a:rPr lang="en-US" dirty="0" err="1"/>
                  <a:t>th</a:t>
                </a:r>
                <a:r>
                  <a:rPr lang="en-US" dirty="0"/>
                  <a:t> best solution are identical, that is f(x</a:t>
                </a:r>
                <a:r>
                  <a:rPr lang="en-US" baseline="-25000" dirty="0"/>
                  <a:t>1:</a:t>
                </a:r>
                <a:r>
                  <a:rPr lang="el-GR" baseline="-25000" dirty="0"/>
                  <a:t> </a:t>
                </a:r>
                <a14:m>
                  <m:oMath xmlns:m="http://schemas.openxmlformats.org/officeDocument/2006/math">
                    <m:r>
                      <m:rPr>
                        <m:sty m:val="p"/>
                      </m:rPr>
                      <a:rPr lang="el-GR" i="1" baseline="-25000">
                        <a:latin typeface="Cambria Math" panose="02040503050406030204" pitchFamily="18" charset="0"/>
                      </a:rPr>
                      <m:t>λ</m:t>
                    </m:r>
                  </m:oMath>
                </a14:m>
                <a:r>
                  <a:rPr lang="en-US" dirty="0"/>
                  <a:t>) = f(</a:t>
                </a:r>
                <a:r>
                  <a:rPr lang="en-US" dirty="0" err="1"/>
                  <a:t>x</a:t>
                </a:r>
                <a:r>
                  <a:rPr lang="en-US" baseline="-25000" dirty="0" err="1"/>
                  <a:t>k</a:t>
                </a:r>
                <a:r>
                  <a:rPr lang="en-US" baseline="-25000" dirty="0"/>
                  <a:t>:</a:t>
                </a:r>
                <a:r>
                  <a:rPr lang="el-GR" baseline="-25000" dirty="0"/>
                  <a:t> </a:t>
                </a:r>
                <a14:m>
                  <m:oMath xmlns:m="http://schemas.openxmlformats.org/officeDocument/2006/math">
                    <m:r>
                      <m:rPr>
                        <m:sty m:val="p"/>
                      </m:rPr>
                      <a:rPr lang="el-GR" i="1" baseline="-25000">
                        <a:latin typeface="Cambria Math" panose="02040503050406030204" pitchFamily="18" charset="0"/>
                      </a:rPr>
                      <m:t>λ</m:t>
                    </m:r>
                  </m:oMath>
                </a14:m>
                <a:r>
                  <a:rPr lang="en-US" dirty="0"/>
                  <a:t>), where k = 1 +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0.1+</m:t>
                        </m:r>
                        <m:r>
                          <m:rPr>
                            <m:sty m:val="p"/>
                          </m:rPr>
                          <a:rPr lang="el-GR" i="1">
                            <a:latin typeface="Cambria Math" panose="02040503050406030204" pitchFamily="18" charset="0"/>
                          </a:rPr>
                          <m:t>λ</m:t>
                        </m:r>
                        <m:r>
                          <a:rPr lang="en-US" b="0" i="1" smtClean="0">
                            <a:latin typeface="Cambria Math" panose="02040503050406030204" pitchFamily="18" charset="0"/>
                          </a:rPr>
                          <m:t>/4</m:t>
                        </m:r>
                      </m:e>
                    </m:d>
                    <m:r>
                      <a:rPr lang="en-US" b="0" i="0" smtClean="0">
                        <a:latin typeface="Cambria Math" panose="02040503050406030204" pitchFamily="18" charset="0"/>
                      </a:rPr>
                      <m:t>.</m:t>
                    </m:r>
                  </m:oMath>
                </a14:m>
                <a:r>
                  <a:rPr lang="en-US" dirty="0"/>
                  <a:t> </a:t>
                </a:r>
              </a:p>
              <a:p>
                <a:r>
                  <a:rPr lang="en-US" b="1" dirty="0" err="1"/>
                  <a:t>TolX</a:t>
                </a:r>
                <a:r>
                  <a:rPr lang="en-US" dirty="0"/>
                  <a:t> = 10</a:t>
                </a:r>
                <a:r>
                  <a:rPr lang="en-US" baseline="30000" dirty="0"/>
                  <a:t>-12</a:t>
                </a:r>
                <a:r>
                  <a:rPr lang="en-US" dirty="0"/>
                  <a:t> – all components of </a:t>
                </a:r>
                <a:r>
                  <a:rPr lang="en-US" dirty="0" err="1"/>
                  <a:t>p</a:t>
                </a:r>
                <a:r>
                  <a:rPr lang="en-US" baseline="30000" dirty="0" err="1"/>
                  <a:t>t</a:t>
                </a:r>
                <a:r>
                  <a:rPr lang="en-US" baseline="-25000" dirty="0" err="1"/>
                  <a:t>c</a:t>
                </a:r>
                <a:r>
                  <a:rPr lang="en-US" dirty="0"/>
                  <a:t> , and all square roots of the diagonal components of C</a:t>
                </a:r>
                <a:r>
                  <a:rPr lang="en-US" baseline="30000" dirty="0"/>
                  <a:t>t</a:t>
                </a:r>
                <a:r>
                  <a:rPr lang="en-US" dirty="0"/>
                  <a:t> , multiplied by </a:t>
                </a:r>
                <a:r>
                  <a:rPr lang="el-GR" dirty="0"/>
                  <a:t>σ</a:t>
                </a:r>
                <a:r>
                  <a:rPr lang="en-US" baseline="30000" dirty="0"/>
                  <a:t>t</a:t>
                </a:r>
                <a:r>
                  <a:rPr lang="en-US" dirty="0"/>
                  <a:t> / </a:t>
                </a:r>
                <a:r>
                  <a:rPr lang="el-GR" dirty="0"/>
                  <a:t>σ</a:t>
                </a:r>
                <a:r>
                  <a:rPr lang="en-US" baseline="30000" dirty="0"/>
                  <a:t>0</a:t>
                </a:r>
                <a:r>
                  <a:rPr lang="en-US" dirty="0"/>
                  <a:t>, are smaller than </a:t>
                </a:r>
                <a:r>
                  <a:rPr lang="en-US" dirty="0" err="1"/>
                  <a:t>TolX</a:t>
                </a:r>
                <a:r>
                  <a:rPr lang="en-US" dirty="0"/>
                  <a:t>.</a:t>
                </a:r>
              </a:p>
              <a:p>
                <a:r>
                  <a:rPr lang="en-US" b="1" dirty="0"/>
                  <a:t>Stagnation</a:t>
                </a:r>
                <a:r>
                  <a:rPr lang="en-US" dirty="0"/>
                  <a:t> – the median of the 20 newest values is not smaller than the median of the 20 oldest values, respectively, in the two arrays containing the best function values and the median function values of the last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0.2</m:t>
                        </m:r>
                        <m:r>
                          <a:rPr lang="en-US" b="0" i="1" smtClean="0">
                            <a:latin typeface="Cambria Math" panose="02040503050406030204" pitchFamily="18" charset="0"/>
                          </a:rPr>
                          <m:t>𝑡</m:t>
                        </m:r>
                        <m:r>
                          <a:rPr lang="en-US" b="0" i="1" smtClean="0">
                            <a:latin typeface="Cambria Math" panose="02040503050406030204" pitchFamily="18" charset="0"/>
                          </a:rPr>
                          <m:t>+120+30</m:t>
                        </m:r>
                        <m:r>
                          <a:rPr lang="en-US" b="0" i="1" smtClean="0">
                            <a:latin typeface="Cambria Math" panose="02040503050406030204" pitchFamily="18" charset="0"/>
                          </a:rPr>
                          <m:t>𝐷</m:t>
                        </m:r>
                        <m:r>
                          <a:rPr lang="en-US" b="0" i="1" smtClean="0">
                            <a:latin typeface="Cambria Math" panose="02040503050406030204" pitchFamily="18" charset="0"/>
                          </a:rPr>
                          <m:t>/</m:t>
                        </m:r>
                        <m:r>
                          <m:rPr>
                            <m:sty m:val="p"/>
                          </m:rPr>
                          <a:rPr lang="el-GR" b="0" i="1" smtClean="0">
                            <a:latin typeface="Cambria Math" panose="02040503050406030204" pitchFamily="18" charset="0"/>
                          </a:rPr>
                          <m:t>λ</m:t>
                        </m:r>
                      </m:e>
                    </m:d>
                  </m:oMath>
                </a14:m>
                <a:r>
                  <a:rPr lang="en-US" dirty="0"/>
                  <a:t> iterations.</a:t>
                </a:r>
              </a:p>
            </p:txBody>
          </p:sp>
        </mc:Choice>
        <mc:Fallback xmlns="">
          <p:sp>
            <p:nvSpPr>
              <p:cNvPr id="3" name="Content Placeholder 2">
                <a:extLst>
                  <a:ext uri="{FF2B5EF4-FFF2-40B4-BE49-F238E27FC236}">
                    <a16:creationId xmlns:a16="http://schemas.microsoft.com/office/drawing/2014/main" id="{AFE65C5B-0014-45A2-90EF-A0D66DA68493}"/>
                  </a:ext>
                </a:extLst>
              </p:cNvPr>
              <p:cNvSpPr>
                <a:spLocks noGrp="1" noRot="1" noChangeAspect="1" noMove="1" noResize="1" noEditPoints="1" noAdjustHandles="1" noChangeArrowheads="1" noChangeShapeType="1" noTextEdit="1"/>
              </p:cNvSpPr>
              <p:nvPr>
                <p:ph idx="1"/>
              </p:nvPr>
            </p:nvSpPr>
            <p:spPr>
              <a:blipFill>
                <a:blip r:embed="rId2"/>
                <a:stretch>
                  <a:fillRect l="-342" t="-10323" b="-3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67C05662-F5CB-43A2-B2B7-9BC4C201FC06}"/>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52749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BB01FB5-37B9-4EBD-AF40-DE68D3CA4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3E0F06-CEEE-4361-A61B-D871AC8D1F80}"/>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Problem</a:t>
            </a:r>
            <a:endParaRPr lang="en-GB" sz="3200">
              <a:solidFill>
                <a:schemeClr val="bg1"/>
              </a:solidFill>
            </a:endParaRPr>
          </a:p>
        </p:txBody>
      </p:sp>
      <p:sp>
        <p:nvSpPr>
          <p:cNvPr id="13" name="Freeform 11">
            <a:extLst>
              <a:ext uri="{FF2B5EF4-FFF2-40B4-BE49-F238E27FC236}">
                <a16:creationId xmlns:a16="http://schemas.microsoft.com/office/drawing/2014/main" id="{06AF6A9A-0638-4916-AD29-9FC8FC07A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4" name="Slide Number Placeholder 3">
            <a:extLst>
              <a:ext uri="{FF2B5EF4-FFF2-40B4-BE49-F238E27FC236}">
                <a16:creationId xmlns:a16="http://schemas.microsoft.com/office/drawing/2014/main" id="{E3095D10-EB98-4D69-8BD6-B8F4686A67C1}"/>
              </a:ext>
            </a:extLst>
          </p:cNvPr>
          <p:cNvSpPr>
            <a:spLocks noGrp="1"/>
          </p:cNvSpPr>
          <p:nvPr>
            <p:ph type="sldNum" sz="quarter" idx="12"/>
          </p:nvPr>
        </p:nvSpPr>
        <p:spPr>
          <a:xfrm>
            <a:off x="38518" y="3265737"/>
            <a:ext cx="779767" cy="365125"/>
          </a:xfrm>
        </p:spPr>
        <p:txBody>
          <a:bodyPr>
            <a:normAutofit/>
          </a:bodyPr>
          <a:lstStyle/>
          <a:p>
            <a:pPr>
              <a:lnSpc>
                <a:spcPct val="90000"/>
              </a:lnSpc>
              <a:spcAft>
                <a:spcPts val="600"/>
              </a:spcAft>
            </a:pPr>
            <a:fld id="{D57F1E4F-1CFF-5643-939E-217C01CDF565}" type="slidenum">
              <a:rPr lang="en-US" sz="1900">
                <a:solidFill>
                  <a:srgbClr val="FFFFFF"/>
                </a:solidFill>
              </a:rPr>
              <a:pPr>
                <a:lnSpc>
                  <a:spcPct val="90000"/>
                </a:lnSpc>
                <a:spcAft>
                  <a:spcPts val="600"/>
                </a:spcAft>
              </a:pPr>
              <a:t>15</a:t>
            </a:fld>
            <a:endParaRPr lang="en-US" sz="1900">
              <a:solidFill>
                <a:srgbClr val="FFFFFF"/>
              </a:solidFill>
            </a:endParaRPr>
          </a:p>
        </p:txBody>
      </p:sp>
      <p:sp useBgFill="1">
        <p:nvSpPr>
          <p:cNvPr id="15" name="Rectangle 14">
            <a:extLst>
              <a:ext uri="{FF2B5EF4-FFF2-40B4-BE49-F238E27FC236}">
                <a16:creationId xmlns:a16="http://schemas.microsoft.com/office/drawing/2014/main" id="{79057B2B-0D8C-47F2-836B-2E7DD4621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2">
            <a:extLst>
              <a:ext uri="{FF2B5EF4-FFF2-40B4-BE49-F238E27FC236}">
                <a16:creationId xmlns:a16="http://schemas.microsoft.com/office/drawing/2014/main" id="{BDB0CAF3-4AF9-4E13-9787-E1C5BC723CBD}"/>
              </a:ext>
            </a:extLst>
          </p:cNvPr>
          <p:cNvGraphicFramePr>
            <a:graphicFrameLocks noGrp="1"/>
          </p:cNvGraphicFramePr>
          <p:nvPr>
            <p:ph idx="1"/>
            <p:extLst>
              <p:ext uri="{D42A27DB-BD31-4B8C-83A1-F6EECF244321}">
                <p14:modId xmlns:p14="http://schemas.microsoft.com/office/powerpoint/2010/main" val="1134816907"/>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6425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A6092-5CF3-4430-9F3E-75D603B5AAE3}"/>
              </a:ext>
            </a:extLst>
          </p:cNvPr>
          <p:cNvSpPr>
            <a:spLocks noGrp="1"/>
          </p:cNvSpPr>
          <p:nvPr>
            <p:ph type="title"/>
          </p:nvPr>
        </p:nvSpPr>
        <p:spPr>
          <a:xfrm>
            <a:off x="2592925" y="624110"/>
            <a:ext cx="8911687" cy="754314"/>
          </a:xfrm>
        </p:spPr>
        <p:txBody>
          <a:bodyPr/>
          <a:lstStyle/>
          <a:p>
            <a:r>
              <a:rPr lang="en-US" dirty="0"/>
              <a:t>Basins of Attraction</a:t>
            </a:r>
            <a:endParaRPr lang="en-GB" dirty="0"/>
          </a:p>
        </p:txBody>
      </p:sp>
      <p:sp>
        <p:nvSpPr>
          <p:cNvPr id="4" name="Slide Number Placeholder 3">
            <a:extLst>
              <a:ext uri="{FF2B5EF4-FFF2-40B4-BE49-F238E27FC236}">
                <a16:creationId xmlns:a16="http://schemas.microsoft.com/office/drawing/2014/main" id="{A4A09CF6-E594-47BD-A221-F7DFB4AC8A6F}"/>
              </a:ext>
            </a:extLst>
          </p:cNvPr>
          <p:cNvSpPr>
            <a:spLocks noGrp="1"/>
          </p:cNvSpPr>
          <p:nvPr>
            <p:ph type="sldNum" sz="quarter" idx="12"/>
          </p:nvPr>
        </p:nvSpPr>
        <p:spPr>
          <a:xfrm>
            <a:off x="531812" y="787782"/>
            <a:ext cx="779767" cy="365125"/>
          </a:xfrm>
        </p:spPr>
        <p:txBody>
          <a:bodyPr/>
          <a:lstStyle/>
          <a:p>
            <a:fld id="{D57F1E4F-1CFF-5643-939E-217C01CDF565}" type="slidenum">
              <a:rPr lang="en-US" smtClean="0"/>
              <a:pPr/>
              <a:t>16</a:t>
            </a:fld>
            <a:endParaRPr lang="en-US" dirty="0"/>
          </a:p>
        </p:txBody>
      </p:sp>
      <p:pic>
        <p:nvPicPr>
          <p:cNvPr id="20" name="Picture 19" descr="A close up of a logo&#10;&#10;Description automatically generated">
            <a:extLst>
              <a:ext uri="{FF2B5EF4-FFF2-40B4-BE49-F238E27FC236}">
                <a16:creationId xmlns:a16="http://schemas.microsoft.com/office/drawing/2014/main" id="{8559176F-A1FE-46FD-94DE-0E0256E8762D}"/>
              </a:ext>
            </a:extLst>
          </p:cNvPr>
          <p:cNvPicPr>
            <a:picLocks noChangeAspect="1"/>
          </p:cNvPicPr>
          <p:nvPr/>
        </p:nvPicPr>
        <p:blipFill>
          <a:blip r:embed="rId2"/>
          <a:stretch>
            <a:fillRect/>
          </a:stretch>
        </p:blipFill>
        <p:spPr>
          <a:xfrm>
            <a:off x="2408211" y="1248770"/>
            <a:ext cx="8482702" cy="5411337"/>
          </a:xfrm>
          <a:prstGeom prst="rect">
            <a:avLst/>
          </a:prstGeom>
        </p:spPr>
      </p:pic>
    </p:spTree>
    <p:extLst>
      <p:ext uri="{BB962C8B-B14F-4D97-AF65-F5344CB8AC3E}">
        <p14:creationId xmlns:p14="http://schemas.microsoft.com/office/powerpoint/2010/main" val="3939654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FC076-CEAF-4224-931A-9A004305D018}"/>
              </a:ext>
            </a:extLst>
          </p:cNvPr>
          <p:cNvSpPr>
            <a:spLocks noGrp="1"/>
          </p:cNvSpPr>
          <p:nvPr>
            <p:ph type="title"/>
          </p:nvPr>
        </p:nvSpPr>
        <p:spPr/>
        <p:txBody>
          <a:bodyPr/>
          <a:lstStyle/>
          <a:p>
            <a:r>
              <a:rPr lang="en-US" dirty="0"/>
              <a:t>Motivation &amp; Challenges regarding DC-CMA-ES</a:t>
            </a:r>
            <a:endParaRPr lang="en-GB" dirty="0"/>
          </a:p>
        </p:txBody>
      </p:sp>
      <p:sp>
        <p:nvSpPr>
          <p:cNvPr id="3" name="Content Placeholder 2">
            <a:extLst>
              <a:ext uri="{FF2B5EF4-FFF2-40B4-BE49-F238E27FC236}">
                <a16:creationId xmlns:a16="http://schemas.microsoft.com/office/drawing/2014/main" id="{F31EFE13-E662-4CE0-AFB2-1E81AA8066A8}"/>
              </a:ext>
            </a:extLst>
          </p:cNvPr>
          <p:cNvSpPr>
            <a:spLocks noGrp="1"/>
          </p:cNvSpPr>
          <p:nvPr>
            <p:ph idx="1"/>
          </p:nvPr>
        </p:nvSpPr>
        <p:spPr/>
        <p:txBody>
          <a:bodyPr>
            <a:normAutofit lnSpcReduction="10000"/>
          </a:bodyPr>
          <a:lstStyle/>
          <a:p>
            <a:pPr marL="0" indent="0">
              <a:buNone/>
            </a:pPr>
            <a:r>
              <a:rPr lang="en-US" b="1" dirty="0"/>
              <a:t>Motivation</a:t>
            </a:r>
          </a:p>
          <a:p>
            <a:r>
              <a:rPr lang="en-US" dirty="0"/>
              <a:t>Sampling from more than one origin in the search space should improve range of search and diversity of solutions</a:t>
            </a:r>
          </a:p>
          <a:p>
            <a:r>
              <a:rPr lang="en-US" dirty="0"/>
              <a:t>It would be less likely for two searching methods (two EDAs) to get trapped in local optima as compared to one</a:t>
            </a:r>
          </a:p>
          <a:p>
            <a:pPr marL="0" indent="0">
              <a:buNone/>
            </a:pPr>
            <a:r>
              <a:rPr lang="en-GB" b="1" dirty="0"/>
              <a:t>Challenges</a:t>
            </a:r>
          </a:p>
          <a:p>
            <a:r>
              <a:rPr lang="en-GB" dirty="0"/>
              <a:t>Designing a new EDA for the extra search method</a:t>
            </a:r>
          </a:p>
          <a:p>
            <a:r>
              <a:rPr lang="en-GB" dirty="0"/>
              <a:t>Synchronizing the use of two EDAs in the sampling process</a:t>
            </a:r>
          </a:p>
          <a:p>
            <a:r>
              <a:rPr lang="en-GB" dirty="0"/>
              <a:t>Restricting the worst performing EDA from diminishing the overall performance of the algorithm</a:t>
            </a:r>
          </a:p>
          <a:p>
            <a:r>
              <a:rPr lang="en-GB" dirty="0"/>
              <a:t>Determining which EDA is more likely to produce the best solutions</a:t>
            </a:r>
          </a:p>
          <a:p>
            <a:endParaRPr lang="en-GB" dirty="0"/>
          </a:p>
        </p:txBody>
      </p:sp>
      <p:sp>
        <p:nvSpPr>
          <p:cNvPr id="4" name="Slide Number Placeholder 3">
            <a:extLst>
              <a:ext uri="{FF2B5EF4-FFF2-40B4-BE49-F238E27FC236}">
                <a16:creationId xmlns:a16="http://schemas.microsoft.com/office/drawing/2014/main" id="{AA62A0DF-8887-476B-8900-5C3E0CA4B186}"/>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241429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F93BF-B9CF-42CC-A949-025DA8DCFCBD}"/>
              </a:ext>
            </a:extLst>
          </p:cNvPr>
          <p:cNvSpPr>
            <a:spLocks noGrp="1"/>
          </p:cNvSpPr>
          <p:nvPr>
            <p:ph type="title"/>
          </p:nvPr>
        </p:nvSpPr>
        <p:spPr/>
        <p:txBody>
          <a:bodyPr/>
          <a:lstStyle/>
          <a:p>
            <a:r>
              <a:rPr lang="en-US" dirty="0"/>
              <a:t>The Elite Center (Extra EDA)</a:t>
            </a:r>
            <a:endParaRPr lang="en-GB" dirty="0"/>
          </a:p>
        </p:txBody>
      </p:sp>
      <p:sp>
        <p:nvSpPr>
          <p:cNvPr id="3" name="Content Placeholder 2">
            <a:extLst>
              <a:ext uri="{FF2B5EF4-FFF2-40B4-BE49-F238E27FC236}">
                <a16:creationId xmlns:a16="http://schemas.microsoft.com/office/drawing/2014/main" id="{5AB4E420-CC8F-453B-92A6-EABF72CDAD86}"/>
              </a:ext>
            </a:extLst>
          </p:cNvPr>
          <p:cNvSpPr>
            <a:spLocks noGrp="1"/>
          </p:cNvSpPr>
          <p:nvPr>
            <p:ph idx="1"/>
          </p:nvPr>
        </p:nvSpPr>
        <p:spPr>
          <a:xfrm>
            <a:off x="2589212" y="2133600"/>
            <a:ext cx="8915400" cy="4100290"/>
          </a:xfrm>
        </p:spPr>
        <p:txBody>
          <a:bodyPr>
            <a:normAutofit/>
          </a:bodyPr>
          <a:lstStyle/>
          <a:p>
            <a:pPr lvl="1"/>
            <a:r>
              <a:rPr lang="en-US" dirty="0"/>
              <a:t>The EDA used to determine the elite center is inspired by well established techniques in Evolutionary Computation such as:</a:t>
            </a:r>
          </a:p>
          <a:p>
            <a:pPr lvl="2"/>
            <a:r>
              <a:rPr lang="en-US" dirty="0"/>
              <a:t>Elitism</a:t>
            </a:r>
          </a:p>
          <a:p>
            <a:pPr lvl="2"/>
            <a:r>
              <a:rPr lang="en-US" dirty="0"/>
              <a:t>The </a:t>
            </a:r>
            <a:r>
              <a:rPr lang="en-US" b="1" i="1" dirty="0"/>
              <a:t>age</a:t>
            </a:r>
            <a:r>
              <a:rPr lang="en-US" dirty="0"/>
              <a:t> property of individual solutions</a:t>
            </a:r>
          </a:p>
          <a:p>
            <a:pPr lvl="2"/>
            <a:r>
              <a:rPr lang="en-US" dirty="0"/>
              <a:t>Weighted-Intermediate Recombination</a:t>
            </a:r>
          </a:p>
          <a:p>
            <a:pPr lvl="1"/>
            <a:endParaRPr lang="en-US" dirty="0"/>
          </a:p>
          <a:p>
            <a:pPr lvl="1"/>
            <a:r>
              <a:rPr lang="en-US" dirty="0"/>
              <a:t>This EDA accumulates the best solutions from each of the most recent </a:t>
            </a:r>
            <a:r>
              <a:rPr lang="en-US" b="1" i="1" dirty="0"/>
              <a:t>g</a:t>
            </a:r>
            <a:r>
              <a:rPr lang="en-US" dirty="0"/>
              <a:t> generations (history of elite solutions) in a sliding window in order to determine it’s next sampling point in the search space.</a:t>
            </a:r>
          </a:p>
          <a:p>
            <a:pPr lvl="2"/>
            <a:r>
              <a:rPr lang="en-US" dirty="0"/>
              <a:t>Originally, the next search point was simply the most recent elite solution</a:t>
            </a:r>
          </a:p>
          <a:p>
            <a:pPr lvl="2"/>
            <a:r>
              <a:rPr lang="en-US" dirty="0"/>
              <a:t>However this method of choosing the elite center was very unstable, especially in multimodal fitness landscapes</a:t>
            </a:r>
          </a:p>
        </p:txBody>
      </p:sp>
      <p:sp>
        <p:nvSpPr>
          <p:cNvPr id="4" name="Slide Number Placeholder 3">
            <a:extLst>
              <a:ext uri="{FF2B5EF4-FFF2-40B4-BE49-F238E27FC236}">
                <a16:creationId xmlns:a16="http://schemas.microsoft.com/office/drawing/2014/main" id="{D62BDDF8-65A2-44E3-9686-1CAF9AA5EE71}"/>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852407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F93BF-B9CF-42CC-A949-025DA8DCFCBD}"/>
              </a:ext>
            </a:extLst>
          </p:cNvPr>
          <p:cNvSpPr>
            <a:spLocks noGrp="1"/>
          </p:cNvSpPr>
          <p:nvPr>
            <p:ph type="title"/>
          </p:nvPr>
        </p:nvSpPr>
        <p:spPr/>
        <p:txBody>
          <a:bodyPr/>
          <a:lstStyle/>
          <a:p>
            <a:r>
              <a:rPr lang="en-US" dirty="0"/>
              <a:t>Functionality of the Sliding Window</a:t>
            </a:r>
            <a:endParaRPr lang="en-GB" dirty="0"/>
          </a:p>
        </p:txBody>
      </p:sp>
      <p:sp>
        <p:nvSpPr>
          <p:cNvPr id="3" name="Content Placeholder 2">
            <a:extLst>
              <a:ext uri="{FF2B5EF4-FFF2-40B4-BE49-F238E27FC236}">
                <a16:creationId xmlns:a16="http://schemas.microsoft.com/office/drawing/2014/main" id="{5AB4E420-CC8F-453B-92A6-EABF72CDAD86}"/>
              </a:ext>
            </a:extLst>
          </p:cNvPr>
          <p:cNvSpPr>
            <a:spLocks noGrp="1"/>
          </p:cNvSpPr>
          <p:nvPr>
            <p:ph idx="1"/>
          </p:nvPr>
        </p:nvSpPr>
        <p:spPr>
          <a:xfrm>
            <a:off x="2589212" y="1711568"/>
            <a:ext cx="8915400" cy="5019737"/>
          </a:xfrm>
        </p:spPr>
        <p:txBody>
          <a:bodyPr>
            <a:normAutofit/>
          </a:bodyPr>
          <a:lstStyle/>
          <a:p>
            <a:r>
              <a:rPr lang="en-US" dirty="0"/>
              <a:t>A sliding window containing elite solutions is used to calculate the elite center and operates as follows:</a:t>
            </a:r>
          </a:p>
          <a:p>
            <a:pPr marL="0" indent="0">
              <a:buNone/>
            </a:pPr>
            <a:endParaRPr lang="en-US" dirty="0"/>
          </a:p>
        </p:txBody>
      </p:sp>
      <p:sp>
        <p:nvSpPr>
          <p:cNvPr id="4" name="Slide Number Placeholder 3">
            <a:extLst>
              <a:ext uri="{FF2B5EF4-FFF2-40B4-BE49-F238E27FC236}">
                <a16:creationId xmlns:a16="http://schemas.microsoft.com/office/drawing/2014/main" id="{D62BDDF8-65A2-44E3-9686-1CAF9AA5EE71}"/>
              </a:ext>
            </a:extLst>
          </p:cNvPr>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6" name="Picture 5" descr="A close up of a logo&#10;&#10;Description automatically generated">
            <a:extLst>
              <a:ext uri="{FF2B5EF4-FFF2-40B4-BE49-F238E27FC236}">
                <a16:creationId xmlns:a16="http://schemas.microsoft.com/office/drawing/2014/main" id="{916656EE-E5DA-43FD-B051-096D279D1D8E}"/>
              </a:ext>
            </a:extLst>
          </p:cNvPr>
          <p:cNvPicPr>
            <a:picLocks noChangeAspect="1"/>
          </p:cNvPicPr>
          <p:nvPr/>
        </p:nvPicPr>
        <p:blipFill>
          <a:blip r:embed="rId2"/>
          <a:stretch>
            <a:fillRect/>
          </a:stretch>
        </p:blipFill>
        <p:spPr>
          <a:xfrm>
            <a:off x="3727939" y="2535406"/>
            <a:ext cx="5641145" cy="3138281"/>
          </a:xfrm>
          <a:prstGeom prst="rect">
            <a:avLst/>
          </a:prstGeom>
        </p:spPr>
      </p:pic>
    </p:spTree>
    <p:extLst>
      <p:ext uri="{BB962C8B-B14F-4D97-AF65-F5344CB8AC3E}">
        <p14:creationId xmlns:p14="http://schemas.microsoft.com/office/powerpoint/2010/main" val="3705446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05FC7-EEBC-4A9B-9284-E6200262F84C}"/>
              </a:ext>
            </a:extLst>
          </p:cNvPr>
          <p:cNvSpPr>
            <a:spLocks noGrp="1"/>
          </p:cNvSpPr>
          <p:nvPr>
            <p:ph type="title"/>
          </p:nvPr>
        </p:nvSpPr>
        <p:spPr/>
        <p:txBody>
          <a:bodyPr/>
          <a:lstStyle/>
          <a:p>
            <a:r>
              <a:rPr lang="en-US" dirty="0"/>
              <a:t>Outline</a:t>
            </a:r>
            <a:endParaRPr lang="en-GB" dirty="0"/>
          </a:p>
        </p:txBody>
      </p:sp>
      <p:sp>
        <p:nvSpPr>
          <p:cNvPr id="3" name="Content Placeholder 2">
            <a:extLst>
              <a:ext uri="{FF2B5EF4-FFF2-40B4-BE49-F238E27FC236}">
                <a16:creationId xmlns:a16="http://schemas.microsoft.com/office/drawing/2014/main" id="{5C8E6D72-5670-4B1E-B539-7911B8789309}"/>
              </a:ext>
            </a:extLst>
          </p:cNvPr>
          <p:cNvSpPr>
            <a:spLocks noGrp="1"/>
          </p:cNvSpPr>
          <p:nvPr>
            <p:ph idx="1"/>
          </p:nvPr>
        </p:nvSpPr>
        <p:spPr/>
        <p:txBody>
          <a:bodyPr/>
          <a:lstStyle/>
          <a:p>
            <a:r>
              <a:rPr lang="en-US" dirty="0"/>
              <a:t>CMA-ES Review</a:t>
            </a:r>
          </a:p>
          <a:p>
            <a:r>
              <a:rPr lang="en-US" dirty="0"/>
              <a:t>Problem</a:t>
            </a:r>
          </a:p>
          <a:p>
            <a:r>
              <a:rPr lang="en-US" dirty="0"/>
              <a:t>DC-CMA-ES Methodology</a:t>
            </a:r>
          </a:p>
          <a:p>
            <a:r>
              <a:rPr lang="en-US" dirty="0"/>
              <a:t>Test Functions</a:t>
            </a:r>
          </a:p>
          <a:p>
            <a:r>
              <a:rPr lang="en-US" dirty="0"/>
              <a:t>Experimentation</a:t>
            </a:r>
          </a:p>
          <a:p>
            <a:r>
              <a:rPr lang="en-US" dirty="0"/>
              <a:t>Results</a:t>
            </a:r>
          </a:p>
          <a:p>
            <a:r>
              <a:rPr lang="en-US" dirty="0"/>
              <a:t>Conclusion</a:t>
            </a:r>
          </a:p>
          <a:p>
            <a:r>
              <a:rPr lang="en-US" dirty="0"/>
              <a:t>Future Work</a:t>
            </a:r>
          </a:p>
        </p:txBody>
      </p:sp>
      <p:sp>
        <p:nvSpPr>
          <p:cNvPr id="4" name="Slide Number Placeholder 3">
            <a:extLst>
              <a:ext uri="{FF2B5EF4-FFF2-40B4-BE49-F238E27FC236}">
                <a16:creationId xmlns:a16="http://schemas.microsoft.com/office/drawing/2014/main" id="{84E599FD-C197-487E-939E-1CB0040E44C4}"/>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766179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CF83C-412A-48C6-9BF1-DE0892E5EB6B}"/>
              </a:ext>
            </a:extLst>
          </p:cNvPr>
          <p:cNvSpPr>
            <a:spLocks noGrp="1"/>
          </p:cNvSpPr>
          <p:nvPr>
            <p:ph type="title"/>
          </p:nvPr>
        </p:nvSpPr>
        <p:spPr/>
        <p:txBody>
          <a:bodyPr/>
          <a:lstStyle/>
          <a:p>
            <a:r>
              <a:rPr lang="en-US" dirty="0"/>
              <a:t>Calculating the Elite Center</a:t>
            </a:r>
            <a:endParaRPr lang="en-GB" dirty="0"/>
          </a:p>
        </p:txBody>
      </p:sp>
      <p:graphicFrame>
        <p:nvGraphicFramePr>
          <p:cNvPr id="5" name="Content Placeholder 4">
            <a:extLst>
              <a:ext uri="{FF2B5EF4-FFF2-40B4-BE49-F238E27FC236}">
                <a16:creationId xmlns:a16="http://schemas.microsoft.com/office/drawing/2014/main" id="{CEC4E45F-D596-4F1F-9207-065B92365D6C}"/>
              </a:ext>
            </a:extLst>
          </p:cNvPr>
          <p:cNvGraphicFramePr>
            <a:graphicFrameLocks noGrp="1"/>
          </p:cNvGraphicFramePr>
          <p:nvPr>
            <p:ph idx="1"/>
            <p:extLst>
              <p:ext uri="{D42A27DB-BD31-4B8C-83A1-F6EECF244321}">
                <p14:modId xmlns:p14="http://schemas.microsoft.com/office/powerpoint/2010/main" val="2446214540"/>
              </p:ext>
            </p:extLst>
          </p:nvPr>
        </p:nvGraphicFramePr>
        <p:xfrm>
          <a:off x="1638300" y="2450196"/>
          <a:ext cx="8915400" cy="370840"/>
        </p:xfrm>
        <a:graphic>
          <a:graphicData uri="http://schemas.openxmlformats.org/drawingml/2006/table">
            <a:tbl>
              <a:tblPr firstRow="1" bandRow="1">
                <a:tableStyleId>{D7AC3CCA-C797-4891-BE02-D94E43425B78}</a:tableStyleId>
              </a:tblPr>
              <a:tblGrid>
                <a:gridCol w="891540">
                  <a:extLst>
                    <a:ext uri="{9D8B030D-6E8A-4147-A177-3AD203B41FA5}">
                      <a16:colId xmlns:a16="http://schemas.microsoft.com/office/drawing/2014/main" val="421371706"/>
                    </a:ext>
                  </a:extLst>
                </a:gridCol>
                <a:gridCol w="891540">
                  <a:extLst>
                    <a:ext uri="{9D8B030D-6E8A-4147-A177-3AD203B41FA5}">
                      <a16:colId xmlns:a16="http://schemas.microsoft.com/office/drawing/2014/main" val="3004452196"/>
                    </a:ext>
                  </a:extLst>
                </a:gridCol>
                <a:gridCol w="891540">
                  <a:extLst>
                    <a:ext uri="{9D8B030D-6E8A-4147-A177-3AD203B41FA5}">
                      <a16:colId xmlns:a16="http://schemas.microsoft.com/office/drawing/2014/main" val="3631446883"/>
                    </a:ext>
                  </a:extLst>
                </a:gridCol>
                <a:gridCol w="891540">
                  <a:extLst>
                    <a:ext uri="{9D8B030D-6E8A-4147-A177-3AD203B41FA5}">
                      <a16:colId xmlns:a16="http://schemas.microsoft.com/office/drawing/2014/main" val="168000935"/>
                    </a:ext>
                  </a:extLst>
                </a:gridCol>
                <a:gridCol w="891540">
                  <a:extLst>
                    <a:ext uri="{9D8B030D-6E8A-4147-A177-3AD203B41FA5}">
                      <a16:colId xmlns:a16="http://schemas.microsoft.com/office/drawing/2014/main" val="801413532"/>
                    </a:ext>
                  </a:extLst>
                </a:gridCol>
                <a:gridCol w="891540">
                  <a:extLst>
                    <a:ext uri="{9D8B030D-6E8A-4147-A177-3AD203B41FA5}">
                      <a16:colId xmlns:a16="http://schemas.microsoft.com/office/drawing/2014/main" val="794008308"/>
                    </a:ext>
                  </a:extLst>
                </a:gridCol>
                <a:gridCol w="891540">
                  <a:extLst>
                    <a:ext uri="{9D8B030D-6E8A-4147-A177-3AD203B41FA5}">
                      <a16:colId xmlns:a16="http://schemas.microsoft.com/office/drawing/2014/main" val="2599293672"/>
                    </a:ext>
                  </a:extLst>
                </a:gridCol>
                <a:gridCol w="891540">
                  <a:extLst>
                    <a:ext uri="{9D8B030D-6E8A-4147-A177-3AD203B41FA5}">
                      <a16:colId xmlns:a16="http://schemas.microsoft.com/office/drawing/2014/main" val="3136312800"/>
                    </a:ext>
                  </a:extLst>
                </a:gridCol>
                <a:gridCol w="891540">
                  <a:extLst>
                    <a:ext uri="{9D8B030D-6E8A-4147-A177-3AD203B41FA5}">
                      <a16:colId xmlns:a16="http://schemas.microsoft.com/office/drawing/2014/main" val="837589763"/>
                    </a:ext>
                  </a:extLst>
                </a:gridCol>
                <a:gridCol w="891540">
                  <a:extLst>
                    <a:ext uri="{9D8B030D-6E8A-4147-A177-3AD203B41FA5}">
                      <a16:colId xmlns:a16="http://schemas.microsoft.com/office/drawing/2014/main" val="1350973847"/>
                    </a:ext>
                  </a:extLst>
                </a:gridCol>
              </a:tblGrid>
              <a:tr h="370840">
                <a:tc>
                  <a:txBody>
                    <a:bodyPr/>
                    <a:lstStyle/>
                    <a:p>
                      <a:pPr algn="ctr"/>
                      <a:r>
                        <a:rPr lang="en-US" b="0" dirty="0"/>
                        <a:t>x</a:t>
                      </a:r>
                      <a:r>
                        <a:rPr lang="en-US" b="0" baseline="-25000" dirty="0"/>
                        <a:t>10</a:t>
                      </a:r>
                      <a:endParaRPr lang="en-GB" b="0" baseline="-25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0" dirty="0"/>
                        <a:t>x</a:t>
                      </a:r>
                      <a:r>
                        <a:rPr lang="en-US" b="0" baseline="-25000" dirty="0"/>
                        <a:t>9</a:t>
                      </a:r>
                      <a:endParaRPr lang="en-GB" b="0" baseline="-25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0" dirty="0"/>
                        <a:t>x</a:t>
                      </a:r>
                      <a:r>
                        <a:rPr lang="en-US" b="0" baseline="-25000" dirty="0"/>
                        <a:t>8</a:t>
                      </a:r>
                      <a:endParaRPr lang="en-GB" b="0" baseline="-25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0" dirty="0"/>
                        <a:t>x</a:t>
                      </a:r>
                      <a:r>
                        <a:rPr lang="en-US" b="0" baseline="-25000" dirty="0"/>
                        <a:t>7</a:t>
                      </a:r>
                      <a:endParaRPr lang="en-GB" b="0" baseline="-25000" dirty="0"/>
                    </a:p>
                  </a:txBody>
                  <a:tcPr/>
                </a:tc>
                <a:tc>
                  <a:txBody>
                    <a:bodyPr/>
                    <a:lstStyle/>
                    <a:p>
                      <a:pPr algn="ctr"/>
                      <a:r>
                        <a:rPr lang="en-US" b="0" dirty="0"/>
                        <a:t>x</a:t>
                      </a:r>
                      <a:r>
                        <a:rPr lang="en-US" b="0" baseline="-25000" dirty="0"/>
                        <a:t>6</a:t>
                      </a:r>
                      <a:endParaRPr lang="en-GB" b="0" dirty="0"/>
                    </a:p>
                  </a:txBody>
                  <a:tcPr/>
                </a:tc>
                <a:tc>
                  <a:txBody>
                    <a:bodyPr/>
                    <a:lstStyle/>
                    <a:p>
                      <a:pPr algn="ctr"/>
                      <a:r>
                        <a:rPr lang="en-US" b="0" dirty="0"/>
                        <a:t>x</a:t>
                      </a:r>
                      <a:r>
                        <a:rPr lang="en-US" b="0" baseline="-25000" dirty="0"/>
                        <a:t>5</a:t>
                      </a:r>
                      <a:endParaRPr lang="en-GB" b="0" dirty="0"/>
                    </a:p>
                  </a:txBody>
                  <a:tcPr/>
                </a:tc>
                <a:tc>
                  <a:txBody>
                    <a:bodyPr/>
                    <a:lstStyle/>
                    <a:p>
                      <a:pPr algn="ctr"/>
                      <a:r>
                        <a:rPr lang="en-US" b="0" dirty="0"/>
                        <a:t>x</a:t>
                      </a:r>
                      <a:r>
                        <a:rPr lang="en-US" b="0" baseline="-25000" dirty="0"/>
                        <a:t>4</a:t>
                      </a:r>
                      <a:endParaRPr lang="en-GB" b="0" dirty="0"/>
                    </a:p>
                  </a:txBody>
                  <a:tcPr/>
                </a:tc>
                <a:tc>
                  <a:txBody>
                    <a:bodyPr/>
                    <a:lstStyle/>
                    <a:p>
                      <a:pPr algn="ctr"/>
                      <a:r>
                        <a:rPr lang="en-US" b="0" dirty="0"/>
                        <a:t>x</a:t>
                      </a:r>
                      <a:r>
                        <a:rPr lang="en-US" b="0" baseline="-25000" dirty="0"/>
                        <a:t>3</a:t>
                      </a:r>
                      <a:endParaRPr lang="en-GB" b="0" dirty="0"/>
                    </a:p>
                  </a:txBody>
                  <a:tcPr/>
                </a:tc>
                <a:tc>
                  <a:txBody>
                    <a:bodyPr/>
                    <a:lstStyle/>
                    <a:p>
                      <a:pPr algn="ctr"/>
                      <a:r>
                        <a:rPr lang="en-US" b="0" dirty="0"/>
                        <a:t>x</a:t>
                      </a:r>
                      <a:r>
                        <a:rPr lang="en-US" b="0" baseline="-25000" dirty="0"/>
                        <a:t>2</a:t>
                      </a:r>
                      <a:endParaRPr lang="en-GB" b="0" dirty="0"/>
                    </a:p>
                  </a:txBody>
                  <a:tcPr/>
                </a:tc>
                <a:tc>
                  <a:txBody>
                    <a:bodyPr/>
                    <a:lstStyle/>
                    <a:p>
                      <a:pPr algn="ctr"/>
                      <a:r>
                        <a:rPr lang="en-US" b="0" dirty="0"/>
                        <a:t>x</a:t>
                      </a:r>
                      <a:r>
                        <a:rPr lang="en-US" b="0" baseline="-25000" dirty="0"/>
                        <a:t>1</a:t>
                      </a:r>
                      <a:endParaRPr lang="en-GB" b="0" dirty="0"/>
                    </a:p>
                  </a:txBody>
                  <a:tcPr/>
                </a:tc>
                <a:extLst>
                  <a:ext uri="{0D108BD9-81ED-4DB2-BD59-A6C34878D82A}">
                    <a16:rowId xmlns:a16="http://schemas.microsoft.com/office/drawing/2014/main" val="1335552030"/>
                  </a:ext>
                </a:extLst>
              </a:tr>
            </a:tbl>
          </a:graphicData>
        </a:graphic>
      </p:graphicFrame>
      <p:sp>
        <p:nvSpPr>
          <p:cNvPr id="4" name="Slide Number Placeholder 3">
            <a:extLst>
              <a:ext uri="{FF2B5EF4-FFF2-40B4-BE49-F238E27FC236}">
                <a16:creationId xmlns:a16="http://schemas.microsoft.com/office/drawing/2014/main" id="{E750C66C-91DF-4CE4-A8AF-AA8360ADEB50}"/>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
        <p:nvSpPr>
          <p:cNvPr id="6" name="TextBox 5">
            <a:extLst>
              <a:ext uri="{FF2B5EF4-FFF2-40B4-BE49-F238E27FC236}">
                <a16:creationId xmlns:a16="http://schemas.microsoft.com/office/drawing/2014/main" id="{D80F09C7-043F-4B44-B264-D39CB6B2312D}"/>
              </a:ext>
            </a:extLst>
          </p:cNvPr>
          <p:cNvSpPr txBox="1"/>
          <p:nvPr/>
        </p:nvSpPr>
        <p:spPr>
          <a:xfrm>
            <a:off x="1538090" y="1715858"/>
            <a:ext cx="8420102" cy="646331"/>
          </a:xfrm>
          <a:prstGeom prst="rect">
            <a:avLst/>
          </a:prstGeom>
          <a:noFill/>
        </p:spPr>
        <p:txBody>
          <a:bodyPr wrap="square" rtlCol="0">
            <a:spAutoFit/>
          </a:bodyPr>
          <a:lstStyle/>
          <a:p>
            <a:r>
              <a:rPr lang="en-US" dirty="0"/>
              <a:t>history window containing the best solution from each of the 10 most recent generations, x[1:10].</a:t>
            </a:r>
            <a:endParaRPr lang="en-GB" dirty="0"/>
          </a:p>
        </p:txBody>
      </p:sp>
      <p:graphicFrame>
        <p:nvGraphicFramePr>
          <p:cNvPr id="7" name="Table 6">
            <a:extLst>
              <a:ext uri="{FF2B5EF4-FFF2-40B4-BE49-F238E27FC236}">
                <a16:creationId xmlns:a16="http://schemas.microsoft.com/office/drawing/2014/main" id="{642AB4DF-70D7-49C7-8997-7CFDB9913BB8}"/>
              </a:ext>
            </a:extLst>
          </p:cNvPr>
          <p:cNvGraphicFramePr>
            <a:graphicFrameLocks noGrp="1"/>
          </p:cNvGraphicFramePr>
          <p:nvPr>
            <p:extLst>
              <p:ext uri="{D42A27DB-BD31-4B8C-83A1-F6EECF244321}">
                <p14:modId xmlns:p14="http://schemas.microsoft.com/office/powerpoint/2010/main" val="1344402992"/>
              </p:ext>
            </p:extLst>
          </p:nvPr>
        </p:nvGraphicFramePr>
        <p:xfrm>
          <a:off x="1638300" y="3845282"/>
          <a:ext cx="8915400" cy="370840"/>
        </p:xfrm>
        <a:graphic>
          <a:graphicData uri="http://schemas.openxmlformats.org/drawingml/2006/table">
            <a:tbl>
              <a:tblPr firstRow="1" bandRow="1">
                <a:tableStyleId>{D7AC3CCA-C797-4891-BE02-D94E43425B78}</a:tableStyleId>
              </a:tblPr>
              <a:tblGrid>
                <a:gridCol w="891540">
                  <a:extLst>
                    <a:ext uri="{9D8B030D-6E8A-4147-A177-3AD203B41FA5}">
                      <a16:colId xmlns:a16="http://schemas.microsoft.com/office/drawing/2014/main" val="528248418"/>
                    </a:ext>
                  </a:extLst>
                </a:gridCol>
                <a:gridCol w="891540">
                  <a:extLst>
                    <a:ext uri="{9D8B030D-6E8A-4147-A177-3AD203B41FA5}">
                      <a16:colId xmlns:a16="http://schemas.microsoft.com/office/drawing/2014/main" val="4031933039"/>
                    </a:ext>
                  </a:extLst>
                </a:gridCol>
                <a:gridCol w="891540">
                  <a:extLst>
                    <a:ext uri="{9D8B030D-6E8A-4147-A177-3AD203B41FA5}">
                      <a16:colId xmlns:a16="http://schemas.microsoft.com/office/drawing/2014/main" val="1176955295"/>
                    </a:ext>
                  </a:extLst>
                </a:gridCol>
                <a:gridCol w="891540">
                  <a:extLst>
                    <a:ext uri="{9D8B030D-6E8A-4147-A177-3AD203B41FA5}">
                      <a16:colId xmlns:a16="http://schemas.microsoft.com/office/drawing/2014/main" val="2091913662"/>
                    </a:ext>
                  </a:extLst>
                </a:gridCol>
                <a:gridCol w="891540">
                  <a:extLst>
                    <a:ext uri="{9D8B030D-6E8A-4147-A177-3AD203B41FA5}">
                      <a16:colId xmlns:a16="http://schemas.microsoft.com/office/drawing/2014/main" val="561623752"/>
                    </a:ext>
                  </a:extLst>
                </a:gridCol>
                <a:gridCol w="891540">
                  <a:extLst>
                    <a:ext uri="{9D8B030D-6E8A-4147-A177-3AD203B41FA5}">
                      <a16:colId xmlns:a16="http://schemas.microsoft.com/office/drawing/2014/main" val="4292994283"/>
                    </a:ext>
                  </a:extLst>
                </a:gridCol>
                <a:gridCol w="891540">
                  <a:extLst>
                    <a:ext uri="{9D8B030D-6E8A-4147-A177-3AD203B41FA5}">
                      <a16:colId xmlns:a16="http://schemas.microsoft.com/office/drawing/2014/main" val="2190306754"/>
                    </a:ext>
                  </a:extLst>
                </a:gridCol>
                <a:gridCol w="891540">
                  <a:extLst>
                    <a:ext uri="{9D8B030D-6E8A-4147-A177-3AD203B41FA5}">
                      <a16:colId xmlns:a16="http://schemas.microsoft.com/office/drawing/2014/main" val="2918725125"/>
                    </a:ext>
                  </a:extLst>
                </a:gridCol>
                <a:gridCol w="891540">
                  <a:extLst>
                    <a:ext uri="{9D8B030D-6E8A-4147-A177-3AD203B41FA5}">
                      <a16:colId xmlns:a16="http://schemas.microsoft.com/office/drawing/2014/main" val="1360741157"/>
                    </a:ext>
                  </a:extLst>
                </a:gridCol>
                <a:gridCol w="891540">
                  <a:extLst>
                    <a:ext uri="{9D8B030D-6E8A-4147-A177-3AD203B41FA5}">
                      <a16:colId xmlns:a16="http://schemas.microsoft.com/office/drawing/2014/main" val="3438920255"/>
                    </a:ext>
                  </a:extLst>
                </a:gridCol>
              </a:tblGrid>
              <a:tr h="370840">
                <a:tc>
                  <a:txBody>
                    <a:bodyPr/>
                    <a:lstStyle/>
                    <a:p>
                      <a:pPr algn="ctr"/>
                      <a:r>
                        <a:rPr lang="en-US" b="0" dirty="0"/>
                        <a:t>0.171</a:t>
                      </a:r>
                      <a:endParaRPr lang="en-GB" b="0" dirty="0"/>
                    </a:p>
                  </a:txBody>
                  <a:tcPr/>
                </a:tc>
                <a:tc>
                  <a:txBody>
                    <a:bodyPr/>
                    <a:lstStyle/>
                    <a:p>
                      <a:pPr algn="ctr"/>
                      <a:r>
                        <a:rPr lang="en-US" b="0" dirty="0"/>
                        <a:t>0.138</a:t>
                      </a:r>
                      <a:endParaRPr lang="en-GB" b="0" dirty="0"/>
                    </a:p>
                  </a:txBody>
                  <a:tcPr/>
                </a:tc>
                <a:tc>
                  <a:txBody>
                    <a:bodyPr/>
                    <a:lstStyle/>
                    <a:p>
                      <a:pPr algn="ctr"/>
                      <a:r>
                        <a:rPr lang="en-US" b="0" dirty="0"/>
                        <a:t>0.119</a:t>
                      </a:r>
                      <a:endParaRPr lang="en-GB" b="0" dirty="0"/>
                    </a:p>
                  </a:txBody>
                  <a:tcPr/>
                </a:tc>
                <a:tc>
                  <a:txBody>
                    <a:bodyPr/>
                    <a:lstStyle/>
                    <a:p>
                      <a:pPr algn="ctr"/>
                      <a:r>
                        <a:rPr lang="en-US" b="0" dirty="0"/>
                        <a:t>0.105</a:t>
                      </a:r>
                      <a:endParaRPr lang="en-GB" b="0" dirty="0"/>
                    </a:p>
                  </a:txBody>
                  <a:tcPr/>
                </a:tc>
                <a:tc>
                  <a:txBody>
                    <a:bodyPr/>
                    <a:lstStyle/>
                    <a:p>
                      <a:pPr algn="ctr"/>
                      <a:r>
                        <a:rPr lang="en-US" b="0" dirty="0"/>
                        <a:t>0.095</a:t>
                      </a:r>
                      <a:endParaRPr lang="en-GB" b="0" dirty="0"/>
                    </a:p>
                  </a:txBody>
                  <a:tcPr/>
                </a:tc>
                <a:tc>
                  <a:txBody>
                    <a:bodyPr/>
                    <a:lstStyle/>
                    <a:p>
                      <a:pPr algn="ctr"/>
                      <a:r>
                        <a:rPr lang="en-US" b="0" dirty="0"/>
                        <a:t>0.087</a:t>
                      </a:r>
                      <a:endParaRPr lang="en-GB" b="0" dirty="0"/>
                    </a:p>
                  </a:txBody>
                  <a:tcPr/>
                </a:tc>
                <a:tc>
                  <a:txBody>
                    <a:bodyPr/>
                    <a:lstStyle/>
                    <a:p>
                      <a:pPr algn="ctr"/>
                      <a:r>
                        <a:rPr lang="en-US" b="0" dirty="0"/>
                        <a:t>0.079</a:t>
                      </a:r>
                      <a:endParaRPr lang="en-GB" b="0" dirty="0"/>
                    </a:p>
                  </a:txBody>
                  <a:tcPr/>
                </a:tc>
                <a:tc>
                  <a:txBody>
                    <a:bodyPr/>
                    <a:lstStyle/>
                    <a:p>
                      <a:pPr algn="ctr"/>
                      <a:r>
                        <a:rPr lang="en-US" b="0" dirty="0"/>
                        <a:t>0.073</a:t>
                      </a:r>
                      <a:endParaRPr lang="en-GB" b="0" dirty="0"/>
                    </a:p>
                  </a:txBody>
                  <a:tcPr/>
                </a:tc>
                <a:tc>
                  <a:txBody>
                    <a:bodyPr/>
                    <a:lstStyle/>
                    <a:p>
                      <a:pPr algn="ctr"/>
                      <a:r>
                        <a:rPr lang="en-US" b="0" dirty="0"/>
                        <a:t>0.068</a:t>
                      </a:r>
                      <a:endParaRPr lang="en-GB" b="0" dirty="0"/>
                    </a:p>
                  </a:txBody>
                  <a:tcPr/>
                </a:tc>
                <a:tc>
                  <a:txBody>
                    <a:bodyPr/>
                    <a:lstStyle/>
                    <a:p>
                      <a:pPr algn="ctr"/>
                      <a:r>
                        <a:rPr lang="en-US" b="0" dirty="0"/>
                        <a:t>0.063</a:t>
                      </a:r>
                      <a:endParaRPr lang="en-GB" b="0" dirty="0"/>
                    </a:p>
                  </a:txBody>
                  <a:tcPr/>
                </a:tc>
                <a:extLst>
                  <a:ext uri="{0D108BD9-81ED-4DB2-BD59-A6C34878D82A}">
                    <a16:rowId xmlns:a16="http://schemas.microsoft.com/office/drawing/2014/main" val="664339601"/>
                  </a:ext>
                </a:extLst>
              </a:tr>
            </a:tbl>
          </a:graphicData>
        </a:graphic>
      </p:graphicFrame>
      <p:sp>
        <p:nvSpPr>
          <p:cNvPr id="8" name="TextBox 7">
            <a:extLst>
              <a:ext uri="{FF2B5EF4-FFF2-40B4-BE49-F238E27FC236}">
                <a16:creationId xmlns:a16="http://schemas.microsoft.com/office/drawing/2014/main" id="{0624566F-F64D-4A76-BCBB-3C815353BB67}"/>
              </a:ext>
            </a:extLst>
          </p:cNvPr>
          <p:cNvSpPr txBox="1"/>
          <p:nvPr/>
        </p:nvSpPr>
        <p:spPr>
          <a:xfrm>
            <a:off x="1638300" y="3299936"/>
            <a:ext cx="7555804" cy="369332"/>
          </a:xfrm>
          <a:prstGeom prst="rect">
            <a:avLst/>
          </a:prstGeom>
          <a:noFill/>
        </p:spPr>
        <p:txBody>
          <a:bodyPr wrap="square" rtlCol="0">
            <a:spAutoFit/>
          </a:bodyPr>
          <a:lstStyle/>
          <a:p>
            <a:r>
              <a:rPr lang="en-US" dirty="0"/>
              <a:t>skewed set of log weights, w[1:10]</a:t>
            </a:r>
            <a:endParaRPr lang="en-GB"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9570902-0DAC-43CB-8326-CF5115CCD0DD}"/>
                  </a:ext>
                </a:extLst>
              </p:cNvPr>
              <p:cNvSpPr txBox="1"/>
              <p:nvPr/>
            </p:nvSpPr>
            <p:spPr>
              <a:xfrm>
                <a:off x="1638299" y="4546948"/>
                <a:ext cx="8915399" cy="1217064"/>
              </a:xfrm>
              <a:prstGeom prst="rect">
                <a:avLst/>
              </a:prstGeom>
              <a:noFill/>
            </p:spPr>
            <p:txBody>
              <a:bodyPr wrap="square" rtlCol="0">
                <a:spAutoFit/>
              </a:bodyPr>
              <a:lstStyle/>
              <a:p>
                <a:r>
                  <a:rPr lang="en-US" dirty="0"/>
                  <a:t>To calculate the elite-center, perform weighted-intermediate recombination on the solutions in the elite window as follows:</a:t>
                </a:r>
                <a:endParaRPr lang="en-GB" dirty="0"/>
              </a:p>
              <a:p>
                <a:endParaRPr lang="en-GB" dirty="0"/>
              </a:p>
              <a:p>
                <a:pPr marL="285750" indent="-285750">
                  <a:buFont typeface="Arial" panose="020B0604020202020204" pitchFamily="34" charset="0"/>
                  <a:buChar char="•"/>
                </a:pPr>
                <a:r>
                  <a:rPr lang="en-US" dirty="0"/>
                  <a:t>elite center =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10</m:t>
                        </m:r>
                      </m:sup>
                      <m:e>
                        <m:r>
                          <a:rPr lang="en-US" b="0" i="1" smtClean="0">
                            <a:latin typeface="Cambria Math" panose="02040503050406030204" pitchFamily="18" charset="0"/>
                          </a:rPr>
                          <m:t>𝑤</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 . </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e>
                    </m:nary>
                  </m:oMath>
                </a14:m>
                <a:endParaRPr lang="en-US" dirty="0"/>
              </a:p>
            </p:txBody>
          </p:sp>
        </mc:Choice>
        <mc:Fallback xmlns="">
          <p:sp>
            <p:nvSpPr>
              <p:cNvPr id="9" name="TextBox 8">
                <a:extLst>
                  <a:ext uri="{FF2B5EF4-FFF2-40B4-BE49-F238E27FC236}">
                    <a16:creationId xmlns:a16="http://schemas.microsoft.com/office/drawing/2014/main" id="{29570902-0DAC-43CB-8326-CF5115CCD0DD}"/>
                  </a:ext>
                </a:extLst>
              </p:cNvPr>
              <p:cNvSpPr txBox="1">
                <a:spLocks noRot="1" noChangeAspect="1" noMove="1" noResize="1" noEditPoints="1" noAdjustHandles="1" noChangeArrowheads="1" noChangeShapeType="1" noTextEdit="1"/>
              </p:cNvSpPr>
              <p:nvPr/>
            </p:nvSpPr>
            <p:spPr>
              <a:xfrm>
                <a:off x="1638299" y="4546948"/>
                <a:ext cx="8915399" cy="1217064"/>
              </a:xfrm>
              <a:prstGeom prst="rect">
                <a:avLst/>
              </a:prstGeom>
              <a:blipFill>
                <a:blip r:embed="rId2"/>
                <a:stretch>
                  <a:fillRect l="-616" t="-3000" b="-55500"/>
                </a:stretch>
              </a:blipFill>
            </p:spPr>
            <p:txBody>
              <a:bodyPr/>
              <a:lstStyle/>
              <a:p>
                <a:r>
                  <a:rPr lang="en-GB">
                    <a:noFill/>
                  </a:rPr>
                  <a:t> </a:t>
                </a:r>
              </a:p>
            </p:txBody>
          </p:sp>
        </mc:Fallback>
      </mc:AlternateContent>
    </p:spTree>
    <p:extLst>
      <p:ext uri="{BB962C8B-B14F-4D97-AF65-F5344CB8AC3E}">
        <p14:creationId xmlns:p14="http://schemas.microsoft.com/office/powerpoint/2010/main" val="1426793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1DBF2-723A-4F77-9856-C965EAE01F80}"/>
              </a:ext>
            </a:extLst>
          </p:cNvPr>
          <p:cNvSpPr>
            <a:spLocks noGrp="1"/>
          </p:cNvSpPr>
          <p:nvPr>
            <p:ph type="title"/>
          </p:nvPr>
        </p:nvSpPr>
        <p:spPr/>
        <p:txBody>
          <a:bodyPr/>
          <a:lstStyle/>
          <a:p>
            <a:r>
              <a:rPr lang="en-US" dirty="0"/>
              <a:t>Synchronizing the Sampling Process</a:t>
            </a:r>
            <a:endParaRPr lang="en-GB" dirty="0"/>
          </a:p>
        </p:txBody>
      </p:sp>
      <p:sp>
        <p:nvSpPr>
          <p:cNvPr id="3" name="Content Placeholder 2">
            <a:extLst>
              <a:ext uri="{FF2B5EF4-FFF2-40B4-BE49-F238E27FC236}">
                <a16:creationId xmlns:a16="http://schemas.microsoft.com/office/drawing/2014/main" id="{C1978B61-38BD-4D67-8635-F572487AAEA4}"/>
              </a:ext>
            </a:extLst>
          </p:cNvPr>
          <p:cNvSpPr>
            <a:spLocks noGrp="1"/>
          </p:cNvSpPr>
          <p:nvPr>
            <p:ph idx="1"/>
          </p:nvPr>
        </p:nvSpPr>
        <p:spPr/>
        <p:txBody>
          <a:bodyPr>
            <a:normAutofit fontScale="92500"/>
          </a:bodyPr>
          <a:lstStyle/>
          <a:p>
            <a:r>
              <a:rPr lang="en-US" dirty="0"/>
              <a:t>One of the challenges associated with DC-CMA-ES was synchronizing the sampling of solutions between two centers.</a:t>
            </a:r>
          </a:p>
          <a:p>
            <a:endParaRPr lang="en-US" dirty="0"/>
          </a:p>
          <a:p>
            <a:r>
              <a:rPr lang="en-US" dirty="0"/>
              <a:t>The number of solutions each center generates is determined by a pair of fixed ratios</a:t>
            </a:r>
          </a:p>
          <a:p>
            <a:pPr lvl="1"/>
            <a:r>
              <a:rPr lang="en-US" dirty="0"/>
              <a:t>ratios where only the original center performs sampling is identical to CMA-ES</a:t>
            </a:r>
          </a:p>
          <a:p>
            <a:pPr marL="457200" lvl="1" indent="0">
              <a:buNone/>
            </a:pPr>
            <a:endParaRPr lang="en-US" dirty="0"/>
          </a:p>
          <a:p>
            <a:r>
              <a:rPr lang="en-US" dirty="0"/>
              <a:t>Both centers use the same covariance matrix and step-size. Hence, the two EDAs have an overlapping model. </a:t>
            </a:r>
          </a:p>
          <a:p>
            <a:endParaRPr lang="en-US" dirty="0"/>
          </a:p>
          <a:p>
            <a:r>
              <a:rPr lang="en-US" dirty="0"/>
              <a:t>How do they share the same covariance matrix? The master-slave relationship</a:t>
            </a:r>
          </a:p>
          <a:p>
            <a:endParaRPr lang="en-US" dirty="0"/>
          </a:p>
          <a:p>
            <a:endParaRPr lang="en-GB" dirty="0"/>
          </a:p>
        </p:txBody>
      </p:sp>
      <p:sp>
        <p:nvSpPr>
          <p:cNvPr id="4" name="Slide Number Placeholder 3">
            <a:extLst>
              <a:ext uri="{FF2B5EF4-FFF2-40B4-BE49-F238E27FC236}">
                <a16:creationId xmlns:a16="http://schemas.microsoft.com/office/drawing/2014/main" id="{7B380F5C-3A44-45D7-9FE8-8244F6D46ABC}"/>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029115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0B463-6F63-45C2-B17A-80B5F9E21E06}"/>
              </a:ext>
            </a:extLst>
          </p:cNvPr>
          <p:cNvSpPr>
            <a:spLocks noGrp="1"/>
          </p:cNvSpPr>
          <p:nvPr>
            <p:ph type="title"/>
          </p:nvPr>
        </p:nvSpPr>
        <p:spPr/>
        <p:txBody>
          <a:bodyPr/>
          <a:lstStyle/>
          <a:p>
            <a:r>
              <a:rPr lang="en-US" dirty="0"/>
              <a:t>Synchronizing the Sampling Process: Master-Slave relationship</a:t>
            </a:r>
            <a:endParaRPr lang="en-GB" dirty="0"/>
          </a:p>
        </p:txBody>
      </p:sp>
      <p:sp>
        <p:nvSpPr>
          <p:cNvPr id="3" name="Content Placeholder 2">
            <a:extLst>
              <a:ext uri="{FF2B5EF4-FFF2-40B4-BE49-F238E27FC236}">
                <a16:creationId xmlns:a16="http://schemas.microsoft.com/office/drawing/2014/main" id="{FE85261A-B402-4200-A0FC-40142CB63846}"/>
              </a:ext>
            </a:extLst>
          </p:cNvPr>
          <p:cNvSpPr>
            <a:spLocks noGrp="1"/>
          </p:cNvSpPr>
          <p:nvPr>
            <p:ph idx="1"/>
          </p:nvPr>
        </p:nvSpPr>
        <p:spPr/>
        <p:txBody>
          <a:bodyPr>
            <a:normAutofit fontScale="92500" lnSpcReduction="20000"/>
          </a:bodyPr>
          <a:lstStyle/>
          <a:p>
            <a:r>
              <a:rPr lang="en-US" dirty="0"/>
              <a:t>In this analogy, the master is the original center while the slave is the elite center.</a:t>
            </a:r>
          </a:p>
          <a:p>
            <a:endParaRPr lang="en-US" dirty="0"/>
          </a:p>
          <a:p>
            <a:r>
              <a:rPr lang="en-GB" dirty="0"/>
              <a:t>The slave accumulates and manages a fixed number of the best solutions from each generation (regardless of who found the solution) in order to determine where he/she will search next</a:t>
            </a:r>
          </a:p>
          <a:p>
            <a:endParaRPr lang="en-GB" dirty="0"/>
          </a:p>
          <a:p>
            <a:r>
              <a:rPr lang="en-GB" dirty="0"/>
              <a:t>The master searches for solutions on his own but also takes credit for every solution that the slave finds.</a:t>
            </a:r>
          </a:p>
          <a:p>
            <a:pPr lvl="1"/>
            <a:r>
              <a:rPr lang="en-GB" dirty="0"/>
              <a:t>This allows them to share the same covariance matrix, since every solution found by the slave (elite </a:t>
            </a:r>
            <a:r>
              <a:rPr lang="en-GB" dirty="0" err="1"/>
              <a:t>center</a:t>
            </a:r>
            <a:r>
              <a:rPr lang="en-GB" dirty="0"/>
              <a:t>) is tied back to the (original </a:t>
            </a:r>
            <a:r>
              <a:rPr lang="en-GB" dirty="0" err="1"/>
              <a:t>center</a:t>
            </a:r>
            <a:r>
              <a:rPr lang="en-GB" dirty="0"/>
              <a:t>), as if the original </a:t>
            </a:r>
            <a:r>
              <a:rPr lang="en-GB" dirty="0" err="1"/>
              <a:t>center</a:t>
            </a:r>
            <a:r>
              <a:rPr lang="en-GB" dirty="0"/>
              <a:t> did all of the sampling originally.</a:t>
            </a:r>
          </a:p>
          <a:p>
            <a:r>
              <a:rPr lang="en-GB" dirty="0"/>
              <a:t>The master uses the best solutions found by himself/herself and the slave to determine where to search next</a:t>
            </a:r>
          </a:p>
        </p:txBody>
      </p:sp>
      <p:sp>
        <p:nvSpPr>
          <p:cNvPr id="4" name="Slide Number Placeholder 3">
            <a:extLst>
              <a:ext uri="{FF2B5EF4-FFF2-40B4-BE49-F238E27FC236}">
                <a16:creationId xmlns:a16="http://schemas.microsoft.com/office/drawing/2014/main" id="{105282B0-D764-4AB7-802B-B43604E3BE18}"/>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228187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19BB-206B-4B39-A3A4-F42DF127D14F}"/>
              </a:ext>
            </a:extLst>
          </p:cNvPr>
          <p:cNvSpPr>
            <a:spLocks noGrp="1"/>
          </p:cNvSpPr>
          <p:nvPr>
            <p:ph type="title"/>
          </p:nvPr>
        </p:nvSpPr>
        <p:spPr/>
        <p:txBody>
          <a:bodyPr/>
          <a:lstStyle/>
          <a:p>
            <a:r>
              <a:rPr lang="en-US" dirty="0"/>
              <a:t>Synchronized Sampling Process: Master-Slave Relationship</a:t>
            </a:r>
            <a:endParaRPr lang="en-GB" dirty="0"/>
          </a:p>
        </p:txBody>
      </p:sp>
      <p:sp>
        <p:nvSpPr>
          <p:cNvPr id="4" name="Slide Number Placeholder 3">
            <a:extLst>
              <a:ext uri="{FF2B5EF4-FFF2-40B4-BE49-F238E27FC236}">
                <a16:creationId xmlns:a16="http://schemas.microsoft.com/office/drawing/2014/main" id="{6451CE13-011A-4AE4-8E82-0D84E118E967}"/>
              </a:ext>
            </a:extLst>
          </p:cNvPr>
          <p:cNvSpPr>
            <a:spLocks noGrp="1"/>
          </p:cNvSpPr>
          <p:nvPr>
            <p:ph type="sldNum" sz="quarter" idx="12"/>
          </p:nvPr>
        </p:nvSpPr>
        <p:spPr/>
        <p:txBody>
          <a:bodyPr/>
          <a:lstStyle/>
          <a:p>
            <a:fld id="{D57F1E4F-1CFF-5643-939E-217C01CDF565}" type="slidenum">
              <a:rPr lang="en-US" smtClean="0"/>
              <a:pPr/>
              <a:t>23</a:t>
            </a:fld>
            <a:endParaRPr lang="en-US" dirty="0"/>
          </a:p>
        </p:txBody>
      </p:sp>
      <p:grpSp>
        <p:nvGrpSpPr>
          <p:cNvPr id="22" name="Group 21">
            <a:extLst>
              <a:ext uri="{FF2B5EF4-FFF2-40B4-BE49-F238E27FC236}">
                <a16:creationId xmlns:a16="http://schemas.microsoft.com/office/drawing/2014/main" id="{664CE343-4F97-49C6-8D6C-BD749B1E7115}"/>
              </a:ext>
            </a:extLst>
          </p:cNvPr>
          <p:cNvGrpSpPr/>
          <p:nvPr/>
        </p:nvGrpSpPr>
        <p:grpSpPr>
          <a:xfrm>
            <a:off x="2716308" y="2151576"/>
            <a:ext cx="2324559" cy="1949986"/>
            <a:chOff x="2583320" y="2592513"/>
            <a:chExt cx="2324559" cy="1949986"/>
          </a:xfrm>
        </p:grpSpPr>
        <p:sp>
          <p:nvSpPr>
            <p:cNvPr id="7" name="Plus Sign 6">
              <a:extLst>
                <a:ext uri="{FF2B5EF4-FFF2-40B4-BE49-F238E27FC236}">
                  <a16:creationId xmlns:a16="http://schemas.microsoft.com/office/drawing/2014/main" id="{6BD24A66-75FE-45F2-B838-C3AC8BF74328}"/>
                </a:ext>
              </a:extLst>
            </p:cNvPr>
            <p:cNvSpPr/>
            <p:nvPr/>
          </p:nvSpPr>
          <p:spPr>
            <a:xfrm>
              <a:off x="3618906" y="3436681"/>
              <a:ext cx="253388" cy="261651"/>
            </a:xfrm>
            <a:prstGeom prst="mathPlus">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1" name="Group 20">
              <a:extLst>
                <a:ext uri="{FF2B5EF4-FFF2-40B4-BE49-F238E27FC236}">
                  <a16:creationId xmlns:a16="http://schemas.microsoft.com/office/drawing/2014/main" id="{DEE4C604-F405-4576-ABFD-8F8CB217E74F}"/>
                </a:ext>
              </a:extLst>
            </p:cNvPr>
            <p:cNvGrpSpPr/>
            <p:nvPr/>
          </p:nvGrpSpPr>
          <p:grpSpPr>
            <a:xfrm>
              <a:off x="2583320" y="2592513"/>
              <a:ext cx="2324559" cy="1949986"/>
              <a:chOff x="2588776" y="2577947"/>
              <a:chExt cx="2324559" cy="1949986"/>
            </a:xfrm>
          </p:grpSpPr>
          <p:sp>
            <p:nvSpPr>
              <p:cNvPr id="5" name="Rectangle 4">
                <a:extLst>
                  <a:ext uri="{FF2B5EF4-FFF2-40B4-BE49-F238E27FC236}">
                    <a16:creationId xmlns:a16="http://schemas.microsoft.com/office/drawing/2014/main" id="{DB4897C9-5A7A-4A23-979B-F56C785A8530}"/>
                  </a:ext>
                </a:extLst>
              </p:cNvPr>
              <p:cNvSpPr/>
              <p:nvPr/>
            </p:nvSpPr>
            <p:spPr>
              <a:xfrm>
                <a:off x="2588776" y="2577947"/>
                <a:ext cx="2324559" cy="194998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Oval 5">
                <a:extLst>
                  <a:ext uri="{FF2B5EF4-FFF2-40B4-BE49-F238E27FC236}">
                    <a16:creationId xmlns:a16="http://schemas.microsoft.com/office/drawing/2014/main" id="{79B181B5-2894-4ABE-B040-292BA136129E}"/>
                  </a:ext>
                </a:extLst>
              </p:cNvPr>
              <p:cNvSpPr/>
              <p:nvPr/>
            </p:nvSpPr>
            <p:spPr>
              <a:xfrm>
                <a:off x="3222299" y="3061999"/>
                <a:ext cx="1046603" cy="10025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83105709-780E-45C2-907A-5DFEEB1DD6B3}"/>
                      </a:ext>
                    </a:extLst>
                  </p14:cNvPr>
                  <p14:cNvContentPartPr/>
                  <p14:nvPr/>
                </p14:nvContentPartPr>
                <p14:xfrm>
                  <a:off x="3833770" y="2984881"/>
                  <a:ext cx="360" cy="360"/>
                </p14:xfrm>
              </p:contentPart>
            </mc:Choice>
            <mc:Fallback xmlns="">
              <p:pic>
                <p:nvPicPr>
                  <p:cNvPr id="11" name="Ink 10">
                    <a:extLst>
                      <a:ext uri="{FF2B5EF4-FFF2-40B4-BE49-F238E27FC236}">
                        <a16:creationId xmlns:a16="http://schemas.microsoft.com/office/drawing/2014/main" id="{83105709-780E-45C2-907A-5DFEEB1DD6B3}"/>
                      </a:ext>
                    </a:extLst>
                  </p:cNvPr>
                  <p:cNvPicPr/>
                  <p:nvPr/>
                </p:nvPicPr>
                <p:blipFill>
                  <a:blip r:embed="rId3"/>
                  <a:stretch>
                    <a:fillRect/>
                  </a:stretch>
                </p:blipFill>
                <p:spPr>
                  <a:xfrm>
                    <a:off x="3797770" y="2949241"/>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4DCA7554-F280-4342-B310-A5D638E8A50E}"/>
                      </a:ext>
                    </a:extLst>
                  </p14:cNvPr>
                  <p14:cNvContentPartPr/>
                  <p14:nvPr/>
                </p14:nvContentPartPr>
                <p14:xfrm>
                  <a:off x="4466666" y="3697972"/>
                  <a:ext cx="360" cy="360"/>
                </p14:xfrm>
              </p:contentPart>
            </mc:Choice>
            <mc:Fallback xmlns="">
              <p:pic>
                <p:nvPicPr>
                  <p:cNvPr id="12" name="Ink 11">
                    <a:extLst>
                      <a:ext uri="{FF2B5EF4-FFF2-40B4-BE49-F238E27FC236}">
                        <a16:creationId xmlns:a16="http://schemas.microsoft.com/office/drawing/2014/main" id="{4DCA7554-F280-4342-B310-A5D638E8A50E}"/>
                      </a:ext>
                    </a:extLst>
                  </p:cNvPr>
                  <p:cNvPicPr/>
                  <p:nvPr/>
                </p:nvPicPr>
                <p:blipFill>
                  <a:blip r:embed="rId3"/>
                  <a:stretch>
                    <a:fillRect/>
                  </a:stretch>
                </p:blipFill>
                <p:spPr>
                  <a:xfrm>
                    <a:off x="4430666" y="366233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74CAB55C-03A0-4999-AC78-61D2343ED274}"/>
                      </a:ext>
                    </a:extLst>
                  </p14:cNvPr>
                  <p14:cNvContentPartPr/>
                  <p14:nvPr/>
                </p14:nvContentPartPr>
                <p14:xfrm>
                  <a:off x="3954730" y="3745201"/>
                  <a:ext cx="360" cy="360"/>
                </p14:xfrm>
              </p:contentPart>
            </mc:Choice>
            <mc:Fallback xmlns="">
              <p:pic>
                <p:nvPicPr>
                  <p:cNvPr id="13" name="Ink 12">
                    <a:extLst>
                      <a:ext uri="{FF2B5EF4-FFF2-40B4-BE49-F238E27FC236}">
                        <a16:creationId xmlns:a16="http://schemas.microsoft.com/office/drawing/2014/main" id="{74CAB55C-03A0-4999-AC78-61D2343ED274}"/>
                      </a:ext>
                    </a:extLst>
                  </p:cNvPr>
                  <p:cNvPicPr/>
                  <p:nvPr/>
                </p:nvPicPr>
                <p:blipFill>
                  <a:blip r:embed="rId3"/>
                  <a:stretch>
                    <a:fillRect/>
                  </a:stretch>
                </p:blipFill>
                <p:spPr>
                  <a:xfrm>
                    <a:off x="3919090" y="3709561"/>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BA75A4A0-B880-498F-822E-3B169B30409A}"/>
                      </a:ext>
                    </a:extLst>
                  </p14:cNvPr>
                  <p14:cNvContentPartPr/>
                  <p14:nvPr/>
                </p14:nvContentPartPr>
                <p14:xfrm>
                  <a:off x="3635050" y="3293401"/>
                  <a:ext cx="360" cy="360"/>
                </p14:xfrm>
              </p:contentPart>
            </mc:Choice>
            <mc:Fallback xmlns="">
              <p:pic>
                <p:nvPicPr>
                  <p:cNvPr id="14" name="Ink 13">
                    <a:extLst>
                      <a:ext uri="{FF2B5EF4-FFF2-40B4-BE49-F238E27FC236}">
                        <a16:creationId xmlns:a16="http://schemas.microsoft.com/office/drawing/2014/main" id="{BA75A4A0-B880-498F-822E-3B169B30409A}"/>
                      </a:ext>
                    </a:extLst>
                  </p:cNvPr>
                  <p:cNvPicPr/>
                  <p:nvPr/>
                </p:nvPicPr>
                <p:blipFill>
                  <a:blip r:embed="rId3"/>
                  <a:stretch>
                    <a:fillRect/>
                  </a:stretch>
                </p:blipFill>
                <p:spPr>
                  <a:xfrm>
                    <a:off x="3599410" y="3257761"/>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Ink 14">
                    <a:extLst>
                      <a:ext uri="{FF2B5EF4-FFF2-40B4-BE49-F238E27FC236}">
                        <a16:creationId xmlns:a16="http://schemas.microsoft.com/office/drawing/2014/main" id="{FB56A894-8FE4-46F2-B1B1-EDFA2FDEC11A}"/>
                      </a:ext>
                    </a:extLst>
                  </p14:cNvPr>
                  <p14:cNvContentPartPr/>
                  <p14:nvPr/>
                </p14:nvContentPartPr>
                <p14:xfrm>
                  <a:off x="4208170" y="3238681"/>
                  <a:ext cx="360" cy="360"/>
                </p14:xfrm>
              </p:contentPart>
            </mc:Choice>
            <mc:Fallback xmlns="">
              <p:pic>
                <p:nvPicPr>
                  <p:cNvPr id="15" name="Ink 14">
                    <a:extLst>
                      <a:ext uri="{FF2B5EF4-FFF2-40B4-BE49-F238E27FC236}">
                        <a16:creationId xmlns:a16="http://schemas.microsoft.com/office/drawing/2014/main" id="{FB56A894-8FE4-46F2-B1B1-EDFA2FDEC11A}"/>
                      </a:ext>
                    </a:extLst>
                  </p:cNvPr>
                  <p:cNvPicPr/>
                  <p:nvPr/>
                </p:nvPicPr>
                <p:blipFill>
                  <a:blip r:embed="rId3"/>
                  <a:stretch>
                    <a:fillRect/>
                  </a:stretch>
                </p:blipFill>
                <p:spPr>
                  <a:xfrm>
                    <a:off x="4172170" y="3202681"/>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E74167A6-ED3A-49AC-9311-DB6AA4CA9328}"/>
                      </a:ext>
                    </a:extLst>
                  </p14:cNvPr>
                  <p14:cNvContentPartPr/>
                  <p14:nvPr/>
                </p14:nvContentPartPr>
                <p14:xfrm>
                  <a:off x="3249569" y="3260181"/>
                  <a:ext cx="360" cy="360"/>
                </p14:xfrm>
              </p:contentPart>
            </mc:Choice>
            <mc:Fallback xmlns="">
              <p:pic>
                <p:nvPicPr>
                  <p:cNvPr id="16" name="Ink 15">
                    <a:extLst>
                      <a:ext uri="{FF2B5EF4-FFF2-40B4-BE49-F238E27FC236}">
                        <a16:creationId xmlns:a16="http://schemas.microsoft.com/office/drawing/2014/main" id="{E74167A6-ED3A-49AC-9311-DB6AA4CA9328}"/>
                      </a:ext>
                    </a:extLst>
                  </p:cNvPr>
                  <p:cNvPicPr/>
                  <p:nvPr/>
                </p:nvPicPr>
                <p:blipFill>
                  <a:blip r:embed="rId3"/>
                  <a:stretch>
                    <a:fillRect/>
                  </a:stretch>
                </p:blipFill>
                <p:spPr>
                  <a:xfrm>
                    <a:off x="3213569" y="3224181"/>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F938DC86-8E65-4ABB-B348-AF5FC092C2A3}"/>
                      </a:ext>
                    </a:extLst>
                  </p14:cNvPr>
                  <p14:cNvContentPartPr/>
                  <p14:nvPr/>
                </p14:nvContentPartPr>
                <p14:xfrm>
                  <a:off x="4367604" y="3436681"/>
                  <a:ext cx="360" cy="360"/>
                </p14:xfrm>
              </p:contentPart>
            </mc:Choice>
            <mc:Fallback xmlns="">
              <p:pic>
                <p:nvPicPr>
                  <p:cNvPr id="17" name="Ink 16">
                    <a:extLst>
                      <a:ext uri="{FF2B5EF4-FFF2-40B4-BE49-F238E27FC236}">
                        <a16:creationId xmlns:a16="http://schemas.microsoft.com/office/drawing/2014/main" id="{F938DC86-8E65-4ABB-B348-AF5FC092C2A3}"/>
                      </a:ext>
                    </a:extLst>
                  </p:cNvPr>
                  <p:cNvPicPr/>
                  <p:nvPr/>
                </p:nvPicPr>
                <p:blipFill>
                  <a:blip r:embed="rId3"/>
                  <a:stretch>
                    <a:fillRect/>
                  </a:stretch>
                </p:blipFill>
                <p:spPr>
                  <a:xfrm>
                    <a:off x="4331604" y="3401041"/>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B652FDA2-F18A-4DC9-9F84-23C8A4AC5777}"/>
                      </a:ext>
                    </a:extLst>
                  </p14:cNvPr>
                  <p14:cNvContentPartPr/>
                  <p14:nvPr/>
                </p14:nvContentPartPr>
                <p14:xfrm>
                  <a:off x="4119784" y="2973330"/>
                  <a:ext cx="360" cy="360"/>
                </p14:xfrm>
              </p:contentPart>
            </mc:Choice>
            <mc:Fallback xmlns="">
              <p:pic>
                <p:nvPicPr>
                  <p:cNvPr id="18" name="Ink 17">
                    <a:extLst>
                      <a:ext uri="{FF2B5EF4-FFF2-40B4-BE49-F238E27FC236}">
                        <a16:creationId xmlns:a16="http://schemas.microsoft.com/office/drawing/2014/main" id="{B652FDA2-F18A-4DC9-9F84-23C8A4AC5777}"/>
                      </a:ext>
                    </a:extLst>
                  </p:cNvPr>
                  <p:cNvPicPr/>
                  <p:nvPr/>
                </p:nvPicPr>
                <p:blipFill>
                  <a:blip r:embed="rId3"/>
                  <a:stretch>
                    <a:fillRect/>
                  </a:stretch>
                </p:blipFill>
                <p:spPr>
                  <a:xfrm>
                    <a:off x="4084144" y="2937690"/>
                    <a:ext cx="72000" cy="72000"/>
                  </a:xfrm>
                  <a:prstGeom prst="rect">
                    <a:avLst/>
                  </a:prstGeom>
                </p:spPr>
              </p:pic>
            </mc:Fallback>
          </mc:AlternateContent>
        </p:grpSp>
      </p:grpSp>
      <mc:AlternateContent xmlns:mc="http://schemas.openxmlformats.org/markup-compatibility/2006" xmlns:p14="http://schemas.microsoft.com/office/powerpoint/2010/main">
        <mc:Choice Requires="p14">
          <p:contentPart p14:bwMode="auto" r:id="rId11">
            <p14:nvContentPartPr>
              <p14:cNvPr id="41" name="Ink 40">
                <a:extLst>
                  <a:ext uri="{FF2B5EF4-FFF2-40B4-BE49-F238E27FC236}">
                    <a16:creationId xmlns:a16="http://schemas.microsoft.com/office/drawing/2014/main" id="{999BBD26-CBF3-46C2-A7B4-53E97487F045}"/>
                  </a:ext>
                </a:extLst>
              </p14:cNvPr>
              <p14:cNvContentPartPr/>
              <p14:nvPr/>
            </p14:nvContentPartPr>
            <p14:xfrm>
              <a:off x="6078176" y="2993436"/>
              <a:ext cx="360" cy="360"/>
            </p14:xfrm>
          </p:contentPart>
        </mc:Choice>
        <mc:Fallback xmlns="">
          <p:pic>
            <p:nvPicPr>
              <p:cNvPr id="41" name="Ink 40">
                <a:extLst>
                  <a:ext uri="{FF2B5EF4-FFF2-40B4-BE49-F238E27FC236}">
                    <a16:creationId xmlns:a16="http://schemas.microsoft.com/office/drawing/2014/main" id="{999BBD26-CBF3-46C2-A7B4-53E97487F045}"/>
                  </a:ext>
                </a:extLst>
              </p:cNvPr>
              <p:cNvPicPr/>
              <p:nvPr/>
            </p:nvPicPr>
            <p:blipFill>
              <a:blip r:embed="rId3"/>
              <a:stretch>
                <a:fillRect/>
              </a:stretch>
            </p:blipFill>
            <p:spPr>
              <a:xfrm>
                <a:off x="6042536" y="2957436"/>
                <a:ext cx="72000" cy="72000"/>
              </a:xfrm>
              <a:prstGeom prst="rect">
                <a:avLst/>
              </a:prstGeom>
            </p:spPr>
          </p:pic>
        </mc:Fallback>
      </mc:AlternateContent>
      <p:grpSp>
        <p:nvGrpSpPr>
          <p:cNvPr id="81" name="Group 80">
            <a:extLst>
              <a:ext uri="{FF2B5EF4-FFF2-40B4-BE49-F238E27FC236}">
                <a16:creationId xmlns:a16="http://schemas.microsoft.com/office/drawing/2014/main" id="{EE0D31E8-AB3A-4B6B-8D1D-978FBDE3C346}"/>
              </a:ext>
            </a:extLst>
          </p:cNvPr>
          <p:cNvGrpSpPr/>
          <p:nvPr/>
        </p:nvGrpSpPr>
        <p:grpSpPr>
          <a:xfrm>
            <a:off x="5515596" y="2155302"/>
            <a:ext cx="2324559" cy="1949986"/>
            <a:chOff x="4885067" y="2577946"/>
            <a:chExt cx="2324559" cy="1949986"/>
          </a:xfrm>
        </p:grpSpPr>
        <p:grpSp>
          <p:nvGrpSpPr>
            <p:cNvPr id="80" name="Group 79">
              <a:extLst>
                <a:ext uri="{FF2B5EF4-FFF2-40B4-BE49-F238E27FC236}">
                  <a16:creationId xmlns:a16="http://schemas.microsoft.com/office/drawing/2014/main" id="{9FE19DD9-9C5E-4448-8C18-C4E31FD0D078}"/>
                </a:ext>
              </a:extLst>
            </p:cNvPr>
            <p:cNvGrpSpPr/>
            <p:nvPr/>
          </p:nvGrpSpPr>
          <p:grpSpPr>
            <a:xfrm>
              <a:off x="4885067" y="2577946"/>
              <a:ext cx="2324559" cy="1949986"/>
              <a:chOff x="4885067" y="2577946"/>
              <a:chExt cx="2324559" cy="1949986"/>
            </a:xfrm>
          </p:grpSpPr>
          <p:sp>
            <p:nvSpPr>
              <p:cNvPr id="19" name="Rectangle 18">
                <a:extLst>
                  <a:ext uri="{FF2B5EF4-FFF2-40B4-BE49-F238E27FC236}">
                    <a16:creationId xmlns:a16="http://schemas.microsoft.com/office/drawing/2014/main" id="{18C5CC10-D465-4AAC-827B-7D8EA4C1209C}"/>
                  </a:ext>
                </a:extLst>
              </p:cNvPr>
              <p:cNvSpPr/>
              <p:nvPr/>
            </p:nvSpPr>
            <p:spPr>
              <a:xfrm>
                <a:off x="4885067" y="2577946"/>
                <a:ext cx="2324559" cy="194998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DC8CE783-0B12-4BB5-AD1F-6E10023994CC}"/>
                  </a:ext>
                </a:extLst>
              </p:cNvPr>
              <p:cNvSpPr/>
              <p:nvPr/>
            </p:nvSpPr>
            <p:spPr>
              <a:xfrm rot="20590121">
                <a:off x="5244485" y="2838677"/>
                <a:ext cx="1839891" cy="12942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4" name="Group 73">
              <a:extLst>
                <a:ext uri="{FF2B5EF4-FFF2-40B4-BE49-F238E27FC236}">
                  <a16:creationId xmlns:a16="http://schemas.microsoft.com/office/drawing/2014/main" id="{488F9261-52DA-4E9D-BA84-BAD98E0D22A7}"/>
                </a:ext>
              </a:extLst>
            </p:cNvPr>
            <p:cNvGrpSpPr/>
            <p:nvPr/>
          </p:nvGrpSpPr>
          <p:grpSpPr>
            <a:xfrm>
              <a:off x="5479456" y="2936642"/>
              <a:ext cx="1421342" cy="1114228"/>
              <a:chOff x="5023210" y="2950305"/>
              <a:chExt cx="1421342" cy="1114228"/>
            </a:xfrm>
          </p:grpSpPr>
          <p:sp>
            <p:nvSpPr>
              <p:cNvPr id="20" name="Oval 19">
                <a:extLst>
                  <a:ext uri="{FF2B5EF4-FFF2-40B4-BE49-F238E27FC236}">
                    <a16:creationId xmlns:a16="http://schemas.microsoft.com/office/drawing/2014/main" id="{4B8515BE-87EF-4657-BA95-F1F164D3574D}"/>
                  </a:ext>
                </a:extLst>
              </p:cNvPr>
              <p:cNvSpPr/>
              <p:nvPr/>
            </p:nvSpPr>
            <p:spPr>
              <a:xfrm>
                <a:off x="5032934" y="3061998"/>
                <a:ext cx="1036110" cy="100253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Plus Sign 36">
                <a:extLst>
                  <a:ext uri="{FF2B5EF4-FFF2-40B4-BE49-F238E27FC236}">
                    <a16:creationId xmlns:a16="http://schemas.microsoft.com/office/drawing/2014/main" id="{BFF9CDF6-ED52-46DE-ADCC-7B0B146D1879}"/>
                  </a:ext>
                </a:extLst>
              </p:cNvPr>
              <p:cNvSpPr/>
              <p:nvPr/>
            </p:nvSpPr>
            <p:spPr>
              <a:xfrm>
                <a:off x="5424295" y="3436680"/>
                <a:ext cx="253388" cy="261651"/>
              </a:xfrm>
              <a:prstGeom prst="mathPlus">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xmlns:p14="http://schemas.microsoft.com/office/powerpoint/2010/main">
            <mc:Choice Requires="p14">
              <p:contentPart p14:bwMode="auto" r:id="rId12">
                <p14:nvContentPartPr>
                  <p14:cNvPr id="38" name="Ink 37">
                    <a:extLst>
                      <a:ext uri="{FF2B5EF4-FFF2-40B4-BE49-F238E27FC236}">
                        <a16:creationId xmlns:a16="http://schemas.microsoft.com/office/drawing/2014/main" id="{99820FB5-C401-49FF-AE5F-57C8EA7C03EF}"/>
                      </a:ext>
                    </a:extLst>
                  </p14:cNvPr>
                  <p14:cNvContentPartPr/>
                  <p14:nvPr/>
                </p14:nvContentPartPr>
                <p14:xfrm>
                  <a:off x="5750410" y="3811441"/>
                  <a:ext cx="360" cy="360"/>
                </p14:xfrm>
              </p:contentPart>
            </mc:Choice>
            <mc:Fallback xmlns="">
              <p:pic>
                <p:nvPicPr>
                  <p:cNvPr id="38" name="Ink 37">
                    <a:extLst>
                      <a:ext uri="{FF2B5EF4-FFF2-40B4-BE49-F238E27FC236}">
                        <a16:creationId xmlns:a16="http://schemas.microsoft.com/office/drawing/2014/main" id="{99820FB5-C401-49FF-AE5F-57C8EA7C03EF}"/>
                      </a:ext>
                    </a:extLst>
                  </p:cNvPr>
                  <p:cNvPicPr/>
                  <p:nvPr/>
                </p:nvPicPr>
                <p:blipFill>
                  <a:blip r:embed="rId3"/>
                  <a:stretch>
                    <a:fillRect/>
                  </a:stretch>
                </p:blipFill>
                <p:spPr>
                  <a:xfrm>
                    <a:off x="5714410" y="3775801"/>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9" name="Ink 38">
                    <a:extLst>
                      <a:ext uri="{FF2B5EF4-FFF2-40B4-BE49-F238E27FC236}">
                        <a16:creationId xmlns:a16="http://schemas.microsoft.com/office/drawing/2014/main" id="{5E6F227C-7354-4C23-AE2D-1EDDC8A012E2}"/>
                      </a:ext>
                    </a:extLst>
                  </p14:cNvPr>
                  <p14:cNvContentPartPr/>
                  <p14:nvPr/>
                </p14:nvContentPartPr>
                <p14:xfrm>
                  <a:off x="6324892" y="3447471"/>
                  <a:ext cx="360" cy="360"/>
                </p14:xfrm>
              </p:contentPart>
            </mc:Choice>
            <mc:Fallback xmlns="">
              <p:pic>
                <p:nvPicPr>
                  <p:cNvPr id="39" name="Ink 38">
                    <a:extLst>
                      <a:ext uri="{FF2B5EF4-FFF2-40B4-BE49-F238E27FC236}">
                        <a16:creationId xmlns:a16="http://schemas.microsoft.com/office/drawing/2014/main" id="{5E6F227C-7354-4C23-AE2D-1EDDC8A012E2}"/>
                      </a:ext>
                    </a:extLst>
                  </p:cNvPr>
                  <p:cNvPicPr/>
                  <p:nvPr/>
                </p:nvPicPr>
                <p:blipFill>
                  <a:blip r:embed="rId3"/>
                  <a:stretch>
                    <a:fillRect/>
                  </a:stretch>
                </p:blipFill>
                <p:spPr>
                  <a:xfrm>
                    <a:off x="6288892" y="3411831"/>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0" name="Ink 39">
                    <a:extLst>
                      <a:ext uri="{FF2B5EF4-FFF2-40B4-BE49-F238E27FC236}">
                        <a16:creationId xmlns:a16="http://schemas.microsoft.com/office/drawing/2014/main" id="{98C89355-FBBF-402B-AC6E-5E9A80251FCE}"/>
                      </a:ext>
                    </a:extLst>
                  </p14:cNvPr>
                  <p14:cNvContentPartPr/>
                  <p14:nvPr/>
                </p14:nvContentPartPr>
                <p14:xfrm>
                  <a:off x="6191410" y="3260641"/>
                  <a:ext cx="360" cy="360"/>
                </p14:xfrm>
              </p:contentPart>
            </mc:Choice>
            <mc:Fallback xmlns="">
              <p:pic>
                <p:nvPicPr>
                  <p:cNvPr id="40" name="Ink 39">
                    <a:extLst>
                      <a:ext uri="{FF2B5EF4-FFF2-40B4-BE49-F238E27FC236}">
                        <a16:creationId xmlns:a16="http://schemas.microsoft.com/office/drawing/2014/main" id="{98C89355-FBBF-402B-AC6E-5E9A80251FCE}"/>
                      </a:ext>
                    </a:extLst>
                  </p:cNvPr>
                  <p:cNvPicPr/>
                  <p:nvPr/>
                </p:nvPicPr>
                <p:blipFill>
                  <a:blip r:embed="rId3"/>
                  <a:stretch>
                    <a:fillRect/>
                  </a:stretch>
                </p:blipFill>
                <p:spPr>
                  <a:xfrm>
                    <a:off x="6155410" y="3225001"/>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2" name="Ink 41">
                    <a:extLst>
                      <a:ext uri="{FF2B5EF4-FFF2-40B4-BE49-F238E27FC236}">
                        <a16:creationId xmlns:a16="http://schemas.microsoft.com/office/drawing/2014/main" id="{B967007C-BFF3-45DF-AC47-BFB5D0EF58DD}"/>
                      </a:ext>
                    </a:extLst>
                  </p14:cNvPr>
                  <p14:cNvContentPartPr/>
                  <p14:nvPr/>
                </p14:nvContentPartPr>
                <p14:xfrm>
                  <a:off x="5909568" y="2950305"/>
                  <a:ext cx="360" cy="360"/>
                </p14:xfrm>
              </p:contentPart>
            </mc:Choice>
            <mc:Fallback xmlns="">
              <p:pic>
                <p:nvPicPr>
                  <p:cNvPr id="42" name="Ink 41">
                    <a:extLst>
                      <a:ext uri="{FF2B5EF4-FFF2-40B4-BE49-F238E27FC236}">
                        <a16:creationId xmlns:a16="http://schemas.microsoft.com/office/drawing/2014/main" id="{B967007C-BFF3-45DF-AC47-BFB5D0EF58DD}"/>
                      </a:ext>
                    </a:extLst>
                  </p:cNvPr>
                  <p:cNvPicPr/>
                  <p:nvPr/>
                </p:nvPicPr>
                <p:blipFill>
                  <a:blip r:embed="rId3"/>
                  <a:stretch>
                    <a:fillRect/>
                  </a:stretch>
                </p:blipFill>
                <p:spPr>
                  <a:xfrm>
                    <a:off x="5873568" y="2914305"/>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4" name="Ink 43">
                    <a:extLst>
                      <a:ext uri="{FF2B5EF4-FFF2-40B4-BE49-F238E27FC236}">
                        <a16:creationId xmlns:a16="http://schemas.microsoft.com/office/drawing/2014/main" id="{E9DED571-62AD-4EC6-9D79-EC61B69FEB54}"/>
                      </a:ext>
                    </a:extLst>
                  </p14:cNvPr>
                  <p14:cNvContentPartPr/>
                  <p14:nvPr/>
                </p14:nvContentPartPr>
                <p14:xfrm>
                  <a:off x="5345177" y="3248257"/>
                  <a:ext cx="360" cy="360"/>
                </p14:xfrm>
              </p:contentPart>
            </mc:Choice>
            <mc:Fallback xmlns="">
              <p:pic>
                <p:nvPicPr>
                  <p:cNvPr id="44" name="Ink 43">
                    <a:extLst>
                      <a:ext uri="{FF2B5EF4-FFF2-40B4-BE49-F238E27FC236}">
                        <a16:creationId xmlns:a16="http://schemas.microsoft.com/office/drawing/2014/main" id="{E9DED571-62AD-4EC6-9D79-EC61B69FEB54}"/>
                      </a:ext>
                    </a:extLst>
                  </p:cNvPr>
                  <p:cNvPicPr/>
                  <p:nvPr/>
                </p:nvPicPr>
                <p:blipFill>
                  <a:blip r:embed="rId3"/>
                  <a:stretch>
                    <a:fillRect/>
                  </a:stretch>
                </p:blipFill>
                <p:spPr>
                  <a:xfrm>
                    <a:off x="5309177" y="3212257"/>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5" name="Ink 44">
                    <a:extLst>
                      <a:ext uri="{FF2B5EF4-FFF2-40B4-BE49-F238E27FC236}">
                        <a16:creationId xmlns:a16="http://schemas.microsoft.com/office/drawing/2014/main" id="{127D43DA-EF32-424E-91AC-C172A13682BA}"/>
                      </a:ext>
                    </a:extLst>
                  </p14:cNvPr>
                  <p14:cNvContentPartPr/>
                  <p14:nvPr/>
                </p14:nvContentPartPr>
                <p14:xfrm>
                  <a:off x="5023210" y="3271441"/>
                  <a:ext cx="360" cy="360"/>
                </p14:xfrm>
              </p:contentPart>
            </mc:Choice>
            <mc:Fallback xmlns="">
              <p:pic>
                <p:nvPicPr>
                  <p:cNvPr id="45" name="Ink 44">
                    <a:extLst>
                      <a:ext uri="{FF2B5EF4-FFF2-40B4-BE49-F238E27FC236}">
                        <a16:creationId xmlns:a16="http://schemas.microsoft.com/office/drawing/2014/main" id="{127D43DA-EF32-424E-91AC-C172A13682BA}"/>
                      </a:ext>
                    </a:extLst>
                  </p:cNvPr>
                  <p:cNvPicPr/>
                  <p:nvPr/>
                </p:nvPicPr>
                <p:blipFill>
                  <a:blip r:embed="rId3"/>
                  <a:stretch>
                    <a:fillRect/>
                  </a:stretch>
                </p:blipFill>
                <p:spPr>
                  <a:xfrm>
                    <a:off x="4987570" y="3235801"/>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6" name="Ink 45">
                    <a:extLst>
                      <a:ext uri="{FF2B5EF4-FFF2-40B4-BE49-F238E27FC236}">
                        <a16:creationId xmlns:a16="http://schemas.microsoft.com/office/drawing/2014/main" id="{56D6214B-7307-4742-AC4B-31068AFCEEA5}"/>
                      </a:ext>
                    </a:extLst>
                  </p14:cNvPr>
                  <p14:cNvContentPartPr/>
                  <p14:nvPr/>
                </p14:nvContentPartPr>
                <p14:xfrm>
                  <a:off x="6444192" y="3697068"/>
                  <a:ext cx="360" cy="360"/>
                </p14:xfrm>
              </p:contentPart>
            </mc:Choice>
            <mc:Fallback xmlns="">
              <p:pic>
                <p:nvPicPr>
                  <p:cNvPr id="46" name="Ink 45">
                    <a:extLst>
                      <a:ext uri="{FF2B5EF4-FFF2-40B4-BE49-F238E27FC236}">
                        <a16:creationId xmlns:a16="http://schemas.microsoft.com/office/drawing/2014/main" id="{56D6214B-7307-4742-AC4B-31068AFCEEA5}"/>
                      </a:ext>
                    </a:extLst>
                  </p:cNvPr>
                  <p:cNvPicPr/>
                  <p:nvPr/>
                </p:nvPicPr>
                <p:blipFill>
                  <a:blip r:embed="rId3"/>
                  <a:stretch>
                    <a:fillRect/>
                  </a:stretch>
                </p:blipFill>
                <p:spPr>
                  <a:xfrm>
                    <a:off x="6408192" y="3661068"/>
                    <a:ext cx="72000" cy="72000"/>
                  </a:xfrm>
                  <a:prstGeom prst="rect">
                    <a:avLst/>
                  </a:prstGeom>
                </p:spPr>
              </p:pic>
            </mc:Fallback>
          </mc:AlternateContent>
          <p:cxnSp>
            <p:nvCxnSpPr>
              <p:cNvPr id="49" name="Straight Connector 48">
                <a:extLst>
                  <a:ext uri="{FF2B5EF4-FFF2-40B4-BE49-F238E27FC236}">
                    <a16:creationId xmlns:a16="http://schemas.microsoft.com/office/drawing/2014/main" id="{DD2101CE-6641-4255-97A9-F1CAA630A782}"/>
                  </a:ext>
                </a:extLst>
              </p:cNvPr>
              <p:cNvCxnSpPr>
                <a:cxnSpLocks/>
                <a:stCxn id="37" idx="0"/>
              </p:cNvCxnSpPr>
              <p:nvPr/>
            </p:nvCxnSpPr>
            <p:spPr>
              <a:xfrm flipH="1" flipV="1">
                <a:off x="5369365" y="3258974"/>
                <a:ext cx="274731" cy="308532"/>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grpSp>
      <p:cxnSp>
        <p:nvCxnSpPr>
          <p:cNvPr id="50" name="Straight Connector 49">
            <a:extLst>
              <a:ext uri="{FF2B5EF4-FFF2-40B4-BE49-F238E27FC236}">
                <a16:creationId xmlns:a16="http://schemas.microsoft.com/office/drawing/2014/main" id="{719AB852-8301-47C2-87B0-D9CC31511487}"/>
              </a:ext>
            </a:extLst>
          </p:cNvPr>
          <p:cNvCxnSpPr>
            <a:cxnSpLocks/>
            <a:stCxn id="37" idx="0"/>
          </p:cNvCxnSpPr>
          <p:nvPr/>
        </p:nvCxnSpPr>
        <p:spPr>
          <a:xfrm flipV="1">
            <a:off x="6730871" y="2843855"/>
            <a:ext cx="531599" cy="28734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F21DFC7-613A-482B-B415-FB8E9FE4A8D5}"/>
              </a:ext>
            </a:extLst>
          </p:cNvPr>
          <p:cNvCxnSpPr>
            <a:cxnSpLocks/>
            <a:stCxn id="37" idx="0"/>
          </p:cNvCxnSpPr>
          <p:nvPr/>
        </p:nvCxnSpPr>
        <p:spPr>
          <a:xfrm flipV="1">
            <a:off x="6730871" y="3025532"/>
            <a:ext cx="680796" cy="105667"/>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650A8E1-FC95-4FB0-B793-5DC8AE251EC7}"/>
              </a:ext>
            </a:extLst>
          </p:cNvPr>
          <p:cNvCxnSpPr>
            <a:cxnSpLocks/>
            <a:stCxn id="37" idx="0"/>
          </p:cNvCxnSpPr>
          <p:nvPr/>
        </p:nvCxnSpPr>
        <p:spPr>
          <a:xfrm>
            <a:off x="6730871" y="3131199"/>
            <a:ext cx="800096" cy="10238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471E94CE-BDFB-42BF-A9FC-AD257E22CD38}"/>
              </a:ext>
            </a:extLst>
          </p:cNvPr>
          <p:cNvGrpSpPr/>
          <p:nvPr/>
        </p:nvGrpSpPr>
        <p:grpSpPr>
          <a:xfrm>
            <a:off x="8319224" y="2146721"/>
            <a:ext cx="2324559" cy="1949986"/>
            <a:chOff x="7481022" y="2588272"/>
            <a:chExt cx="2324559" cy="1949986"/>
          </a:xfrm>
        </p:grpSpPr>
        <p:sp>
          <p:nvSpPr>
            <p:cNvPr id="112" name="Oval 111">
              <a:extLst>
                <a:ext uri="{FF2B5EF4-FFF2-40B4-BE49-F238E27FC236}">
                  <a16:creationId xmlns:a16="http://schemas.microsoft.com/office/drawing/2014/main" id="{91EE52B0-C318-4F09-B055-02729E2B2C65}"/>
                </a:ext>
              </a:extLst>
            </p:cNvPr>
            <p:cNvSpPr/>
            <p:nvPr/>
          </p:nvSpPr>
          <p:spPr>
            <a:xfrm rot="20590121">
              <a:off x="7640248" y="2655389"/>
              <a:ext cx="1839891" cy="12222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6" name="Group 125">
              <a:extLst>
                <a:ext uri="{FF2B5EF4-FFF2-40B4-BE49-F238E27FC236}">
                  <a16:creationId xmlns:a16="http://schemas.microsoft.com/office/drawing/2014/main" id="{79E3BEC1-BB7E-4D54-90A4-4D760883B41C}"/>
                </a:ext>
              </a:extLst>
            </p:cNvPr>
            <p:cNvGrpSpPr/>
            <p:nvPr/>
          </p:nvGrpSpPr>
          <p:grpSpPr>
            <a:xfrm>
              <a:off x="7481022" y="2588272"/>
              <a:ext cx="2324559" cy="1949986"/>
              <a:chOff x="7481022" y="2588272"/>
              <a:chExt cx="2324559" cy="1949986"/>
            </a:xfrm>
          </p:grpSpPr>
          <p:sp>
            <p:nvSpPr>
              <p:cNvPr id="111" name="Plus Sign 110">
                <a:extLst>
                  <a:ext uri="{FF2B5EF4-FFF2-40B4-BE49-F238E27FC236}">
                    <a16:creationId xmlns:a16="http://schemas.microsoft.com/office/drawing/2014/main" id="{E27FFBB2-F661-4650-A346-A55802BAA3A3}"/>
                  </a:ext>
                </a:extLst>
              </p:cNvPr>
              <p:cNvSpPr/>
              <p:nvPr/>
            </p:nvSpPr>
            <p:spPr>
              <a:xfrm>
                <a:off x="8389913" y="3175029"/>
                <a:ext cx="253388" cy="261651"/>
              </a:xfrm>
              <a:prstGeom prst="math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25" name="Group 124">
                <a:extLst>
                  <a:ext uri="{FF2B5EF4-FFF2-40B4-BE49-F238E27FC236}">
                    <a16:creationId xmlns:a16="http://schemas.microsoft.com/office/drawing/2014/main" id="{2FEEEEE7-754E-4278-848E-A411336A6A10}"/>
                  </a:ext>
                </a:extLst>
              </p:cNvPr>
              <p:cNvGrpSpPr/>
              <p:nvPr/>
            </p:nvGrpSpPr>
            <p:grpSpPr>
              <a:xfrm>
                <a:off x="7481022" y="2588272"/>
                <a:ext cx="2324559" cy="1949986"/>
                <a:chOff x="7481022" y="2588272"/>
                <a:chExt cx="2324559" cy="1949986"/>
              </a:xfrm>
            </p:grpSpPr>
            <p:grpSp>
              <p:nvGrpSpPr>
                <p:cNvPr id="82" name="Group 81">
                  <a:extLst>
                    <a:ext uri="{FF2B5EF4-FFF2-40B4-BE49-F238E27FC236}">
                      <a16:creationId xmlns:a16="http://schemas.microsoft.com/office/drawing/2014/main" id="{ECB91397-363C-483D-8A67-038430D92E82}"/>
                    </a:ext>
                  </a:extLst>
                </p:cNvPr>
                <p:cNvGrpSpPr/>
                <p:nvPr/>
              </p:nvGrpSpPr>
              <p:grpSpPr>
                <a:xfrm>
                  <a:off x="7481022" y="2588272"/>
                  <a:ext cx="2324559" cy="1949986"/>
                  <a:chOff x="4885067" y="2577946"/>
                  <a:chExt cx="2324559" cy="1949986"/>
                </a:xfrm>
              </p:grpSpPr>
              <p:grpSp>
                <p:nvGrpSpPr>
                  <p:cNvPr id="83" name="Group 82">
                    <a:extLst>
                      <a:ext uri="{FF2B5EF4-FFF2-40B4-BE49-F238E27FC236}">
                        <a16:creationId xmlns:a16="http://schemas.microsoft.com/office/drawing/2014/main" id="{D0498E85-64CE-4BE4-9A80-F286C430142F}"/>
                      </a:ext>
                    </a:extLst>
                  </p:cNvPr>
                  <p:cNvGrpSpPr/>
                  <p:nvPr/>
                </p:nvGrpSpPr>
                <p:grpSpPr>
                  <a:xfrm>
                    <a:off x="4885067" y="2577946"/>
                    <a:ext cx="2324559" cy="1949986"/>
                    <a:chOff x="4885067" y="2577946"/>
                    <a:chExt cx="2324559" cy="1949986"/>
                  </a:xfrm>
                </p:grpSpPr>
                <p:sp>
                  <p:nvSpPr>
                    <p:cNvPr id="95" name="Rectangle 94">
                      <a:extLst>
                        <a:ext uri="{FF2B5EF4-FFF2-40B4-BE49-F238E27FC236}">
                          <a16:creationId xmlns:a16="http://schemas.microsoft.com/office/drawing/2014/main" id="{D6ED90B8-E884-4D55-BE6F-950B2AE6AA99}"/>
                        </a:ext>
                      </a:extLst>
                    </p:cNvPr>
                    <p:cNvSpPr/>
                    <p:nvPr/>
                  </p:nvSpPr>
                  <p:spPr>
                    <a:xfrm>
                      <a:off x="4885067" y="2577946"/>
                      <a:ext cx="2324559" cy="194998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Oval 95">
                      <a:extLst>
                        <a:ext uri="{FF2B5EF4-FFF2-40B4-BE49-F238E27FC236}">
                          <a16:creationId xmlns:a16="http://schemas.microsoft.com/office/drawing/2014/main" id="{D0BE8DFE-248A-4CD5-B35B-8F11D8985654}"/>
                        </a:ext>
                      </a:extLst>
                    </p:cNvPr>
                    <p:cNvSpPr/>
                    <p:nvPr/>
                  </p:nvSpPr>
                  <p:spPr>
                    <a:xfrm rot="20590121">
                      <a:off x="5344569" y="2948423"/>
                      <a:ext cx="1839891" cy="129422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4" name="Group 83">
                    <a:extLst>
                      <a:ext uri="{FF2B5EF4-FFF2-40B4-BE49-F238E27FC236}">
                        <a16:creationId xmlns:a16="http://schemas.microsoft.com/office/drawing/2014/main" id="{0B2AF8E3-1B90-4085-AFB3-16C5235C2CA2}"/>
                      </a:ext>
                    </a:extLst>
                  </p:cNvPr>
                  <p:cNvGrpSpPr/>
                  <p:nvPr/>
                </p:nvGrpSpPr>
                <p:grpSpPr>
                  <a:xfrm>
                    <a:off x="4994352" y="3447565"/>
                    <a:ext cx="1414955" cy="1002535"/>
                    <a:chOff x="4538106" y="3461228"/>
                    <a:chExt cx="1414955" cy="1002535"/>
                  </a:xfrm>
                </p:grpSpPr>
                <p:sp>
                  <p:nvSpPr>
                    <p:cNvPr id="85" name="Oval 84">
                      <a:extLst>
                        <a:ext uri="{FF2B5EF4-FFF2-40B4-BE49-F238E27FC236}">
                          <a16:creationId xmlns:a16="http://schemas.microsoft.com/office/drawing/2014/main" id="{98E4F9B4-5E55-4FB0-B113-D847773919E4}"/>
                        </a:ext>
                      </a:extLst>
                    </p:cNvPr>
                    <p:cNvSpPr/>
                    <p:nvPr/>
                  </p:nvSpPr>
                  <p:spPr>
                    <a:xfrm>
                      <a:off x="4538106" y="3461228"/>
                      <a:ext cx="1036110" cy="100253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Plus Sign 85">
                      <a:extLst>
                        <a:ext uri="{FF2B5EF4-FFF2-40B4-BE49-F238E27FC236}">
                          <a16:creationId xmlns:a16="http://schemas.microsoft.com/office/drawing/2014/main" id="{6FE55B3A-3E7D-4EBD-AF34-98919DBC615A}"/>
                        </a:ext>
                      </a:extLst>
                    </p:cNvPr>
                    <p:cNvSpPr/>
                    <p:nvPr/>
                  </p:nvSpPr>
                  <p:spPr>
                    <a:xfrm>
                      <a:off x="5699673" y="3528733"/>
                      <a:ext cx="253388" cy="261651"/>
                    </a:xfrm>
                    <a:prstGeom prst="mathPlus">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mc:AlternateContent xmlns:mc="http://schemas.openxmlformats.org/markup-compatibility/2006" xmlns:p14="http://schemas.microsoft.com/office/powerpoint/2010/main">
              <mc:Choice Requires="p14">
                <p:contentPart p14:bwMode="auto" r:id="rId19">
                  <p14:nvContentPartPr>
                    <p14:cNvPr id="113" name="Ink 112">
                      <a:extLst>
                        <a:ext uri="{FF2B5EF4-FFF2-40B4-BE49-F238E27FC236}">
                          <a16:creationId xmlns:a16="http://schemas.microsoft.com/office/drawing/2014/main" id="{22D4451E-40EB-4F4F-94E4-083181C3A32B}"/>
                        </a:ext>
                      </a:extLst>
                    </p14:cNvPr>
                    <p14:cNvContentPartPr/>
                    <p14:nvPr/>
                  </p14:nvContentPartPr>
                  <p14:xfrm>
                    <a:off x="9429970" y="3811441"/>
                    <a:ext cx="360" cy="360"/>
                  </p14:xfrm>
                </p:contentPart>
              </mc:Choice>
              <mc:Fallback xmlns="">
                <p:pic>
                  <p:nvPicPr>
                    <p:cNvPr id="113" name="Ink 112">
                      <a:extLst>
                        <a:ext uri="{FF2B5EF4-FFF2-40B4-BE49-F238E27FC236}">
                          <a16:creationId xmlns:a16="http://schemas.microsoft.com/office/drawing/2014/main" id="{22D4451E-40EB-4F4F-94E4-083181C3A32B}"/>
                        </a:ext>
                      </a:extLst>
                    </p:cNvPr>
                    <p:cNvPicPr/>
                    <p:nvPr/>
                  </p:nvPicPr>
                  <p:blipFill>
                    <a:blip r:embed="rId3"/>
                    <a:stretch>
                      <a:fillRect/>
                    </a:stretch>
                  </p:blipFill>
                  <p:spPr>
                    <a:xfrm>
                      <a:off x="9393970" y="3775801"/>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4" name="Ink 113">
                      <a:extLst>
                        <a:ext uri="{FF2B5EF4-FFF2-40B4-BE49-F238E27FC236}">
                          <a16:creationId xmlns:a16="http://schemas.microsoft.com/office/drawing/2014/main" id="{9C1241AB-4443-4D5D-829D-C4978EA231C4}"/>
                        </a:ext>
                      </a:extLst>
                    </p14:cNvPr>
                    <p14:cNvContentPartPr/>
                    <p14:nvPr/>
                  </p14:nvContentPartPr>
                  <p14:xfrm>
                    <a:off x="9110650" y="3976681"/>
                    <a:ext cx="360" cy="360"/>
                  </p14:xfrm>
                </p:contentPart>
              </mc:Choice>
              <mc:Fallback xmlns="">
                <p:pic>
                  <p:nvPicPr>
                    <p:cNvPr id="114" name="Ink 113">
                      <a:extLst>
                        <a:ext uri="{FF2B5EF4-FFF2-40B4-BE49-F238E27FC236}">
                          <a16:creationId xmlns:a16="http://schemas.microsoft.com/office/drawing/2014/main" id="{9C1241AB-4443-4D5D-829D-C4978EA231C4}"/>
                        </a:ext>
                      </a:extLst>
                    </p:cNvPr>
                    <p:cNvPicPr/>
                    <p:nvPr/>
                  </p:nvPicPr>
                  <p:blipFill>
                    <a:blip r:embed="rId3"/>
                    <a:stretch>
                      <a:fillRect/>
                    </a:stretch>
                  </p:blipFill>
                  <p:spPr>
                    <a:xfrm>
                      <a:off x="9074650" y="3941041"/>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15" name="Ink 114">
                      <a:extLst>
                        <a:ext uri="{FF2B5EF4-FFF2-40B4-BE49-F238E27FC236}">
                          <a16:creationId xmlns:a16="http://schemas.microsoft.com/office/drawing/2014/main" id="{568A31F7-6694-4B8A-919F-84D2E9E7C456}"/>
                        </a:ext>
                      </a:extLst>
                    </p14:cNvPr>
                    <p14:cNvContentPartPr/>
                    <p14:nvPr/>
                  </p14:nvContentPartPr>
                  <p14:xfrm>
                    <a:off x="9507370" y="3337681"/>
                    <a:ext cx="360" cy="360"/>
                  </p14:xfrm>
                </p:contentPart>
              </mc:Choice>
              <mc:Fallback xmlns="">
                <p:pic>
                  <p:nvPicPr>
                    <p:cNvPr id="115" name="Ink 114">
                      <a:extLst>
                        <a:ext uri="{FF2B5EF4-FFF2-40B4-BE49-F238E27FC236}">
                          <a16:creationId xmlns:a16="http://schemas.microsoft.com/office/drawing/2014/main" id="{568A31F7-6694-4B8A-919F-84D2E9E7C456}"/>
                        </a:ext>
                      </a:extLst>
                    </p:cNvPr>
                    <p:cNvPicPr/>
                    <p:nvPr/>
                  </p:nvPicPr>
                  <p:blipFill>
                    <a:blip r:embed="rId3"/>
                    <a:stretch>
                      <a:fillRect/>
                    </a:stretch>
                  </p:blipFill>
                  <p:spPr>
                    <a:xfrm>
                      <a:off x="9471370" y="3302041"/>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16" name="Ink 115">
                      <a:extLst>
                        <a:ext uri="{FF2B5EF4-FFF2-40B4-BE49-F238E27FC236}">
                          <a16:creationId xmlns:a16="http://schemas.microsoft.com/office/drawing/2014/main" id="{D0B1C4DF-87DF-4554-9149-231292531AF5}"/>
                        </a:ext>
                      </a:extLst>
                    </p14:cNvPr>
                    <p14:cNvContentPartPr/>
                    <p14:nvPr/>
                  </p14:nvContentPartPr>
                  <p14:xfrm>
                    <a:off x="9672610" y="3051121"/>
                    <a:ext cx="360" cy="360"/>
                  </p14:xfrm>
                </p:contentPart>
              </mc:Choice>
              <mc:Fallback xmlns="">
                <p:pic>
                  <p:nvPicPr>
                    <p:cNvPr id="116" name="Ink 115">
                      <a:extLst>
                        <a:ext uri="{FF2B5EF4-FFF2-40B4-BE49-F238E27FC236}">
                          <a16:creationId xmlns:a16="http://schemas.microsoft.com/office/drawing/2014/main" id="{D0B1C4DF-87DF-4554-9149-231292531AF5}"/>
                        </a:ext>
                      </a:extLst>
                    </p:cNvPr>
                    <p:cNvPicPr/>
                    <p:nvPr/>
                  </p:nvPicPr>
                  <p:blipFill>
                    <a:blip r:embed="rId3"/>
                    <a:stretch>
                      <a:fillRect/>
                    </a:stretch>
                  </p:blipFill>
                  <p:spPr>
                    <a:xfrm>
                      <a:off x="9636970" y="3015481"/>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17" name="Ink 116">
                      <a:extLst>
                        <a:ext uri="{FF2B5EF4-FFF2-40B4-BE49-F238E27FC236}">
                          <a16:creationId xmlns:a16="http://schemas.microsoft.com/office/drawing/2014/main" id="{9269724B-0017-4B5E-9B64-531A6499F6D9}"/>
                        </a:ext>
                      </a:extLst>
                    </p14:cNvPr>
                    <p14:cNvContentPartPr/>
                    <p14:nvPr/>
                  </p14:nvContentPartPr>
                  <p14:xfrm>
                    <a:off x="9595210" y="4042561"/>
                    <a:ext cx="360" cy="360"/>
                  </p14:xfrm>
                </p:contentPart>
              </mc:Choice>
              <mc:Fallback xmlns="">
                <p:pic>
                  <p:nvPicPr>
                    <p:cNvPr id="117" name="Ink 116">
                      <a:extLst>
                        <a:ext uri="{FF2B5EF4-FFF2-40B4-BE49-F238E27FC236}">
                          <a16:creationId xmlns:a16="http://schemas.microsoft.com/office/drawing/2014/main" id="{9269724B-0017-4B5E-9B64-531A6499F6D9}"/>
                        </a:ext>
                      </a:extLst>
                    </p:cNvPr>
                    <p:cNvPicPr/>
                    <p:nvPr/>
                  </p:nvPicPr>
                  <p:blipFill>
                    <a:blip r:embed="rId3"/>
                    <a:stretch>
                      <a:fillRect/>
                    </a:stretch>
                  </p:blipFill>
                  <p:spPr>
                    <a:xfrm>
                      <a:off x="9559570" y="4006921"/>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20" name="Ink 119">
                      <a:extLst>
                        <a:ext uri="{FF2B5EF4-FFF2-40B4-BE49-F238E27FC236}">
                          <a16:creationId xmlns:a16="http://schemas.microsoft.com/office/drawing/2014/main" id="{26EB18DB-1C61-4E47-A8CC-F6DFD2045B56}"/>
                        </a:ext>
                      </a:extLst>
                    </p14:cNvPr>
                    <p14:cNvContentPartPr/>
                    <p14:nvPr/>
                  </p14:nvContentPartPr>
                  <p14:xfrm>
                    <a:off x="9099850" y="3117001"/>
                    <a:ext cx="360" cy="11520"/>
                  </p14:xfrm>
                </p:contentPart>
              </mc:Choice>
              <mc:Fallback xmlns="">
                <p:pic>
                  <p:nvPicPr>
                    <p:cNvPr id="120" name="Ink 119">
                      <a:extLst>
                        <a:ext uri="{FF2B5EF4-FFF2-40B4-BE49-F238E27FC236}">
                          <a16:creationId xmlns:a16="http://schemas.microsoft.com/office/drawing/2014/main" id="{26EB18DB-1C61-4E47-A8CC-F6DFD2045B56}"/>
                        </a:ext>
                      </a:extLst>
                    </p:cNvPr>
                    <p:cNvPicPr/>
                    <p:nvPr/>
                  </p:nvPicPr>
                  <p:blipFill>
                    <a:blip r:embed="rId25"/>
                    <a:stretch>
                      <a:fillRect/>
                    </a:stretch>
                  </p:blipFill>
                  <p:spPr>
                    <a:xfrm>
                      <a:off x="9063850" y="3081361"/>
                      <a:ext cx="720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21" name="Ink 120">
                      <a:extLst>
                        <a:ext uri="{FF2B5EF4-FFF2-40B4-BE49-F238E27FC236}">
                          <a16:creationId xmlns:a16="http://schemas.microsoft.com/office/drawing/2014/main" id="{6A1E18CE-ED05-4624-A576-C84744FD154A}"/>
                        </a:ext>
                      </a:extLst>
                    </p14:cNvPr>
                    <p14:cNvContentPartPr/>
                    <p14:nvPr/>
                  </p14:nvContentPartPr>
                  <p14:xfrm>
                    <a:off x="8901130" y="2776081"/>
                    <a:ext cx="360" cy="360"/>
                  </p14:xfrm>
                </p:contentPart>
              </mc:Choice>
              <mc:Fallback xmlns="">
                <p:pic>
                  <p:nvPicPr>
                    <p:cNvPr id="121" name="Ink 120">
                      <a:extLst>
                        <a:ext uri="{FF2B5EF4-FFF2-40B4-BE49-F238E27FC236}">
                          <a16:creationId xmlns:a16="http://schemas.microsoft.com/office/drawing/2014/main" id="{6A1E18CE-ED05-4624-A576-C84744FD154A}"/>
                        </a:ext>
                      </a:extLst>
                    </p:cNvPr>
                    <p:cNvPicPr/>
                    <p:nvPr/>
                  </p:nvPicPr>
                  <p:blipFill>
                    <a:blip r:embed="rId27"/>
                    <a:stretch>
                      <a:fillRect/>
                    </a:stretch>
                  </p:blipFill>
                  <p:spPr>
                    <a:xfrm>
                      <a:off x="8865130" y="2740081"/>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23" name="Ink 122">
                      <a:extLst>
                        <a:ext uri="{FF2B5EF4-FFF2-40B4-BE49-F238E27FC236}">
                          <a16:creationId xmlns:a16="http://schemas.microsoft.com/office/drawing/2014/main" id="{218E9746-CB9D-4D44-BEF0-E605A44D8AC6}"/>
                        </a:ext>
                      </a:extLst>
                    </p14:cNvPr>
                    <p14:cNvContentPartPr/>
                    <p14:nvPr/>
                  </p14:nvContentPartPr>
                  <p14:xfrm>
                    <a:off x="9485410" y="2875081"/>
                    <a:ext cx="360" cy="360"/>
                  </p14:xfrm>
                </p:contentPart>
              </mc:Choice>
              <mc:Fallback xmlns="">
                <p:pic>
                  <p:nvPicPr>
                    <p:cNvPr id="123" name="Ink 122">
                      <a:extLst>
                        <a:ext uri="{FF2B5EF4-FFF2-40B4-BE49-F238E27FC236}">
                          <a16:creationId xmlns:a16="http://schemas.microsoft.com/office/drawing/2014/main" id="{218E9746-CB9D-4D44-BEF0-E605A44D8AC6}"/>
                        </a:ext>
                      </a:extLst>
                    </p:cNvPr>
                    <p:cNvPicPr/>
                    <p:nvPr/>
                  </p:nvPicPr>
                  <p:blipFill>
                    <a:blip r:embed="rId27"/>
                    <a:stretch>
                      <a:fillRect/>
                    </a:stretch>
                  </p:blipFill>
                  <p:spPr>
                    <a:xfrm>
                      <a:off x="9449410" y="2839441"/>
                      <a:ext cx="72000" cy="72000"/>
                    </a:xfrm>
                    <a:prstGeom prst="rect">
                      <a:avLst/>
                    </a:prstGeom>
                  </p:spPr>
                </p:pic>
              </mc:Fallback>
            </mc:AlternateContent>
          </p:grpSp>
        </p:grpSp>
      </p:grpSp>
      <p:grpSp>
        <p:nvGrpSpPr>
          <p:cNvPr id="128" name="Group 127">
            <a:extLst>
              <a:ext uri="{FF2B5EF4-FFF2-40B4-BE49-F238E27FC236}">
                <a16:creationId xmlns:a16="http://schemas.microsoft.com/office/drawing/2014/main" id="{92BD7D4C-0F30-4376-AB38-F46ADF28EFAB}"/>
              </a:ext>
            </a:extLst>
          </p:cNvPr>
          <p:cNvGrpSpPr/>
          <p:nvPr/>
        </p:nvGrpSpPr>
        <p:grpSpPr>
          <a:xfrm>
            <a:off x="2681460" y="4508496"/>
            <a:ext cx="2324559" cy="1949986"/>
            <a:chOff x="7481022" y="2588272"/>
            <a:chExt cx="2324559" cy="1949986"/>
          </a:xfrm>
        </p:grpSpPr>
        <p:sp>
          <p:nvSpPr>
            <p:cNvPr id="129" name="Oval 128">
              <a:extLst>
                <a:ext uri="{FF2B5EF4-FFF2-40B4-BE49-F238E27FC236}">
                  <a16:creationId xmlns:a16="http://schemas.microsoft.com/office/drawing/2014/main" id="{830812CF-0C06-4399-A34E-9CB9200558BA}"/>
                </a:ext>
              </a:extLst>
            </p:cNvPr>
            <p:cNvSpPr/>
            <p:nvPr/>
          </p:nvSpPr>
          <p:spPr>
            <a:xfrm rot="20590121">
              <a:off x="7507334" y="2747399"/>
              <a:ext cx="1839891" cy="1222220"/>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0" name="Group 129">
              <a:extLst>
                <a:ext uri="{FF2B5EF4-FFF2-40B4-BE49-F238E27FC236}">
                  <a16:creationId xmlns:a16="http://schemas.microsoft.com/office/drawing/2014/main" id="{E8BA599E-3447-4442-8EC9-706C780FA814}"/>
                </a:ext>
              </a:extLst>
            </p:cNvPr>
            <p:cNvGrpSpPr/>
            <p:nvPr/>
          </p:nvGrpSpPr>
          <p:grpSpPr>
            <a:xfrm>
              <a:off x="7481022" y="2588272"/>
              <a:ext cx="2324559" cy="1949986"/>
              <a:chOff x="7481022" y="2588272"/>
              <a:chExt cx="2324559" cy="1949986"/>
            </a:xfrm>
          </p:grpSpPr>
          <p:sp>
            <p:nvSpPr>
              <p:cNvPr id="131" name="Plus Sign 130">
                <a:extLst>
                  <a:ext uri="{FF2B5EF4-FFF2-40B4-BE49-F238E27FC236}">
                    <a16:creationId xmlns:a16="http://schemas.microsoft.com/office/drawing/2014/main" id="{39B83889-E3C0-4E57-BE3E-C1738F9EA800}"/>
                  </a:ext>
                </a:extLst>
              </p:cNvPr>
              <p:cNvSpPr/>
              <p:nvPr/>
            </p:nvSpPr>
            <p:spPr>
              <a:xfrm>
                <a:off x="8310810" y="3227683"/>
                <a:ext cx="253388" cy="261651"/>
              </a:xfrm>
              <a:prstGeom prst="math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32" name="Group 131">
                <a:extLst>
                  <a:ext uri="{FF2B5EF4-FFF2-40B4-BE49-F238E27FC236}">
                    <a16:creationId xmlns:a16="http://schemas.microsoft.com/office/drawing/2014/main" id="{525F9E35-C87F-4B2B-8421-A08270B9282B}"/>
                  </a:ext>
                </a:extLst>
              </p:cNvPr>
              <p:cNvGrpSpPr/>
              <p:nvPr/>
            </p:nvGrpSpPr>
            <p:grpSpPr>
              <a:xfrm>
                <a:off x="7481022" y="2588272"/>
                <a:ext cx="2324559" cy="1949986"/>
                <a:chOff x="7481022" y="2588272"/>
                <a:chExt cx="2324559" cy="1949986"/>
              </a:xfrm>
            </p:grpSpPr>
            <p:grpSp>
              <p:nvGrpSpPr>
                <p:cNvPr id="133" name="Group 132">
                  <a:extLst>
                    <a:ext uri="{FF2B5EF4-FFF2-40B4-BE49-F238E27FC236}">
                      <a16:creationId xmlns:a16="http://schemas.microsoft.com/office/drawing/2014/main" id="{2A8A5EB3-C714-47C5-AFE2-AFD9331C36BA}"/>
                    </a:ext>
                  </a:extLst>
                </p:cNvPr>
                <p:cNvGrpSpPr/>
                <p:nvPr/>
              </p:nvGrpSpPr>
              <p:grpSpPr>
                <a:xfrm>
                  <a:off x="7481022" y="2588272"/>
                  <a:ext cx="2324559" cy="1949986"/>
                  <a:chOff x="4885067" y="2577946"/>
                  <a:chExt cx="2324559" cy="1949986"/>
                </a:xfrm>
              </p:grpSpPr>
              <p:grpSp>
                <p:nvGrpSpPr>
                  <p:cNvPr id="142" name="Group 141">
                    <a:extLst>
                      <a:ext uri="{FF2B5EF4-FFF2-40B4-BE49-F238E27FC236}">
                        <a16:creationId xmlns:a16="http://schemas.microsoft.com/office/drawing/2014/main" id="{5DFEC165-7D03-46DC-BD9F-14EB18760975}"/>
                      </a:ext>
                    </a:extLst>
                  </p:cNvPr>
                  <p:cNvGrpSpPr/>
                  <p:nvPr/>
                </p:nvGrpSpPr>
                <p:grpSpPr>
                  <a:xfrm>
                    <a:off x="4885067" y="2577946"/>
                    <a:ext cx="2324559" cy="1949986"/>
                    <a:chOff x="4885067" y="2577946"/>
                    <a:chExt cx="2324559" cy="1949986"/>
                  </a:xfrm>
                </p:grpSpPr>
                <p:sp>
                  <p:nvSpPr>
                    <p:cNvPr id="146" name="Rectangle 145">
                      <a:extLst>
                        <a:ext uri="{FF2B5EF4-FFF2-40B4-BE49-F238E27FC236}">
                          <a16:creationId xmlns:a16="http://schemas.microsoft.com/office/drawing/2014/main" id="{1453992F-69A9-4C2F-8DE5-30BFD17CF1C4}"/>
                        </a:ext>
                      </a:extLst>
                    </p:cNvPr>
                    <p:cNvSpPr/>
                    <p:nvPr/>
                  </p:nvSpPr>
                  <p:spPr>
                    <a:xfrm>
                      <a:off x="4885067" y="2577946"/>
                      <a:ext cx="2324559" cy="194998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09AFBF9A-3112-4040-94A9-E9C33451BA8A}"/>
                        </a:ext>
                      </a:extLst>
                    </p:cNvPr>
                    <p:cNvSpPr/>
                    <p:nvPr/>
                  </p:nvSpPr>
                  <p:spPr>
                    <a:xfrm rot="20590121">
                      <a:off x="5215571" y="3066902"/>
                      <a:ext cx="1839891" cy="1294227"/>
                    </a:xfrm>
                    <a:prstGeom prst="ellipse">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45" name="Plus Sign 144">
                    <a:extLst>
                      <a:ext uri="{FF2B5EF4-FFF2-40B4-BE49-F238E27FC236}">
                        <a16:creationId xmlns:a16="http://schemas.microsoft.com/office/drawing/2014/main" id="{DA5A1BBD-6557-4B99-B242-9A1195B952E1}"/>
                      </a:ext>
                    </a:extLst>
                  </p:cNvPr>
                  <p:cNvSpPr/>
                  <p:nvPr/>
                </p:nvSpPr>
                <p:spPr>
                  <a:xfrm>
                    <a:off x="5993435" y="3552939"/>
                    <a:ext cx="253388" cy="261651"/>
                  </a:xfrm>
                  <a:prstGeom prst="mathPlus">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mc:AlternateContent xmlns:mc="http://schemas.openxmlformats.org/markup-compatibility/2006" xmlns:p14="http://schemas.microsoft.com/office/powerpoint/2010/main">
              <mc:Choice Requires="p14">
                <p:contentPart p14:bwMode="auto" r:id="rId29">
                  <p14:nvContentPartPr>
                    <p14:cNvPr id="134" name="Ink 133">
                      <a:extLst>
                        <a:ext uri="{FF2B5EF4-FFF2-40B4-BE49-F238E27FC236}">
                          <a16:creationId xmlns:a16="http://schemas.microsoft.com/office/drawing/2014/main" id="{57B326CC-BE9B-4A2F-96DA-6A18C5B7E12C}"/>
                        </a:ext>
                      </a:extLst>
                    </p14:cNvPr>
                    <p14:cNvContentPartPr/>
                    <p14:nvPr/>
                  </p14:nvContentPartPr>
                  <p14:xfrm>
                    <a:off x="9429970" y="3811441"/>
                    <a:ext cx="360" cy="360"/>
                  </p14:xfrm>
                </p:contentPart>
              </mc:Choice>
              <mc:Fallback xmlns="">
                <p:pic>
                  <p:nvPicPr>
                    <p:cNvPr id="134" name="Ink 133">
                      <a:extLst>
                        <a:ext uri="{FF2B5EF4-FFF2-40B4-BE49-F238E27FC236}">
                          <a16:creationId xmlns:a16="http://schemas.microsoft.com/office/drawing/2014/main" id="{57B326CC-BE9B-4A2F-96DA-6A18C5B7E12C}"/>
                        </a:ext>
                      </a:extLst>
                    </p:cNvPr>
                    <p:cNvPicPr/>
                    <p:nvPr/>
                  </p:nvPicPr>
                  <p:blipFill>
                    <a:blip r:embed="rId3"/>
                    <a:stretch>
                      <a:fillRect/>
                    </a:stretch>
                  </p:blipFill>
                  <p:spPr>
                    <a:xfrm>
                      <a:off x="9393970" y="3775801"/>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35" name="Ink 134">
                      <a:extLst>
                        <a:ext uri="{FF2B5EF4-FFF2-40B4-BE49-F238E27FC236}">
                          <a16:creationId xmlns:a16="http://schemas.microsoft.com/office/drawing/2014/main" id="{4B4253D8-410C-4276-A193-A8CA7C2F3606}"/>
                        </a:ext>
                      </a:extLst>
                    </p14:cNvPr>
                    <p14:cNvContentPartPr/>
                    <p14:nvPr/>
                  </p14:nvContentPartPr>
                  <p14:xfrm>
                    <a:off x="9110650" y="3976681"/>
                    <a:ext cx="360" cy="360"/>
                  </p14:xfrm>
                </p:contentPart>
              </mc:Choice>
              <mc:Fallback xmlns="">
                <p:pic>
                  <p:nvPicPr>
                    <p:cNvPr id="135" name="Ink 134">
                      <a:extLst>
                        <a:ext uri="{FF2B5EF4-FFF2-40B4-BE49-F238E27FC236}">
                          <a16:creationId xmlns:a16="http://schemas.microsoft.com/office/drawing/2014/main" id="{4B4253D8-410C-4276-A193-A8CA7C2F3606}"/>
                        </a:ext>
                      </a:extLst>
                    </p:cNvPr>
                    <p:cNvPicPr/>
                    <p:nvPr/>
                  </p:nvPicPr>
                  <p:blipFill>
                    <a:blip r:embed="rId3"/>
                    <a:stretch>
                      <a:fillRect/>
                    </a:stretch>
                  </p:blipFill>
                  <p:spPr>
                    <a:xfrm>
                      <a:off x="9074650" y="3941041"/>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36" name="Ink 135">
                      <a:extLst>
                        <a:ext uri="{FF2B5EF4-FFF2-40B4-BE49-F238E27FC236}">
                          <a16:creationId xmlns:a16="http://schemas.microsoft.com/office/drawing/2014/main" id="{147B1B57-083D-471D-AEBB-26ADD0D311DC}"/>
                        </a:ext>
                      </a:extLst>
                    </p14:cNvPr>
                    <p14:cNvContentPartPr/>
                    <p14:nvPr/>
                  </p14:nvContentPartPr>
                  <p14:xfrm>
                    <a:off x="9364008" y="3447345"/>
                    <a:ext cx="360" cy="360"/>
                  </p14:xfrm>
                </p:contentPart>
              </mc:Choice>
              <mc:Fallback xmlns="">
                <p:pic>
                  <p:nvPicPr>
                    <p:cNvPr id="136" name="Ink 135">
                      <a:extLst>
                        <a:ext uri="{FF2B5EF4-FFF2-40B4-BE49-F238E27FC236}">
                          <a16:creationId xmlns:a16="http://schemas.microsoft.com/office/drawing/2014/main" id="{147B1B57-083D-471D-AEBB-26ADD0D311DC}"/>
                        </a:ext>
                      </a:extLst>
                    </p:cNvPr>
                    <p:cNvPicPr/>
                    <p:nvPr/>
                  </p:nvPicPr>
                  <p:blipFill>
                    <a:blip r:embed="rId3"/>
                    <a:stretch>
                      <a:fillRect/>
                    </a:stretch>
                  </p:blipFill>
                  <p:spPr>
                    <a:xfrm>
                      <a:off x="9328008" y="3411705"/>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37" name="Ink 136">
                      <a:extLst>
                        <a:ext uri="{FF2B5EF4-FFF2-40B4-BE49-F238E27FC236}">
                          <a16:creationId xmlns:a16="http://schemas.microsoft.com/office/drawing/2014/main" id="{4CA2C09A-D7E5-4891-B248-9C7BD981F58B}"/>
                        </a:ext>
                      </a:extLst>
                    </p14:cNvPr>
                    <p14:cNvContentPartPr/>
                    <p14:nvPr/>
                  </p14:nvContentPartPr>
                  <p14:xfrm>
                    <a:off x="9584988" y="3178508"/>
                    <a:ext cx="360" cy="360"/>
                  </p14:xfrm>
                </p:contentPart>
              </mc:Choice>
              <mc:Fallback xmlns="">
                <p:pic>
                  <p:nvPicPr>
                    <p:cNvPr id="137" name="Ink 136">
                      <a:extLst>
                        <a:ext uri="{FF2B5EF4-FFF2-40B4-BE49-F238E27FC236}">
                          <a16:creationId xmlns:a16="http://schemas.microsoft.com/office/drawing/2014/main" id="{4CA2C09A-D7E5-4891-B248-9C7BD981F58B}"/>
                        </a:ext>
                      </a:extLst>
                    </p:cNvPr>
                    <p:cNvPicPr/>
                    <p:nvPr/>
                  </p:nvPicPr>
                  <p:blipFill>
                    <a:blip r:embed="rId3"/>
                    <a:stretch>
                      <a:fillRect/>
                    </a:stretch>
                  </p:blipFill>
                  <p:spPr>
                    <a:xfrm>
                      <a:off x="9549348" y="3142868"/>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38" name="Ink 137">
                      <a:extLst>
                        <a:ext uri="{FF2B5EF4-FFF2-40B4-BE49-F238E27FC236}">
                          <a16:creationId xmlns:a16="http://schemas.microsoft.com/office/drawing/2014/main" id="{4503AC4B-331F-43B2-9DB6-D531E44D3FCD}"/>
                        </a:ext>
                      </a:extLst>
                    </p14:cNvPr>
                    <p14:cNvContentPartPr/>
                    <p14:nvPr/>
                  </p14:nvContentPartPr>
                  <p14:xfrm>
                    <a:off x="9595210" y="4042561"/>
                    <a:ext cx="360" cy="360"/>
                  </p14:xfrm>
                </p:contentPart>
              </mc:Choice>
              <mc:Fallback xmlns="">
                <p:pic>
                  <p:nvPicPr>
                    <p:cNvPr id="138" name="Ink 137">
                      <a:extLst>
                        <a:ext uri="{FF2B5EF4-FFF2-40B4-BE49-F238E27FC236}">
                          <a16:creationId xmlns:a16="http://schemas.microsoft.com/office/drawing/2014/main" id="{4503AC4B-331F-43B2-9DB6-D531E44D3FCD}"/>
                        </a:ext>
                      </a:extLst>
                    </p:cNvPr>
                    <p:cNvPicPr/>
                    <p:nvPr/>
                  </p:nvPicPr>
                  <p:blipFill>
                    <a:blip r:embed="rId3"/>
                    <a:stretch>
                      <a:fillRect/>
                    </a:stretch>
                  </p:blipFill>
                  <p:spPr>
                    <a:xfrm>
                      <a:off x="9559570" y="4006921"/>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39" name="Ink 138">
                      <a:extLst>
                        <a:ext uri="{FF2B5EF4-FFF2-40B4-BE49-F238E27FC236}">
                          <a16:creationId xmlns:a16="http://schemas.microsoft.com/office/drawing/2014/main" id="{8C19C7C9-29B0-46C5-AB7D-D67DC8F30ACA}"/>
                        </a:ext>
                      </a:extLst>
                    </p14:cNvPr>
                    <p14:cNvContentPartPr/>
                    <p14:nvPr/>
                  </p14:nvContentPartPr>
                  <p14:xfrm>
                    <a:off x="9017486" y="3206063"/>
                    <a:ext cx="360" cy="11520"/>
                  </p14:xfrm>
                </p:contentPart>
              </mc:Choice>
              <mc:Fallback xmlns="">
                <p:pic>
                  <p:nvPicPr>
                    <p:cNvPr id="139" name="Ink 138">
                      <a:extLst>
                        <a:ext uri="{FF2B5EF4-FFF2-40B4-BE49-F238E27FC236}">
                          <a16:creationId xmlns:a16="http://schemas.microsoft.com/office/drawing/2014/main" id="{8C19C7C9-29B0-46C5-AB7D-D67DC8F30ACA}"/>
                        </a:ext>
                      </a:extLst>
                    </p:cNvPr>
                    <p:cNvPicPr/>
                    <p:nvPr/>
                  </p:nvPicPr>
                  <p:blipFill>
                    <a:blip r:embed="rId25"/>
                    <a:stretch>
                      <a:fillRect/>
                    </a:stretch>
                  </p:blipFill>
                  <p:spPr>
                    <a:xfrm>
                      <a:off x="8981486" y="3170423"/>
                      <a:ext cx="720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40" name="Ink 139">
                      <a:extLst>
                        <a:ext uri="{FF2B5EF4-FFF2-40B4-BE49-F238E27FC236}">
                          <a16:creationId xmlns:a16="http://schemas.microsoft.com/office/drawing/2014/main" id="{89FD29D5-412B-49F4-815B-A57E620444D3}"/>
                        </a:ext>
                      </a:extLst>
                    </p14:cNvPr>
                    <p14:cNvContentPartPr/>
                    <p14:nvPr/>
                  </p14:nvContentPartPr>
                  <p14:xfrm>
                    <a:off x="8814274" y="2888178"/>
                    <a:ext cx="360" cy="360"/>
                  </p14:xfrm>
                </p:contentPart>
              </mc:Choice>
              <mc:Fallback xmlns="">
                <p:pic>
                  <p:nvPicPr>
                    <p:cNvPr id="140" name="Ink 139">
                      <a:extLst>
                        <a:ext uri="{FF2B5EF4-FFF2-40B4-BE49-F238E27FC236}">
                          <a16:creationId xmlns:a16="http://schemas.microsoft.com/office/drawing/2014/main" id="{89FD29D5-412B-49F4-815B-A57E620444D3}"/>
                        </a:ext>
                      </a:extLst>
                    </p:cNvPr>
                    <p:cNvPicPr/>
                    <p:nvPr/>
                  </p:nvPicPr>
                  <p:blipFill>
                    <a:blip r:embed="rId27"/>
                    <a:stretch>
                      <a:fillRect/>
                    </a:stretch>
                  </p:blipFill>
                  <p:spPr>
                    <a:xfrm>
                      <a:off x="8778274" y="2852178"/>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41" name="Ink 140">
                      <a:extLst>
                        <a:ext uri="{FF2B5EF4-FFF2-40B4-BE49-F238E27FC236}">
                          <a16:creationId xmlns:a16="http://schemas.microsoft.com/office/drawing/2014/main" id="{E2CDA1DD-F526-40B2-83C3-93905B1965BF}"/>
                        </a:ext>
                      </a:extLst>
                    </p14:cNvPr>
                    <p14:cNvContentPartPr/>
                    <p14:nvPr/>
                  </p14:nvContentPartPr>
                  <p14:xfrm>
                    <a:off x="9364008" y="3032990"/>
                    <a:ext cx="360" cy="360"/>
                  </p14:xfrm>
                </p:contentPart>
              </mc:Choice>
              <mc:Fallback xmlns="">
                <p:pic>
                  <p:nvPicPr>
                    <p:cNvPr id="141" name="Ink 140">
                      <a:extLst>
                        <a:ext uri="{FF2B5EF4-FFF2-40B4-BE49-F238E27FC236}">
                          <a16:creationId xmlns:a16="http://schemas.microsoft.com/office/drawing/2014/main" id="{E2CDA1DD-F526-40B2-83C3-93905B1965BF}"/>
                        </a:ext>
                      </a:extLst>
                    </p:cNvPr>
                    <p:cNvPicPr/>
                    <p:nvPr/>
                  </p:nvPicPr>
                  <p:blipFill>
                    <a:blip r:embed="rId27"/>
                    <a:stretch>
                      <a:fillRect/>
                    </a:stretch>
                  </p:blipFill>
                  <p:spPr>
                    <a:xfrm>
                      <a:off x="9328008" y="2997350"/>
                      <a:ext cx="72000" cy="72000"/>
                    </a:xfrm>
                    <a:prstGeom prst="rect">
                      <a:avLst/>
                    </a:prstGeom>
                  </p:spPr>
                </p:pic>
              </mc:Fallback>
            </mc:AlternateContent>
          </p:grpSp>
        </p:grpSp>
      </p:grpSp>
      <p:cxnSp>
        <p:nvCxnSpPr>
          <p:cNvPr id="149" name="Straight Connector 148">
            <a:extLst>
              <a:ext uri="{FF2B5EF4-FFF2-40B4-BE49-F238E27FC236}">
                <a16:creationId xmlns:a16="http://schemas.microsoft.com/office/drawing/2014/main" id="{04C11F1E-E0D3-4C5B-BEE6-DD42D9EB869C}"/>
              </a:ext>
            </a:extLst>
          </p:cNvPr>
          <p:cNvCxnSpPr>
            <a:stCxn id="145" idx="0"/>
          </p:cNvCxnSpPr>
          <p:nvPr/>
        </p:nvCxnSpPr>
        <p:spPr>
          <a:xfrm flipV="1">
            <a:off x="4009629" y="5367569"/>
            <a:ext cx="554817" cy="246746"/>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9BD4A47-1B86-441B-92DF-BCBDB97C707F}"/>
              </a:ext>
            </a:extLst>
          </p:cNvPr>
          <p:cNvCxnSpPr>
            <a:cxnSpLocks/>
            <a:stCxn id="145" idx="0"/>
          </p:cNvCxnSpPr>
          <p:nvPr/>
        </p:nvCxnSpPr>
        <p:spPr>
          <a:xfrm>
            <a:off x="4009629" y="5614315"/>
            <a:ext cx="774618" cy="346913"/>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E0C524EF-FF10-4A82-A22B-829D6B4408E8}"/>
              </a:ext>
            </a:extLst>
          </p:cNvPr>
          <p:cNvCxnSpPr>
            <a:cxnSpLocks/>
            <a:stCxn id="131" idx="0"/>
          </p:cNvCxnSpPr>
          <p:nvPr/>
        </p:nvCxnSpPr>
        <p:spPr>
          <a:xfrm flipV="1">
            <a:off x="3731049" y="4819464"/>
            <a:ext cx="272840" cy="45926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15BF5BFD-CED2-4AE1-863D-FAEC4AD54543}"/>
              </a:ext>
            </a:extLst>
          </p:cNvPr>
          <p:cNvCxnSpPr>
            <a:cxnSpLocks/>
          </p:cNvCxnSpPr>
          <p:nvPr/>
        </p:nvCxnSpPr>
        <p:spPr>
          <a:xfrm flipV="1">
            <a:off x="3696705" y="4955833"/>
            <a:ext cx="833397" cy="34090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6CAFC827-CFBC-4A02-A89C-058E771B7E66}"/>
              </a:ext>
            </a:extLst>
          </p:cNvPr>
          <p:cNvCxnSpPr>
            <a:cxnSpLocks/>
            <a:stCxn id="145" idx="0"/>
          </p:cNvCxnSpPr>
          <p:nvPr/>
        </p:nvCxnSpPr>
        <p:spPr>
          <a:xfrm flipV="1">
            <a:off x="4009629" y="4948184"/>
            <a:ext cx="554817" cy="666131"/>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95E60A78-7717-4F53-9E41-DC276D3FDAA1}"/>
              </a:ext>
            </a:extLst>
          </p:cNvPr>
          <p:cNvCxnSpPr>
            <a:cxnSpLocks/>
            <a:stCxn id="145" idx="0"/>
          </p:cNvCxnSpPr>
          <p:nvPr/>
        </p:nvCxnSpPr>
        <p:spPr>
          <a:xfrm flipH="1" flipV="1">
            <a:off x="4009269" y="4819465"/>
            <a:ext cx="360" cy="79485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200" name="Group 199">
            <a:extLst>
              <a:ext uri="{FF2B5EF4-FFF2-40B4-BE49-F238E27FC236}">
                <a16:creationId xmlns:a16="http://schemas.microsoft.com/office/drawing/2014/main" id="{CACA3ECF-9A5C-4A03-9E6A-450E62DD1379}"/>
              </a:ext>
            </a:extLst>
          </p:cNvPr>
          <p:cNvGrpSpPr/>
          <p:nvPr/>
        </p:nvGrpSpPr>
        <p:grpSpPr>
          <a:xfrm>
            <a:off x="5484607" y="4477239"/>
            <a:ext cx="2324559" cy="2005818"/>
            <a:chOff x="4992850" y="4601719"/>
            <a:chExt cx="2324559" cy="2005818"/>
          </a:xfrm>
        </p:grpSpPr>
        <p:grpSp>
          <p:nvGrpSpPr>
            <p:cNvPr id="170" name="Group 169">
              <a:extLst>
                <a:ext uri="{FF2B5EF4-FFF2-40B4-BE49-F238E27FC236}">
                  <a16:creationId xmlns:a16="http://schemas.microsoft.com/office/drawing/2014/main" id="{56990BD8-D4C6-4C82-9CCF-EC9AFAFFBF8F}"/>
                </a:ext>
              </a:extLst>
            </p:cNvPr>
            <p:cNvGrpSpPr/>
            <p:nvPr/>
          </p:nvGrpSpPr>
          <p:grpSpPr>
            <a:xfrm>
              <a:off x="4992850" y="4657551"/>
              <a:ext cx="2324559" cy="1949986"/>
              <a:chOff x="7481022" y="2588272"/>
              <a:chExt cx="2324559" cy="1949986"/>
            </a:xfrm>
          </p:grpSpPr>
          <p:sp>
            <p:nvSpPr>
              <p:cNvPr id="171" name="Oval 170">
                <a:extLst>
                  <a:ext uri="{FF2B5EF4-FFF2-40B4-BE49-F238E27FC236}">
                    <a16:creationId xmlns:a16="http://schemas.microsoft.com/office/drawing/2014/main" id="{800DFAA1-6BC3-4764-BA7C-D49738DE4789}"/>
                  </a:ext>
                </a:extLst>
              </p:cNvPr>
              <p:cNvSpPr/>
              <p:nvPr/>
            </p:nvSpPr>
            <p:spPr>
              <a:xfrm rot="20590121">
                <a:off x="7507334" y="2747399"/>
                <a:ext cx="1839891" cy="1222220"/>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72" name="Group 171">
                <a:extLst>
                  <a:ext uri="{FF2B5EF4-FFF2-40B4-BE49-F238E27FC236}">
                    <a16:creationId xmlns:a16="http://schemas.microsoft.com/office/drawing/2014/main" id="{4449A06D-D73E-4340-929A-C018B8849D6B}"/>
                  </a:ext>
                </a:extLst>
              </p:cNvPr>
              <p:cNvGrpSpPr/>
              <p:nvPr/>
            </p:nvGrpSpPr>
            <p:grpSpPr>
              <a:xfrm>
                <a:off x="7481022" y="2588272"/>
                <a:ext cx="2324559" cy="1949986"/>
                <a:chOff x="7481022" y="2588272"/>
                <a:chExt cx="2324559" cy="1949986"/>
              </a:xfrm>
            </p:grpSpPr>
            <p:sp>
              <p:nvSpPr>
                <p:cNvPr id="173" name="Plus Sign 172">
                  <a:extLst>
                    <a:ext uri="{FF2B5EF4-FFF2-40B4-BE49-F238E27FC236}">
                      <a16:creationId xmlns:a16="http://schemas.microsoft.com/office/drawing/2014/main" id="{45AFB5FD-16D2-4F77-8205-96293A97864D}"/>
                    </a:ext>
                  </a:extLst>
                </p:cNvPr>
                <p:cNvSpPr/>
                <p:nvPr/>
              </p:nvSpPr>
              <p:spPr>
                <a:xfrm>
                  <a:off x="8658128" y="3174532"/>
                  <a:ext cx="253388" cy="261651"/>
                </a:xfrm>
                <a:prstGeom prst="math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75" name="Group 174">
                  <a:extLst>
                    <a:ext uri="{FF2B5EF4-FFF2-40B4-BE49-F238E27FC236}">
                      <a16:creationId xmlns:a16="http://schemas.microsoft.com/office/drawing/2014/main" id="{483E0BF1-3651-41BD-9470-32C953D5EC9E}"/>
                    </a:ext>
                  </a:extLst>
                </p:cNvPr>
                <p:cNvGrpSpPr/>
                <p:nvPr/>
              </p:nvGrpSpPr>
              <p:grpSpPr>
                <a:xfrm>
                  <a:off x="7481022" y="2588272"/>
                  <a:ext cx="2324559" cy="1949986"/>
                  <a:chOff x="4885067" y="2577946"/>
                  <a:chExt cx="2324559" cy="1949986"/>
                </a:xfrm>
              </p:grpSpPr>
              <p:grpSp>
                <p:nvGrpSpPr>
                  <p:cNvPr id="184" name="Group 183">
                    <a:extLst>
                      <a:ext uri="{FF2B5EF4-FFF2-40B4-BE49-F238E27FC236}">
                        <a16:creationId xmlns:a16="http://schemas.microsoft.com/office/drawing/2014/main" id="{7A978B1B-4D6F-439A-80EF-89880ED166BD}"/>
                      </a:ext>
                    </a:extLst>
                  </p:cNvPr>
                  <p:cNvGrpSpPr/>
                  <p:nvPr/>
                </p:nvGrpSpPr>
                <p:grpSpPr>
                  <a:xfrm>
                    <a:off x="4885067" y="2577946"/>
                    <a:ext cx="2324559" cy="1949986"/>
                    <a:chOff x="4885067" y="2577946"/>
                    <a:chExt cx="2324559" cy="1949986"/>
                  </a:xfrm>
                </p:grpSpPr>
                <p:sp>
                  <p:nvSpPr>
                    <p:cNvPr id="186" name="Rectangle 185">
                      <a:extLst>
                        <a:ext uri="{FF2B5EF4-FFF2-40B4-BE49-F238E27FC236}">
                          <a16:creationId xmlns:a16="http://schemas.microsoft.com/office/drawing/2014/main" id="{B7D8F234-4634-4F01-9B87-EC9FC36B57F6}"/>
                        </a:ext>
                      </a:extLst>
                    </p:cNvPr>
                    <p:cNvSpPr/>
                    <p:nvPr/>
                  </p:nvSpPr>
                  <p:spPr>
                    <a:xfrm>
                      <a:off x="4885067" y="2577946"/>
                      <a:ext cx="2324559" cy="194998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7" name="Oval 186">
                      <a:extLst>
                        <a:ext uri="{FF2B5EF4-FFF2-40B4-BE49-F238E27FC236}">
                          <a16:creationId xmlns:a16="http://schemas.microsoft.com/office/drawing/2014/main" id="{5C1777F8-3D50-4607-B003-7D8C7B97A7CD}"/>
                        </a:ext>
                      </a:extLst>
                    </p:cNvPr>
                    <p:cNvSpPr/>
                    <p:nvPr/>
                  </p:nvSpPr>
                  <p:spPr>
                    <a:xfrm rot="20590121">
                      <a:off x="5215571" y="3066902"/>
                      <a:ext cx="1839891" cy="1294227"/>
                    </a:xfrm>
                    <a:prstGeom prst="ellipse">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85" name="Plus Sign 184">
                    <a:extLst>
                      <a:ext uri="{FF2B5EF4-FFF2-40B4-BE49-F238E27FC236}">
                        <a16:creationId xmlns:a16="http://schemas.microsoft.com/office/drawing/2014/main" id="{F8A74B66-C790-441D-9CC2-5A510DE5063E}"/>
                      </a:ext>
                    </a:extLst>
                  </p:cNvPr>
                  <p:cNvSpPr/>
                  <p:nvPr/>
                </p:nvSpPr>
                <p:spPr>
                  <a:xfrm>
                    <a:off x="6488799" y="3455607"/>
                    <a:ext cx="253388" cy="261651"/>
                  </a:xfrm>
                  <a:prstGeom prst="mathPlus">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sp>
          <p:nvSpPr>
            <p:cNvPr id="188" name="Oval 187">
              <a:extLst>
                <a:ext uri="{FF2B5EF4-FFF2-40B4-BE49-F238E27FC236}">
                  <a16:creationId xmlns:a16="http://schemas.microsoft.com/office/drawing/2014/main" id="{CB1B6C7D-D401-4E0C-9EF1-E5202C3CEFDA}"/>
                </a:ext>
              </a:extLst>
            </p:cNvPr>
            <p:cNvSpPr/>
            <p:nvPr/>
          </p:nvSpPr>
          <p:spPr>
            <a:xfrm rot="3607160">
              <a:off x="5998113" y="5224641"/>
              <a:ext cx="1474490" cy="827673"/>
            </a:xfrm>
            <a:prstGeom prst="ellipse">
              <a:avLst/>
            </a:prstGeom>
            <a:no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0" name="Oval 189">
              <a:extLst>
                <a:ext uri="{FF2B5EF4-FFF2-40B4-BE49-F238E27FC236}">
                  <a16:creationId xmlns:a16="http://schemas.microsoft.com/office/drawing/2014/main" id="{D93C6ED0-4D47-4FE9-833E-483BE7ED023F}"/>
                </a:ext>
              </a:extLst>
            </p:cNvPr>
            <p:cNvSpPr/>
            <p:nvPr/>
          </p:nvSpPr>
          <p:spPr>
            <a:xfrm rot="2742018">
              <a:off x="5589433" y="4925127"/>
              <a:ext cx="1474490" cy="827673"/>
            </a:xfrm>
            <a:prstGeom prst="ellipse">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24" name="Group 223">
            <a:extLst>
              <a:ext uri="{FF2B5EF4-FFF2-40B4-BE49-F238E27FC236}">
                <a16:creationId xmlns:a16="http://schemas.microsoft.com/office/drawing/2014/main" id="{10AFF2F9-DCDB-43DA-ABF1-97D79C486F63}"/>
              </a:ext>
            </a:extLst>
          </p:cNvPr>
          <p:cNvGrpSpPr/>
          <p:nvPr/>
        </p:nvGrpSpPr>
        <p:grpSpPr>
          <a:xfrm>
            <a:off x="8327052" y="4525901"/>
            <a:ext cx="2324559" cy="1978916"/>
            <a:chOff x="8327052" y="4525901"/>
            <a:chExt cx="2324559" cy="1978916"/>
          </a:xfrm>
        </p:grpSpPr>
        <p:grpSp>
          <p:nvGrpSpPr>
            <p:cNvPr id="201" name="Group 200">
              <a:extLst>
                <a:ext uri="{FF2B5EF4-FFF2-40B4-BE49-F238E27FC236}">
                  <a16:creationId xmlns:a16="http://schemas.microsoft.com/office/drawing/2014/main" id="{0C0DB414-1523-4EC4-ACCD-9D023ECFB333}"/>
                </a:ext>
              </a:extLst>
            </p:cNvPr>
            <p:cNvGrpSpPr/>
            <p:nvPr/>
          </p:nvGrpSpPr>
          <p:grpSpPr>
            <a:xfrm>
              <a:off x="8327052" y="4525901"/>
              <a:ext cx="2324559" cy="1978916"/>
              <a:chOff x="4992850" y="4657551"/>
              <a:chExt cx="2324559" cy="1978916"/>
            </a:xfrm>
          </p:grpSpPr>
          <p:grpSp>
            <p:nvGrpSpPr>
              <p:cNvPr id="206" name="Group 205">
                <a:extLst>
                  <a:ext uri="{FF2B5EF4-FFF2-40B4-BE49-F238E27FC236}">
                    <a16:creationId xmlns:a16="http://schemas.microsoft.com/office/drawing/2014/main" id="{75F13658-B03D-419D-A836-23FB291A3210}"/>
                  </a:ext>
                </a:extLst>
              </p:cNvPr>
              <p:cNvGrpSpPr/>
              <p:nvPr/>
            </p:nvGrpSpPr>
            <p:grpSpPr>
              <a:xfrm>
                <a:off x="4992850" y="4657551"/>
                <a:ext cx="2324559" cy="1949986"/>
                <a:chOff x="7481022" y="2588272"/>
                <a:chExt cx="2324559" cy="1949986"/>
              </a:xfrm>
            </p:grpSpPr>
            <p:sp>
              <p:nvSpPr>
                <p:cNvPr id="207" name="Plus Sign 206">
                  <a:extLst>
                    <a:ext uri="{FF2B5EF4-FFF2-40B4-BE49-F238E27FC236}">
                      <a16:creationId xmlns:a16="http://schemas.microsoft.com/office/drawing/2014/main" id="{EAD64714-7EBD-4BF4-B83E-7E7E36B2621D}"/>
                    </a:ext>
                  </a:extLst>
                </p:cNvPr>
                <p:cNvSpPr/>
                <p:nvPr/>
              </p:nvSpPr>
              <p:spPr>
                <a:xfrm>
                  <a:off x="8185391" y="3296666"/>
                  <a:ext cx="253388" cy="261651"/>
                </a:xfrm>
                <a:prstGeom prst="math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08" name="Group 207">
                  <a:extLst>
                    <a:ext uri="{FF2B5EF4-FFF2-40B4-BE49-F238E27FC236}">
                      <a16:creationId xmlns:a16="http://schemas.microsoft.com/office/drawing/2014/main" id="{723355FC-4F4F-4577-B069-0340E0413D9B}"/>
                    </a:ext>
                  </a:extLst>
                </p:cNvPr>
                <p:cNvGrpSpPr/>
                <p:nvPr/>
              </p:nvGrpSpPr>
              <p:grpSpPr>
                <a:xfrm>
                  <a:off x="7481022" y="2588272"/>
                  <a:ext cx="2324559" cy="1949986"/>
                  <a:chOff x="4885067" y="2577946"/>
                  <a:chExt cx="2324559" cy="1949986"/>
                </a:xfrm>
              </p:grpSpPr>
              <p:sp>
                <p:nvSpPr>
                  <p:cNvPr id="211" name="Rectangle 210">
                    <a:extLst>
                      <a:ext uri="{FF2B5EF4-FFF2-40B4-BE49-F238E27FC236}">
                        <a16:creationId xmlns:a16="http://schemas.microsoft.com/office/drawing/2014/main" id="{BABACA26-653C-4B35-963E-9A144598C907}"/>
                      </a:ext>
                    </a:extLst>
                  </p:cNvPr>
                  <p:cNvSpPr/>
                  <p:nvPr/>
                </p:nvSpPr>
                <p:spPr>
                  <a:xfrm>
                    <a:off x="4885067" y="2577946"/>
                    <a:ext cx="2324559" cy="194998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0" name="Plus Sign 209">
                    <a:extLst>
                      <a:ext uri="{FF2B5EF4-FFF2-40B4-BE49-F238E27FC236}">
                        <a16:creationId xmlns:a16="http://schemas.microsoft.com/office/drawing/2014/main" id="{EC5E0421-15AC-47D7-A3CB-4138EC078510}"/>
                      </a:ext>
                    </a:extLst>
                  </p:cNvPr>
                  <p:cNvSpPr/>
                  <p:nvPr/>
                </p:nvSpPr>
                <p:spPr>
                  <a:xfrm>
                    <a:off x="5979156" y="3666930"/>
                    <a:ext cx="253388" cy="261651"/>
                  </a:xfrm>
                  <a:prstGeom prst="mathPlus">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sp>
            <p:nvSpPr>
              <p:cNvPr id="203" name="Oval 202">
                <a:extLst>
                  <a:ext uri="{FF2B5EF4-FFF2-40B4-BE49-F238E27FC236}">
                    <a16:creationId xmlns:a16="http://schemas.microsoft.com/office/drawing/2014/main" id="{0E2CC46A-F566-455B-90A9-C1D4FBF1B406}"/>
                  </a:ext>
                </a:extLst>
              </p:cNvPr>
              <p:cNvSpPr/>
              <p:nvPr/>
            </p:nvSpPr>
            <p:spPr>
              <a:xfrm rot="3607160">
                <a:off x="5486689" y="5485385"/>
                <a:ext cx="1474490" cy="827673"/>
              </a:xfrm>
              <a:prstGeom prst="ellipse">
                <a:avLst/>
              </a:prstGeom>
              <a:no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4" name="Oval 203">
                <a:extLst>
                  <a:ext uri="{FF2B5EF4-FFF2-40B4-BE49-F238E27FC236}">
                    <a16:creationId xmlns:a16="http://schemas.microsoft.com/office/drawing/2014/main" id="{2AEA4E3C-25E2-42AA-BD7A-5E939F1DB742}"/>
                  </a:ext>
                </a:extLst>
              </p:cNvPr>
              <p:cNvSpPr/>
              <p:nvPr/>
            </p:nvSpPr>
            <p:spPr>
              <a:xfrm rot="2734770">
                <a:off x="5089458" y="5101492"/>
                <a:ext cx="1474490" cy="827673"/>
              </a:xfrm>
              <a:prstGeom prst="ellipse">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mc:AlternateContent xmlns:mc="http://schemas.openxmlformats.org/markup-compatibility/2006" xmlns:p14="http://schemas.microsoft.com/office/powerpoint/2010/main">
          <mc:Choice Requires="p14">
            <p:contentPart p14:bwMode="auto" r:id="rId37">
              <p14:nvContentPartPr>
                <p14:cNvPr id="213" name="Ink 212">
                  <a:extLst>
                    <a:ext uri="{FF2B5EF4-FFF2-40B4-BE49-F238E27FC236}">
                      <a16:creationId xmlns:a16="http://schemas.microsoft.com/office/drawing/2014/main" id="{9B9DA84A-EC76-4928-80CA-67988EB3BF6C}"/>
                    </a:ext>
                  </a:extLst>
                </p14:cNvPr>
                <p14:cNvContentPartPr/>
                <p14:nvPr/>
              </p14:nvContentPartPr>
              <p14:xfrm>
                <a:off x="8643818" y="4624962"/>
                <a:ext cx="360" cy="360"/>
              </p14:xfrm>
            </p:contentPart>
          </mc:Choice>
          <mc:Fallback xmlns="">
            <p:pic>
              <p:nvPicPr>
                <p:cNvPr id="213" name="Ink 212">
                  <a:extLst>
                    <a:ext uri="{FF2B5EF4-FFF2-40B4-BE49-F238E27FC236}">
                      <a16:creationId xmlns:a16="http://schemas.microsoft.com/office/drawing/2014/main" id="{9B9DA84A-EC76-4928-80CA-67988EB3BF6C}"/>
                    </a:ext>
                  </a:extLst>
                </p:cNvPr>
                <p:cNvPicPr/>
                <p:nvPr/>
              </p:nvPicPr>
              <p:blipFill>
                <a:blip r:embed="rId27"/>
                <a:stretch>
                  <a:fillRect/>
                </a:stretch>
              </p:blipFill>
              <p:spPr>
                <a:xfrm>
                  <a:off x="8608178" y="458896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14" name="Ink 213">
                  <a:extLst>
                    <a:ext uri="{FF2B5EF4-FFF2-40B4-BE49-F238E27FC236}">
                      <a16:creationId xmlns:a16="http://schemas.microsoft.com/office/drawing/2014/main" id="{FAE84BD2-E0A3-4836-91C6-6D5ABB601D61}"/>
                    </a:ext>
                  </a:extLst>
                </p14:cNvPr>
                <p14:cNvContentPartPr/>
                <p14:nvPr/>
              </p14:nvContentPartPr>
              <p14:xfrm>
                <a:off x="8739578" y="5050122"/>
                <a:ext cx="11160" cy="11160"/>
              </p14:xfrm>
            </p:contentPart>
          </mc:Choice>
          <mc:Fallback xmlns="">
            <p:pic>
              <p:nvPicPr>
                <p:cNvPr id="214" name="Ink 213">
                  <a:extLst>
                    <a:ext uri="{FF2B5EF4-FFF2-40B4-BE49-F238E27FC236}">
                      <a16:creationId xmlns:a16="http://schemas.microsoft.com/office/drawing/2014/main" id="{FAE84BD2-E0A3-4836-91C6-6D5ABB601D61}"/>
                    </a:ext>
                  </a:extLst>
                </p:cNvPr>
                <p:cNvPicPr/>
                <p:nvPr/>
              </p:nvPicPr>
              <p:blipFill>
                <a:blip r:embed="rId39"/>
                <a:stretch>
                  <a:fillRect/>
                </a:stretch>
              </p:blipFill>
              <p:spPr>
                <a:xfrm>
                  <a:off x="8703938" y="5014122"/>
                  <a:ext cx="8280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15" name="Ink 214">
                  <a:extLst>
                    <a:ext uri="{FF2B5EF4-FFF2-40B4-BE49-F238E27FC236}">
                      <a16:creationId xmlns:a16="http://schemas.microsoft.com/office/drawing/2014/main" id="{BBA392C3-B609-4063-9A74-42548D51AB9A}"/>
                    </a:ext>
                  </a:extLst>
                </p14:cNvPr>
                <p14:cNvContentPartPr/>
                <p14:nvPr/>
              </p14:nvContentPartPr>
              <p14:xfrm>
                <a:off x="9196778" y="4997202"/>
                <a:ext cx="360" cy="360"/>
              </p14:xfrm>
            </p:contentPart>
          </mc:Choice>
          <mc:Fallback xmlns="">
            <p:pic>
              <p:nvPicPr>
                <p:cNvPr id="215" name="Ink 214">
                  <a:extLst>
                    <a:ext uri="{FF2B5EF4-FFF2-40B4-BE49-F238E27FC236}">
                      <a16:creationId xmlns:a16="http://schemas.microsoft.com/office/drawing/2014/main" id="{BBA392C3-B609-4063-9A74-42548D51AB9A}"/>
                    </a:ext>
                  </a:extLst>
                </p:cNvPr>
                <p:cNvPicPr/>
                <p:nvPr/>
              </p:nvPicPr>
              <p:blipFill>
                <a:blip r:embed="rId27"/>
                <a:stretch>
                  <a:fillRect/>
                </a:stretch>
              </p:blipFill>
              <p:spPr>
                <a:xfrm>
                  <a:off x="9161138" y="496120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17" name="Ink 216">
                  <a:extLst>
                    <a:ext uri="{FF2B5EF4-FFF2-40B4-BE49-F238E27FC236}">
                      <a16:creationId xmlns:a16="http://schemas.microsoft.com/office/drawing/2014/main" id="{3DB2700C-9E59-409B-8275-364CDF86759F}"/>
                    </a:ext>
                  </a:extLst>
                </p14:cNvPr>
                <p14:cNvContentPartPr/>
                <p14:nvPr/>
              </p14:nvContentPartPr>
              <p14:xfrm>
                <a:off x="9887978" y="5613522"/>
                <a:ext cx="360" cy="360"/>
              </p14:xfrm>
            </p:contentPart>
          </mc:Choice>
          <mc:Fallback xmlns="">
            <p:pic>
              <p:nvPicPr>
                <p:cNvPr id="217" name="Ink 216">
                  <a:extLst>
                    <a:ext uri="{FF2B5EF4-FFF2-40B4-BE49-F238E27FC236}">
                      <a16:creationId xmlns:a16="http://schemas.microsoft.com/office/drawing/2014/main" id="{3DB2700C-9E59-409B-8275-364CDF86759F}"/>
                    </a:ext>
                  </a:extLst>
                </p:cNvPr>
                <p:cNvPicPr/>
                <p:nvPr/>
              </p:nvPicPr>
              <p:blipFill>
                <a:blip r:embed="rId3"/>
                <a:stretch>
                  <a:fillRect/>
                </a:stretch>
              </p:blipFill>
              <p:spPr>
                <a:xfrm>
                  <a:off x="9852338" y="557752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18" name="Ink 217">
                  <a:extLst>
                    <a:ext uri="{FF2B5EF4-FFF2-40B4-BE49-F238E27FC236}">
                      <a16:creationId xmlns:a16="http://schemas.microsoft.com/office/drawing/2014/main" id="{FF36FD15-9CF2-4AB1-93FF-58AE4E2E673C}"/>
                    </a:ext>
                  </a:extLst>
                </p14:cNvPr>
                <p14:cNvContentPartPr/>
                <p14:nvPr/>
              </p14:nvContentPartPr>
              <p14:xfrm>
                <a:off x="9781418" y="5230842"/>
                <a:ext cx="360" cy="360"/>
              </p14:xfrm>
            </p:contentPart>
          </mc:Choice>
          <mc:Fallback xmlns="">
            <p:pic>
              <p:nvPicPr>
                <p:cNvPr id="218" name="Ink 217">
                  <a:extLst>
                    <a:ext uri="{FF2B5EF4-FFF2-40B4-BE49-F238E27FC236}">
                      <a16:creationId xmlns:a16="http://schemas.microsoft.com/office/drawing/2014/main" id="{FF36FD15-9CF2-4AB1-93FF-58AE4E2E673C}"/>
                    </a:ext>
                  </a:extLst>
                </p:cNvPr>
                <p:cNvPicPr/>
                <p:nvPr/>
              </p:nvPicPr>
              <p:blipFill>
                <a:blip r:embed="rId3"/>
                <a:stretch>
                  <a:fillRect/>
                </a:stretch>
              </p:blipFill>
              <p:spPr>
                <a:xfrm>
                  <a:off x="9745778" y="519520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19" name="Ink 218">
                  <a:extLst>
                    <a:ext uri="{FF2B5EF4-FFF2-40B4-BE49-F238E27FC236}">
                      <a16:creationId xmlns:a16="http://schemas.microsoft.com/office/drawing/2014/main" id="{12A35792-4446-46FF-8F3B-450994A634C7}"/>
                    </a:ext>
                  </a:extLst>
                </p14:cNvPr>
                <p14:cNvContentPartPr/>
                <p14:nvPr/>
              </p14:nvContentPartPr>
              <p14:xfrm>
                <a:off x="9494498" y="5284122"/>
                <a:ext cx="360" cy="360"/>
              </p14:xfrm>
            </p:contentPart>
          </mc:Choice>
          <mc:Fallback xmlns="">
            <p:pic>
              <p:nvPicPr>
                <p:cNvPr id="219" name="Ink 218">
                  <a:extLst>
                    <a:ext uri="{FF2B5EF4-FFF2-40B4-BE49-F238E27FC236}">
                      <a16:creationId xmlns:a16="http://schemas.microsoft.com/office/drawing/2014/main" id="{12A35792-4446-46FF-8F3B-450994A634C7}"/>
                    </a:ext>
                  </a:extLst>
                </p:cNvPr>
                <p:cNvPicPr/>
                <p:nvPr/>
              </p:nvPicPr>
              <p:blipFill>
                <a:blip r:embed="rId3"/>
                <a:stretch>
                  <a:fillRect/>
                </a:stretch>
              </p:blipFill>
              <p:spPr>
                <a:xfrm>
                  <a:off x="9458858" y="524812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20" name="Ink 219">
                  <a:extLst>
                    <a:ext uri="{FF2B5EF4-FFF2-40B4-BE49-F238E27FC236}">
                      <a16:creationId xmlns:a16="http://schemas.microsoft.com/office/drawing/2014/main" id="{04E1222C-1E72-4F34-82AE-7890C6D88414}"/>
                    </a:ext>
                  </a:extLst>
                </p14:cNvPr>
                <p14:cNvContentPartPr/>
                <p14:nvPr/>
              </p14:nvContentPartPr>
              <p14:xfrm>
                <a:off x="9803018" y="5464842"/>
                <a:ext cx="360" cy="360"/>
              </p14:xfrm>
            </p:contentPart>
          </mc:Choice>
          <mc:Fallback xmlns="">
            <p:pic>
              <p:nvPicPr>
                <p:cNvPr id="220" name="Ink 219">
                  <a:extLst>
                    <a:ext uri="{FF2B5EF4-FFF2-40B4-BE49-F238E27FC236}">
                      <a16:creationId xmlns:a16="http://schemas.microsoft.com/office/drawing/2014/main" id="{04E1222C-1E72-4F34-82AE-7890C6D88414}"/>
                    </a:ext>
                  </a:extLst>
                </p:cNvPr>
                <p:cNvPicPr/>
                <p:nvPr/>
              </p:nvPicPr>
              <p:blipFill>
                <a:blip r:embed="rId3"/>
                <a:stretch>
                  <a:fillRect/>
                </a:stretch>
              </p:blipFill>
              <p:spPr>
                <a:xfrm>
                  <a:off x="9767018" y="542884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21" name="Ink 220">
                  <a:extLst>
                    <a:ext uri="{FF2B5EF4-FFF2-40B4-BE49-F238E27FC236}">
                      <a16:creationId xmlns:a16="http://schemas.microsoft.com/office/drawing/2014/main" id="{F778F994-6506-449E-B41C-CE0A08BB615E}"/>
                    </a:ext>
                  </a:extLst>
                </p14:cNvPr>
                <p14:cNvContentPartPr/>
                <p14:nvPr/>
              </p14:nvContentPartPr>
              <p14:xfrm>
                <a:off x="10079498" y="5741322"/>
                <a:ext cx="360" cy="360"/>
              </p14:xfrm>
            </p:contentPart>
          </mc:Choice>
          <mc:Fallback xmlns="">
            <p:pic>
              <p:nvPicPr>
                <p:cNvPr id="221" name="Ink 220">
                  <a:extLst>
                    <a:ext uri="{FF2B5EF4-FFF2-40B4-BE49-F238E27FC236}">
                      <a16:creationId xmlns:a16="http://schemas.microsoft.com/office/drawing/2014/main" id="{F778F994-6506-449E-B41C-CE0A08BB615E}"/>
                    </a:ext>
                  </a:extLst>
                </p:cNvPr>
                <p:cNvPicPr/>
                <p:nvPr/>
              </p:nvPicPr>
              <p:blipFill>
                <a:blip r:embed="rId3"/>
                <a:stretch>
                  <a:fillRect/>
                </a:stretch>
              </p:blipFill>
              <p:spPr>
                <a:xfrm>
                  <a:off x="10043498" y="5705322"/>
                  <a:ext cx="72000" cy="72000"/>
                </a:xfrm>
                <a:prstGeom prst="rect">
                  <a:avLst/>
                </a:prstGeom>
              </p:spPr>
            </p:pic>
          </mc:Fallback>
        </mc:AlternateContent>
      </p:grpSp>
      <p:sp>
        <p:nvSpPr>
          <p:cNvPr id="227" name="TextBox 226">
            <a:extLst>
              <a:ext uri="{FF2B5EF4-FFF2-40B4-BE49-F238E27FC236}">
                <a16:creationId xmlns:a16="http://schemas.microsoft.com/office/drawing/2014/main" id="{5F90B3CB-F6AD-4B5A-8C75-55B4698FA6FB}"/>
              </a:ext>
            </a:extLst>
          </p:cNvPr>
          <p:cNvSpPr txBox="1"/>
          <p:nvPr/>
        </p:nvSpPr>
        <p:spPr>
          <a:xfrm>
            <a:off x="1540390" y="5409558"/>
            <a:ext cx="1129670" cy="518925"/>
          </a:xfrm>
          <a:prstGeom prst="rect">
            <a:avLst/>
          </a:prstGeom>
          <a:noFill/>
        </p:spPr>
        <p:txBody>
          <a:bodyPr wrap="square" rtlCol="0">
            <a:spAutoFit/>
          </a:bodyPr>
          <a:lstStyle/>
          <a:p>
            <a:r>
              <a:rPr lang="en-US" sz="1200" dirty="0"/>
              <a:t>main center</a:t>
            </a:r>
          </a:p>
          <a:p>
            <a:pPr>
              <a:lnSpc>
                <a:spcPct val="150000"/>
              </a:lnSpc>
            </a:pPr>
            <a:r>
              <a:rPr lang="en-US" sz="1200" dirty="0"/>
              <a:t>elite center</a:t>
            </a:r>
            <a:endParaRPr lang="en-GB" sz="1200" dirty="0"/>
          </a:p>
        </p:txBody>
      </p:sp>
      <p:sp>
        <p:nvSpPr>
          <p:cNvPr id="232" name="Plus Sign 231">
            <a:extLst>
              <a:ext uri="{FF2B5EF4-FFF2-40B4-BE49-F238E27FC236}">
                <a16:creationId xmlns:a16="http://schemas.microsoft.com/office/drawing/2014/main" id="{ADFDDBBC-C451-4986-B86B-D6B170D7C97B}"/>
              </a:ext>
            </a:extLst>
          </p:cNvPr>
          <p:cNvSpPr/>
          <p:nvPr/>
        </p:nvSpPr>
        <p:spPr>
          <a:xfrm>
            <a:off x="1306686" y="5407184"/>
            <a:ext cx="253388" cy="261651"/>
          </a:xfrm>
          <a:prstGeom prst="mathPlus">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3" name="Plus Sign 232">
            <a:extLst>
              <a:ext uri="{FF2B5EF4-FFF2-40B4-BE49-F238E27FC236}">
                <a16:creationId xmlns:a16="http://schemas.microsoft.com/office/drawing/2014/main" id="{50AE2507-9B62-45FE-8D92-CE08DDFFC394}"/>
              </a:ext>
            </a:extLst>
          </p:cNvPr>
          <p:cNvSpPr/>
          <p:nvPr/>
        </p:nvSpPr>
        <p:spPr>
          <a:xfrm>
            <a:off x="1306972" y="5635254"/>
            <a:ext cx="253388" cy="261651"/>
          </a:xfrm>
          <a:prstGeom prst="math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03301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750"/>
                                  </p:stCondLst>
                                  <p:childTnLst>
                                    <p:set>
                                      <p:cBhvr>
                                        <p:cTn id="6" dur="1" fill="hold">
                                          <p:stCondLst>
                                            <p:cond delay="0"/>
                                          </p:stCondLst>
                                        </p:cTn>
                                        <p:tgtEl>
                                          <p:spTgt spid="162"/>
                                        </p:tgtEl>
                                        <p:attrNameLst>
                                          <p:attrName>style.visibility</p:attrName>
                                        </p:attrNameLst>
                                      </p:cBhvr>
                                      <p:to>
                                        <p:strVal val="visible"/>
                                      </p:to>
                                    </p:set>
                                    <p:animEffect transition="in" filter="fade">
                                      <p:cBhvr>
                                        <p:cTn id="7" dur="500"/>
                                        <p:tgtEl>
                                          <p:spTgt spid="16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750"/>
                                  </p:stCondLst>
                                  <p:childTnLst>
                                    <p:set>
                                      <p:cBhvr>
                                        <p:cTn id="11" dur="1" fill="hold">
                                          <p:stCondLst>
                                            <p:cond delay="999"/>
                                          </p:stCondLst>
                                        </p:cTn>
                                        <p:tgtEl>
                                          <p:spTgt spid="15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750"/>
                                  </p:stCondLst>
                                  <p:childTnLst>
                                    <p:set>
                                      <p:cBhvr>
                                        <p:cTn id="15" dur="1" fill="hold">
                                          <p:stCondLst>
                                            <p:cond delay="0"/>
                                          </p:stCondLst>
                                        </p:cTn>
                                        <p:tgtEl>
                                          <p:spTgt spid="165"/>
                                        </p:tgtEl>
                                        <p:attrNameLst>
                                          <p:attrName>style.visibility</p:attrName>
                                        </p:attrNameLst>
                                      </p:cBhvr>
                                      <p:to>
                                        <p:strVal val="visible"/>
                                      </p:to>
                                    </p:set>
                                    <p:animEffect transition="in" filter="fade">
                                      <p:cBhvr>
                                        <p:cTn id="16" dur="500"/>
                                        <p:tgtEl>
                                          <p:spTgt spid="16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750"/>
                                  </p:stCondLst>
                                  <p:childTnLst>
                                    <p:animEffect transition="out" filter="fade">
                                      <p:cBhvr>
                                        <p:cTn id="20" dur="500"/>
                                        <p:tgtEl>
                                          <p:spTgt spid="154"/>
                                        </p:tgtEl>
                                      </p:cBhvr>
                                    </p:animEffect>
                                    <p:set>
                                      <p:cBhvr>
                                        <p:cTn id="21" dur="1" fill="hold">
                                          <p:stCondLst>
                                            <p:cond delay="499"/>
                                          </p:stCondLst>
                                        </p:cTn>
                                        <p:tgtEl>
                                          <p:spTgt spid="154"/>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200"/>
                                        </p:tgtEl>
                                        <p:attrNameLst>
                                          <p:attrName>style.visibility</p:attrName>
                                        </p:attrNameLst>
                                      </p:cBhvr>
                                      <p:to>
                                        <p:strVal val="visible"/>
                                      </p:to>
                                    </p:set>
                                    <p:animEffect transition="in" filter="randombar(horizontal)">
                                      <p:cBhvr>
                                        <p:cTn id="26" dur="500"/>
                                        <p:tgtEl>
                                          <p:spTgt spid="200"/>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224"/>
                                        </p:tgtEl>
                                        <p:attrNameLst>
                                          <p:attrName>style.visibility</p:attrName>
                                        </p:attrNameLst>
                                      </p:cBhvr>
                                      <p:to>
                                        <p:strVal val="visible"/>
                                      </p:to>
                                    </p:set>
                                    <p:animEffect transition="in" filter="randombar(horizontal)">
                                      <p:cBhvr>
                                        <p:cTn id="31" dur="500"/>
                                        <p:tgtEl>
                                          <p:spTgt spid="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AB3A5-8D37-480C-B6EF-7EF5C59F7A55}"/>
              </a:ext>
            </a:extLst>
          </p:cNvPr>
          <p:cNvSpPr>
            <a:spLocks noGrp="1"/>
          </p:cNvSpPr>
          <p:nvPr>
            <p:ph type="title"/>
          </p:nvPr>
        </p:nvSpPr>
        <p:spPr/>
        <p:txBody>
          <a:bodyPr/>
          <a:lstStyle/>
          <a:p>
            <a:r>
              <a:rPr lang="en-US" dirty="0"/>
              <a:t>Sampling Ratios</a:t>
            </a:r>
            <a:endParaRPr lang="en-GB" dirty="0"/>
          </a:p>
        </p:txBody>
      </p:sp>
      <p:sp>
        <p:nvSpPr>
          <p:cNvPr id="3" name="Content Placeholder 2">
            <a:extLst>
              <a:ext uri="{FF2B5EF4-FFF2-40B4-BE49-F238E27FC236}">
                <a16:creationId xmlns:a16="http://schemas.microsoft.com/office/drawing/2014/main" id="{CE704BB4-6FD2-4CB2-91FB-93BAE36D8404}"/>
              </a:ext>
            </a:extLst>
          </p:cNvPr>
          <p:cNvSpPr>
            <a:spLocks noGrp="1"/>
          </p:cNvSpPr>
          <p:nvPr>
            <p:ph idx="1"/>
          </p:nvPr>
        </p:nvSpPr>
        <p:spPr>
          <a:xfrm>
            <a:off x="2589212" y="1782725"/>
            <a:ext cx="8915400" cy="4713767"/>
          </a:xfrm>
        </p:spPr>
        <p:txBody>
          <a:bodyPr>
            <a:normAutofit lnSpcReduction="10000"/>
          </a:bodyPr>
          <a:lstStyle/>
          <a:p>
            <a:r>
              <a:rPr lang="en-US" sz="1700" dirty="0"/>
              <a:t>Sampling ratios are used to control the number of offspring sampled from each center</a:t>
            </a:r>
          </a:p>
          <a:p>
            <a:endParaRPr lang="en-US" sz="1700" dirty="0"/>
          </a:p>
          <a:p>
            <a:r>
              <a:rPr lang="en-GB" sz="1700" dirty="0"/>
              <a:t>Choosing a small ratio for the elite </a:t>
            </a:r>
            <a:r>
              <a:rPr lang="en-GB" sz="1700" dirty="0" err="1"/>
              <a:t>center</a:t>
            </a:r>
            <a:r>
              <a:rPr lang="en-GB" sz="1700" dirty="0"/>
              <a:t> ensures that the extra EDA will not hinder the power of the underlying CMA-ES algorithm. </a:t>
            </a:r>
          </a:p>
          <a:p>
            <a:endParaRPr lang="en-GB" sz="1700" dirty="0"/>
          </a:p>
          <a:p>
            <a:r>
              <a:rPr lang="en-GB" sz="1700" dirty="0"/>
              <a:t>For example, if the original </a:t>
            </a:r>
            <a:r>
              <a:rPr lang="en-GB" sz="1700" dirty="0" err="1"/>
              <a:t>center</a:t>
            </a:r>
            <a:r>
              <a:rPr lang="en-GB" sz="1700" dirty="0"/>
              <a:t> samples ¾ of the population and the elite </a:t>
            </a:r>
            <a:r>
              <a:rPr lang="en-GB" sz="1700" dirty="0" err="1"/>
              <a:t>center</a:t>
            </a:r>
            <a:r>
              <a:rPr lang="en-GB" sz="1700" dirty="0"/>
              <a:t> samples ¼; when half of the population is truncated during selection, it could eliminate the elite </a:t>
            </a:r>
            <a:r>
              <a:rPr lang="en-GB" sz="1700" dirty="0" err="1"/>
              <a:t>center</a:t>
            </a:r>
            <a:r>
              <a:rPr lang="en-GB" sz="1700" dirty="0"/>
              <a:t> samples if they were all worse than the original </a:t>
            </a:r>
            <a:r>
              <a:rPr lang="en-GB" sz="1700" dirty="0" err="1"/>
              <a:t>center</a:t>
            </a:r>
            <a:r>
              <a:rPr lang="en-GB" sz="1700" dirty="0"/>
              <a:t> samples</a:t>
            </a:r>
          </a:p>
          <a:p>
            <a:endParaRPr lang="en-GB" sz="1700" dirty="0"/>
          </a:p>
          <a:p>
            <a:r>
              <a:rPr lang="en-GB" sz="1700" dirty="0"/>
              <a:t>As the dimensionality (complexity) of the problem increases, we have to be more careful about which </a:t>
            </a:r>
            <a:r>
              <a:rPr lang="en-GB" sz="1700" dirty="0" err="1"/>
              <a:t>center</a:t>
            </a:r>
            <a:r>
              <a:rPr lang="en-GB" sz="1700" dirty="0"/>
              <a:t> should dominate the sampling process</a:t>
            </a:r>
          </a:p>
          <a:p>
            <a:pPr lvl="1"/>
            <a:r>
              <a:rPr lang="en-GB" sz="1500" dirty="0"/>
              <a:t>We came up with two </a:t>
            </a:r>
            <a:r>
              <a:rPr lang="en-GB" sz="1500" b="1" i="1" dirty="0"/>
              <a:t>conditional metrics </a:t>
            </a:r>
            <a:r>
              <a:rPr lang="en-GB" sz="1500" dirty="0"/>
              <a:t>to help make this decision on a per generation basis</a:t>
            </a:r>
          </a:p>
        </p:txBody>
      </p:sp>
      <p:sp>
        <p:nvSpPr>
          <p:cNvPr id="4" name="Slide Number Placeholder 3">
            <a:extLst>
              <a:ext uri="{FF2B5EF4-FFF2-40B4-BE49-F238E27FC236}">
                <a16:creationId xmlns:a16="http://schemas.microsoft.com/office/drawing/2014/main" id="{9C35D244-2887-4787-84C7-75AAC0A5788A}"/>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3999991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5BBE3-FBEB-4F7B-A5C3-73FCBC68DB25}"/>
              </a:ext>
            </a:extLst>
          </p:cNvPr>
          <p:cNvSpPr>
            <a:spLocks noGrp="1"/>
          </p:cNvSpPr>
          <p:nvPr>
            <p:ph type="title"/>
          </p:nvPr>
        </p:nvSpPr>
        <p:spPr/>
        <p:txBody>
          <a:bodyPr/>
          <a:lstStyle/>
          <a:p>
            <a:r>
              <a:rPr lang="en-US" dirty="0"/>
              <a:t>Sampling Ratios: Conditional Metrics</a:t>
            </a:r>
            <a:endParaRPr lang="en-GB" dirty="0"/>
          </a:p>
        </p:txBody>
      </p:sp>
      <p:sp>
        <p:nvSpPr>
          <p:cNvPr id="3" name="Content Placeholder 2">
            <a:extLst>
              <a:ext uri="{FF2B5EF4-FFF2-40B4-BE49-F238E27FC236}">
                <a16:creationId xmlns:a16="http://schemas.microsoft.com/office/drawing/2014/main" id="{BBE18E8B-9846-4821-828A-0A0F39F8D31B}"/>
              </a:ext>
            </a:extLst>
          </p:cNvPr>
          <p:cNvSpPr>
            <a:spLocks noGrp="1"/>
          </p:cNvSpPr>
          <p:nvPr>
            <p:ph idx="1"/>
          </p:nvPr>
        </p:nvSpPr>
        <p:spPr/>
        <p:txBody>
          <a:bodyPr>
            <a:normAutofit fontScale="92500" lnSpcReduction="10000"/>
          </a:bodyPr>
          <a:lstStyle/>
          <a:p>
            <a:pPr marL="0" indent="0">
              <a:buNone/>
            </a:pPr>
            <a:r>
              <a:rPr lang="en-US" b="1" dirty="0"/>
              <a:t>Evaluation</a:t>
            </a:r>
          </a:p>
          <a:p>
            <a:pPr marL="800100" lvl="1" indent="-342900">
              <a:buFont typeface="+mj-lt"/>
              <a:buAutoNum type="arabicPeriod"/>
            </a:pPr>
            <a:r>
              <a:rPr lang="en-US" dirty="0"/>
              <a:t>Perform a function evaluation on each center</a:t>
            </a:r>
          </a:p>
          <a:p>
            <a:pPr marL="800100" lvl="1" indent="-342900">
              <a:buFont typeface="+mj-lt"/>
              <a:buAutoNum type="arabicPeriod"/>
            </a:pPr>
            <a:r>
              <a:rPr lang="en-US" dirty="0"/>
              <a:t>If the elite center has the better fitness value, then increase it’s sampling ratio</a:t>
            </a:r>
          </a:p>
          <a:p>
            <a:pPr marL="800100" lvl="1" indent="-342900">
              <a:buFont typeface="+mj-lt"/>
              <a:buAutoNum type="arabicPeriod"/>
            </a:pPr>
            <a:r>
              <a:rPr lang="en-US" dirty="0"/>
              <a:t>Otherwise, sampling ratios remain the same</a:t>
            </a:r>
          </a:p>
          <a:p>
            <a:pPr lvl="1"/>
            <a:r>
              <a:rPr lang="en-US" dirty="0"/>
              <a:t>The drawback of this method is that it uses 2 function evaluations per generation</a:t>
            </a:r>
          </a:p>
          <a:p>
            <a:pPr marL="457200" lvl="1" indent="0">
              <a:buNone/>
            </a:pPr>
            <a:endParaRPr lang="en-US" dirty="0"/>
          </a:p>
          <a:p>
            <a:pPr marL="0" indent="0">
              <a:buNone/>
            </a:pPr>
            <a:r>
              <a:rPr lang="en-US" b="1" dirty="0"/>
              <a:t>Rank-Sum</a:t>
            </a:r>
            <a:endParaRPr lang="en-GB" b="1" dirty="0"/>
          </a:p>
          <a:p>
            <a:pPr lvl="1">
              <a:buFont typeface="+mj-lt"/>
              <a:buAutoNum type="arabicPeriod"/>
            </a:pPr>
            <a:r>
              <a:rPr lang="en-US" dirty="0"/>
              <a:t>Sum the ranks of the selected original center offspring</a:t>
            </a:r>
          </a:p>
          <a:p>
            <a:pPr lvl="1">
              <a:buFont typeface="+mj-lt"/>
              <a:buAutoNum type="arabicPeriod"/>
            </a:pPr>
            <a:r>
              <a:rPr lang="en-US" dirty="0"/>
              <a:t>Sum the ranks of the selected elite center offspring</a:t>
            </a:r>
          </a:p>
          <a:p>
            <a:pPr lvl="1">
              <a:buFont typeface="+mj-lt"/>
              <a:buAutoNum type="arabicPeriod"/>
            </a:pPr>
            <a:r>
              <a:rPr lang="en-US" dirty="0"/>
              <a:t>Increase the elite center sampling ratio if it has the lowest rank sum</a:t>
            </a:r>
          </a:p>
          <a:p>
            <a:pPr lvl="1"/>
            <a:r>
              <a:rPr lang="en-US" dirty="0"/>
              <a:t>The drawback of this method is that you can’t set the ratios to strictly favor one center</a:t>
            </a:r>
          </a:p>
        </p:txBody>
      </p:sp>
      <p:sp>
        <p:nvSpPr>
          <p:cNvPr id="4" name="Slide Number Placeholder 3">
            <a:extLst>
              <a:ext uri="{FF2B5EF4-FFF2-40B4-BE49-F238E27FC236}">
                <a16:creationId xmlns:a16="http://schemas.microsoft.com/office/drawing/2014/main" id="{EB30313A-638D-4507-9D00-B2F47DF3FFFE}"/>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3561039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63" descr="A screenshot of a cell phone&#10;&#10;Description automatically generated">
            <a:extLst>
              <a:ext uri="{FF2B5EF4-FFF2-40B4-BE49-F238E27FC236}">
                <a16:creationId xmlns:a16="http://schemas.microsoft.com/office/drawing/2014/main" id="{578B9BDB-75D3-49C2-A588-1EF76A9B0670}"/>
              </a:ext>
            </a:extLst>
          </p:cNvPr>
          <p:cNvPicPr>
            <a:picLocks noChangeAspect="1"/>
          </p:cNvPicPr>
          <p:nvPr/>
        </p:nvPicPr>
        <p:blipFill>
          <a:blip r:embed="rId2"/>
          <a:stretch>
            <a:fillRect/>
          </a:stretch>
        </p:blipFill>
        <p:spPr>
          <a:xfrm>
            <a:off x="1284570" y="1392865"/>
            <a:ext cx="5520512" cy="5398417"/>
          </a:xfrm>
          <a:prstGeom prst="rect">
            <a:avLst/>
          </a:prstGeom>
        </p:spPr>
      </p:pic>
      <p:sp>
        <p:nvSpPr>
          <p:cNvPr id="2" name="Title 1">
            <a:extLst>
              <a:ext uri="{FF2B5EF4-FFF2-40B4-BE49-F238E27FC236}">
                <a16:creationId xmlns:a16="http://schemas.microsoft.com/office/drawing/2014/main" id="{D2DFE13D-E975-4508-8E95-FC122BD98674}"/>
              </a:ext>
            </a:extLst>
          </p:cNvPr>
          <p:cNvSpPr>
            <a:spLocks noGrp="1"/>
          </p:cNvSpPr>
          <p:nvPr>
            <p:ph type="title"/>
          </p:nvPr>
        </p:nvSpPr>
        <p:spPr>
          <a:xfrm>
            <a:off x="2592925" y="624110"/>
            <a:ext cx="8911687" cy="768755"/>
          </a:xfrm>
        </p:spPr>
        <p:txBody>
          <a:bodyPr/>
          <a:lstStyle/>
          <a:p>
            <a:r>
              <a:rPr lang="en-US" dirty="0"/>
              <a:t>Pseudocode</a:t>
            </a:r>
            <a:endParaRPr lang="en-GB" dirty="0"/>
          </a:p>
        </p:txBody>
      </p:sp>
      <p:sp>
        <p:nvSpPr>
          <p:cNvPr id="4" name="Slide Number Placeholder 3">
            <a:extLst>
              <a:ext uri="{FF2B5EF4-FFF2-40B4-BE49-F238E27FC236}">
                <a16:creationId xmlns:a16="http://schemas.microsoft.com/office/drawing/2014/main" id="{E4BE969C-1432-45B8-8CE2-F501127695A8}"/>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
        <p:nvSpPr>
          <p:cNvPr id="10" name="Right Brace 9">
            <a:extLst>
              <a:ext uri="{FF2B5EF4-FFF2-40B4-BE49-F238E27FC236}">
                <a16:creationId xmlns:a16="http://schemas.microsoft.com/office/drawing/2014/main" id="{95D895D3-A47B-4BE8-9247-95DAA77DF90D}"/>
              </a:ext>
            </a:extLst>
          </p:cNvPr>
          <p:cNvSpPr/>
          <p:nvPr/>
        </p:nvSpPr>
        <p:spPr>
          <a:xfrm>
            <a:off x="3618720" y="1669310"/>
            <a:ext cx="148856" cy="712381"/>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TextBox 10">
            <a:extLst>
              <a:ext uri="{FF2B5EF4-FFF2-40B4-BE49-F238E27FC236}">
                <a16:creationId xmlns:a16="http://schemas.microsoft.com/office/drawing/2014/main" id="{74AF1E3C-C9E6-46B3-A5B5-16269BD2DF2C}"/>
              </a:ext>
            </a:extLst>
          </p:cNvPr>
          <p:cNvSpPr txBox="1"/>
          <p:nvPr/>
        </p:nvSpPr>
        <p:spPr>
          <a:xfrm>
            <a:off x="3735891" y="1914229"/>
            <a:ext cx="1169581" cy="246221"/>
          </a:xfrm>
          <a:prstGeom prst="rect">
            <a:avLst/>
          </a:prstGeom>
          <a:noFill/>
        </p:spPr>
        <p:txBody>
          <a:bodyPr wrap="square" rtlCol="0">
            <a:spAutoFit/>
          </a:bodyPr>
          <a:lstStyle/>
          <a:p>
            <a:r>
              <a:rPr lang="en-US" sz="1000" dirty="0">
                <a:solidFill>
                  <a:srgbClr val="FF0000"/>
                </a:solidFill>
              </a:rPr>
              <a:t>initialization</a:t>
            </a:r>
            <a:endParaRPr lang="en-GB" sz="1000" dirty="0">
              <a:solidFill>
                <a:srgbClr val="FF0000"/>
              </a:solidFill>
            </a:endParaRPr>
          </a:p>
        </p:txBody>
      </p:sp>
      <p:sp>
        <p:nvSpPr>
          <p:cNvPr id="12" name="Right Brace 11">
            <a:extLst>
              <a:ext uri="{FF2B5EF4-FFF2-40B4-BE49-F238E27FC236}">
                <a16:creationId xmlns:a16="http://schemas.microsoft.com/office/drawing/2014/main" id="{E0047D2E-2ABE-468E-BED6-246051F76136}"/>
              </a:ext>
            </a:extLst>
          </p:cNvPr>
          <p:cNvSpPr/>
          <p:nvPr/>
        </p:nvSpPr>
        <p:spPr>
          <a:xfrm>
            <a:off x="3083782" y="2790432"/>
            <a:ext cx="99237" cy="22328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TextBox 12">
            <a:extLst>
              <a:ext uri="{FF2B5EF4-FFF2-40B4-BE49-F238E27FC236}">
                <a16:creationId xmlns:a16="http://schemas.microsoft.com/office/drawing/2014/main" id="{9BAAD740-3524-4758-BCAF-E2E01B9A6A6D}"/>
              </a:ext>
            </a:extLst>
          </p:cNvPr>
          <p:cNvSpPr txBox="1"/>
          <p:nvPr/>
        </p:nvSpPr>
        <p:spPr>
          <a:xfrm>
            <a:off x="3168502" y="2785848"/>
            <a:ext cx="3101164" cy="246221"/>
          </a:xfrm>
          <a:prstGeom prst="rect">
            <a:avLst/>
          </a:prstGeom>
          <a:noFill/>
        </p:spPr>
        <p:txBody>
          <a:bodyPr wrap="square" rtlCol="0">
            <a:spAutoFit/>
          </a:bodyPr>
          <a:lstStyle/>
          <a:p>
            <a:r>
              <a:rPr lang="en-US" sz="1000" dirty="0">
                <a:solidFill>
                  <a:srgbClr val="FF0000"/>
                </a:solidFill>
              </a:rPr>
              <a:t>calculate population sizes from ratios</a:t>
            </a:r>
            <a:endParaRPr lang="en-GB" sz="1000" dirty="0">
              <a:solidFill>
                <a:srgbClr val="FF0000"/>
              </a:solidFill>
            </a:endParaRPr>
          </a:p>
        </p:txBody>
      </p:sp>
      <p:sp>
        <p:nvSpPr>
          <p:cNvPr id="14" name="Right Brace 13">
            <a:extLst>
              <a:ext uri="{FF2B5EF4-FFF2-40B4-BE49-F238E27FC236}">
                <a16:creationId xmlns:a16="http://schemas.microsoft.com/office/drawing/2014/main" id="{3B727EAB-7E29-4447-90F6-50382314BDE2}"/>
              </a:ext>
            </a:extLst>
          </p:cNvPr>
          <p:cNvSpPr/>
          <p:nvPr/>
        </p:nvSpPr>
        <p:spPr>
          <a:xfrm>
            <a:off x="3544292" y="3147083"/>
            <a:ext cx="148856" cy="712381"/>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Right Brace 14">
            <a:extLst>
              <a:ext uri="{FF2B5EF4-FFF2-40B4-BE49-F238E27FC236}">
                <a16:creationId xmlns:a16="http://schemas.microsoft.com/office/drawing/2014/main" id="{BA2DD13C-F398-4F57-8DB8-A1BC30C96153}"/>
              </a:ext>
            </a:extLst>
          </p:cNvPr>
          <p:cNvSpPr/>
          <p:nvPr/>
        </p:nvSpPr>
        <p:spPr>
          <a:xfrm>
            <a:off x="3693148" y="4068861"/>
            <a:ext cx="148856" cy="712381"/>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600248D5-81A7-4202-A074-C17BD91CA01D}"/>
              </a:ext>
            </a:extLst>
          </p:cNvPr>
          <p:cNvSpPr txBox="1"/>
          <p:nvPr/>
        </p:nvSpPr>
        <p:spPr>
          <a:xfrm>
            <a:off x="3693148" y="3365731"/>
            <a:ext cx="2098160" cy="246221"/>
          </a:xfrm>
          <a:prstGeom prst="rect">
            <a:avLst/>
          </a:prstGeom>
          <a:noFill/>
        </p:spPr>
        <p:txBody>
          <a:bodyPr wrap="square" rtlCol="0">
            <a:spAutoFit/>
          </a:bodyPr>
          <a:lstStyle/>
          <a:p>
            <a:r>
              <a:rPr lang="en-US" sz="1000" dirty="0">
                <a:solidFill>
                  <a:srgbClr val="FF0000"/>
                </a:solidFill>
              </a:rPr>
              <a:t>main center sampling</a:t>
            </a:r>
            <a:endParaRPr lang="en-GB" sz="1000" dirty="0">
              <a:solidFill>
                <a:srgbClr val="FF0000"/>
              </a:solidFill>
            </a:endParaRPr>
          </a:p>
        </p:txBody>
      </p:sp>
      <p:sp>
        <p:nvSpPr>
          <p:cNvPr id="17" name="TextBox 16">
            <a:extLst>
              <a:ext uri="{FF2B5EF4-FFF2-40B4-BE49-F238E27FC236}">
                <a16:creationId xmlns:a16="http://schemas.microsoft.com/office/drawing/2014/main" id="{F325D7DE-6DF4-43E7-BC83-342BC9392A48}"/>
              </a:ext>
            </a:extLst>
          </p:cNvPr>
          <p:cNvSpPr txBox="1"/>
          <p:nvPr/>
        </p:nvSpPr>
        <p:spPr>
          <a:xfrm>
            <a:off x="3844885" y="4301940"/>
            <a:ext cx="1892595" cy="246221"/>
          </a:xfrm>
          <a:prstGeom prst="rect">
            <a:avLst/>
          </a:prstGeom>
          <a:noFill/>
        </p:spPr>
        <p:txBody>
          <a:bodyPr wrap="square" rtlCol="0">
            <a:spAutoFit/>
          </a:bodyPr>
          <a:lstStyle/>
          <a:p>
            <a:r>
              <a:rPr lang="en-US" sz="1000" dirty="0">
                <a:solidFill>
                  <a:srgbClr val="FF0000"/>
                </a:solidFill>
              </a:rPr>
              <a:t>elite center sampling</a:t>
            </a:r>
            <a:endParaRPr lang="en-GB" sz="1000" dirty="0">
              <a:solidFill>
                <a:srgbClr val="FF0000"/>
              </a:solidFill>
            </a:endParaRPr>
          </a:p>
        </p:txBody>
      </p:sp>
      <p:sp>
        <p:nvSpPr>
          <p:cNvPr id="18" name="TextBox 17">
            <a:extLst>
              <a:ext uri="{FF2B5EF4-FFF2-40B4-BE49-F238E27FC236}">
                <a16:creationId xmlns:a16="http://schemas.microsoft.com/office/drawing/2014/main" id="{7D562630-F5EB-4B2C-8E45-6168CC162DA5}"/>
              </a:ext>
            </a:extLst>
          </p:cNvPr>
          <p:cNvSpPr txBox="1"/>
          <p:nvPr/>
        </p:nvSpPr>
        <p:spPr>
          <a:xfrm>
            <a:off x="3966351" y="4723595"/>
            <a:ext cx="2424223" cy="246221"/>
          </a:xfrm>
          <a:prstGeom prst="rect">
            <a:avLst/>
          </a:prstGeom>
          <a:noFill/>
        </p:spPr>
        <p:txBody>
          <a:bodyPr wrap="square" rtlCol="0">
            <a:spAutoFit/>
          </a:bodyPr>
          <a:lstStyle/>
          <a:p>
            <a:r>
              <a:rPr lang="en-US" sz="1000" dirty="0">
                <a:solidFill>
                  <a:srgbClr val="FF0000"/>
                </a:solidFill>
              </a:rPr>
              <a:t>tie noise to the main center</a:t>
            </a:r>
            <a:endParaRPr lang="en-GB" sz="1000" dirty="0">
              <a:solidFill>
                <a:srgbClr val="FF0000"/>
              </a:solidFill>
            </a:endParaRPr>
          </a:p>
        </p:txBody>
      </p:sp>
      <p:sp>
        <p:nvSpPr>
          <p:cNvPr id="46" name="Oval 45">
            <a:extLst>
              <a:ext uri="{FF2B5EF4-FFF2-40B4-BE49-F238E27FC236}">
                <a16:creationId xmlns:a16="http://schemas.microsoft.com/office/drawing/2014/main" id="{25CE817B-B5B4-4586-A0F1-926739069A74}"/>
              </a:ext>
            </a:extLst>
          </p:cNvPr>
          <p:cNvSpPr/>
          <p:nvPr/>
        </p:nvSpPr>
        <p:spPr>
          <a:xfrm>
            <a:off x="3183019" y="4464544"/>
            <a:ext cx="513905" cy="36559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8" name="Connector: Curved 47">
            <a:extLst>
              <a:ext uri="{FF2B5EF4-FFF2-40B4-BE49-F238E27FC236}">
                <a16:creationId xmlns:a16="http://schemas.microsoft.com/office/drawing/2014/main" id="{11B12D16-42B2-4DB6-A4C6-CAB49A91A28C}"/>
              </a:ext>
            </a:extLst>
          </p:cNvPr>
          <p:cNvCxnSpPr>
            <a:cxnSpLocks/>
            <a:stCxn id="18" idx="1"/>
            <a:endCxn id="46" idx="4"/>
          </p:cNvCxnSpPr>
          <p:nvPr/>
        </p:nvCxnSpPr>
        <p:spPr>
          <a:xfrm rot="10800000">
            <a:off x="3439973" y="4830144"/>
            <a:ext cx="526379" cy="16563"/>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Right Brace 51">
            <a:extLst>
              <a:ext uri="{FF2B5EF4-FFF2-40B4-BE49-F238E27FC236}">
                <a16:creationId xmlns:a16="http://schemas.microsoft.com/office/drawing/2014/main" id="{0A770443-45BD-48E7-873B-C085D3AC611E}"/>
              </a:ext>
            </a:extLst>
          </p:cNvPr>
          <p:cNvSpPr/>
          <p:nvPr/>
        </p:nvSpPr>
        <p:spPr>
          <a:xfrm>
            <a:off x="5166995" y="5145250"/>
            <a:ext cx="148856" cy="712381"/>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3" name="TextBox 52">
            <a:extLst>
              <a:ext uri="{FF2B5EF4-FFF2-40B4-BE49-F238E27FC236}">
                <a16:creationId xmlns:a16="http://schemas.microsoft.com/office/drawing/2014/main" id="{5C4F8233-FDCE-4063-BB22-74A6C689995F}"/>
              </a:ext>
            </a:extLst>
          </p:cNvPr>
          <p:cNvSpPr txBox="1"/>
          <p:nvPr/>
        </p:nvSpPr>
        <p:spPr>
          <a:xfrm>
            <a:off x="5315851" y="5338461"/>
            <a:ext cx="1216158" cy="400110"/>
          </a:xfrm>
          <a:prstGeom prst="rect">
            <a:avLst/>
          </a:prstGeom>
          <a:noFill/>
        </p:spPr>
        <p:txBody>
          <a:bodyPr wrap="square" rtlCol="0">
            <a:spAutoFit/>
          </a:bodyPr>
          <a:lstStyle/>
          <a:p>
            <a:r>
              <a:rPr lang="en-US" sz="1000" dirty="0">
                <a:solidFill>
                  <a:srgbClr val="FF0000"/>
                </a:solidFill>
              </a:rPr>
              <a:t>manage elite window</a:t>
            </a:r>
            <a:endParaRPr lang="en-GB" sz="1000" dirty="0">
              <a:solidFill>
                <a:srgbClr val="FF0000"/>
              </a:solidFill>
            </a:endParaRPr>
          </a:p>
        </p:txBody>
      </p:sp>
      <p:cxnSp>
        <p:nvCxnSpPr>
          <p:cNvPr id="60" name="Straight Arrow Connector 59">
            <a:extLst>
              <a:ext uri="{FF2B5EF4-FFF2-40B4-BE49-F238E27FC236}">
                <a16:creationId xmlns:a16="http://schemas.microsoft.com/office/drawing/2014/main" id="{5D115E88-85D4-4970-9E9F-ED9F649A6AB3}"/>
              </a:ext>
            </a:extLst>
          </p:cNvPr>
          <p:cNvCxnSpPr>
            <a:cxnSpLocks/>
            <a:stCxn id="61" idx="1"/>
          </p:cNvCxnSpPr>
          <p:nvPr/>
        </p:nvCxnSpPr>
        <p:spPr>
          <a:xfrm flipH="1">
            <a:off x="3102032" y="5810713"/>
            <a:ext cx="442260" cy="1231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CC930197-1458-4815-A8E2-A0CDBD201B91}"/>
              </a:ext>
            </a:extLst>
          </p:cNvPr>
          <p:cNvSpPr txBox="1"/>
          <p:nvPr/>
        </p:nvSpPr>
        <p:spPr>
          <a:xfrm>
            <a:off x="3544292" y="5687602"/>
            <a:ext cx="1685919" cy="246221"/>
          </a:xfrm>
          <a:prstGeom prst="rect">
            <a:avLst/>
          </a:prstGeom>
          <a:noFill/>
        </p:spPr>
        <p:txBody>
          <a:bodyPr wrap="square" rtlCol="0">
            <a:spAutoFit/>
          </a:bodyPr>
          <a:lstStyle/>
          <a:p>
            <a:r>
              <a:rPr lang="en-US" sz="1000" dirty="0">
                <a:solidFill>
                  <a:srgbClr val="FF0000"/>
                </a:solidFill>
              </a:rPr>
              <a:t>update elite center</a:t>
            </a:r>
            <a:endParaRPr lang="en-GB" sz="1000" dirty="0">
              <a:solidFill>
                <a:srgbClr val="FF0000"/>
              </a:solidFill>
            </a:endParaRPr>
          </a:p>
        </p:txBody>
      </p:sp>
      <mc:AlternateContent xmlns:mc="http://schemas.openxmlformats.org/markup-compatibility/2006" xmlns:a14="http://schemas.microsoft.com/office/drawing/2010/main">
        <mc:Choice Requires="a14">
          <p:graphicFrame>
            <p:nvGraphicFramePr>
              <p:cNvPr id="70" name="Table 69">
                <a:extLst>
                  <a:ext uri="{FF2B5EF4-FFF2-40B4-BE49-F238E27FC236}">
                    <a16:creationId xmlns:a16="http://schemas.microsoft.com/office/drawing/2014/main" id="{97EBF7F9-9799-4EF7-8583-4AFF329D737B}"/>
                  </a:ext>
                </a:extLst>
              </p:cNvPr>
              <p:cNvGraphicFramePr>
                <a:graphicFrameLocks noGrp="1"/>
              </p:cNvGraphicFramePr>
              <p:nvPr>
                <p:extLst>
                  <p:ext uri="{D42A27DB-BD31-4B8C-83A1-F6EECF244321}">
                    <p14:modId xmlns:p14="http://schemas.microsoft.com/office/powerpoint/2010/main" val="1879237093"/>
                  </p:ext>
                </p:extLst>
              </p:nvPr>
            </p:nvGraphicFramePr>
            <p:xfrm>
              <a:off x="7177364" y="1393899"/>
              <a:ext cx="4568825" cy="2438527"/>
            </p:xfrm>
            <a:graphic>
              <a:graphicData uri="http://schemas.openxmlformats.org/drawingml/2006/table">
                <a:tbl>
                  <a:tblPr firstRow="1" firstCol="1" bandRow="1"/>
                  <a:tblGrid>
                    <a:gridCol w="511175">
                      <a:extLst>
                        <a:ext uri="{9D8B030D-6E8A-4147-A177-3AD203B41FA5}">
                          <a16:colId xmlns:a16="http://schemas.microsoft.com/office/drawing/2014/main" val="3414490741"/>
                        </a:ext>
                      </a:extLst>
                    </a:gridCol>
                    <a:gridCol w="4057650">
                      <a:extLst>
                        <a:ext uri="{9D8B030D-6E8A-4147-A177-3AD203B41FA5}">
                          <a16:colId xmlns:a16="http://schemas.microsoft.com/office/drawing/2014/main" val="3383355123"/>
                        </a:ext>
                      </a:extLst>
                    </a:gridCol>
                  </a:tblGrid>
                  <a:tr h="0">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Term</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692154210"/>
                      </a:ext>
                    </a:extLst>
                  </a:tr>
                  <a:tr h="0">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d>
                                  <m:dPr>
                                    <m:begChr m:val="〈"/>
                                    <m:endChr m:val="〉"/>
                                    <m:ctrlPr>
                                      <a:rPr lang="en-GB" sz="12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𝑒</m:t>
                                    </m:r>
                                  </m:e>
                                </m:d>
                              </m:oMath>
                            </m:oMathPara>
                          </a14:m>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elite center</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6054634"/>
                      </a:ext>
                    </a:extLst>
                  </a:tr>
                  <a:tr h="0">
                    <a:tc>
                      <a:txBody>
                        <a:bodyPr/>
                        <a:lstStyle/>
                        <a:p>
                          <a:pPr marL="0" marR="0" algn="ctr">
                            <a:lnSpc>
                              <a:spcPct val="107000"/>
                            </a:lnSpc>
                            <a:spcBef>
                              <a:spcPts val="0"/>
                            </a:spcBef>
                            <a:spcAft>
                              <a:spcPts val="0"/>
                            </a:spcAft>
                          </a:pPr>
                          <a:r>
                            <a:rPr lang="en-US" sz="1200" i="1" dirty="0" err="1">
                              <a:effectLst/>
                              <a:latin typeface="Times New Roman" panose="02020603050405020304" pitchFamily="18" charset="0"/>
                              <a:ea typeface="Calibri" panose="020F0502020204030204" pitchFamily="34" charset="0"/>
                              <a:cs typeface="Times New Roman" panose="02020603050405020304" pitchFamily="18" charset="0"/>
                            </a:rPr>
                            <a:t>e</a:t>
                          </a:r>
                          <a:r>
                            <a:rPr lang="en-US" sz="1200" i="1" baseline="-25000" dirty="0" err="1">
                              <a:effectLst/>
                              <a:latin typeface="Times New Roman" panose="02020603050405020304" pitchFamily="18" charset="0"/>
                              <a:ea typeface="Calibri" panose="020F0502020204030204" pitchFamily="34" charset="0"/>
                              <a:cs typeface="Times New Roman" panose="02020603050405020304" pitchFamily="18" charset="0"/>
                            </a:rPr>
                            <a:t>w</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sliding window which stores elite solutions </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5926032"/>
                      </a:ext>
                    </a:extLst>
                  </a:tr>
                  <a:tr h="0">
                    <a:tc>
                      <a:txBody>
                        <a:bodyPr/>
                        <a:lstStyle/>
                        <a:p>
                          <a:pPr marL="0" marR="0" algn="ctr">
                            <a:lnSpc>
                              <a:spcPct val="107000"/>
                            </a:lnSpc>
                            <a:spcBef>
                              <a:spcPts val="0"/>
                            </a:spcBef>
                            <a:spcAft>
                              <a:spcPts val="0"/>
                            </a:spcAft>
                          </a:pP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s</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sliding window size</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8755446"/>
                      </a:ext>
                    </a:extLst>
                  </a:tr>
                  <a:tr h="0">
                    <a:tc>
                      <a:txBody>
                        <a:bodyPr/>
                        <a:lstStyle/>
                        <a:p>
                          <a:pPr marL="0" marR="0" algn="ctr">
                            <a:lnSpc>
                              <a:spcPct val="107000"/>
                            </a:lnSpc>
                            <a:spcBef>
                              <a:spcPts val="0"/>
                            </a:spcBef>
                            <a:spcAft>
                              <a:spcPts val="0"/>
                            </a:spcAft>
                          </a:pPr>
                          <a:r>
                            <a:rPr lang="en-US" sz="1200" i="1" dirty="0" err="1">
                              <a:effectLst/>
                              <a:latin typeface="Times New Roman" panose="02020603050405020304" pitchFamily="18" charset="0"/>
                              <a:ea typeface="Calibri" panose="020F0502020204030204" pitchFamily="34" charset="0"/>
                              <a:cs typeface="Times New Roman" panose="02020603050405020304" pitchFamily="18" charset="0"/>
                            </a:rPr>
                            <a:t>r</a:t>
                          </a:r>
                          <a:r>
                            <a:rPr lang="en-US" sz="1200" i="1" baseline="-25000" dirty="0" err="1">
                              <a:effectLst/>
                              <a:latin typeface="Times New Roman" panose="02020603050405020304" pitchFamily="18" charset="0"/>
                              <a:ea typeface="Calibri" panose="020F0502020204030204" pitchFamily="34" charset="0"/>
                              <a:cs typeface="Times New Roman" panose="02020603050405020304" pitchFamily="18" charset="0"/>
                            </a:rPr>
                            <a:t>x</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ratio of solutions to be sampled from the main 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1027286"/>
                      </a:ext>
                    </a:extLst>
                  </a:tr>
                  <a:tr h="0">
                    <a:tc>
                      <a:txBody>
                        <a:bodyPr/>
                        <a:lstStyle/>
                        <a:p>
                          <a:pPr marL="0" marR="0" algn="ctr">
                            <a:lnSpc>
                              <a:spcPct val="107000"/>
                            </a:lnSpc>
                            <a:spcBef>
                              <a:spcPts val="0"/>
                            </a:spcBef>
                            <a:spcAft>
                              <a:spcPts val="0"/>
                            </a:spcAft>
                          </a:pP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r</a:t>
                          </a:r>
                          <a:r>
                            <a:rPr lang="en-US" sz="1200" i="1" baseline="-25000" dirty="0">
                              <a:effectLst/>
                              <a:latin typeface="Times New Roman" panose="02020603050405020304" pitchFamily="18" charset="0"/>
                              <a:ea typeface="Calibri" panose="020F0502020204030204" pitchFamily="34" charset="0"/>
                              <a:cs typeface="Times New Roman" panose="02020603050405020304" pitchFamily="18" charset="0"/>
                            </a:rPr>
                            <a:t>e</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ratio of solutions to be sampled from the elite 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077925"/>
                      </a:ext>
                    </a:extLst>
                  </a:tr>
                  <a:tr h="0">
                    <a:tc>
                      <a:txBody>
                        <a:bodyPr/>
                        <a:lstStyle/>
                        <a:p>
                          <a:pPr marL="0" marR="0" algn="ctr">
                            <a:lnSpc>
                              <a:spcPct val="107000"/>
                            </a:lnSpc>
                            <a:spcBef>
                              <a:spcPts val="0"/>
                            </a:spcBef>
                            <a:spcAft>
                              <a:spcPts val="0"/>
                            </a:spcAft>
                          </a:pPr>
                          <a:r>
                            <a:rPr lang="en-US" sz="1200" i="1" dirty="0" err="1">
                              <a:effectLst/>
                              <a:latin typeface="Times New Roman" panose="02020603050405020304" pitchFamily="18" charset="0"/>
                              <a:ea typeface="Calibri" panose="020F0502020204030204" pitchFamily="34" charset="0"/>
                              <a:cs typeface="Times New Roman" panose="02020603050405020304" pitchFamily="18" charset="0"/>
                            </a:rPr>
                            <a:t>λ</a:t>
                          </a:r>
                          <a:r>
                            <a:rPr lang="en-US" sz="1200" i="1" baseline="-25000" dirty="0" err="1">
                              <a:effectLst/>
                              <a:latin typeface="Times New Roman" panose="02020603050405020304" pitchFamily="18" charset="0"/>
                              <a:ea typeface="Calibri" panose="020F0502020204030204" pitchFamily="34" charset="0"/>
                              <a:cs typeface="Times New Roman" panose="02020603050405020304" pitchFamily="18" charset="0"/>
                            </a:rPr>
                            <a:t>x</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number of solutions sampled from the main 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5994272"/>
                      </a:ext>
                    </a:extLst>
                  </a:tr>
                  <a:tr h="0">
                    <a:tc>
                      <a:txBody>
                        <a:bodyPr/>
                        <a:lstStyle/>
                        <a:p>
                          <a:pPr marL="0" marR="0" algn="ctr">
                            <a:lnSpc>
                              <a:spcPct val="107000"/>
                            </a:lnSpc>
                            <a:spcBef>
                              <a:spcPts val="0"/>
                            </a:spcBef>
                            <a:spcAft>
                              <a:spcPts val="0"/>
                            </a:spcAft>
                          </a:pPr>
                          <a:r>
                            <a:rPr lang="en-US" sz="1200" i="1" dirty="0" err="1">
                              <a:effectLst/>
                              <a:latin typeface="Times New Roman" panose="02020603050405020304" pitchFamily="18" charset="0"/>
                              <a:ea typeface="Calibri" panose="020F0502020204030204" pitchFamily="34" charset="0"/>
                              <a:cs typeface="Times New Roman" panose="02020603050405020304" pitchFamily="18" charset="0"/>
                            </a:rPr>
                            <a:t>λ</a:t>
                          </a:r>
                          <a:r>
                            <a:rPr lang="en-US" sz="1200" i="1" baseline="-25000" dirty="0" err="1">
                              <a:effectLst/>
                              <a:latin typeface="Times New Roman" panose="02020603050405020304" pitchFamily="18" charset="0"/>
                              <a:ea typeface="Calibri" panose="020F0502020204030204" pitchFamily="34" charset="0"/>
                              <a:cs typeface="Times New Roman" panose="02020603050405020304" pitchFamily="18" charset="0"/>
                            </a:rPr>
                            <a:t>e</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number of solutions sampled from the elite 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0092309"/>
                      </a:ext>
                    </a:extLst>
                  </a:tr>
                  <a:tr h="0">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GB"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𝑥</m:t>
                                    </m:r>
                                  </m:sub>
                                </m:sSub>
                              </m:oMath>
                            </m:oMathPara>
                          </a14:m>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 set containing the solutions sampled from the main 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1194499"/>
                      </a:ext>
                    </a:extLst>
                  </a:tr>
                  <a:tr h="0">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GB"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𝑒</m:t>
                                    </m:r>
                                  </m:sub>
                                </m:sSub>
                              </m:oMath>
                            </m:oMathPara>
                          </a14:m>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 set containing the solutions sampled from the elite 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6344311"/>
                      </a:ext>
                    </a:extLst>
                  </a:tr>
                  <a:tr h="0">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GB"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𝑥</m:t>
                                    </m:r>
                                  </m:sub>
                                </m:sSub>
                              </m:oMath>
                            </m:oMathPara>
                          </a14:m>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the set of noise vectors added to </a:t>
                          </a:r>
                          <a14:m>
                            <m:oMath xmlns:m="http://schemas.openxmlformats.org/officeDocument/2006/math">
                              <m:d>
                                <m:dPr>
                                  <m:begChr m:val="〈"/>
                                  <m:endChr m:val="〉"/>
                                  <m:ctrlPr>
                                    <a:rPr lang="en-GB" sz="12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𝑥</m:t>
                                  </m:r>
                                </m:e>
                              </m:d>
                            </m:oMath>
                          </a14:m>
                          <a:r>
                            <a:rPr lang="en-US" sz="1200">
                              <a:effectLst/>
                              <a:latin typeface="Times New Roman" panose="02020603050405020304" pitchFamily="18" charset="0"/>
                              <a:ea typeface="Calibri" panose="020F0502020204030204" pitchFamily="34" charset="0"/>
                              <a:cs typeface="Times New Roman" panose="02020603050405020304" pitchFamily="18" charset="0"/>
                            </a:rPr>
                            <a:t> to obtain the solutions in </a:t>
                          </a:r>
                          <a:r>
                            <a:rPr lang="en-US" sz="1200" i="1">
                              <a:effectLst/>
                              <a:latin typeface="Times New Roman" panose="02020603050405020304" pitchFamily="18" charset="0"/>
                              <a:ea typeface="Calibri" panose="020F0502020204030204" pitchFamily="34" charset="0"/>
                              <a:cs typeface="Times New Roman" panose="02020603050405020304" pitchFamily="18" charset="0"/>
                            </a:rPr>
                            <a:t>p</a:t>
                          </a:r>
                          <a:r>
                            <a:rPr lang="en-US" sz="1200" i="1" baseline="-25000">
                              <a:effectLst/>
                              <a:latin typeface="Times New Roman" panose="02020603050405020304" pitchFamily="18" charset="0"/>
                              <a:ea typeface="Calibri" panose="020F0502020204030204" pitchFamily="34" charset="0"/>
                              <a:cs typeface="Times New Roman" panose="02020603050405020304" pitchFamily="18" charset="0"/>
                            </a:rPr>
                            <a:t>x</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8386469"/>
                      </a:ext>
                    </a:extLst>
                  </a:tr>
                  <a:tr h="0">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GB"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𝑒</m:t>
                                    </m:r>
                                  </m:sub>
                                </m:sSub>
                              </m:oMath>
                            </m:oMathPara>
                          </a14:m>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the set of noise vectors added to </a:t>
                          </a:r>
                          <a14:m>
                            <m:oMath xmlns:m="http://schemas.openxmlformats.org/officeDocument/2006/math">
                              <m:d>
                                <m:dPr>
                                  <m:begChr m:val="〈"/>
                                  <m:endChr m:val="〉"/>
                                  <m:ctrlPr>
                                    <a:rPr lang="en-GB" sz="12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𝑒</m:t>
                                  </m:r>
                                </m:e>
                              </m:d>
                            </m:oMath>
                          </a14:m>
                          <a:r>
                            <a:rPr lang="en-US" sz="1200">
                              <a:effectLst/>
                              <a:latin typeface="Times New Roman" panose="02020603050405020304" pitchFamily="18" charset="0"/>
                              <a:ea typeface="Calibri" panose="020F0502020204030204" pitchFamily="34" charset="0"/>
                              <a:cs typeface="Times New Roman" panose="02020603050405020304" pitchFamily="18" charset="0"/>
                            </a:rPr>
                            <a:t> to obtain the solutions in </a:t>
                          </a:r>
                          <a:r>
                            <a:rPr lang="en-US" sz="1200" i="1">
                              <a:effectLst/>
                              <a:latin typeface="Times New Roman" panose="02020603050405020304" pitchFamily="18" charset="0"/>
                              <a:ea typeface="Calibri" panose="020F0502020204030204" pitchFamily="34" charset="0"/>
                              <a:cs typeface="Times New Roman" panose="02020603050405020304" pitchFamily="18" charset="0"/>
                            </a:rPr>
                            <a:t>p</a:t>
                          </a:r>
                          <a:r>
                            <a:rPr lang="en-US" sz="1200" i="1" baseline="-25000">
                              <a:effectLst/>
                              <a:latin typeface="Times New Roman" panose="02020603050405020304" pitchFamily="18" charset="0"/>
                              <a:ea typeface="Calibri" panose="020F0502020204030204" pitchFamily="34" charset="0"/>
                              <a:cs typeface="Times New Roman" panose="02020603050405020304" pitchFamily="18" charset="0"/>
                            </a:rPr>
                            <a:t>x</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2584295"/>
                      </a:ext>
                    </a:extLst>
                  </a:tr>
                  <a:tr h="0">
                    <a:tc>
                      <a:txBody>
                        <a:bodyPr/>
                        <a:lstStyle/>
                        <a:p>
                          <a:pPr marL="0" marR="0" algn="ctr">
                            <a:lnSpc>
                              <a:spcPct val="107000"/>
                            </a:lnSpc>
                            <a:spcBef>
                              <a:spcPts val="0"/>
                            </a:spcBef>
                            <a:spcAft>
                              <a:spcPts val="0"/>
                            </a:spcAft>
                          </a:pP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1200" i="1" baseline="-25000" dirty="0">
                              <a:effectLst/>
                              <a:latin typeface="Times New Roman" panose="02020603050405020304" pitchFamily="18" charset="0"/>
                              <a:ea typeface="Calibri" panose="020F0502020204030204" pitchFamily="34" charset="0"/>
                              <a:cs typeface="Times New Roman" panose="02020603050405020304" pitchFamily="18" charset="0"/>
                            </a:rPr>
                            <a:t>1:s</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set of weights used to calculate the elite center </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8145401"/>
                      </a:ext>
                    </a:extLst>
                  </a:tr>
                </a:tbl>
              </a:graphicData>
            </a:graphic>
          </p:graphicFrame>
        </mc:Choice>
        <mc:Fallback xmlns="">
          <p:graphicFrame>
            <p:nvGraphicFramePr>
              <p:cNvPr id="70" name="Table 69">
                <a:extLst>
                  <a:ext uri="{FF2B5EF4-FFF2-40B4-BE49-F238E27FC236}">
                    <a16:creationId xmlns:a16="http://schemas.microsoft.com/office/drawing/2014/main" id="{97EBF7F9-9799-4EF7-8583-4AFF329D737B}"/>
                  </a:ext>
                </a:extLst>
              </p:cNvPr>
              <p:cNvGraphicFramePr>
                <a:graphicFrameLocks noGrp="1"/>
              </p:cNvGraphicFramePr>
              <p:nvPr>
                <p:extLst>
                  <p:ext uri="{D42A27DB-BD31-4B8C-83A1-F6EECF244321}">
                    <p14:modId xmlns:p14="http://schemas.microsoft.com/office/powerpoint/2010/main" val="1879237093"/>
                  </p:ext>
                </p:extLst>
              </p:nvPr>
            </p:nvGraphicFramePr>
            <p:xfrm>
              <a:off x="7177364" y="1393899"/>
              <a:ext cx="4568825" cy="2438527"/>
            </p:xfrm>
            <a:graphic>
              <a:graphicData uri="http://schemas.openxmlformats.org/drawingml/2006/table">
                <a:tbl>
                  <a:tblPr firstRow="1" firstCol="1" bandRow="1"/>
                  <a:tblGrid>
                    <a:gridCol w="511175">
                      <a:extLst>
                        <a:ext uri="{9D8B030D-6E8A-4147-A177-3AD203B41FA5}">
                          <a16:colId xmlns:a16="http://schemas.microsoft.com/office/drawing/2014/main" val="3414490741"/>
                        </a:ext>
                      </a:extLst>
                    </a:gridCol>
                    <a:gridCol w="4057650">
                      <a:extLst>
                        <a:ext uri="{9D8B030D-6E8A-4147-A177-3AD203B41FA5}">
                          <a16:colId xmlns:a16="http://schemas.microsoft.com/office/drawing/2014/main" val="3383355123"/>
                        </a:ext>
                      </a:extLst>
                    </a:gridCol>
                  </a:tblGrid>
                  <a:tr h="182499">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Term</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692154210"/>
                      </a:ext>
                    </a:extLst>
                  </a:tr>
                  <a:tr h="195707">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190" t="-115625" r="-795238" b="-1106250"/>
                          </a:stretch>
                        </a:blipFill>
                      </a:tcPr>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elite center</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6054634"/>
                      </a:ext>
                    </a:extLst>
                  </a:tr>
                  <a:tr h="182499">
                    <a:tc>
                      <a:txBody>
                        <a:bodyPr/>
                        <a:lstStyle/>
                        <a:p>
                          <a:pPr marL="0" marR="0" algn="ctr">
                            <a:lnSpc>
                              <a:spcPct val="107000"/>
                            </a:lnSpc>
                            <a:spcBef>
                              <a:spcPts val="0"/>
                            </a:spcBef>
                            <a:spcAft>
                              <a:spcPts val="0"/>
                            </a:spcAft>
                          </a:pPr>
                          <a:r>
                            <a:rPr lang="en-US" sz="1200" i="1" dirty="0" err="1">
                              <a:effectLst/>
                              <a:latin typeface="Times New Roman" panose="02020603050405020304" pitchFamily="18" charset="0"/>
                              <a:ea typeface="Calibri" panose="020F0502020204030204" pitchFamily="34" charset="0"/>
                              <a:cs typeface="Times New Roman" panose="02020603050405020304" pitchFamily="18" charset="0"/>
                            </a:rPr>
                            <a:t>e</a:t>
                          </a:r>
                          <a:r>
                            <a:rPr lang="en-US" sz="1200" i="1" baseline="-25000" dirty="0" err="1">
                              <a:effectLst/>
                              <a:latin typeface="Times New Roman" panose="02020603050405020304" pitchFamily="18" charset="0"/>
                              <a:ea typeface="Calibri" panose="020F0502020204030204" pitchFamily="34" charset="0"/>
                              <a:cs typeface="Times New Roman" panose="02020603050405020304" pitchFamily="18" charset="0"/>
                            </a:rPr>
                            <a:t>w</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sliding window which stores elite solutions </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5926032"/>
                      </a:ext>
                    </a:extLst>
                  </a:tr>
                  <a:tr h="182499">
                    <a:tc>
                      <a:txBody>
                        <a:bodyPr/>
                        <a:lstStyle/>
                        <a:p>
                          <a:pPr marL="0" marR="0" algn="ctr">
                            <a:lnSpc>
                              <a:spcPct val="107000"/>
                            </a:lnSpc>
                            <a:spcBef>
                              <a:spcPts val="0"/>
                            </a:spcBef>
                            <a:spcAft>
                              <a:spcPts val="0"/>
                            </a:spcAft>
                          </a:pP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s</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sliding window size</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8755446"/>
                      </a:ext>
                    </a:extLst>
                  </a:tr>
                  <a:tr h="182499">
                    <a:tc>
                      <a:txBody>
                        <a:bodyPr/>
                        <a:lstStyle/>
                        <a:p>
                          <a:pPr marL="0" marR="0" algn="ctr">
                            <a:lnSpc>
                              <a:spcPct val="107000"/>
                            </a:lnSpc>
                            <a:spcBef>
                              <a:spcPts val="0"/>
                            </a:spcBef>
                            <a:spcAft>
                              <a:spcPts val="0"/>
                            </a:spcAft>
                          </a:pPr>
                          <a:r>
                            <a:rPr lang="en-US" sz="1200" i="1" dirty="0" err="1">
                              <a:effectLst/>
                              <a:latin typeface="Times New Roman" panose="02020603050405020304" pitchFamily="18" charset="0"/>
                              <a:ea typeface="Calibri" panose="020F0502020204030204" pitchFamily="34" charset="0"/>
                              <a:cs typeface="Times New Roman" panose="02020603050405020304" pitchFamily="18" charset="0"/>
                            </a:rPr>
                            <a:t>r</a:t>
                          </a:r>
                          <a:r>
                            <a:rPr lang="en-US" sz="1200" i="1" baseline="-25000" dirty="0" err="1">
                              <a:effectLst/>
                              <a:latin typeface="Times New Roman" panose="02020603050405020304" pitchFamily="18" charset="0"/>
                              <a:ea typeface="Calibri" panose="020F0502020204030204" pitchFamily="34" charset="0"/>
                              <a:cs typeface="Times New Roman" panose="02020603050405020304" pitchFamily="18" charset="0"/>
                            </a:rPr>
                            <a:t>x</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ratio of solutions to be sampled from the main 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1027286"/>
                      </a:ext>
                    </a:extLst>
                  </a:tr>
                  <a:tr h="182499">
                    <a:tc>
                      <a:txBody>
                        <a:bodyPr/>
                        <a:lstStyle/>
                        <a:p>
                          <a:pPr marL="0" marR="0" algn="ctr">
                            <a:lnSpc>
                              <a:spcPct val="107000"/>
                            </a:lnSpc>
                            <a:spcBef>
                              <a:spcPts val="0"/>
                            </a:spcBef>
                            <a:spcAft>
                              <a:spcPts val="0"/>
                            </a:spcAft>
                          </a:pP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r</a:t>
                          </a:r>
                          <a:r>
                            <a:rPr lang="en-US" sz="1200" i="1" baseline="-25000" dirty="0">
                              <a:effectLst/>
                              <a:latin typeface="Times New Roman" panose="02020603050405020304" pitchFamily="18" charset="0"/>
                              <a:ea typeface="Calibri" panose="020F0502020204030204" pitchFamily="34" charset="0"/>
                              <a:cs typeface="Times New Roman" panose="02020603050405020304" pitchFamily="18" charset="0"/>
                            </a:rPr>
                            <a:t>e</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ratio of solutions to be sampled from the elite 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077925"/>
                      </a:ext>
                    </a:extLst>
                  </a:tr>
                  <a:tr h="182499">
                    <a:tc>
                      <a:txBody>
                        <a:bodyPr/>
                        <a:lstStyle/>
                        <a:p>
                          <a:pPr marL="0" marR="0" algn="ctr">
                            <a:lnSpc>
                              <a:spcPct val="107000"/>
                            </a:lnSpc>
                            <a:spcBef>
                              <a:spcPts val="0"/>
                            </a:spcBef>
                            <a:spcAft>
                              <a:spcPts val="0"/>
                            </a:spcAft>
                          </a:pPr>
                          <a:r>
                            <a:rPr lang="en-US" sz="1200" i="1" dirty="0" err="1">
                              <a:effectLst/>
                              <a:latin typeface="Times New Roman" panose="02020603050405020304" pitchFamily="18" charset="0"/>
                              <a:ea typeface="Calibri" panose="020F0502020204030204" pitchFamily="34" charset="0"/>
                              <a:cs typeface="Times New Roman" panose="02020603050405020304" pitchFamily="18" charset="0"/>
                            </a:rPr>
                            <a:t>λ</a:t>
                          </a:r>
                          <a:r>
                            <a:rPr lang="en-US" sz="1200" i="1" baseline="-25000" dirty="0" err="1">
                              <a:effectLst/>
                              <a:latin typeface="Times New Roman" panose="02020603050405020304" pitchFamily="18" charset="0"/>
                              <a:ea typeface="Calibri" panose="020F0502020204030204" pitchFamily="34" charset="0"/>
                              <a:cs typeface="Times New Roman" panose="02020603050405020304" pitchFamily="18" charset="0"/>
                            </a:rPr>
                            <a:t>x</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number of solutions sampled from the main 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5994272"/>
                      </a:ext>
                    </a:extLst>
                  </a:tr>
                  <a:tr h="182499">
                    <a:tc>
                      <a:txBody>
                        <a:bodyPr/>
                        <a:lstStyle/>
                        <a:p>
                          <a:pPr marL="0" marR="0" algn="ctr">
                            <a:lnSpc>
                              <a:spcPct val="107000"/>
                            </a:lnSpc>
                            <a:spcBef>
                              <a:spcPts val="0"/>
                            </a:spcBef>
                            <a:spcAft>
                              <a:spcPts val="0"/>
                            </a:spcAft>
                          </a:pPr>
                          <a:r>
                            <a:rPr lang="en-US" sz="1200" i="1" dirty="0" err="1">
                              <a:effectLst/>
                              <a:latin typeface="Times New Roman" panose="02020603050405020304" pitchFamily="18" charset="0"/>
                              <a:ea typeface="Calibri" panose="020F0502020204030204" pitchFamily="34" charset="0"/>
                              <a:cs typeface="Times New Roman" panose="02020603050405020304" pitchFamily="18" charset="0"/>
                            </a:rPr>
                            <a:t>λ</a:t>
                          </a:r>
                          <a:r>
                            <a:rPr lang="en-US" sz="1200" i="1" baseline="-25000" dirty="0" err="1">
                              <a:effectLst/>
                              <a:latin typeface="Times New Roman" panose="02020603050405020304" pitchFamily="18" charset="0"/>
                              <a:ea typeface="Calibri" panose="020F0502020204030204" pitchFamily="34" charset="0"/>
                              <a:cs typeface="Times New Roman" panose="02020603050405020304" pitchFamily="18" charset="0"/>
                            </a:rPr>
                            <a:t>e</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number of solutions sampled from the elite 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0092309"/>
                      </a:ext>
                    </a:extLst>
                  </a:tr>
                  <a:tr h="195707">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190" t="-778125" r="-795238" b="-443750"/>
                          </a:stretch>
                        </a:blipFill>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 set containing the solutions sampled from the main 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1194499"/>
                      </a:ext>
                    </a:extLst>
                  </a:tr>
                  <a:tr h="195707">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190" t="-851515" r="-795238" b="-330303"/>
                          </a:stretch>
                        </a:blipFill>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 set containing the solutions sampled from the elite 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6344311"/>
                      </a:ext>
                    </a:extLst>
                  </a:tr>
                  <a:tr h="195707">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190" t="-981250" r="-795238" b="-240625"/>
                          </a:stretch>
                        </a:blipFill>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2763" t="-981250" r="-300" b="-240625"/>
                          </a:stretch>
                        </a:blipFill>
                      </a:tcPr>
                    </a:tc>
                    <a:extLst>
                      <a:ext uri="{0D108BD9-81ED-4DB2-BD59-A6C34878D82A}">
                        <a16:rowId xmlns:a16="http://schemas.microsoft.com/office/drawing/2014/main" val="2008386469"/>
                      </a:ext>
                    </a:extLst>
                  </a:tr>
                  <a:tr h="195707">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190" t="-1081250" r="-795238" b="-140625"/>
                          </a:stretch>
                        </a:blipFill>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2763" t="-1081250" r="-300" b="-140625"/>
                          </a:stretch>
                        </a:blipFill>
                      </a:tcPr>
                    </a:tc>
                    <a:extLst>
                      <a:ext uri="{0D108BD9-81ED-4DB2-BD59-A6C34878D82A}">
                        <a16:rowId xmlns:a16="http://schemas.microsoft.com/office/drawing/2014/main" val="4252584295"/>
                      </a:ext>
                    </a:extLst>
                  </a:tr>
                  <a:tr h="182499">
                    <a:tc>
                      <a:txBody>
                        <a:bodyPr/>
                        <a:lstStyle/>
                        <a:p>
                          <a:pPr marL="0" marR="0" algn="ctr">
                            <a:lnSpc>
                              <a:spcPct val="107000"/>
                            </a:lnSpc>
                            <a:spcBef>
                              <a:spcPts val="0"/>
                            </a:spcBef>
                            <a:spcAft>
                              <a:spcPts val="0"/>
                            </a:spcAft>
                          </a:pP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1200" i="1" baseline="-25000" dirty="0">
                              <a:effectLst/>
                              <a:latin typeface="Times New Roman" panose="02020603050405020304" pitchFamily="18" charset="0"/>
                              <a:ea typeface="Calibri" panose="020F0502020204030204" pitchFamily="34" charset="0"/>
                              <a:cs typeface="Times New Roman" panose="02020603050405020304" pitchFamily="18" charset="0"/>
                            </a:rPr>
                            <a:t>1:s</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set of weights used to calculate the elite center </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8145401"/>
                      </a:ext>
                    </a:extLst>
                  </a:tr>
                </a:tbl>
              </a:graphicData>
            </a:graphic>
          </p:graphicFrame>
        </mc:Fallback>
      </mc:AlternateContent>
    </p:spTree>
    <p:extLst>
      <p:ext uri="{BB962C8B-B14F-4D97-AF65-F5344CB8AC3E}">
        <p14:creationId xmlns:p14="http://schemas.microsoft.com/office/powerpoint/2010/main" val="307669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inVertical)">
                                      <p:cBhvr>
                                        <p:cTn id="15" dur="500"/>
                                        <p:tgtEl>
                                          <p:spTgt spid="12"/>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arn(inVertical)">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arn(inVertical)">
                                      <p:cBhvr>
                                        <p:cTn id="23" dur="500"/>
                                        <p:tgtEl>
                                          <p:spTgt spid="14"/>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arn(inVertical)">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arn(inVertical)">
                                      <p:cBhvr>
                                        <p:cTn id="31" dur="500"/>
                                        <p:tgtEl>
                                          <p:spTgt spid="15"/>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barn(inVertical)">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barn(inVertical)">
                                      <p:cBhvr>
                                        <p:cTn id="39" dur="500"/>
                                        <p:tgtEl>
                                          <p:spTgt spid="46"/>
                                        </p:tgtEl>
                                      </p:cBhvr>
                                    </p:animEffect>
                                  </p:childTnLst>
                                </p:cTn>
                              </p:par>
                              <p:par>
                                <p:cTn id="40" presetID="16" presetClass="entr" presetSubtype="21" fill="hold" nodeType="with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barn(inVertical)">
                                      <p:cBhvr>
                                        <p:cTn id="42" dur="500"/>
                                        <p:tgtEl>
                                          <p:spTgt spid="48"/>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barn(inVertical)">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barn(inVertical)">
                                      <p:cBhvr>
                                        <p:cTn id="50" dur="500"/>
                                        <p:tgtEl>
                                          <p:spTgt spid="52"/>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53"/>
                                        </p:tgtEl>
                                        <p:attrNameLst>
                                          <p:attrName>style.visibility</p:attrName>
                                        </p:attrNameLst>
                                      </p:cBhvr>
                                      <p:to>
                                        <p:strVal val="visible"/>
                                      </p:to>
                                    </p:set>
                                    <p:animEffect transition="in" filter="barn(inVertical)">
                                      <p:cBhvr>
                                        <p:cTn id="53" dur="500"/>
                                        <p:tgtEl>
                                          <p:spTgt spid="53"/>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barn(inVertical)">
                                      <p:cBhvr>
                                        <p:cTn id="58" dur="500"/>
                                        <p:tgtEl>
                                          <p:spTgt spid="61"/>
                                        </p:tgtEl>
                                      </p:cBhvr>
                                    </p:animEffect>
                                  </p:childTnLst>
                                </p:cTn>
                              </p:par>
                              <p:par>
                                <p:cTn id="59" presetID="16" presetClass="entr" presetSubtype="21" fill="hold" nodeType="with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barn(inVertical)">
                                      <p:cBhvr>
                                        <p:cTn id="6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p:bldP spid="14" grpId="0" animBg="1"/>
      <p:bldP spid="15" grpId="0" animBg="1"/>
      <p:bldP spid="16" grpId="0"/>
      <p:bldP spid="17" grpId="0"/>
      <p:bldP spid="18" grpId="0"/>
      <p:bldP spid="46" grpId="0" animBg="1"/>
      <p:bldP spid="52" grpId="0" animBg="1"/>
      <p:bldP spid="53" grpId="0"/>
      <p:bldP spid="6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D4116-9940-46AC-BEA8-76353A042860}"/>
              </a:ext>
            </a:extLst>
          </p:cNvPr>
          <p:cNvSpPr>
            <a:spLocks noGrp="1"/>
          </p:cNvSpPr>
          <p:nvPr>
            <p:ph type="title"/>
          </p:nvPr>
        </p:nvSpPr>
        <p:spPr>
          <a:xfrm>
            <a:off x="2592925" y="624110"/>
            <a:ext cx="8911687" cy="727018"/>
          </a:xfrm>
        </p:spPr>
        <p:txBody>
          <a:bodyPr/>
          <a:lstStyle/>
          <a:p>
            <a:r>
              <a:rPr lang="en-US" dirty="0"/>
              <a:t>Experiments</a:t>
            </a:r>
            <a:endParaRPr lang="en-GB" dirty="0"/>
          </a:p>
        </p:txBody>
      </p:sp>
      <p:sp>
        <p:nvSpPr>
          <p:cNvPr id="3" name="Content Placeholder 2">
            <a:extLst>
              <a:ext uri="{FF2B5EF4-FFF2-40B4-BE49-F238E27FC236}">
                <a16:creationId xmlns:a16="http://schemas.microsoft.com/office/drawing/2014/main" id="{B7E9B6C9-EAC6-4810-8068-A9B2F4631060}"/>
              </a:ext>
            </a:extLst>
          </p:cNvPr>
          <p:cNvSpPr>
            <a:spLocks noGrp="1"/>
          </p:cNvSpPr>
          <p:nvPr>
            <p:ph idx="1"/>
          </p:nvPr>
        </p:nvSpPr>
        <p:spPr>
          <a:xfrm>
            <a:off x="2589212" y="1596788"/>
            <a:ext cx="8915400" cy="4314434"/>
          </a:xfrm>
        </p:spPr>
        <p:txBody>
          <a:bodyPr/>
          <a:lstStyle/>
          <a:p>
            <a:r>
              <a:rPr lang="en-US" dirty="0"/>
              <a:t>DC-CMA-ES and CMA-ES were run simultaneously using a modified Common Random Number (CRN) simulation</a:t>
            </a:r>
          </a:p>
          <a:p>
            <a:endParaRPr lang="en-US" dirty="0"/>
          </a:p>
          <a:p>
            <a:r>
              <a:rPr lang="en-US" dirty="0"/>
              <a:t>These two CMA-ES algorithms were run 50 times for:</a:t>
            </a:r>
          </a:p>
          <a:p>
            <a:pPr lvl="1"/>
            <a:r>
              <a:rPr lang="en-US" dirty="0"/>
              <a:t>8 test functions</a:t>
            </a:r>
          </a:p>
          <a:p>
            <a:pPr lvl="1"/>
            <a:r>
              <a:rPr lang="en-US" dirty="0"/>
              <a:t>6 dimensions [5,10,25,50,75,100]</a:t>
            </a:r>
          </a:p>
          <a:p>
            <a:pPr lvl="1"/>
            <a:r>
              <a:rPr lang="en-US" dirty="0"/>
              <a:t>at 17 different ratios (including CMA-ES &amp; DC-CMA-ES with conditional metrics)</a:t>
            </a:r>
          </a:p>
          <a:p>
            <a:endParaRPr lang="en-US" dirty="0"/>
          </a:p>
          <a:p>
            <a:r>
              <a:rPr lang="en-US" dirty="0"/>
              <a:t>A fixed budget of function evaluations set to 100n was used (n=dimension)</a:t>
            </a:r>
            <a:endParaRPr lang="en-GB" dirty="0"/>
          </a:p>
        </p:txBody>
      </p:sp>
      <p:sp>
        <p:nvSpPr>
          <p:cNvPr id="4" name="Slide Number Placeholder 3">
            <a:extLst>
              <a:ext uri="{FF2B5EF4-FFF2-40B4-BE49-F238E27FC236}">
                <a16:creationId xmlns:a16="http://schemas.microsoft.com/office/drawing/2014/main" id="{6107CB74-D881-4DCC-8CA1-DCFFD668F88A}"/>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197332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3B7B-AAAF-4453-9AD0-E035C19B697A}"/>
              </a:ext>
            </a:extLst>
          </p:cNvPr>
          <p:cNvSpPr>
            <a:spLocks noGrp="1"/>
          </p:cNvSpPr>
          <p:nvPr>
            <p:ph type="title"/>
          </p:nvPr>
        </p:nvSpPr>
        <p:spPr>
          <a:xfrm>
            <a:off x="2592925" y="624111"/>
            <a:ext cx="7897962" cy="872936"/>
          </a:xfrm>
        </p:spPr>
        <p:txBody>
          <a:bodyPr>
            <a:normAutofit fontScale="90000"/>
          </a:bodyPr>
          <a:lstStyle/>
          <a:p>
            <a:r>
              <a:rPr lang="en-US" dirty="0"/>
              <a:t>Common Random Numbers (CRN): Fixed Budget</a:t>
            </a:r>
            <a:endParaRPr lang="en-GB" dirty="0"/>
          </a:p>
        </p:txBody>
      </p:sp>
      <p:sp>
        <p:nvSpPr>
          <p:cNvPr id="5" name="Slide Number Placeholder 4">
            <a:extLst>
              <a:ext uri="{FF2B5EF4-FFF2-40B4-BE49-F238E27FC236}">
                <a16:creationId xmlns:a16="http://schemas.microsoft.com/office/drawing/2014/main" id="{ED2ADE7C-31F4-4E12-AF75-BA5533B1FA16}"/>
              </a:ext>
            </a:extLst>
          </p:cNvPr>
          <p:cNvSpPr>
            <a:spLocks noGrp="1"/>
          </p:cNvSpPr>
          <p:nvPr>
            <p:ph type="sldNum" sz="quarter" idx="12"/>
          </p:nvPr>
        </p:nvSpPr>
        <p:spPr/>
        <p:txBody>
          <a:bodyPr/>
          <a:lstStyle/>
          <a:p>
            <a:fld id="{D57F1E4F-1CFF-5643-939E-217C01CDF565}" type="slidenum">
              <a:rPr lang="en-US" smtClean="0"/>
              <a:pPr/>
              <a:t>28</a:t>
            </a:fld>
            <a:endParaRPr lang="en-US" dirty="0"/>
          </a:p>
        </p:txBody>
      </p:sp>
      <p:cxnSp>
        <p:nvCxnSpPr>
          <p:cNvPr id="15" name="Straight Connector 14">
            <a:extLst>
              <a:ext uri="{FF2B5EF4-FFF2-40B4-BE49-F238E27FC236}">
                <a16:creationId xmlns:a16="http://schemas.microsoft.com/office/drawing/2014/main" id="{097EA1FD-0B7A-4149-94F9-2C53A7777E99}"/>
              </a:ext>
            </a:extLst>
          </p:cNvPr>
          <p:cNvCxnSpPr>
            <a:cxnSpLocks/>
          </p:cNvCxnSpPr>
          <p:nvPr/>
        </p:nvCxnSpPr>
        <p:spPr>
          <a:xfrm>
            <a:off x="3585786" y="4013509"/>
            <a:ext cx="0" cy="1012689"/>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4D03628E-6CA8-4707-94FC-BA732BF79E9F}"/>
              </a:ext>
            </a:extLst>
          </p:cNvPr>
          <p:cNvGrpSpPr/>
          <p:nvPr/>
        </p:nvGrpSpPr>
        <p:grpSpPr>
          <a:xfrm>
            <a:off x="2347876" y="2027769"/>
            <a:ext cx="8043059" cy="3973118"/>
            <a:chOff x="2293285" y="1519134"/>
            <a:chExt cx="8043059" cy="3973118"/>
          </a:xfrm>
        </p:grpSpPr>
        <p:cxnSp>
          <p:nvCxnSpPr>
            <p:cNvPr id="4" name="Straight Arrow Connector 3">
              <a:extLst>
                <a:ext uri="{FF2B5EF4-FFF2-40B4-BE49-F238E27FC236}">
                  <a16:creationId xmlns:a16="http://schemas.microsoft.com/office/drawing/2014/main" id="{267FEED3-A713-40C6-9E96-C38D3FD4A2DF}"/>
                </a:ext>
              </a:extLst>
            </p:cNvPr>
            <p:cNvCxnSpPr>
              <a:cxnSpLocks/>
            </p:cNvCxnSpPr>
            <p:nvPr/>
          </p:nvCxnSpPr>
          <p:spPr>
            <a:xfrm>
              <a:off x="3520326" y="2260943"/>
              <a:ext cx="0" cy="125421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69CD0C1-3F51-47D7-8498-A5F8FDFD664D}"/>
                </a:ext>
              </a:extLst>
            </p:cNvPr>
            <p:cNvCxnSpPr>
              <a:cxnSpLocks/>
            </p:cNvCxnSpPr>
            <p:nvPr/>
          </p:nvCxnSpPr>
          <p:spPr>
            <a:xfrm flipH="1">
              <a:off x="8563235" y="2241948"/>
              <a:ext cx="3992" cy="2335426"/>
            </a:xfrm>
            <a:prstGeom prst="straightConnector1">
              <a:avLst/>
            </a:prstGeom>
            <a:ln w="38100">
              <a:solidFill>
                <a:srgbClr val="F79709"/>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3C51810-E3D7-4C30-9216-112AE8DD2796}"/>
                </a:ext>
              </a:extLst>
            </p:cNvPr>
            <p:cNvSpPr txBox="1"/>
            <p:nvPr/>
          </p:nvSpPr>
          <p:spPr>
            <a:xfrm>
              <a:off x="2700872" y="1773854"/>
              <a:ext cx="1729943" cy="369332"/>
            </a:xfrm>
            <a:prstGeom prst="rect">
              <a:avLst/>
            </a:prstGeom>
            <a:noFill/>
          </p:spPr>
          <p:txBody>
            <a:bodyPr wrap="square" rtlCol="0">
              <a:spAutoFit/>
            </a:bodyPr>
            <a:lstStyle/>
            <a:p>
              <a:pPr algn="ctr"/>
              <a:r>
                <a:rPr lang="en-US" dirty="0"/>
                <a:t>DC-CMA-ES</a:t>
              </a:r>
              <a:endParaRPr lang="en-GB" dirty="0"/>
            </a:p>
          </p:txBody>
        </p:sp>
        <p:sp>
          <p:nvSpPr>
            <p:cNvPr id="21" name="TextBox 20">
              <a:extLst>
                <a:ext uri="{FF2B5EF4-FFF2-40B4-BE49-F238E27FC236}">
                  <a16:creationId xmlns:a16="http://schemas.microsoft.com/office/drawing/2014/main" id="{E8AD3F4E-8E62-4468-8B95-86C8923A234E}"/>
                </a:ext>
              </a:extLst>
            </p:cNvPr>
            <p:cNvSpPr txBox="1"/>
            <p:nvPr/>
          </p:nvSpPr>
          <p:spPr>
            <a:xfrm>
              <a:off x="7909465" y="1773854"/>
              <a:ext cx="1581663" cy="369332"/>
            </a:xfrm>
            <a:prstGeom prst="rect">
              <a:avLst/>
            </a:prstGeom>
            <a:noFill/>
          </p:spPr>
          <p:txBody>
            <a:bodyPr wrap="square" rtlCol="0">
              <a:spAutoFit/>
            </a:bodyPr>
            <a:lstStyle/>
            <a:p>
              <a:pPr algn="ctr"/>
              <a:r>
                <a:rPr lang="en-US" dirty="0"/>
                <a:t>CMA-ES</a:t>
              </a:r>
              <a:endParaRPr lang="en-GB" dirty="0"/>
            </a:p>
          </p:txBody>
        </p:sp>
        <p:cxnSp>
          <p:nvCxnSpPr>
            <p:cNvPr id="24" name="Straight Connector 23">
              <a:extLst>
                <a:ext uri="{FF2B5EF4-FFF2-40B4-BE49-F238E27FC236}">
                  <a16:creationId xmlns:a16="http://schemas.microsoft.com/office/drawing/2014/main" id="{73B81D3E-2A68-43BF-A49C-729F8D04D52C}"/>
                </a:ext>
              </a:extLst>
            </p:cNvPr>
            <p:cNvCxnSpPr/>
            <p:nvPr/>
          </p:nvCxnSpPr>
          <p:spPr>
            <a:xfrm flipH="1">
              <a:off x="3274301" y="3507984"/>
              <a:ext cx="257497"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2DAAEB9-AD5E-47FB-BA43-25E9006D147A}"/>
                </a:ext>
              </a:extLst>
            </p:cNvPr>
            <p:cNvSpPr txBox="1"/>
            <p:nvPr/>
          </p:nvSpPr>
          <p:spPr>
            <a:xfrm>
              <a:off x="2293285" y="3181709"/>
              <a:ext cx="1094317" cy="646331"/>
            </a:xfrm>
            <a:prstGeom prst="rect">
              <a:avLst/>
            </a:prstGeom>
            <a:noFill/>
          </p:spPr>
          <p:txBody>
            <a:bodyPr wrap="square" rtlCol="0">
              <a:spAutoFit/>
            </a:bodyPr>
            <a:lstStyle/>
            <a:p>
              <a:pPr algn="ctr"/>
              <a:r>
                <a:rPr lang="en-US" sz="1200" dirty="0"/>
                <a:t>Restart Request at 50n evals</a:t>
              </a:r>
              <a:endParaRPr lang="en-GB" sz="1200" dirty="0"/>
            </a:p>
          </p:txBody>
        </p:sp>
        <p:cxnSp>
          <p:nvCxnSpPr>
            <p:cNvPr id="31" name="Straight Connector 30">
              <a:extLst>
                <a:ext uri="{FF2B5EF4-FFF2-40B4-BE49-F238E27FC236}">
                  <a16:creationId xmlns:a16="http://schemas.microsoft.com/office/drawing/2014/main" id="{F2B15EFD-3495-4050-84CA-7069F6762526}"/>
                </a:ext>
              </a:extLst>
            </p:cNvPr>
            <p:cNvCxnSpPr>
              <a:cxnSpLocks/>
            </p:cNvCxnSpPr>
            <p:nvPr/>
          </p:nvCxnSpPr>
          <p:spPr>
            <a:xfrm>
              <a:off x="8563235" y="4570857"/>
              <a:ext cx="321277"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BFF7892-CFC2-44E5-88A1-DB44C6646631}"/>
                </a:ext>
              </a:extLst>
            </p:cNvPr>
            <p:cNvSpPr txBox="1"/>
            <p:nvPr/>
          </p:nvSpPr>
          <p:spPr>
            <a:xfrm>
              <a:off x="8930548" y="4348054"/>
              <a:ext cx="1405796" cy="461665"/>
            </a:xfrm>
            <a:prstGeom prst="rect">
              <a:avLst/>
            </a:prstGeom>
            <a:noFill/>
          </p:spPr>
          <p:txBody>
            <a:bodyPr wrap="square" rtlCol="0">
              <a:spAutoFit/>
            </a:bodyPr>
            <a:lstStyle/>
            <a:p>
              <a:r>
                <a:rPr lang="en-US" sz="1200" dirty="0"/>
                <a:t>Reached 100n evals</a:t>
              </a:r>
              <a:endParaRPr lang="en-GB" sz="1200" dirty="0"/>
            </a:p>
          </p:txBody>
        </p:sp>
        <p:sp>
          <p:nvSpPr>
            <p:cNvPr id="38" name="TextBox 37">
              <a:extLst>
                <a:ext uri="{FF2B5EF4-FFF2-40B4-BE49-F238E27FC236}">
                  <a16:creationId xmlns:a16="http://schemas.microsoft.com/office/drawing/2014/main" id="{17581D4C-0D87-4C00-8962-2E86975FFC35}"/>
                </a:ext>
              </a:extLst>
            </p:cNvPr>
            <p:cNvSpPr txBox="1"/>
            <p:nvPr/>
          </p:nvSpPr>
          <p:spPr>
            <a:xfrm>
              <a:off x="5170439" y="1519134"/>
              <a:ext cx="1729943" cy="461665"/>
            </a:xfrm>
            <a:prstGeom prst="rect">
              <a:avLst/>
            </a:prstGeom>
            <a:noFill/>
          </p:spPr>
          <p:txBody>
            <a:bodyPr wrap="square" rtlCol="0">
              <a:spAutoFit/>
            </a:bodyPr>
            <a:lstStyle/>
            <a:p>
              <a:pPr algn="ctr"/>
              <a:r>
                <a:rPr lang="en-US" sz="1200" i="1" dirty="0"/>
                <a:t>N</a:t>
              </a:r>
              <a:r>
                <a:rPr lang="en-US" sz="1200" dirty="0"/>
                <a:t>(0,</a:t>
              </a:r>
              <a:r>
                <a:rPr lang="en-US" sz="1200" dirty="0">
                  <a:latin typeface="Times New Roman" panose="02020603050405020304" pitchFamily="18" charset="0"/>
                  <a:cs typeface="Times New Roman" panose="02020603050405020304" pitchFamily="18" charset="0"/>
                </a:rPr>
                <a:t>I</a:t>
              </a:r>
              <a:r>
                <a:rPr lang="en-US" sz="1200" i="1" dirty="0"/>
                <a:t>) – Spherical Noise</a:t>
              </a:r>
              <a:endParaRPr lang="en-GB" sz="1200" i="1" dirty="0"/>
            </a:p>
          </p:txBody>
        </p:sp>
        <p:cxnSp>
          <p:nvCxnSpPr>
            <p:cNvPr id="40" name="Connector: Curved 39">
              <a:extLst>
                <a:ext uri="{FF2B5EF4-FFF2-40B4-BE49-F238E27FC236}">
                  <a16:creationId xmlns:a16="http://schemas.microsoft.com/office/drawing/2014/main" id="{DE4D7D00-A0B2-4F0F-A0E3-F9BDDCBEE0FB}"/>
                </a:ext>
              </a:extLst>
            </p:cNvPr>
            <p:cNvCxnSpPr>
              <a:cxnSpLocks/>
            </p:cNvCxnSpPr>
            <p:nvPr/>
          </p:nvCxnSpPr>
          <p:spPr>
            <a:xfrm rot="10800000" flipV="1">
              <a:off x="3516802" y="2312858"/>
              <a:ext cx="1828026" cy="10454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49D5071A-C2B6-4825-89A4-A535DF4875E0}"/>
                </a:ext>
              </a:extLst>
            </p:cNvPr>
            <p:cNvCxnSpPr>
              <a:cxnSpLocks/>
            </p:cNvCxnSpPr>
            <p:nvPr/>
          </p:nvCxnSpPr>
          <p:spPr>
            <a:xfrm rot="10800000" flipV="1">
              <a:off x="3516802" y="2469292"/>
              <a:ext cx="1653638" cy="13909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CB22A826-658D-4D56-B576-1DB9DB687A21}"/>
                </a:ext>
              </a:extLst>
            </p:cNvPr>
            <p:cNvCxnSpPr>
              <a:cxnSpLocks/>
            </p:cNvCxnSpPr>
            <p:nvPr/>
          </p:nvCxnSpPr>
          <p:spPr>
            <a:xfrm rot="10800000" flipV="1">
              <a:off x="3516802" y="2596806"/>
              <a:ext cx="1545570" cy="20491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Curved 42">
              <a:extLst>
                <a:ext uri="{FF2B5EF4-FFF2-40B4-BE49-F238E27FC236}">
                  <a16:creationId xmlns:a16="http://schemas.microsoft.com/office/drawing/2014/main" id="{122689B6-99A8-4C70-A29D-78BCD31A05E8}"/>
                </a:ext>
              </a:extLst>
            </p:cNvPr>
            <p:cNvCxnSpPr>
              <a:cxnSpLocks/>
            </p:cNvCxnSpPr>
            <p:nvPr/>
          </p:nvCxnSpPr>
          <p:spPr>
            <a:xfrm rot="10800000" flipV="1">
              <a:off x="3520794" y="2729555"/>
              <a:ext cx="1489329" cy="25157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21192A1E-A41A-4B0F-BDF0-798B4018566A}"/>
                </a:ext>
              </a:extLst>
            </p:cNvPr>
            <p:cNvCxnSpPr>
              <a:cxnSpLocks/>
            </p:cNvCxnSpPr>
            <p:nvPr/>
          </p:nvCxnSpPr>
          <p:spPr>
            <a:xfrm rot="10800000" flipV="1">
              <a:off x="3520793" y="3019170"/>
              <a:ext cx="1541579" cy="16253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Curved 44">
              <a:extLst>
                <a:ext uri="{FF2B5EF4-FFF2-40B4-BE49-F238E27FC236}">
                  <a16:creationId xmlns:a16="http://schemas.microsoft.com/office/drawing/2014/main" id="{0A2B401D-4235-46F8-82AA-CB48D5A6EB18}"/>
                </a:ext>
              </a:extLst>
            </p:cNvPr>
            <p:cNvCxnSpPr>
              <a:cxnSpLocks/>
            </p:cNvCxnSpPr>
            <p:nvPr/>
          </p:nvCxnSpPr>
          <p:spPr>
            <a:xfrm>
              <a:off x="7196135" y="3168320"/>
              <a:ext cx="1367100" cy="17549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FCC1C930-BD8C-4C8A-ACE4-723BF39D2A46}"/>
                </a:ext>
              </a:extLst>
            </p:cNvPr>
            <p:cNvCxnSpPr>
              <a:cxnSpLocks/>
            </p:cNvCxnSpPr>
            <p:nvPr/>
          </p:nvCxnSpPr>
          <p:spPr>
            <a:xfrm>
              <a:off x="7196135" y="2929136"/>
              <a:ext cx="1367100" cy="9003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Curved 46">
              <a:extLst>
                <a:ext uri="{FF2B5EF4-FFF2-40B4-BE49-F238E27FC236}">
                  <a16:creationId xmlns:a16="http://schemas.microsoft.com/office/drawing/2014/main" id="{A2D355A4-9474-4E5E-A312-0EDFB7C11898}"/>
                </a:ext>
              </a:extLst>
            </p:cNvPr>
            <p:cNvCxnSpPr>
              <a:cxnSpLocks/>
            </p:cNvCxnSpPr>
            <p:nvPr/>
          </p:nvCxnSpPr>
          <p:spPr>
            <a:xfrm>
              <a:off x="7088067" y="2708404"/>
              <a:ext cx="1475168" cy="9331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00D528BE-4A06-44FC-AFF8-AA71B1E9031D}"/>
                </a:ext>
              </a:extLst>
            </p:cNvPr>
            <p:cNvCxnSpPr>
              <a:cxnSpLocks/>
            </p:cNvCxnSpPr>
            <p:nvPr/>
          </p:nvCxnSpPr>
          <p:spPr>
            <a:xfrm>
              <a:off x="7196135" y="2527419"/>
              <a:ext cx="1367100" cy="8097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Curved 48">
              <a:extLst>
                <a:ext uri="{FF2B5EF4-FFF2-40B4-BE49-F238E27FC236}">
                  <a16:creationId xmlns:a16="http://schemas.microsoft.com/office/drawing/2014/main" id="{1464263C-533E-4369-A503-5094522B6AE8}"/>
                </a:ext>
              </a:extLst>
            </p:cNvPr>
            <p:cNvCxnSpPr>
              <a:cxnSpLocks/>
            </p:cNvCxnSpPr>
            <p:nvPr/>
          </p:nvCxnSpPr>
          <p:spPr>
            <a:xfrm>
              <a:off x="7196135" y="2346520"/>
              <a:ext cx="1367100" cy="7088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onnector: Curved 79">
              <a:extLst>
                <a:ext uri="{FF2B5EF4-FFF2-40B4-BE49-F238E27FC236}">
                  <a16:creationId xmlns:a16="http://schemas.microsoft.com/office/drawing/2014/main" id="{F05A4CE1-3ECD-46EE-BFFE-38A9A2ADD186}"/>
                </a:ext>
              </a:extLst>
            </p:cNvPr>
            <p:cNvCxnSpPr>
              <a:cxnSpLocks/>
            </p:cNvCxnSpPr>
            <p:nvPr/>
          </p:nvCxnSpPr>
          <p:spPr>
            <a:xfrm>
              <a:off x="7196135" y="3343814"/>
              <a:ext cx="1367100" cy="23512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onnector: Curved 80">
              <a:extLst>
                <a:ext uri="{FF2B5EF4-FFF2-40B4-BE49-F238E27FC236}">
                  <a16:creationId xmlns:a16="http://schemas.microsoft.com/office/drawing/2014/main" id="{94408210-3DDA-4454-8E1D-2AEC2C6D013A}"/>
                </a:ext>
              </a:extLst>
            </p:cNvPr>
            <p:cNvCxnSpPr>
              <a:cxnSpLocks/>
            </p:cNvCxnSpPr>
            <p:nvPr/>
          </p:nvCxnSpPr>
          <p:spPr>
            <a:xfrm>
              <a:off x="6740134" y="3392322"/>
              <a:ext cx="1823101" cy="652021"/>
            </a:xfrm>
            <a:prstGeom prst="curvedConnector3">
              <a:avLst>
                <a:gd name="adj1" fmla="val 575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Connector: Curved 81">
              <a:extLst>
                <a:ext uri="{FF2B5EF4-FFF2-40B4-BE49-F238E27FC236}">
                  <a16:creationId xmlns:a16="http://schemas.microsoft.com/office/drawing/2014/main" id="{67CA10E9-7043-4D30-9121-48716170597C}"/>
                </a:ext>
              </a:extLst>
            </p:cNvPr>
            <p:cNvCxnSpPr>
              <a:cxnSpLocks/>
            </p:cNvCxnSpPr>
            <p:nvPr/>
          </p:nvCxnSpPr>
          <p:spPr>
            <a:xfrm>
              <a:off x="7196135" y="3365901"/>
              <a:ext cx="1367100" cy="44311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descr="A picture containing furniture&#10;&#10;Description generated with very high confidence">
              <a:extLst>
                <a:ext uri="{FF2B5EF4-FFF2-40B4-BE49-F238E27FC236}">
                  <a16:creationId xmlns:a16="http://schemas.microsoft.com/office/drawing/2014/main" id="{ED03A4D9-4285-4BA1-BD63-816BCA009AC9}"/>
                </a:ext>
              </a:extLst>
            </p:cNvPr>
            <p:cNvPicPr>
              <a:picLocks noChangeAspect="1"/>
            </p:cNvPicPr>
            <p:nvPr/>
          </p:nvPicPr>
          <p:blipFill>
            <a:blip r:embed="rId4"/>
            <a:stretch>
              <a:fillRect/>
            </a:stretch>
          </p:blipFill>
          <p:spPr>
            <a:xfrm>
              <a:off x="4747368" y="1990365"/>
              <a:ext cx="2635991" cy="1588578"/>
            </a:xfrm>
            <a:prstGeom prst="rect">
              <a:avLst/>
            </a:prstGeom>
            <a:effectLst>
              <a:softEdge rad="177800"/>
            </a:effectLst>
          </p:spPr>
        </p:pic>
        <p:cxnSp>
          <p:nvCxnSpPr>
            <p:cNvPr id="10" name="Straight Arrow Connector 9">
              <a:extLst>
                <a:ext uri="{FF2B5EF4-FFF2-40B4-BE49-F238E27FC236}">
                  <a16:creationId xmlns:a16="http://schemas.microsoft.com/office/drawing/2014/main" id="{02A7ADA6-EA99-45BC-97CA-D5FA0F0BE5F9}"/>
                </a:ext>
              </a:extLst>
            </p:cNvPr>
            <p:cNvCxnSpPr>
              <a:cxnSpLocks/>
            </p:cNvCxnSpPr>
            <p:nvPr/>
          </p:nvCxnSpPr>
          <p:spPr>
            <a:xfrm>
              <a:off x="3535832" y="4520673"/>
              <a:ext cx="0" cy="7407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F6550E6-6292-4E37-98C7-D0C35581691E}"/>
                </a:ext>
              </a:extLst>
            </p:cNvPr>
            <p:cNvCxnSpPr>
              <a:cxnSpLocks/>
              <a:endCxn id="16" idx="1"/>
            </p:cNvCxnSpPr>
            <p:nvPr/>
          </p:nvCxnSpPr>
          <p:spPr>
            <a:xfrm>
              <a:off x="3531798" y="5255023"/>
              <a:ext cx="367314" cy="6397"/>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2E13E65-C789-437B-B5A0-83884F28B748}"/>
                </a:ext>
              </a:extLst>
            </p:cNvPr>
            <p:cNvSpPr txBox="1"/>
            <p:nvPr/>
          </p:nvSpPr>
          <p:spPr>
            <a:xfrm>
              <a:off x="3899112" y="5030587"/>
              <a:ext cx="1445716" cy="461665"/>
            </a:xfrm>
            <a:prstGeom prst="rect">
              <a:avLst/>
            </a:prstGeom>
            <a:noFill/>
          </p:spPr>
          <p:txBody>
            <a:bodyPr wrap="square" rtlCol="0">
              <a:spAutoFit/>
            </a:bodyPr>
            <a:lstStyle/>
            <a:p>
              <a:r>
                <a:rPr lang="en-US" sz="1200" dirty="0"/>
                <a:t>Reached 100n evals</a:t>
              </a:r>
              <a:endParaRPr lang="en-GB" sz="1200" dirty="0"/>
            </a:p>
          </p:txBody>
        </p:sp>
        <p:sp>
          <p:nvSpPr>
            <p:cNvPr id="83" name="TextBox 82">
              <a:extLst>
                <a:ext uri="{FF2B5EF4-FFF2-40B4-BE49-F238E27FC236}">
                  <a16:creationId xmlns:a16="http://schemas.microsoft.com/office/drawing/2014/main" id="{FE0431D1-59B4-4273-8A14-5EF53DCE0C2C}"/>
                </a:ext>
              </a:extLst>
            </p:cNvPr>
            <p:cNvSpPr txBox="1"/>
            <p:nvPr/>
          </p:nvSpPr>
          <p:spPr>
            <a:xfrm>
              <a:off x="2395428" y="4289840"/>
              <a:ext cx="1038200" cy="461665"/>
            </a:xfrm>
            <a:prstGeom prst="rect">
              <a:avLst/>
            </a:prstGeom>
            <a:noFill/>
          </p:spPr>
          <p:txBody>
            <a:bodyPr wrap="square" rtlCol="0">
              <a:spAutoFit/>
            </a:bodyPr>
            <a:lstStyle/>
            <a:p>
              <a:r>
                <a:rPr lang="en-US" sz="1200" dirty="0"/>
                <a:t>Restart &amp; Continue</a:t>
              </a:r>
              <a:endParaRPr lang="en-GB" sz="1200" dirty="0"/>
            </a:p>
          </p:txBody>
        </p:sp>
        <p:cxnSp>
          <p:nvCxnSpPr>
            <p:cNvPr id="85" name="Straight Connector 84">
              <a:extLst>
                <a:ext uri="{FF2B5EF4-FFF2-40B4-BE49-F238E27FC236}">
                  <a16:creationId xmlns:a16="http://schemas.microsoft.com/office/drawing/2014/main" id="{00C9FFAD-AF32-4F8D-AD77-FC801F633F9A}"/>
                </a:ext>
              </a:extLst>
            </p:cNvPr>
            <p:cNvCxnSpPr>
              <a:cxnSpLocks/>
            </p:cNvCxnSpPr>
            <p:nvPr/>
          </p:nvCxnSpPr>
          <p:spPr>
            <a:xfrm>
              <a:off x="3193069" y="4507661"/>
              <a:ext cx="383417" cy="6615"/>
            </a:xfrm>
            <a:prstGeom prst="line">
              <a:avLst/>
            </a:prstGeom>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66D1056-87E2-4371-BB48-B260EAC97C63}"/>
                </a:ext>
              </a:extLst>
            </p:cNvPr>
            <p:cNvGrpSpPr/>
            <p:nvPr/>
          </p:nvGrpSpPr>
          <p:grpSpPr>
            <a:xfrm>
              <a:off x="5828709" y="4514276"/>
              <a:ext cx="2339005" cy="813530"/>
              <a:chOff x="5828709" y="4514276"/>
              <a:chExt cx="2339005" cy="813530"/>
            </a:xfrm>
          </p:grpSpPr>
          <p:grpSp>
            <p:nvGrpSpPr>
              <p:cNvPr id="102" name="Group 101">
                <a:extLst>
                  <a:ext uri="{FF2B5EF4-FFF2-40B4-BE49-F238E27FC236}">
                    <a16:creationId xmlns:a16="http://schemas.microsoft.com/office/drawing/2014/main" id="{DBCD06F5-BC9A-4595-940C-F68BEB2BCA67}"/>
                  </a:ext>
                </a:extLst>
              </p:cNvPr>
              <p:cNvGrpSpPr/>
              <p:nvPr/>
            </p:nvGrpSpPr>
            <p:grpSpPr>
              <a:xfrm>
                <a:off x="5828709" y="4514276"/>
                <a:ext cx="2339005" cy="813530"/>
                <a:chOff x="5787025" y="4490717"/>
                <a:chExt cx="1882873" cy="813530"/>
              </a:xfrm>
            </p:grpSpPr>
            <p:sp>
              <p:nvSpPr>
                <p:cNvPr id="99" name="Rectangle 98">
                  <a:extLst>
                    <a:ext uri="{FF2B5EF4-FFF2-40B4-BE49-F238E27FC236}">
                      <a16:creationId xmlns:a16="http://schemas.microsoft.com/office/drawing/2014/main" id="{D48F4454-DF82-4A43-9751-7C59F66F9D5C}"/>
                    </a:ext>
                  </a:extLst>
                </p:cNvPr>
                <p:cNvSpPr/>
                <p:nvPr/>
              </p:nvSpPr>
              <p:spPr>
                <a:xfrm>
                  <a:off x="5787025" y="4490717"/>
                  <a:ext cx="733687" cy="800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TextBox 100">
                  <a:extLst>
                    <a:ext uri="{FF2B5EF4-FFF2-40B4-BE49-F238E27FC236}">
                      <a16:creationId xmlns:a16="http://schemas.microsoft.com/office/drawing/2014/main" id="{A7D29C76-400A-4428-8625-637B8B0FEB72}"/>
                    </a:ext>
                  </a:extLst>
                </p:cNvPr>
                <p:cNvSpPr txBox="1"/>
                <p:nvPr/>
              </p:nvSpPr>
              <p:spPr>
                <a:xfrm>
                  <a:off x="6498006" y="4504028"/>
                  <a:ext cx="1171892" cy="800219"/>
                </a:xfrm>
                <a:prstGeom prst="rect">
                  <a:avLst/>
                </a:prstGeom>
                <a:noFill/>
                <a:ln>
                  <a:noFill/>
                </a:ln>
              </p:spPr>
              <p:txBody>
                <a:bodyPr wrap="square" rtlCol="0">
                  <a:spAutoFit/>
                </a:bodyPr>
                <a:lstStyle/>
                <a:p>
                  <a:pPr>
                    <a:spcAft>
                      <a:spcPts val="600"/>
                    </a:spcAft>
                  </a:pPr>
                  <a:r>
                    <a:rPr lang="en-US" sz="1200" dirty="0"/>
                    <a:t>DC-CMA-ES run</a:t>
                  </a:r>
                </a:p>
                <a:p>
                  <a:pPr>
                    <a:spcAft>
                      <a:spcPts val="600"/>
                    </a:spcAft>
                  </a:pPr>
                  <a:r>
                    <a:rPr lang="en-US" sz="1200" dirty="0"/>
                    <a:t>CMA-ES run</a:t>
                  </a:r>
                </a:p>
                <a:p>
                  <a:pPr>
                    <a:spcAft>
                      <a:spcPts val="600"/>
                    </a:spcAft>
                  </a:pPr>
                  <a:r>
                    <a:rPr lang="en-US" sz="1200" dirty="0"/>
                    <a:t>Wait (Stop Run)</a:t>
                  </a:r>
                  <a:endParaRPr lang="en-GB" sz="1200" dirty="0"/>
                </a:p>
              </p:txBody>
            </p:sp>
          </p:grpSp>
          <p:cxnSp>
            <p:nvCxnSpPr>
              <p:cNvPr id="105" name="Straight Arrow Connector 104">
                <a:extLst>
                  <a:ext uri="{FF2B5EF4-FFF2-40B4-BE49-F238E27FC236}">
                    <a16:creationId xmlns:a16="http://schemas.microsoft.com/office/drawing/2014/main" id="{B1C8CD82-0DD1-4741-9CAE-A967B7F3E919}"/>
                  </a:ext>
                </a:extLst>
              </p:cNvPr>
              <p:cNvCxnSpPr>
                <a:cxnSpLocks/>
              </p:cNvCxnSpPr>
              <p:nvPr/>
            </p:nvCxnSpPr>
            <p:spPr>
              <a:xfrm>
                <a:off x="5988399" y="4728164"/>
                <a:ext cx="59204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F3FC5613-DD6B-4D2C-B95E-C9A77CC75805}"/>
                  </a:ext>
                </a:extLst>
              </p:cNvPr>
              <p:cNvCxnSpPr>
                <a:cxnSpLocks/>
              </p:cNvCxnSpPr>
              <p:nvPr/>
            </p:nvCxnSpPr>
            <p:spPr>
              <a:xfrm>
                <a:off x="5994504" y="4921082"/>
                <a:ext cx="592043" cy="6614"/>
              </a:xfrm>
              <a:prstGeom prst="straightConnector1">
                <a:avLst/>
              </a:prstGeom>
              <a:ln w="38100">
                <a:solidFill>
                  <a:srgbClr val="F79709"/>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0FECDDC7-22C9-446B-838E-BE4190F80366}"/>
                  </a:ext>
                </a:extLst>
              </p:cNvPr>
              <p:cNvCxnSpPr>
                <a:cxnSpLocks/>
              </p:cNvCxnSpPr>
              <p:nvPr/>
            </p:nvCxnSpPr>
            <p:spPr>
              <a:xfrm>
                <a:off x="6007120" y="5156549"/>
                <a:ext cx="573322" cy="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grpSp>
        <p:cxnSp>
          <p:nvCxnSpPr>
            <p:cNvPr id="39" name="Connector: Curved 38">
              <a:extLst>
                <a:ext uri="{FF2B5EF4-FFF2-40B4-BE49-F238E27FC236}">
                  <a16:creationId xmlns:a16="http://schemas.microsoft.com/office/drawing/2014/main" id="{ADF66375-9EEB-4DB8-9EEB-0321F6541554}"/>
                </a:ext>
              </a:extLst>
            </p:cNvPr>
            <p:cNvCxnSpPr>
              <a:cxnSpLocks/>
            </p:cNvCxnSpPr>
            <p:nvPr/>
          </p:nvCxnSpPr>
          <p:spPr>
            <a:xfrm rot="10800000" flipV="1">
              <a:off x="3531661" y="3171570"/>
              <a:ext cx="1683113" cy="16893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986D0DB7-1790-4ED8-A21E-8ADC9FFF5181}"/>
                </a:ext>
              </a:extLst>
            </p:cNvPr>
            <p:cNvCxnSpPr>
              <a:cxnSpLocks/>
            </p:cNvCxnSpPr>
            <p:nvPr/>
          </p:nvCxnSpPr>
          <p:spPr>
            <a:xfrm rot="10800000" flipV="1">
              <a:off x="3531799" y="3323969"/>
              <a:ext cx="1835375" cy="1485749"/>
            </a:xfrm>
            <a:prstGeom prst="curvedConnector3">
              <a:avLst>
                <a:gd name="adj1" fmla="val 2679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Curved 50">
              <a:extLst>
                <a:ext uri="{FF2B5EF4-FFF2-40B4-BE49-F238E27FC236}">
                  <a16:creationId xmlns:a16="http://schemas.microsoft.com/office/drawing/2014/main" id="{C1F93073-E5BE-4095-9612-5C4CA89C1F26}"/>
                </a:ext>
              </a:extLst>
            </p:cNvPr>
            <p:cNvCxnSpPr>
              <a:cxnSpLocks/>
            </p:cNvCxnSpPr>
            <p:nvPr/>
          </p:nvCxnSpPr>
          <p:spPr>
            <a:xfrm rot="10800000" flipV="1">
              <a:off x="3531800" y="3340506"/>
              <a:ext cx="2230774" cy="1690080"/>
            </a:xfrm>
            <a:prstGeom prst="curvedConnector3">
              <a:avLst>
                <a:gd name="adj1" fmla="val 314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A4F3BE8B-2AE3-448F-BF16-9B92F0145366}"/>
                </a:ext>
              </a:extLst>
            </p:cNvPr>
            <p:cNvCxnSpPr>
              <a:cxnSpLocks/>
            </p:cNvCxnSpPr>
            <p:nvPr/>
          </p:nvCxnSpPr>
          <p:spPr>
            <a:xfrm rot="10800000" flipV="1">
              <a:off x="3531196" y="3245535"/>
              <a:ext cx="1857851" cy="134996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ctor: Curved 53">
              <a:extLst>
                <a:ext uri="{FF2B5EF4-FFF2-40B4-BE49-F238E27FC236}">
                  <a16:creationId xmlns:a16="http://schemas.microsoft.com/office/drawing/2014/main" id="{F3309A4D-C155-44B1-A78C-1D6F9EDADE9D}"/>
                </a:ext>
              </a:extLst>
            </p:cNvPr>
            <p:cNvCxnSpPr>
              <a:cxnSpLocks/>
            </p:cNvCxnSpPr>
            <p:nvPr/>
          </p:nvCxnSpPr>
          <p:spPr>
            <a:xfrm>
              <a:off x="6740134" y="3442576"/>
              <a:ext cx="1823101" cy="84726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 name="Audio 2">
            <a:hlinkClick r:id="" action="ppaction://media"/>
            <a:extLst>
              <a:ext uri="{FF2B5EF4-FFF2-40B4-BE49-F238E27FC236}">
                <a16:creationId xmlns:a16="http://schemas.microsoft.com/office/drawing/2014/main" id="{26B2156B-3FB3-4827-B232-51D1B3F1A49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2479073313"/>
      </p:ext>
    </p:extLst>
  </p:cSld>
  <p:clrMapOvr>
    <a:masterClrMapping/>
  </p:clrMapOvr>
  <mc:AlternateContent xmlns:mc="http://schemas.openxmlformats.org/markup-compatibility/2006" xmlns:p14="http://schemas.microsoft.com/office/powerpoint/2010/main">
    <mc:Choice Requires="p14">
      <p:transition spd="slow" p14:dur="2000" advTm="819"/>
    </mc:Choice>
    <mc:Fallback xmlns="">
      <p:transition spd="slow" advTm="819"/>
    </mc:Fallback>
  </mc:AlternateContent>
  <p:timing>
    <p:tnLst>
      <p:par>
        <p:cTn id="1" dur="indefinite" restart="never" nodeType="tmRoot">
          <p:childTnLst>
            <p:audio isNarration="1">
              <p:cMediaNode vol="80000" showWhenStopped="0">
                <p:cTn id="2" fill="hold" display="0">
                  <p:stCondLst>
                    <p:cond delay="indefinite"/>
                  </p:stCondLst>
                  <p:endCondLst>
                    <p:cond evt="onStopAudio" delay="0">
                      <p:tgtEl>
                        <p:sldTgt/>
                      </p:tgtEl>
                    </p:cond>
                  </p:endCondLst>
                </p:cTn>
                <p:tgtEl>
                  <p:spTgt spid="3"/>
                </p:tgtEl>
              </p:cMediaNode>
            </p:audio>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3B7B-AAAF-4453-9AD0-E035C19B697A}"/>
              </a:ext>
            </a:extLst>
          </p:cNvPr>
          <p:cNvSpPr>
            <a:spLocks noGrp="1"/>
          </p:cNvSpPr>
          <p:nvPr>
            <p:ph type="title"/>
          </p:nvPr>
        </p:nvSpPr>
        <p:spPr>
          <a:xfrm>
            <a:off x="2592925" y="624111"/>
            <a:ext cx="7897962" cy="747490"/>
          </a:xfrm>
        </p:spPr>
        <p:txBody>
          <a:bodyPr>
            <a:normAutofit fontScale="90000"/>
          </a:bodyPr>
          <a:lstStyle/>
          <a:p>
            <a:r>
              <a:rPr lang="en-US" dirty="0"/>
              <a:t>Common Random Numbers (CRN): Goal-Oriented</a:t>
            </a:r>
            <a:endParaRPr lang="en-GB" dirty="0"/>
          </a:p>
        </p:txBody>
      </p:sp>
      <p:sp>
        <p:nvSpPr>
          <p:cNvPr id="3" name="Slide Number Placeholder 2">
            <a:extLst>
              <a:ext uri="{FF2B5EF4-FFF2-40B4-BE49-F238E27FC236}">
                <a16:creationId xmlns:a16="http://schemas.microsoft.com/office/drawing/2014/main" id="{EBEFA0A2-2B02-46E3-BC00-F9EADCBCF342}"/>
              </a:ext>
            </a:extLst>
          </p:cNvPr>
          <p:cNvSpPr>
            <a:spLocks noGrp="1"/>
          </p:cNvSpPr>
          <p:nvPr>
            <p:ph type="sldNum" sz="quarter" idx="12"/>
          </p:nvPr>
        </p:nvSpPr>
        <p:spPr/>
        <p:txBody>
          <a:bodyPr/>
          <a:lstStyle/>
          <a:p>
            <a:fld id="{D57F1E4F-1CFF-5643-939E-217C01CDF565}" type="slidenum">
              <a:rPr lang="en-US" smtClean="0"/>
              <a:pPr/>
              <a:t>29</a:t>
            </a:fld>
            <a:endParaRPr lang="en-US" dirty="0"/>
          </a:p>
        </p:txBody>
      </p:sp>
      <p:grpSp>
        <p:nvGrpSpPr>
          <p:cNvPr id="7" name="Group 6">
            <a:extLst>
              <a:ext uri="{FF2B5EF4-FFF2-40B4-BE49-F238E27FC236}">
                <a16:creationId xmlns:a16="http://schemas.microsoft.com/office/drawing/2014/main" id="{9BA06B1B-9E62-4497-BC6E-C775361A87AD}"/>
              </a:ext>
            </a:extLst>
          </p:cNvPr>
          <p:cNvGrpSpPr/>
          <p:nvPr/>
        </p:nvGrpSpPr>
        <p:grpSpPr>
          <a:xfrm>
            <a:off x="1846690" y="1798583"/>
            <a:ext cx="9193427" cy="4924854"/>
            <a:chOff x="1778451" y="1812230"/>
            <a:chExt cx="9193427" cy="4924854"/>
          </a:xfrm>
        </p:grpSpPr>
        <p:cxnSp>
          <p:nvCxnSpPr>
            <p:cNvPr id="8" name="Straight Arrow Connector 7">
              <a:extLst>
                <a:ext uri="{FF2B5EF4-FFF2-40B4-BE49-F238E27FC236}">
                  <a16:creationId xmlns:a16="http://schemas.microsoft.com/office/drawing/2014/main" id="{769CD0C1-3F51-47D7-8498-A5F8FDFD664D}"/>
                </a:ext>
              </a:extLst>
            </p:cNvPr>
            <p:cNvCxnSpPr>
              <a:cxnSpLocks/>
            </p:cNvCxnSpPr>
            <p:nvPr/>
          </p:nvCxnSpPr>
          <p:spPr>
            <a:xfrm>
              <a:off x="9755200" y="2495465"/>
              <a:ext cx="0" cy="2335426"/>
            </a:xfrm>
            <a:prstGeom prst="straightConnector1">
              <a:avLst/>
            </a:prstGeom>
            <a:ln w="38100">
              <a:solidFill>
                <a:srgbClr val="F79709"/>
              </a:solidFill>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19A37489-1326-4C71-AEF7-64FA0D250EA7}"/>
                </a:ext>
              </a:extLst>
            </p:cNvPr>
            <p:cNvGrpSpPr/>
            <p:nvPr/>
          </p:nvGrpSpPr>
          <p:grpSpPr>
            <a:xfrm>
              <a:off x="1778451" y="1812230"/>
              <a:ext cx="9193427" cy="4924854"/>
              <a:chOff x="1396314" y="1511979"/>
              <a:chExt cx="9193427" cy="4924854"/>
            </a:xfrm>
          </p:grpSpPr>
          <p:cxnSp>
            <p:nvCxnSpPr>
              <p:cNvPr id="4" name="Straight Arrow Connector 3">
                <a:extLst>
                  <a:ext uri="{FF2B5EF4-FFF2-40B4-BE49-F238E27FC236}">
                    <a16:creationId xmlns:a16="http://schemas.microsoft.com/office/drawing/2014/main" id="{267FEED3-A713-40C6-9E96-C38D3FD4A2DF}"/>
                  </a:ext>
                </a:extLst>
              </p:cNvPr>
              <p:cNvCxnSpPr>
                <a:cxnSpLocks/>
              </p:cNvCxnSpPr>
              <p:nvPr/>
            </p:nvCxnSpPr>
            <p:spPr>
              <a:xfrm>
                <a:off x="2759931" y="2174789"/>
                <a:ext cx="0" cy="125421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2DE583-E900-47E0-BA5E-C30C68396A9A}"/>
                  </a:ext>
                </a:extLst>
              </p:cNvPr>
              <p:cNvCxnSpPr>
                <a:cxnSpLocks/>
              </p:cNvCxnSpPr>
              <p:nvPr/>
            </p:nvCxnSpPr>
            <p:spPr>
              <a:xfrm>
                <a:off x="2755939" y="3429000"/>
                <a:ext cx="0" cy="889686"/>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3C51810-E3D7-4C30-9216-112AE8DD2796}"/>
                  </a:ext>
                </a:extLst>
              </p:cNvPr>
              <p:cNvSpPr txBox="1"/>
              <p:nvPr/>
            </p:nvSpPr>
            <p:spPr>
              <a:xfrm>
                <a:off x="1894959" y="1548883"/>
                <a:ext cx="1729943" cy="646331"/>
              </a:xfrm>
              <a:prstGeom prst="rect">
                <a:avLst/>
              </a:prstGeom>
              <a:noFill/>
            </p:spPr>
            <p:txBody>
              <a:bodyPr wrap="square" rtlCol="0">
                <a:spAutoFit/>
              </a:bodyPr>
              <a:lstStyle/>
              <a:p>
                <a:pPr algn="ctr"/>
                <a:r>
                  <a:rPr lang="en-US" dirty="0"/>
                  <a:t>Dual-center system</a:t>
                </a:r>
                <a:endParaRPr lang="en-GB" dirty="0"/>
              </a:p>
            </p:txBody>
          </p:sp>
          <p:sp>
            <p:nvSpPr>
              <p:cNvPr id="21" name="TextBox 20">
                <a:extLst>
                  <a:ext uri="{FF2B5EF4-FFF2-40B4-BE49-F238E27FC236}">
                    <a16:creationId xmlns:a16="http://schemas.microsoft.com/office/drawing/2014/main" id="{E8AD3F4E-8E62-4468-8B95-86C8923A234E}"/>
                  </a:ext>
                </a:extLst>
              </p:cNvPr>
              <p:cNvSpPr txBox="1"/>
              <p:nvPr/>
            </p:nvSpPr>
            <p:spPr>
              <a:xfrm>
                <a:off x="8563235" y="1511979"/>
                <a:ext cx="1581663" cy="646331"/>
              </a:xfrm>
              <a:prstGeom prst="rect">
                <a:avLst/>
              </a:prstGeom>
              <a:noFill/>
            </p:spPr>
            <p:txBody>
              <a:bodyPr wrap="square" rtlCol="0">
                <a:spAutoFit/>
              </a:bodyPr>
              <a:lstStyle/>
              <a:p>
                <a:pPr algn="ctr"/>
                <a:r>
                  <a:rPr lang="en-US" dirty="0"/>
                  <a:t>CMA-ES system</a:t>
                </a:r>
                <a:endParaRPr lang="en-GB" dirty="0"/>
              </a:p>
            </p:txBody>
          </p:sp>
          <p:cxnSp>
            <p:nvCxnSpPr>
              <p:cNvPr id="24" name="Straight Connector 23">
                <a:extLst>
                  <a:ext uri="{FF2B5EF4-FFF2-40B4-BE49-F238E27FC236}">
                    <a16:creationId xmlns:a16="http://schemas.microsoft.com/office/drawing/2014/main" id="{73B81D3E-2A68-43BF-A49C-729F8D04D52C}"/>
                  </a:ext>
                </a:extLst>
              </p:cNvPr>
              <p:cNvCxnSpPr/>
              <p:nvPr/>
            </p:nvCxnSpPr>
            <p:spPr>
              <a:xfrm flipH="1">
                <a:off x="2464175" y="3422822"/>
                <a:ext cx="257497"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2DAAEB9-AD5E-47FB-BA43-25E9006D147A}"/>
                  </a:ext>
                </a:extLst>
              </p:cNvPr>
              <p:cNvSpPr txBox="1"/>
              <p:nvPr/>
            </p:nvSpPr>
            <p:spPr>
              <a:xfrm>
                <a:off x="1519074" y="3284322"/>
                <a:ext cx="941110" cy="276999"/>
              </a:xfrm>
              <a:prstGeom prst="rect">
                <a:avLst/>
              </a:prstGeom>
              <a:noFill/>
            </p:spPr>
            <p:txBody>
              <a:bodyPr wrap="square" rtlCol="0">
                <a:spAutoFit/>
              </a:bodyPr>
              <a:lstStyle/>
              <a:p>
                <a:pPr algn="ctr"/>
                <a:r>
                  <a:rPr lang="en-US" sz="1200" dirty="0"/>
                  <a:t>500 evals</a:t>
                </a:r>
                <a:endParaRPr lang="en-GB" sz="1200" dirty="0"/>
              </a:p>
            </p:txBody>
          </p:sp>
          <p:cxnSp>
            <p:nvCxnSpPr>
              <p:cNvPr id="31" name="Straight Connector 30">
                <a:extLst>
                  <a:ext uri="{FF2B5EF4-FFF2-40B4-BE49-F238E27FC236}">
                    <a16:creationId xmlns:a16="http://schemas.microsoft.com/office/drawing/2014/main" id="{F2B15EFD-3495-4050-84CA-7069F6762526}"/>
                  </a:ext>
                </a:extLst>
              </p:cNvPr>
              <p:cNvCxnSpPr>
                <a:cxnSpLocks/>
                <a:endCxn id="33" idx="1"/>
              </p:cNvCxnSpPr>
              <p:nvPr/>
            </p:nvCxnSpPr>
            <p:spPr>
              <a:xfrm>
                <a:off x="9378778" y="4510215"/>
                <a:ext cx="321277" cy="1"/>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BFF7892-CFC2-44E5-88A1-DB44C6646631}"/>
                  </a:ext>
                </a:extLst>
              </p:cNvPr>
              <p:cNvSpPr txBox="1"/>
              <p:nvPr/>
            </p:nvSpPr>
            <p:spPr>
              <a:xfrm>
                <a:off x="9700055" y="4371716"/>
                <a:ext cx="889686" cy="276999"/>
              </a:xfrm>
              <a:prstGeom prst="rect">
                <a:avLst/>
              </a:prstGeom>
              <a:noFill/>
            </p:spPr>
            <p:txBody>
              <a:bodyPr wrap="square" rtlCol="0">
                <a:spAutoFit/>
              </a:bodyPr>
              <a:lstStyle/>
              <a:p>
                <a:pPr algn="ctr"/>
                <a:r>
                  <a:rPr lang="en-US" sz="1200" dirty="0"/>
                  <a:t>900 evals</a:t>
                </a:r>
                <a:endParaRPr lang="en-GB" sz="1200" dirty="0"/>
              </a:p>
            </p:txBody>
          </p:sp>
          <p:sp>
            <p:nvSpPr>
              <p:cNvPr id="38" name="TextBox 37">
                <a:extLst>
                  <a:ext uri="{FF2B5EF4-FFF2-40B4-BE49-F238E27FC236}">
                    <a16:creationId xmlns:a16="http://schemas.microsoft.com/office/drawing/2014/main" id="{17581D4C-0D87-4C00-8962-2E86975FFC35}"/>
                  </a:ext>
                </a:extLst>
              </p:cNvPr>
              <p:cNvSpPr txBox="1"/>
              <p:nvPr/>
            </p:nvSpPr>
            <p:spPr>
              <a:xfrm>
                <a:off x="5170439" y="1519134"/>
                <a:ext cx="1729943" cy="461665"/>
              </a:xfrm>
              <a:prstGeom prst="rect">
                <a:avLst/>
              </a:prstGeom>
              <a:noFill/>
            </p:spPr>
            <p:txBody>
              <a:bodyPr wrap="square" rtlCol="0">
                <a:spAutoFit/>
              </a:bodyPr>
              <a:lstStyle/>
              <a:p>
                <a:pPr algn="ctr"/>
                <a:r>
                  <a:rPr lang="en-US" sz="1200" i="1" dirty="0"/>
                  <a:t>N</a:t>
                </a:r>
                <a:r>
                  <a:rPr lang="en-US" sz="1200" dirty="0"/>
                  <a:t>(0,</a:t>
                </a:r>
                <a:r>
                  <a:rPr lang="en-US" sz="1200" dirty="0">
                    <a:latin typeface="Times New Roman" panose="02020603050405020304" pitchFamily="18" charset="0"/>
                    <a:cs typeface="Times New Roman" panose="02020603050405020304" pitchFamily="18" charset="0"/>
                  </a:rPr>
                  <a:t>I</a:t>
                </a:r>
                <a:r>
                  <a:rPr lang="en-US" sz="1200" i="1" dirty="0"/>
                  <a:t>) – Spherical Noise</a:t>
                </a:r>
                <a:endParaRPr lang="en-GB" sz="1200" i="1" dirty="0"/>
              </a:p>
            </p:txBody>
          </p:sp>
          <p:cxnSp>
            <p:nvCxnSpPr>
              <p:cNvPr id="40" name="Connector: Curved 39">
                <a:extLst>
                  <a:ext uri="{FF2B5EF4-FFF2-40B4-BE49-F238E27FC236}">
                    <a16:creationId xmlns:a16="http://schemas.microsoft.com/office/drawing/2014/main" id="{DE4D7D00-A0B2-4F0F-A0E3-F9BDDCBEE0FB}"/>
                  </a:ext>
                </a:extLst>
              </p:cNvPr>
              <p:cNvCxnSpPr>
                <a:cxnSpLocks/>
              </p:cNvCxnSpPr>
              <p:nvPr/>
            </p:nvCxnSpPr>
            <p:spPr>
              <a:xfrm rot="10800000" flipV="1">
                <a:off x="2755942" y="2312858"/>
                <a:ext cx="2588885" cy="11678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49D5071A-C2B6-4825-89A4-A535DF4875E0}"/>
                  </a:ext>
                </a:extLst>
              </p:cNvPr>
              <p:cNvCxnSpPr>
                <a:cxnSpLocks/>
              </p:cNvCxnSpPr>
              <p:nvPr/>
            </p:nvCxnSpPr>
            <p:spPr>
              <a:xfrm rot="10800000" flipV="1">
                <a:off x="2755940" y="2469292"/>
                <a:ext cx="2414499" cy="1778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CB22A826-658D-4D56-B576-1DB9DB687A21}"/>
                  </a:ext>
                </a:extLst>
              </p:cNvPr>
              <p:cNvCxnSpPr>
                <a:cxnSpLocks/>
              </p:cNvCxnSpPr>
              <p:nvPr/>
            </p:nvCxnSpPr>
            <p:spPr>
              <a:xfrm rot="10800000" flipV="1">
                <a:off x="2763928" y="2596807"/>
                <a:ext cx="2298443" cy="23031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Curved 42">
                <a:extLst>
                  <a:ext uri="{FF2B5EF4-FFF2-40B4-BE49-F238E27FC236}">
                    <a16:creationId xmlns:a16="http://schemas.microsoft.com/office/drawing/2014/main" id="{122689B6-99A8-4C70-A29D-78BCD31A05E8}"/>
                  </a:ext>
                </a:extLst>
              </p:cNvPr>
              <p:cNvCxnSpPr>
                <a:cxnSpLocks/>
              </p:cNvCxnSpPr>
              <p:nvPr/>
            </p:nvCxnSpPr>
            <p:spPr>
              <a:xfrm rot="10800000" flipV="1">
                <a:off x="2772286" y="2729556"/>
                <a:ext cx="2237834" cy="31621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21192A1E-A41A-4B0F-BDF0-798B4018566A}"/>
                  </a:ext>
                </a:extLst>
              </p:cNvPr>
              <p:cNvCxnSpPr>
                <a:cxnSpLocks/>
              </p:cNvCxnSpPr>
              <p:nvPr/>
            </p:nvCxnSpPr>
            <p:spPr>
              <a:xfrm rot="10800000" flipV="1">
                <a:off x="2772287" y="3019170"/>
                <a:ext cx="2290083" cy="23194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Curved 44">
                <a:extLst>
                  <a:ext uri="{FF2B5EF4-FFF2-40B4-BE49-F238E27FC236}">
                    <a16:creationId xmlns:a16="http://schemas.microsoft.com/office/drawing/2014/main" id="{0A2B401D-4235-46F8-82AA-CB48D5A6EB18}"/>
                  </a:ext>
                </a:extLst>
              </p:cNvPr>
              <p:cNvCxnSpPr>
                <a:cxnSpLocks/>
              </p:cNvCxnSpPr>
              <p:nvPr/>
            </p:nvCxnSpPr>
            <p:spPr>
              <a:xfrm>
                <a:off x="6415725" y="3143851"/>
                <a:ext cx="2959062" cy="29089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FCC1C930-BD8C-4C8A-ACE4-723BF39D2A46}"/>
                  </a:ext>
                </a:extLst>
              </p:cNvPr>
              <p:cNvCxnSpPr>
                <a:cxnSpLocks/>
              </p:cNvCxnSpPr>
              <p:nvPr/>
            </p:nvCxnSpPr>
            <p:spPr>
              <a:xfrm>
                <a:off x="6564364" y="3038047"/>
                <a:ext cx="2810423" cy="13352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Curved 46">
                <a:extLst>
                  <a:ext uri="{FF2B5EF4-FFF2-40B4-BE49-F238E27FC236}">
                    <a16:creationId xmlns:a16="http://schemas.microsoft.com/office/drawing/2014/main" id="{A2D355A4-9474-4E5E-A312-0EDFB7C11898}"/>
                  </a:ext>
                </a:extLst>
              </p:cNvPr>
              <p:cNvCxnSpPr>
                <a:cxnSpLocks/>
              </p:cNvCxnSpPr>
              <p:nvPr/>
            </p:nvCxnSpPr>
            <p:spPr>
              <a:xfrm>
                <a:off x="6819413" y="2729556"/>
                <a:ext cx="2557370" cy="15055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00D528BE-4A06-44FC-AFF8-AA71B1E9031D}"/>
                  </a:ext>
                </a:extLst>
              </p:cNvPr>
              <p:cNvCxnSpPr>
                <a:cxnSpLocks/>
              </p:cNvCxnSpPr>
              <p:nvPr/>
            </p:nvCxnSpPr>
            <p:spPr>
              <a:xfrm>
                <a:off x="6767133" y="2497953"/>
                <a:ext cx="2607654" cy="18378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Curved 48">
                <a:extLst>
                  <a:ext uri="{FF2B5EF4-FFF2-40B4-BE49-F238E27FC236}">
                    <a16:creationId xmlns:a16="http://schemas.microsoft.com/office/drawing/2014/main" id="{1464263C-533E-4369-A503-5094522B6AE8}"/>
                  </a:ext>
                </a:extLst>
              </p:cNvPr>
              <p:cNvCxnSpPr>
                <a:cxnSpLocks/>
              </p:cNvCxnSpPr>
              <p:nvPr/>
            </p:nvCxnSpPr>
            <p:spPr>
              <a:xfrm>
                <a:off x="6614733" y="2290181"/>
                <a:ext cx="2760054" cy="17563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onnector: Curved 79">
                <a:extLst>
                  <a:ext uri="{FF2B5EF4-FFF2-40B4-BE49-F238E27FC236}">
                    <a16:creationId xmlns:a16="http://schemas.microsoft.com/office/drawing/2014/main" id="{F05A4CE1-3ECD-46EE-BFFE-38A9A2ADD186}"/>
                  </a:ext>
                </a:extLst>
              </p:cNvPr>
              <p:cNvCxnSpPr>
                <a:cxnSpLocks/>
              </p:cNvCxnSpPr>
              <p:nvPr/>
            </p:nvCxnSpPr>
            <p:spPr>
              <a:xfrm>
                <a:off x="6145364" y="3190433"/>
                <a:ext cx="3229423" cy="52337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onnector: Curved 80">
                <a:extLst>
                  <a:ext uri="{FF2B5EF4-FFF2-40B4-BE49-F238E27FC236}">
                    <a16:creationId xmlns:a16="http://schemas.microsoft.com/office/drawing/2014/main" id="{94408210-3DDA-4454-8E1D-2AEC2C6D013A}"/>
                  </a:ext>
                </a:extLst>
              </p:cNvPr>
              <p:cNvCxnSpPr>
                <a:cxnSpLocks/>
              </p:cNvCxnSpPr>
              <p:nvPr/>
            </p:nvCxnSpPr>
            <p:spPr>
              <a:xfrm>
                <a:off x="6415725" y="3400137"/>
                <a:ext cx="2961057" cy="566642"/>
              </a:xfrm>
              <a:prstGeom prst="curvedConnector3">
                <a:avLst>
                  <a:gd name="adj1" fmla="val 238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Connector: Curved 81">
                <a:extLst>
                  <a:ext uri="{FF2B5EF4-FFF2-40B4-BE49-F238E27FC236}">
                    <a16:creationId xmlns:a16="http://schemas.microsoft.com/office/drawing/2014/main" id="{67CA10E9-7043-4D30-9121-48716170597C}"/>
                  </a:ext>
                </a:extLst>
              </p:cNvPr>
              <p:cNvCxnSpPr>
                <a:cxnSpLocks/>
              </p:cNvCxnSpPr>
              <p:nvPr/>
            </p:nvCxnSpPr>
            <p:spPr>
              <a:xfrm>
                <a:off x="6046637" y="3277374"/>
                <a:ext cx="3336134" cy="941687"/>
              </a:xfrm>
              <a:prstGeom prst="curvedConnector3">
                <a:avLst>
                  <a:gd name="adj1" fmla="val 4789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C44AA320-63C8-4058-B5AA-7E321170F8EF}"/>
                  </a:ext>
                </a:extLst>
              </p:cNvPr>
              <p:cNvCxnSpPr>
                <a:cxnSpLocks/>
              </p:cNvCxnSpPr>
              <p:nvPr/>
            </p:nvCxnSpPr>
            <p:spPr>
              <a:xfrm flipV="1">
                <a:off x="2037718" y="3422822"/>
                <a:ext cx="683954" cy="948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2AB2B55A-11DE-442D-B073-38A81BE7270E}"/>
                  </a:ext>
                </a:extLst>
              </p:cNvPr>
              <p:cNvSpPr txBox="1"/>
              <p:nvPr/>
            </p:nvSpPr>
            <p:spPr>
              <a:xfrm>
                <a:off x="1396314" y="4371716"/>
                <a:ext cx="1507521" cy="1200329"/>
              </a:xfrm>
              <a:prstGeom prst="rect">
                <a:avLst/>
              </a:prstGeom>
              <a:noFill/>
            </p:spPr>
            <p:txBody>
              <a:bodyPr wrap="square" rtlCol="0">
                <a:spAutoFit/>
              </a:bodyPr>
              <a:lstStyle/>
              <a:p>
                <a:r>
                  <a:rPr lang="en-US" sz="1200" dirty="0"/>
                  <a:t>Dual-center system wants to restart at 500 evals but has to wait on the other system to restart</a:t>
                </a:r>
                <a:endParaRPr lang="en-GB" sz="1200" dirty="0"/>
              </a:p>
            </p:txBody>
          </p:sp>
          <p:cxnSp>
            <p:nvCxnSpPr>
              <p:cNvPr id="100" name="Straight Arrow Connector 99">
                <a:extLst>
                  <a:ext uri="{FF2B5EF4-FFF2-40B4-BE49-F238E27FC236}">
                    <a16:creationId xmlns:a16="http://schemas.microsoft.com/office/drawing/2014/main" id="{0DC32003-626E-4DF5-BB3C-975EEEB97A5E}"/>
                  </a:ext>
                </a:extLst>
              </p:cNvPr>
              <p:cNvCxnSpPr>
                <a:cxnSpLocks/>
              </p:cNvCxnSpPr>
              <p:nvPr/>
            </p:nvCxnSpPr>
            <p:spPr>
              <a:xfrm flipV="1">
                <a:off x="8427308" y="4510215"/>
                <a:ext cx="947479" cy="263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FE1ECFD0-37C1-431C-9E37-C6A7B99F9EAA}"/>
                  </a:ext>
                </a:extLst>
              </p:cNvPr>
              <p:cNvSpPr txBox="1"/>
              <p:nvPr/>
            </p:nvSpPr>
            <p:spPr>
              <a:xfrm>
                <a:off x="6831485" y="4555234"/>
                <a:ext cx="1676527" cy="830997"/>
              </a:xfrm>
              <a:prstGeom prst="rect">
                <a:avLst/>
              </a:prstGeom>
              <a:noFill/>
            </p:spPr>
            <p:txBody>
              <a:bodyPr wrap="square" rtlCol="0">
                <a:spAutoFit/>
              </a:bodyPr>
              <a:lstStyle/>
              <a:p>
                <a:r>
                  <a:rPr lang="en-US" sz="1200" dirty="0"/>
                  <a:t>This system has FOUND the solution first! It never wanted to restart.</a:t>
                </a:r>
                <a:endParaRPr lang="en-GB" sz="1200" dirty="0"/>
              </a:p>
            </p:txBody>
          </p:sp>
          <p:sp>
            <p:nvSpPr>
              <p:cNvPr id="5" name="TextBox 4">
                <a:extLst>
                  <a:ext uri="{FF2B5EF4-FFF2-40B4-BE49-F238E27FC236}">
                    <a16:creationId xmlns:a16="http://schemas.microsoft.com/office/drawing/2014/main" id="{07AF1AAF-117C-45AC-B598-2A28CC635E39}"/>
                  </a:ext>
                </a:extLst>
              </p:cNvPr>
              <p:cNvSpPr txBox="1"/>
              <p:nvPr/>
            </p:nvSpPr>
            <p:spPr>
              <a:xfrm>
                <a:off x="3373393" y="3846752"/>
                <a:ext cx="2767913" cy="646331"/>
              </a:xfrm>
              <a:prstGeom prst="rect">
                <a:avLst/>
              </a:prstGeom>
              <a:noFill/>
            </p:spPr>
            <p:txBody>
              <a:bodyPr wrap="square" rtlCol="0">
                <a:spAutoFit/>
              </a:bodyPr>
              <a:lstStyle/>
              <a:p>
                <a:r>
                  <a:rPr lang="en-US" dirty="0">
                    <a:solidFill>
                      <a:srgbClr val="F79109"/>
                    </a:solidFill>
                  </a:rPr>
                  <a:t>Did the CMA-ES system win?</a:t>
                </a:r>
                <a:endParaRPr lang="en-GB" dirty="0">
                  <a:solidFill>
                    <a:srgbClr val="F79109"/>
                  </a:solidFill>
                </a:endParaRPr>
              </a:p>
            </p:txBody>
          </p:sp>
          <p:sp>
            <p:nvSpPr>
              <p:cNvPr id="34" name="TextBox 33">
                <a:extLst>
                  <a:ext uri="{FF2B5EF4-FFF2-40B4-BE49-F238E27FC236}">
                    <a16:creationId xmlns:a16="http://schemas.microsoft.com/office/drawing/2014/main" id="{4A57D717-1974-4DD0-8C9C-931533883D5E}"/>
                  </a:ext>
                </a:extLst>
              </p:cNvPr>
              <p:cNvSpPr txBox="1"/>
              <p:nvPr/>
            </p:nvSpPr>
            <p:spPr>
              <a:xfrm>
                <a:off x="3373393" y="4661411"/>
                <a:ext cx="3801700" cy="1200329"/>
              </a:xfrm>
              <a:prstGeom prst="rect">
                <a:avLst/>
              </a:prstGeom>
              <a:noFill/>
            </p:spPr>
            <p:txBody>
              <a:bodyPr wrap="square" rtlCol="0">
                <a:spAutoFit/>
              </a:bodyPr>
              <a:lstStyle/>
              <a:p>
                <a:r>
                  <a:rPr lang="en-US" dirty="0">
                    <a:solidFill>
                      <a:srgbClr val="F79109"/>
                    </a:solidFill>
                  </a:rPr>
                  <a:t>No, the dual-center system should be given a chance to find the solution before 900 evals.</a:t>
                </a:r>
                <a:endParaRPr lang="en-GB" dirty="0">
                  <a:solidFill>
                    <a:srgbClr val="F79109"/>
                  </a:solidFill>
                </a:endParaRPr>
              </a:p>
            </p:txBody>
          </p:sp>
          <p:pic>
            <p:nvPicPr>
              <p:cNvPr id="9" name="Picture 8" descr="A picture containing furniture&#10;&#10;Description generated with very high confidence">
                <a:extLst>
                  <a:ext uri="{FF2B5EF4-FFF2-40B4-BE49-F238E27FC236}">
                    <a16:creationId xmlns:a16="http://schemas.microsoft.com/office/drawing/2014/main" id="{ED03A4D9-4285-4BA1-BD63-816BCA009AC9}"/>
                  </a:ext>
                </a:extLst>
              </p:cNvPr>
              <p:cNvPicPr>
                <a:picLocks noChangeAspect="1"/>
              </p:cNvPicPr>
              <p:nvPr/>
            </p:nvPicPr>
            <p:blipFill>
              <a:blip r:embed="rId2"/>
              <a:stretch>
                <a:fillRect/>
              </a:stretch>
            </p:blipFill>
            <p:spPr>
              <a:xfrm>
                <a:off x="4747368" y="1990365"/>
                <a:ext cx="2635991" cy="1588578"/>
              </a:xfrm>
              <a:prstGeom prst="rect">
                <a:avLst/>
              </a:prstGeom>
              <a:effectLst>
                <a:softEdge rad="177800"/>
              </a:effectLst>
            </p:spPr>
          </p:pic>
          <p:grpSp>
            <p:nvGrpSpPr>
              <p:cNvPr id="35" name="Group 34">
                <a:extLst>
                  <a:ext uri="{FF2B5EF4-FFF2-40B4-BE49-F238E27FC236}">
                    <a16:creationId xmlns:a16="http://schemas.microsoft.com/office/drawing/2014/main" id="{B1FBA9AE-D975-4923-A4F7-A615A2580498}"/>
                  </a:ext>
                </a:extLst>
              </p:cNvPr>
              <p:cNvGrpSpPr/>
              <p:nvPr/>
            </p:nvGrpSpPr>
            <p:grpSpPr>
              <a:xfrm>
                <a:off x="6836649" y="5623303"/>
                <a:ext cx="2339005" cy="813530"/>
                <a:chOff x="5828709" y="4514276"/>
                <a:chExt cx="2339005" cy="813530"/>
              </a:xfrm>
            </p:grpSpPr>
            <p:grpSp>
              <p:nvGrpSpPr>
                <p:cNvPr id="36" name="Group 35">
                  <a:extLst>
                    <a:ext uri="{FF2B5EF4-FFF2-40B4-BE49-F238E27FC236}">
                      <a16:creationId xmlns:a16="http://schemas.microsoft.com/office/drawing/2014/main" id="{F72BC688-6061-4FFA-9937-A461AF48332D}"/>
                    </a:ext>
                  </a:extLst>
                </p:cNvPr>
                <p:cNvGrpSpPr/>
                <p:nvPr/>
              </p:nvGrpSpPr>
              <p:grpSpPr>
                <a:xfrm>
                  <a:off x="5828709" y="4514276"/>
                  <a:ext cx="2339005" cy="813530"/>
                  <a:chOff x="5787025" y="4490717"/>
                  <a:chExt cx="1882873" cy="813530"/>
                </a:xfrm>
              </p:grpSpPr>
              <p:sp>
                <p:nvSpPr>
                  <p:cNvPr id="51" name="Rectangle 50">
                    <a:extLst>
                      <a:ext uri="{FF2B5EF4-FFF2-40B4-BE49-F238E27FC236}">
                        <a16:creationId xmlns:a16="http://schemas.microsoft.com/office/drawing/2014/main" id="{9E3CCEBF-834D-4FDD-A487-9791DC197B8A}"/>
                      </a:ext>
                    </a:extLst>
                  </p:cNvPr>
                  <p:cNvSpPr/>
                  <p:nvPr/>
                </p:nvSpPr>
                <p:spPr>
                  <a:xfrm>
                    <a:off x="5787025" y="4490717"/>
                    <a:ext cx="733687" cy="800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Box 51">
                    <a:extLst>
                      <a:ext uri="{FF2B5EF4-FFF2-40B4-BE49-F238E27FC236}">
                        <a16:creationId xmlns:a16="http://schemas.microsoft.com/office/drawing/2014/main" id="{4C397A9C-D875-46F9-8E0C-C650F8A089F0}"/>
                      </a:ext>
                    </a:extLst>
                  </p:cNvPr>
                  <p:cNvSpPr txBox="1"/>
                  <p:nvPr/>
                </p:nvSpPr>
                <p:spPr>
                  <a:xfrm>
                    <a:off x="6498006" y="4504028"/>
                    <a:ext cx="1171892" cy="800219"/>
                  </a:xfrm>
                  <a:prstGeom prst="rect">
                    <a:avLst/>
                  </a:prstGeom>
                  <a:noFill/>
                  <a:ln>
                    <a:noFill/>
                  </a:ln>
                </p:spPr>
                <p:txBody>
                  <a:bodyPr wrap="square" rtlCol="0">
                    <a:spAutoFit/>
                  </a:bodyPr>
                  <a:lstStyle/>
                  <a:p>
                    <a:pPr>
                      <a:spcAft>
                        <a:spcPts val="600"/>
                      </a:spcAft>
                    </a:pPr>
                    <a:r>
                      <a:rPr lang="en-US" sz="1200" dirty="0"/>
                      <a:t>DC-CMA-ES run</a:t>
                    </a:r>
                  </a:p>
                  <a:p>
                    <a:pPr>
                      <a:spcAft>
                        <a:spcPts val="600"/>
                      </a:spcAft>
                    </a:pPr>
                    <a:r>
                      <a:rPr lang="en-US" sz="1200" dirty="0"/>
                      <a:t>CMA-ES run</a:t>
                    </a:r>
                  </a:p>
                  <a:p>
                    <a:pPr>
                      <a:spcAft>
                        <a:spcPts val="600"/>
                      </a:spcAft>
                    </a:pPr>
                    <a:r>
                      <a:rPr lang="en-US" sz="1200" dirty="0"/>
                      <a:t>Wait (Stop Run)</a:t>
                    </a:r>
                    <a:endParaRPr lang="en-GB" sz="1200" dirty="0"/>
                  </a:p>
                </p:txBody>
              </p:sp>
            </p:grpSp>
            <p:cxnSp>
              <p:nvCxnSpPr>
                <p:cNvPr id="37" name="Straight Arrow Connector 36">
                  <a:extLst>
                    <a:ext uri="{FF2B5EF4-FFF2-40B4-BE49-F238E27FC236}">
                      <a16:creationId xmlns:a16="http://schemas.microsoft.com/office/drawing/2014/main" id="{E09F0812-C3E2-4CB7-8336-F4A525C3B0BD}"/>
                    </a:ext>
                  </a:extLst>
                </p:cNvPr>
                <p:cNvCxnSpPr>
                  <a:cxnSpLocks/>
                </p:cNvCxnSpPr>
                <p:nvPr/>
              </p:nvCxnSpPr>
              <p:spPr>
                <a:xfrm>
                  <a:off x="5988399" y="4728164"/>
                  <a:ext cx="59204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029C127-7029-4D32-9517-F9DBD5466A9C}"/>
                    </a:ext>
                  </a:extLst>
                </p:cNvPr>
                <p:cNvCxnSpPr>
                  <a:cxnSpLocks/>
                </p:cNvCxnSpPr>
                <p:nvPr/>
              </p:nvCxnSpPr>
              <p:spPr>
                <a:xfrm>
                  <a:off x="5994504" y="4921082"/>
                  <a:ext cx="592043" cy="6614"/>
                </a:xfrm>
                <a:prstGeom prst="straightConnector1">
                  <a:avLst/>
                </a:prstGeom>
                <a:ln w="38100">
                  <a:solidFill>
                    <a:srgbClr val="F79709"/>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007E833-E0B0-46A5-A36E-4B1054CC98AD}"/>
                    </a:ext>
                  </a:extLst>
                </p:cNvPr>
                <p:cNvCxnSpPr>
                  <a:cxnSpLocks/>
                </p:cNvCxnSpPr>
                <p:nvPr/>
              </p:nvCxnSpPr>
              <p:spPr>
                <a:xfrm>
                  <a:off x="6007120" y="5156549"/>
                  <a:ext cx="573322" cy="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4128666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36771-7D7F-448B-8D41-67AF728095C6}"/>
              </a:ext>
            </a:extLst>
          </p:cNvPr>
          <p:cNvSpPr>
            <a:spLocks noGrp="1"/>
          </p:cNvSpPr>
          <p:nvPr>
            <p:ph type="title"/>
          </p:nvPr>
        </p:nvSpPr>
        <p:spPr/>
        <p:txBody>
          <a:bodyPr/>
          <a:lstStyle/>
          <a:p>
            <a:r>
              <a:rPr lang="en-US" dirty="0"/>
              <a:t>Multivariate Normal Distributions</a:t>
            </a:r>
            <a:endParaRPr lang="en-GB" dirty="0"/>
          </a:p>
        </p:txBody>
      </p:sp>
      <p:sp>
        <p:nvSpPr>
          <p:cNvPr id="8" name="TextBox 7">
            <a:extLst>
              <a:ext uri="{FF2B5EF4-FFF2-40B4-BE49-F238E27FC236}">
                <a16:creationId xmlns:a16="http://schemas.microsoft.com/office/drawing/2014/main" id="{360AAEDA-C63F-469D-9A21-46AC694C45E1}"/>
              </a:ext>
            </a:extLst>
          </p:cNvPr>
          <p:cNvSpPr txBox="1"/>
          <p:nvPr/>
        </p:nvSpPr>
        <p:spPr>
          <a:xfrm>
            <a:off x="1459139" y="6581001"/>
            <a:ext cx="10045473" cy="276999"/>
          </a:xfrm>
          <a:prstGeom prst="rect">
            <a:avLst/>
          </a:prstGeom>
          <a:noFill/>
        </p:spPr>
        <p:txBody>
          <a:bodyPr wrap="square" rtlCol="0">
            <a:spAutoFit/>
          </a:bodyPr>
          <a:lstStyle/>
          <a:p>
            <a:r>
              <a:rPr lang="en-US" sz="1200" dirty="0"/>
              <a:t>Image taken from “Tutorial CMAE-ES – Evolutionary Strategies and Covariance Matrix Adaptation” by Anne Auger &amp; Nikolaus Hansen</a:t>
            </a:r>
            <a:endParaRPr lang="en-GB" sz="1200" dirty="0"/>
          </a:p>
        </p:txBody>
      </p:sp>
      <p:pic>
        <p:nvPicPr>
          <p:cNvPr id="10" name="Picture 9">
            <a:extLst>
              <a:ext uri="{FF2B5EF4-FFF2-40B4-BE49-F238E27FC236}">
                <a16:creationId xmlns:a16="http://schemas.microsoft.com/office/drawing/2014/main" id="{D312DA75-F0BD-4657-9D8D-28CEC03C8397}"/>
              </a:ext>
            </a:extLst>
          </p:cNvPr>
          <p:cNvPicPr>
            <a:picLocks noChangeAspect="1"/>
          </p:cNvPicPr>
          <p:nvPr/>
        </p:nvPicPr>
        <p:blipFill>
          <a:blip r:embed="rId2"/>
          <a:stretch>
            <a:fillRect/>
          </a:stretch>
        </p:blipFill>
        <p:spPr>
          <a:xfrm>
            <a:off x="2438401" y="1960136"/>
            <a:ext cx="3657599" cy="4100290"/>
          </a:xfrm>
          <a:prstGeom prst="rect">
            <a:avLst/>
          </a:prstGeom>
        </p:spPr>
      </p:pic>
      <mc:AlternateContent xmlns:mc="http://schemas.openxmlformats.org/markup-compatibility/2006" xmlns:am3d="http://schemas.microsoft.com/office/drawing/2017/model3d">
        <mc:Choice Requires="am3d">
          <p:graphicFrame>
            <p:nvGraphicFramePr>
              <p:cNvPr id="11" name="3D Model 10" descr="Light Gray Sphere">
                <a:extLst>
                  <a:ext uri="{FF2B5EF4-FFF2-40B4-BE49-F238E27FC236}">
                    <a16:creationId xmlns:a16="http://schemas.microsoft.com/office/drawing/2014/main" id="{06864857-8AEE-4FE8-8FC3-C7F466E4E507}"/>
                  </a:ext>
                </a:extLst>
              </p:cNvPr>
              <p:cNvGraphicFramePr>
                <a:graphicFrameLocks noChangeAspect="1"/>
              </p:cNvGraphicFramePr>
              <p:nvPr>
                <p:extLst>
                  <p:ext uri="{D42A27DB-BD31-4B8C-83A1-F6EECF244321}">
                    <p14:modId xmlns:p14="http://schemas.microsoft.com/office/powerpoint/2010/main" val="1667423261"/>
                  </p:ext>
                </p:extLst>
              </p:nvPr>
            </p:nvGraphicFramePr>
            <p:xfrm>
              <a:off x="6944497" y="2733573"/>
              <a:ext cx="1937282" cy="1937281"/>
            </p:xfrm>
            <a:graphic>
              <a:graphicData uri="http://schemas.microsoft.com/office/drawing/2017/model3d">
                <am3d:model3d r:embed="rId3">
                  <am3d:spPr>
                    <a:xfrm>
                      <a:off x="0" y="0"/>
                      <a:ext cx="1937282" cy="1937281"/>
                    </a:xfrm>
                    <a:prstGeom prst="rect">
                      <a:avLst/>
                    </a:prstGeom>
                  </am3d:spPr>
                  <am3d:camera>
                    <am3d:pos x="0" y="0" z="81469184"/>
                    <am3d:up dx="0" dy="36000000" dz="0"/>
                    <am3d:lookAt x="0" y="0" z="0"/>
                    <am3d:perspective fov="2700000"/>
                  </am3d:camera>
                  <am3d:trans>
                    <am3d:meterPerModelUnit n="7143146" d="1000000"/>
                    <am3d:preTrans dx="-2" dy="-18000000" dz="3"/>
                    <am3d:scale>
                      <am3d:sx n="1000000" d="1000000"/>
                      <am3d:sy n="1000000" d="1000000"/>
                      <am3d:sz n="1000000" d="1000000"/>
                    </am3d:scale>
                    <am3d:rot ax="-1962786" ay="49290" az="-31663"/>
                    <am3d:postTrans dx="0" dy="0" dz="0"/>
                  </am3d:trans>
                  <am3d:attrSrcUrl r:id="rId4"/>
                  <am3d:raster rName="Office3DRenderer" rVer="16.0.8326">
                    <am3d:blip r:embed="rId5"/>
                  </am3d:raster>
                  <am3d:objViewport viewportSz="3424198"/>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11" name="3D Model 10" descr="Light Gray Sphere">
                <a:extLst>
                  <a:ext uri="{FF2B5EF4-FFF2-40B4-BE49-F238E27FC236}">
                    <a16:creationId xmlns:a16="http://schemas.microsoft.com/office/drawing/2014/main" id="{06864857-8AEE-4FE8-8FC3-C7F466E4E507}"/>
                  </a:ext>
                </a:extLst>
              </p:cNvPr>
              <p:cNvPicPr>
                <a:picLocks noGrp="1" noRot="1" noChangeAspect="1" noMove="1" noResize="1" noEditPoints="1" noAdjustHandles="1" noChangeArrowheads="1" noChangeShapeType="1" noCrop="1"/>
              </p:cNvPicPr>
              <p:nvPr/>
            </p:nvPicPr>
            <p:blipFill>
              <a:blip r:embed="rId6"/>
              <a:stretch>
                <a:fillRect/>
              </a:stretch>
            </p:blipFill>
            <p:spPr>
              <a:xfrm>
                <a:off x="6944497" y="2733573"/>
                <a:ext cx="1937282" cy="1937281"/>
              </a:xfrm>
              <a:prstGeom prst="rect">
                <a:avLst/>
              </a:prstGeom>
            </p:spPr>
          </p:pic>
        </mc:Fallback>
      </mc:AlternateContent>
      <p:sp>
        <p:nvSpPr>
          <p:cNvPr id="3" name="Slide Number Placeholder 2">
            <a:extLst>
              <a:ext uri="{FF2B5EF4-FFF2-40B4-BE49-F238E27FC236}">
                <a16:creationId xmlns:a16="http://schemas.microsoft.com/office/drawing/2014/main" id="{41E1B8DE-A25B-4461-82D9-45213ECDBDBD}"/>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46964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1"/>
                                        </p:tgtEl>
                                      </p:cBhvr>
                                      <p:by x="135000" y="135000"/>
                                    </p:animScale>
                                  </p:childTnLst>
                                </p:cTn>
                              </p:par>
                            </p:childTnLst>
                          </p:cTn>
                        </p:par>
                        <p:par>
                          <p:cTn id="7" fill="hold">
                            <p:stCondLst>
                              <p:cond delay="2000"/>
                            </p:stCondLst>
                            <p:childTnLst>
                              <p:par>
                                <p:cTn id="8" presetID="6" presetClass="emph" presetSubtype="0" fill="hold" nodeType="afterEffect">
                                  <p:stCondLst>
                                    <p:cond delay="0"/>
                                  </p:stCondLst>
                                  <p:childTnLst>
                                    <p:animScale>
                                      <p:cBhvr>
                                        <p:cTn id="9" dur="2000" fill="hold"/>
                                        <p:tgtEl>
                                          <p:spTgt spid="11"/>
                                        </p:tgtEl>
                                      </p:cBhvr>
                                      <p:by x="75000" y="7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FADDE-85CC-4582-B0ED-BF1F02082EEC}"/>
              </a:ext>
            </a:extLst>
          </p:cNvPr>
          <p:cNvSpPr>
            <a:spLocks noGrp="1"/>
          </p:cNvSpPr>
          <p:nvPr>
            <p:ph type="title"/>
          </p:nvPr>
        </p:nvSpPr>
        <p:spPr>
          <a:xfrm>
            <a:off x="2592925" y="624110"/>
            <a:ext cx="8911687" cy="673349"/>
          </a:xfrm>
        </p:spPr>
        <p:txBody>
          <a:bodyPr/>
          <a:lstStyle/>
          <a:p>
            <a:r>
              <a:rPr lang="en-US" dirty="0"/>
              <a:t>Test Functions: Multimodal</a:t>
            </a:r>
            <a:endParaRPr lang="en-GB" dirty="0"/>
          </a:p>
        </p:txBody>
      </p:sp>
      <p:sp>
        <p:nvSpPr>
          <p:cNvPr id="7" name="TextBox 6">
            <a:extLst>
              <a:ext uri="{FF2B5EF4-FFF2-40B4-BE49-F238E27FC236}">
                <a16:creationId xmlns:a16="http://schemas.microsoft.com/office/drawing/2014/main" id="{3E476CC4-D974-42C8-B79F-BE4BAE3A92F3}"/>
              </a:ext>
            </a:extLst>
          </p:cNvPr>
          <p:cNvSpPr txBox="1"/>
          <p:nvPr/>
        </p:nvSpPr>
        <p:spPr>
          <a:xfrm>
            <a:off x="1390504" y="4951560"/>
            <a:ext cx="2898923" cy="707886"/>
          </a:xfrm>
          <a:prstGeom prst="rect">
            <a:avLst/>
          </a:prstGeom>
          <a:noFill/>
        </p:spPr>
        <p:txBody>
          <a:bodyPr wrap="square" rtlCol="0">
            <a:spAutoFit/>
          </a:bodyPr>
          <a:lstStyle/>
          <a:p>
            <a:r>
              <a:rPr lang="en-US" sz="1000" dirty="0" err="1"/>
              <a:t>Surjanovic</a:t>
            </a:r>
            <a:r>
              <a:rPr lang="en-US" sz="1000" dirty="0"/>
              <a:t>, S &amp; Derek Bingham. (August 2017) . Ackley Function [PNG]. Retrieved from </a:t>
            </a:r>
            <a:r>
              <a:rPr lang="en-GB" sz="1000" dirty="0">
                <a:hlinkClick r:id="rId2"/>
              </a:rPr>
              <a:t>https://www.sfu.ca/~ssurjano/ackley.html</a:t>
            </a:r>
            <a:endParaRPr lang="en-GB" sz="1000" dirty="0"/>
          </a:p>
        </p:txBody>
      </p:sp>
      <p:sp>
        <p:nvSpPr>
          <p:cNvPr id="3" name="Slide Number Placeholder 2">
            <a:extLst>
              <a:ext uri="{FF2B5EF4-FFF2-40B4-BE49-F238E27FC236}">
                <a16:creationId xmlns:a16="http://schemas.microsoft.com/office/drawing/2014/main" id="{F7AC431B-4503-4A63-95E7-A0DB532A14F2}"/>
              </a:ext>
            </a:extLst>
          </p:cNvPr>
          <p:cNvSpPr>
            <a:spLocks noGrp="1"/>
          </p:cNvSpPr>
          <p:nvPr>
            <p:ph type="sldNum" sz="quarter" idx="12"/>
          </p:nvPr>
        </p:nvSpPr>
        <p:spPr>
          <a:xfrm>
            <a:off x="531812" y="787782"/>
            <a:ext cx="779767" cy="365125"/>
          </a:xfrm>
        </p:spPr>
        <p:txBody>
          <a:bodyPr/>
          <a:lstStyle/>
          <a:p>
            <a:fld id="{D57F1E4F-1CFF-5643-939E-217C01CDF565}" type="slidenum">
              <a:rPr lang="en-US" smtClean="0"/>
              <a:pPr/>
              <a:t>30</a:t>
            </a:fld>
            <a:endParaRPr lang="en-US" dirty="0"/>
          </a:p>
        </p:txBody>
      </p:sp>
      <p:pic>
        <p:nvPicPr>
          <p:cNvPr id="8" name="Picture 7" descr="A picture containing text, map&#10;&#10;Description generated with very high confidence">
            <a:extLst>
              <a:ext uri="{FF2B5EF4-FFF2-40B4-BE49-F238E27FC236}">
                <a16:creationId xmlns:a16="http://schemas.microsoft.com/office/drawing/2014/main" id="{97D87D37-A109-4B5B-9C23-9EAC523DE00D}"/>
              </a:ext>
            </a:extLst>
          </p:cNvPr>
          <p:cNvPicPr>
            <a:picLocks noChangeAspect="1"/>
          </p:cNvPicPr>
          <p:nvPr/>
        </p:nvPicPr>
        <p:blipFill>
          <a:blip r:embed="rId3"/>
          <a:stretch>
            <a:fillRect/>
          </a:stretch>
        </p:blipFill>
        <p:spPr>
          <a:xfrm>
            <a:off x="1125262" y="2149432"/>
            <a:ext cx="3429406" cy="2559136"/>
          </a:xfrm>
          <a:prstGeom prst="rect">
            <a:avLst/>
          </a:prstGeom>
        </p:spPr>
      </p:pic>
      <p:pic>
        <p:nvPicPr>
          <p:cNvPr id="11" name="Picture 10" descr="A close up of a map&#10;&#10;Description generated with high confidence">
            <a:extLst>
              <a:ext uri="{FF2B5EF4-FFF2-40B4-BE49-F238E27FC236}">
                <a16:creationId xmlns:a16="http://schemas.microsoft.com/office/drawing/2014/main" id="{94B582E8-DFEE-4AD7-9AF3-00767318906F}"/>
              </a:ext>
            </a:extLst>
          </p:cNvPr>
          <p:cNvPicPr>
            <a:picLocks noChangeAspect="1"/>
          </p:cNvPicPr>
          <p:nvPr/>
        </p:nvPicPr>
        <p:blipFill>
          <a:blip r:embed="rId4"/>
          <a:stretch>
            <a:fillRect/>
          </a:stretch>
        </p:blipFill>
        <p:spPr>
          <a:xfrm>
            <a:off x="4554668" y="2137386"/>
            <a:ext cx="3429406" cy="2559136"/>
          </a:xfrm>
          <a:prstGeom prst="rect">
            <a:avLst/>
          </a:prstGeom>
        </p:spPr>
      </p:pic>
      <p:sp>
        <p:nvSpPr>
          <p:cNvPr id="12" name="TextBox 11">
            <a:extLst>
              <a:ext uri="{FF2B5EF4-FFF2-40B4-BE49-F238E27FC236}">
                <a16:creationId xmlns:a16="http://schemas.microsoft.com/office/drawing/2014/main" id="{D166A501-1DCB-4B0D-B553-B5002D46AF98}"/>
              </a:ext>
            </a:extLst>
          </p:cNvPr>
          <p:cNvSpPr txBox="1"/>
          <p:nvPr/>
        </p:nvSpPr>
        <p:spPr>
          <a:xfrm rot="10800000" flipV="1">
            <a:off x="4716729" y="4951560"/>
            <a:ext cx="3540643" cy="553998"/>
          </a:xfrm>
          <a:prstGeom prst="rect">
            <a:avLst/>
          </a:prstGeom>
          <a:noFill/>
        </p:spPr>
        <p:txBody>
          <a:bodyPr wrap="square" rtlCol="0">
            <a:spAutoFit/>
          </a:bodyPr>
          <a:lstStyle/>
          <a:p>
            <a:r>
              <a:rPr lang="en-US" sz="1000" dirty="0" err="1"/>
              <a:t>Surjanovic</a:t>
            </a:r>
            <a:r>
              <a:rPr lang="en-US" sz="1000" dirty="0"/>
              <a:t>, S &amp; Derek Bingham. (August 2017) . Levy Function [PNG]. Retrieved from </a:t>
            </a:r>
            <a:r>
              <a:rPr lang="en-GB" sz="1000" dirty="0">
                <a:hlinkClick r:id="rId2"/>
              </a:rPr>
              <a:t>https://www.sfu.ca/~ssurjano/levy.html</a:t>
            </a:r>
            <a:endParaRPr lang="en-GB" sz="1000" dirty="0"/>
          </a:p>
        </p:txBody>
      </p:sp>
      <p:pic>
        <p:nvPicPr>
          <p:cNvPr id="14" name="Picture 13" descr="A screenshot of a cell phone&#10;&#10;Description automatically generated">
            <a:extLst>
              <a:ext uri="{FF2B5EF4-FFF2-40B4-BE49-F238E27FC236}">
                <a16:creationId xmlns:a16="http://schemas.microsoft.com/office/drawing/2014/main" id="{BFE91C17-93E8-4B67-85BE-55C4501D3F22}"/>
              </a:ext>
            </a:extLst>
          </p:cNvPr>
          <p:cNvPicPr>
            <a:picLocks noChangeAspect="1"/>
          </p:cNvPicPr>
          <p:nvPr/>
        </p:nvPicPr>
        <p:blipFill>
          <a:blip r:embed="rId5"/>
          <a:stretch>
            <a:fillRect/>
          </a:stretch>
        </p:blipFill>
        <p:spPr>
          <a:xfrm>
            <a:off x="7984074" y="2125340"/>
            <a:ext cx="3286230" cy="2558183"/>
          </a:xfrm>
          <a:prstGeom prst="rect">
            <a:avLst/>
          </a:prstGeom>
        </p:spPr>
      </p:pic>
      <p:sp>
        <p:nvSpPr>
          <p:cNvPr id="82" name="TextBox 81">
            <a:extLst>
              <a:ext uri="{FF2B5EF4-FFF2-40B4-BE49-F238E27FC236}">
                <a16:creationId xmlns:a16="http://schemas.microsoft.com/office/drawing/2014/main" id="{C0515BC5-BAEF-4A21-B1DA-EECB9ED46956}"/>
              </a:ext>
            </a:extLst>
          </p:cNvPr>
          <p:cNvSpPr txBox="1"/>
          <p:nvPr/>
        </p:nvSpPr>
        <p:spPr>
          <a:xfrm rot="10800000" flipV="1">
            <a:off x="8257372" y="4951561"/>
            <a:ext cx="3540643" cy="553998"/>
          </a:xfrm>
          <a:prstGeom prst="rect">
            <a:avLst/>
          </a:prstGeom>
          <a:noFill/>
        </p:spPr>
        <p:txBody>
          <a:bodyPr wrap="square" rtlCol="0">
            <a:spAutoFit/>
          </a:bodyPr>
          <a:lstStyle/>
          <a:p>
            <a:r>
              <a:rPr lang="en-US" sz="1000" dirty="0" err="1"/>
              <a:t>Surjanovic</a:t>
            </a:r>
            <a:r>
              <a:rPr lang="en-US" sz="1000" dirty="0"/>
              <a:t>, S &amp; Derek Bingham. (August 2017) . </a:t>
            </a:r>
            <a:r>
              <a:rPr lang="en-US" sz="1000" dirty="0" err="1"/>
              <a:t>Rastrigin</a:t>
            </a:r>
            <a:r>
              <a:rPr lang="en-US" sz="1000" dirty="0"/>
              <a:t> Function [PNG]. Retrieved from </a:t>
            </a:r>
            <a:r>
              <a:rPr lang="en-GB" sz="1000" dirty="0">
                <a:hlinkClick r:id="rId2"/>
              </a:rPr>
              <a:t>https://www.sfu.ca/~ssurjano/rastr.html</a:t>
            </a:r>
            <a:endParaRPr lang="en-GB" sz="1000" dirty="0"/>
          </a:p>
        </p:txBody>
      </p:sp>
    </p:spTree>
    <p:extLst>
      <p:ext uri="{BB962C8B-B14F-4D97-AF65-F5344CB8AC3E}">
        <p14:creationId xmlns:p14="http://schemas.microsoft.com/office/powerpoint/2010/main" val="6870793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FADDE-85CC-4582-B0ED-BF1F02082EEC}"/>
              </a:ext>
            </a:extLst>
          </p:cNvPr>
          <p:cNvSpPr>
            <a:spLocks noGrp="1"/>
          </p:cNvSpPr>
          <p:nvPr>
            <p:ph type="title"/>
          </p:nvPr>
        </p:nvSpPr>
        <p:spPr>
          <a:xfrm>
            <a:off x="2592925" y="624110"/>
            <a:ext cx="8911687" cy="673349"/>
          </a:xfrm>
        </p:spPr>
        <p:txBody>
          <a:bodyPr/>
          <a:lstStyle/>
          <a:p>
            <a:r>
              <a:rPr lang="en-US" dirty="0"/>
              <a:t>Test Functions: Multimodal</a:t>
            </a:r>
            <a:endParaRPr lang="en-GB" dirty="0"/>
          </a:p>
        </p:txBody>
      </p:sp>
      <p:pic>
        <p:nvPicPr>
          <p:cNvPr id="6" name="Picture 5" descr="A picture containing text&#10;&#10;Description generated with high confidence">
            <a:extLst>
              <a:ext uri="{FF2B5EF4-FFF2-40B4-BE49-F238E27FC236}">
                <a16:creationId xmlns:a16="http://schemas.microsoft.com/office/drawing/2014/main" id="{A53107AA-F88D-4309-AA18-22B66209875D}"/>
              </a:ext>
            </a:extLst>
          </p:cNvPr>
          <p:cNvPicPr>
            <a:picLocks noChangeAspect="1"/>
          </p:cNvPicPr>
          <p:nvPr/>
        </p:nvPicPr>
        <p:blipFill>
          <a:blip r:embed="rId2"/>
          <a:stretch>
            <a:fillRect/>
          </a:stretch>
        </p:blipFill>
        <p:spPr>
          <a:xfrm>
            <a:off x="2971395" y="1600661"/>
            <a:ext cx="5844030" cy="3080522"/>
          </a:xfrm>
          <a:prstGeom prst="rect">
            <a:avLst/>
          </a:prstGeom>
        </p:spPr>
      </p:pic>
      <p:sp>
        <p:nvSpPr>
          <p:cNvPr id="7" name="TextBox 6">
            <a:extLst>
              <a:ext uri="{FF2B5EF4-FFF2-40B4-BE49-F238E27FC236}">
                <a16:creationId xmlns:a16="http://schemas.microsoft.com/office/drawing/2014/main" id="{843F9087-B322-4272-9F7F-E3CA7C7A7FD3}"/>
              </a:ext>
            </a:extLst>
          </p:cNvPr>
          <p:cNvSpPr txBox="1"/>
          <p:nvPr/>
        </p:nvSpPr>
        <p:spPr>
          <a:xfrm>
            <a:off x="1923041" y="4738164"/>
            <a:ext cx="8804596" cy="246221"/>
          </a:xfrm>
          <a:prstGeom prst="rect">
            <a:avLst/>
          </a:prstGeom>
          <a:noFill/>
        </p:spPr>
        <p:txBody>
          <a:bodyPr wrap="square" rtlCol="0">
            <a:spAutoFit/>
          </a:bodyPr>
          <a:lstStyle/>
          <a:p>
            <a:r>
              <a:rPr lang="en-US" sz="1000" dirty="0" err="1"/>
              <a:t>Surjanovic</a:t>
            </a:r>
            <a:r>
              <a:rPr lang="en-US" sz="1000" dirty="0"/>
              <a:t>, S &amp; Derek Bingham. (August 2017) . Rosenbrock Function [PNG]. Retrieved from </a:t>
            </a:r>
            <a:r>
              <a:rPr lang="en-GB" sz="1000" dirty="0">
                <a:hlinkClick r:id="rId3"/>
              </a:rPr>
              <a:t>https://www.sfu.ca/~ssurjano/rosen.html</a:t>
            </a:r>
            <a:endParaRPr lang="en-GB" sz="1000" dirty="0"/>
          </a:p>
        </p:txBody>
      </p:sp>
      <p:sp>
        <p:nvSpPr>
          <p:cNvPr id="3" name="Slide Number Placeholder 2">
            <a:extLst>
              <a:ext uri="{FF2B5EF4-FFF2-40B4-BE49-F238E27FC236}">
                <a16:creationId xmlns:a16="http://schemas.microsoft.com/office/drawing/2014/main" id="{C540457D-057F-4841-989E-E5342205D17C}"/>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
        <p:nvSpPr>
          <p:cNvPr id="4" name="TextBox 3">
            <a:extLst>
              <a:ext uri="{FF2B5EF4-FFF2-40B4-BE49-F238E27FC236}">
                <a16:creationId xmlns:a16="http://schemas.microsoft.com/office/drawing/2014/main" id="{F02A9C7E-947E-403F-ABEF-6512BFDDA59F}"/>
              </a:ext>
            </a:extLst>
          </p:cNvPr>
          <p:cNvSpPr txBox="1"/>
          <p:nvPr/>
        </p:nvSpPr>
        <p:spPr>
          <a:xfrm>
            <a:off x="2060812" y="5145206"/>
            <a:ext cx="7997588" cy="1241946"/>
          </a:xfrm>
          <a:prstGeom prst="rect">
            <a:avLst/>
          </a:prstGeom>
          <a:noFill/>
        </p:spPr>
        <p:txBody>
          <a:bodyPr wrap="square" rtlCol="0">
            <a:spAutoFit/>
          </a:bodyPr>
          <a:lstStyle/>
          <a:p>
            <a:r>
              <a:rPr lang="en-US" dirty="0"/>
              <a:t>According to </a:t>
            </a:r>
            <a:r>
              <a:rPr lang="en-US" dirty="0" err="1"/>
              <a:t>Kok</a:t>
            </a:r>
            <a:r>
              <a:rPr lang="en-US" dirty="0"/>
              <a:t> &amp; </a:t>
            </a:r>
            <a:r>
              <a:rPr lang="en-US" dirty="0" err="1"/>
              <a:t>Sandrock</a:t>
            </a:r>
            <a:r>
              <a:rPr lang="en-US" dirty="0"/>
              <a:t> (2009), the Rosenbrock function forms additional local minima and many saddle points when the dimensionality is ≥ 4. Since the lowest dimensionality experimented on in this thesis was 5, we consider it as a multimodal function</a:t>
            </a:r>
            <a:endParaRPr lang="en-GB" dirty="0"/>
          </a:p>
        </p:txBody>
      </p:sp>
    </p:spTree>
    <p:extLst>
      <p:ext uri="{BB962C8B-B14F-4D97-AF65-F5344CB8AC3E}">
        <p14:creationId xmlns:p14="http://schemas.microsoft.com/office/powerpoint/2010/main" val="109881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map&#10;&#10;Description generated with very high confidence">
            <a:extLst>
              <a:ext uri="{FF2B5EF4-FFF2-40B4-BE49-F238E27FC236}">
                <a16:creationId xmlns:a16="http://schemas.microsoft.com/office/drawing/2014/main" id="{A3C8CDEC-5F09-48E5-ABA8-BE7DBAFC6B00}"/>
              </a:ext>
            </a:extLst>
          </p:cNvPr>
          <p:cNvPicPr>
            <a:picLocks noChangeAspect="1"/>
          </p:cNvPicPr>
          <p:nvPr/>
        </p:nvPicPr>
        <p:blipFill>
          <a:blip r:embed="rId2"/>
          <a:stretch>
            <a:fillRect/>
          </a:stretch>
        </p:blipFill>
        <p:spPr>
          <a:xfrm>
            <a:off x="1787857" y="1637731"/>
            <a:ext cx="9057352" cy="4462818"/>
          </a:xfrm>
          <a:prstGeom prst="rect">
            <a:avLst/>
          </a:prstGeom>
        </p:spPr>
      </p:pic>
      <p:sp>
        <p:nvSpPr>
          <p:cNvPr id="2" name="Title 1">
            <a:extLst>
              <a:ext uri="{FF2B5EF4-FFF2-40B4-BE49-F238E27FC236}">
                <a16:creationId xmlns:a16="http://schemas.microsoft.com/office/drawing/2014/main" id="{EF8FADDE-85CC-4582-B0ED-BF1F02082EEC}"/>
              </a:ext>
            </a:extLst>
          </p:cNvPr>
          <p:cNvSpPr>
            <a:spLocks noGrp="1"/>
          </p:cNvSpPr>
          <p:nvPr>
            <p:ph type="title"/>
          </p:nvPr>
        </p:nvSpPr>
        <p:spPr>
          <a:xfrm>
            <a:off x="2592925" y="624110"/>
            <a:ext cx="8911687" cy="673349"/>
          </a:xfrm>
        </p:spPr>
        <p:txBody>
          <a:bodyPr/>
          <a:lstStyle/>
          <a:p>
            <a:r>
              <a:rPr lang="en-US" dirty="0"/>
              <a:t>Test Functions: Multimodal</a:t>
            </a:r>
            <a:endParaRPr lang="en-GB" dirty="0"/>
          </a:p>
        </p:txBody>
      </p:sp>
      <p:sp>
        <p:nvSpPr>
          <p:cNvPr id="7" name="TextBox 6">
            <a:extLst>
              <a:ext uri="{FF2B5EF4-FFF2-40B4-BE49-F238E27FC236}">
                <a16:creationId xmlns:a16="http://schemas.microsoft.com/office/drawing/2014/main" id="{2AF2E147-487B-4998-B004-D24AD78C47CD}"/>
              </a:ext>
            </a:extLst>
          </p:cNvPr>
          <p:cNvSpPr txBox="1"/>
          <p:nvPr/>
        </p:nvSpPr>
        <p:spPr>
          <a:xfrm>
            <a:off x="2040613" y="6151081"/>
            <a:ext cx="8804596" cy="246221"/>
          </a:xfrm>
          <a:prstGeom prst="rect">
            <a:avLst/>
          </a:prstGeom>
          <a:noFill/>
        </p:spPr>
        <p:txBody>
          <a:bodyPr wrap="square" rtlCol="0">
            <a:spAutoFit/>
          </a:bodyPr>
          <a:lstStyle/>
          <a:p>
            <a:r>
              <a:rPr lang="en-US" sz="1000" dirty="0" err="1"/>
              <a:t>Surjanovic</a:t>
            </a:r>
            <a:r>
              <a:rPr lang="en-US" sz="1000" dirty="0"/>
              <a:t>, S &amp; Derek Bingham. (August 2017) . </a:t>
            </a:r>
            <a:r>
              <a:rPr lang="en-US" sz="1000" dirty="0" err="1"/>
              <a:t>Griewank</a:t>
            </a:r>
            <a:r>
              <a:rPr lang="en-US" sz="1000" dirty="0"/>
              <a:t> Function [PNG]. Retrieved from </a:t>
            </a:r>
            <a:r>
              <a:rPr lang="en-GB" sz="1000" dirty="0">
                <a:hlinkClick r:id="rId3"/>
              </a:rPr>
              <a:t>https://www.sfu.ca/~ssurjano/griewank.html</a:t>
            </a:r>
            <a:endParaRPr lang="en-GB" sz="1000" dirty="0"/>
          </a:p>
        </p:txBody>
      </p:sp>
      <p:sp>
        <p:nvSpPr>
          <p:cNvPr id="3" name="Slide Number Placeholder 2">
            <a:extLst>
              <a:ext uri="{FF2B5EF4-FFF2-40B4-BE49-F238E27FC236}">
                <a16:creationId xmlns:a16="http://schemas.microsoft.com/office/drawing/2014/main" id="{47BC274F-E00A-40D8-8DAC-B26D2A4C4FF9}"/>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7113021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FADDE-85CC-4582-B0ED-BF1F02082EEC}"/>
              </a:ext>
            </a:extLst>
          </p:cNvPr>
          <p:cNvSpPr>
            <a:spLocks noGrp="1"/>
          </p:cNvSpPr>
          <p:nvPr>
            <p:ph type="title"/>
          </p:nvPr>
        </p:nvSpPr>
        <p:spPr>
          <a:xfrm>
            <a:off x="2592925" y="624110"/>
            <a:ext cx="8911687" cy="673349"/>
          </a:xfrm>
        </p:spPr>
        <p:txBody>
          <a:bodyPr/>
          <a:lstStyle/>
          <a:p>
            <a:r>
              <a:rPr lang="en-US" dirty="0"/>
              <a:t>Test Functions: Unimodal</a:t>
            </a:r>
            <a:endParaRPr lang="en-GB" dirty="0"/>
          </a:p>
        </p:txBody>
      </p:sp>
      <p:sp>
        <p:nvSpPr>
          <p:cNvPr id="7" name="TextBox 6">
            <a:extLst>
              <a:ext uri="{FF2B5EF4-FFF2-40B4-BE49-F238E27FC236}">
                <a16:creationId xmlns:a16="http://schemas.microsoft.com/office/drawing/2014/main" id="{AFBB7419-BB2A-4D70-8875-35FAF29DCDCF}"/>
              </a:ext>
            </a:extLst>
          </p:cNvPr>
          <p:cNvSpPr txBox="1"/>
          <p:nvPr/>
        </p:nvSpPr>
        <p:spPr>
          <a:xfrm>
            <a:off x="1470051" y="5265926"/>
            <a:ext cx="4379536" cy="400110"/>
          </a:xfrm>
          <a:prstGeom prst="rect">
            <a:avLst/>
          </a:prstGeom>
          <a:noFill/>
        </p:spPr>
        <p:txBody>
          <a:bodyPr wrap="square" rtlCol="0">
            <a:spAutoFit/>
          </a:bodyPr>
          <a:lstStyle/>
          <a:p>
            <a:r>
              <a:rPr lang="en-US" sz="1000" dirty="0" err="1"/>
              <a:t>Surjanovic</a:t>
            </a:r>
            <a:r>
              <a:rPr lang="en-US" sz="1000" dirty="0"/>
              <a:t>, S &amp; Derek Bingham. (August 2017) . Elliptical Function [PNG]. Retrieved from </a:t>
            </a:r>
            <a:r>
              <a:rPr lang="en-GB" sz="1000" dirty="0">
                <a:hlinkClick r:id="rId2"/>
              </a:rPr>
              <a:t>https://www.sfu.ca/~ssurjano/rothyp.html</a:t>
            </a:r>
            <a:endParaRPr lang="en-GB" sz="1000" dirty="0"/>
          </a:p>
        </p:txBody>
      </p:sp>
      <p:pic>
        <p:nvPicPr>
          <p:cNvPr id="4" name="Picture 3">
            <a:extLst>
              <a:ext uri="{FF2B5EF4-FFF2-40B4-BE49-F238E27FC236}">
                <a16:creationId xmlns:a16="http://schemas.microsoft.com/office/drawing/2014/main" id="{34D7DB3A-CB92-4AE4-96B2-715A1E4C119E}"/>
              </a:ext>
            </a:extLst>
          </p:cNvPr>
          <p:cNvPicPr>
            <a:picLocks noChangeAspect="1"/>
          </p:cNvPicPr>
          <p:nvPr/>
        </p:nvPicPr>
        <p:blipFill>
          <a:blip r:embed="rId3"/>
          <a:stretch>
            <a:fillRect/>
          </a:stretch>
        </p:blipFill>
        <p:spPr>
          <a:xfrm>
            <a:off x="1311577" y="2048218"/>
            <a:ext cx="4696480" cy="3015049"/>
          </a:xfrm>
          <a:prstGeom prst="rect">
            <a:avLst/>
          </a:prstGeom>
        </p:spPr>
      </p:pic>
      <p:sp>
        <p:nvSpPr>
          <p:cNvPr id="3" name="Slide Number Placeholder 2">
            <a:extLst>
              <a:ext uri="{FF2B5EF4-FFF2-40B4-BE49-F238E27FC236}">
                <a16:creationId xmlns:a16="http://schemas.microsoft.com/office/drawing/2014/main" id="{6FFCDD02-B918-467D-AA12-BFAEB8BF21EB}"/>
              </a:ext>
            </a:extLst>
          </p:cNvPr>
          <p:cNvSpPr>
            <a:spLocks noGrp="1"/>
          </p:cNvSpPr>
          <p:nvPr>
            <p:ph type="sldNum" sz="quarter" idx="12"/>
          </p:nvPr>
        </p:nvSpPr>
        <p:spPr/>
        <p:txBody>
          <a:bodyPr/>
          <a:lstStyle/>
          <a:p>
            <a:fld id="{D57F1E4F-1CFF-5643-939E-217C01CDF565}" type="slidenum">
              <a:rPr lang="en-US" smtClean="0"/>
              <a:pPr/>
              <a:t>33</a:t>
            </a:fld>
            <a:endParaRPr lang="en-US" dirty="0"/>
          </a:p>
        </p:txBody>
      </p:sp>
      <p:pic>
        <p:nvPicPr>
          <p:cNvPr id="8" name="Picture 7" descr="A close up of a logo&#10;&#10;Description automatically generated">
            <a:extLst>
              <a:ext uri="{FF2B5EF4-FFF2-40B4-BE49-F238E27FC236}">
                <a16:creationId xmlns:a16="http://schemas.microsoft.com/office/drawing/2014/main" id="{0B3F246C-3C53-4B58-95FF-0C1FA2C4D674}"/>
              </a:ext>
            </a:extLst>
          </p:cNvPr>
          <p:cNvPicPr>
            <a:picLocks noChangeAspect="1"/>
          </p:cNvPicPr>
          <p:nvPr/>
        </p:nvPicPr>
        <p:blipFill>
          <a:blip r:embed="rId4"/>
          <a:stretch>
            <a:fillRect/>
          </a:stretch>
        </p:blipFill>
        <p:spPr>
          <a:xfrm>
            <a:off x="6183942" y="2048219"/>
            <a:ext cx="4696480" cy="3015049"/>
          </a:xfrm>
          <a:prstGeom prst="rect">
            <a:avLst/>
          </a:prstGeom>
        </p:spPr>
      </p:pic>
      <p:sp>
        <p:nvSpPr>
          <p:cNvPr id="9" name="TextBox 8">
            <a:extLst>
              <a:ext uri="{FF2B5EF4-FFF2-40B4-BE49-F238E27FC236}">
                <a16:creationId xmlns:a16="http://schemas.microsoft.com/office/drawing/2014/main" id="{54B18FFD-8B27-4943-92F5-60A269C4A507}"/>
              </a:ext>
            </a:extLst>
          </p:cNvPr>
          <p:cNvSpPr txBox="1"/>
          <p:nvPr/>
        </p:nvSpPr>
        <p:spPr>
          <a:xfrm>
            <a:off x="6342414" y="5260157"/>
            <a:ext cx="4379536" cy="400110"/>
          </a:xfrm>
          <a:prstGeom prst="rect">
            <a:avLst/>
          </a:prstGeom>
          <a:noFill/>
        </p:spPr>
        <p:txBody>
          <a:bodyPr wrap="square" rtlCol="0">
            <a:spAutoFit/>
          </a:bodyPr>
          <a:lstStyle/>
          <a:p>
            <a:r>
              <a:rPr lang="en-US" sz="1000" dirty="0" err="1"/>
              <a:t>Surjanovic</a:t>
            </a:r>
            <a:r>
              <a:rPr lang="en-US" sz="1000" dirty="0"/>
              <a:t>, S &amp; Derek Bingham. (August 2017) . </a:t>
            </a:r>
            <a:r>
              <a:rPr lang="en-US" sz="1000" dirty="0" err="1"/>
              <a:t>Zakharov</a:t>
            </a:r>
            <a:r>
              <a:rPr lang="en-US" sz="1000" dirty="0"/>
              <a:t> Function [PNG]. Retrieved from </a:t>
            </a:r>
            <a:r>
              <a:rPr lang="en-GB" sz="1000" dirty="0">
                <a:hlinkClick r:id="rId5"/>
              </a:rPr>
              <a:t>https://www.sfu.ca/~ssurjano/zakharov.html</a:t>
            </a:r>
            <a:endParaRPr lang="en-GB" sz="1000" dirty="0"/>
          </a:p>
        </p:txBody>
      </p:sp>
    </p:spTree>
    <p:extLst>
      <p:ext uri="{BB962C8B-B14F-4D97-AF65-F5344CB8AC3E}">
        <p14:creationId xmlns:p14="http://schemas.microsoft.com/office/powerpoint/2010/main" val="16933361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699E9-6680-4710-9750-4AEA728B1EFD}"/>
              </a:ext>
            </a:extLst>
          </p:cNvPr>
          <p:cNvSpPr>
            <a:spLocks noGrp="1"/>
          </p:cNvSpPr>
          <p:nvPr>
            <p:ph type="title"/>
          </p:nvPr>
        </p:nvSpPr>
        <p:spPr>
          <a:xfrm>
            <a:off x="2592925" y="624110"/>
            <a:ext cx="8911687" cy="986326"/>
          </a:xfrm>
        </p:spPr>
        <p:txBody>
          <a:bodyPr/>
          <a:lstStyle/>
          <a:p>
            <a:r>
              <a:rPr lang="en-US" dirty="0"/>
              <a:t>Results: Main Effects</a:t>
            </a:r>
            <a:endParaRPr lang="en-GB" dirty="0"/>
          </a:p>
        </p:txBody>
      </p:sp>
      <p:sp>
        <p:nvSpPr>
          <p:cNvPr id="4" name="Slide Number Placeholder 3">
            <a:extLst>
              <a:ext uri="{FF2B5EF4-FFF2-40B4-BE49-F238E27FC236}">
                <a16:creationId xmlns:a16="http://schemas.microsoft.com/office/drawing/2014/main" id="{1A84A456-3624-4B55-93C7-A426699B55E4}"/>
              </a:ext>
            </a:extLst>
          </p:cNvPr>
          <p:cNvSpPr>
            <a:spLocks noGrp="1"/>
          </p:cNvSpPr>
          <p:nvPr>
            <p:ph type="sldNum" sz="quarter" idx="12"/>
          </p:nvPr>
        </p:nvSpPr>
        <p:spPr/>
        <p:txBody>
          <a:bodyPr/>
          <a:lstStyle/>
          <a:p>
            <a:fld id="{D57F1E4F-1CFF-5643-939E-217C01CDF565}" type="slidenum">
              <a:rPr lang="en-US" smtClean="0"/>
              <a:pPr/>
              <a:t>34</a:t>
            </a:fld>
            <a:endParaRPr lang="en-US" dirty="0"/>
          </a:p>
        </p:txBody>
      </p:sp>
      <p:graphicFrame>
        <p:nvGraphicFramePr>
          <p:cNvPr id="5" name="Table 4">
            <a:extLst>
              <a:ext uri="{FF2B5EF4-FFF2-40B4-BE49-F238E27FC236}">
                <a16:creationId xmlns:a16="http://schemas.microsoft.com/office/drawing/2014/main" id="{DA9A7885-E7D2-4570-A16D-82A8A9552383}"/>
              </a:ext>
            </a:extLst>
          </p:cNvPr>
          <p:cNvGraphicFramePr>
            <a:graphicFrameLocks noGrp="1"/>
          </p:cNvGraphicFramePr>
          <p:nvPr>
            <p:extLst>
              <p:ext uri="{D42A27DB-BD31-4B8C-83A1-F6EECF244321}">
                <p14:modId xmlns:p14="http://schemas.microsoft.com/office/powerpoint/2010/main" val="1155137511"/>
              </p:ext>
            </p:extLst>
          </p:nvPr>
        </p:nvGraphicFramePr>
        <p:xfrm>
          <a:off x="3111539" y="1783084"/>
          <a:ext cx="6564723" cy="4450806"/>
        </p:xfrm>
        <a:graphic>
          <a:graphicData uri="http://schemas.openxmlformats.org/drawingml/2006/table">
            <a:tbl>
              <a:tblPr firstRow="1" firstCol="1" bandRow="1"/>
              <a:tblGrid>
                <a:gridCol w="1553714">
                  <a:extLst>
                    <a:ext uri="{9D8B030D-6E8A-4147-A177-3AD203B41FA5}">
                      <a16:colId xmlns:a16="http://schemas.microsoft.com/office/drawing/2014/main" val="4246932260"/>
                    </a:ext>
                  </a:extLst>
                </a:gridCol>
                <a:gridCol w="1286610">
                  <a:extLst>
                    <a:ext uri="{9D8B030D-6E8A-4147-A177-3AD203B41FA5}">
                      <a16:colId xmlns:a16="http://schemas.microsoft.com/office/drawing/2014/main" val="2170426816"/>
                    </a:ext>
                  </a:extLst>
                </a:gridCol>
                <a:gridCol w="1354327">
                  <a:extLst>
                    <a:ext uri="{9D8B030D-6E8A-4147-A177-3AD203B41FA5}">
                      <a16:colId xmlns:a16="http://schemas.microsoft.com/office/drawing/2014/main" val="41637942"/>
                    </a:ext>
                  </a:extLst>
                </a:gridCol>
                <a:gridCol w="1286610">
                  <a:extLst>
                    <a:ext uri="{9D8B030D-6E8A-4147-A177-3AD203B41FA5}">
                      <a16:colId xmlns:a16="http://schemas.microsoft.com/office/drawing/2014/main" val="1446262817"/>
                    </a:ext>
                  </a:extLst>
                </a:gridCol>
                <a:gridCol w="1083462">
                  <a:extLst>
                    <a:ext uri="{9D8B030D-6E8A-4147-A177-3AD203B41FA5}">
                      <a16:colId xmlns:a16="http://schemas.microsoft.com/office/drawing/2014/main" val="11513285"/>
                    </a:ext>
                  </a:extLst>
                </a:gridCol>
              </a:tblGrid>
              <a:tr h="247267">
                <a:tc>
                  <a:txBody>
                    <a:bodyPr/>
                    <a:lstStyle/>
                    <a:p>
                      <a:pPr marL="0" marR="0" algn="ctr">
                        <a:spcBef>
                          <a:spcPts val="0"/>
                        </a:spcBef>
                        <a:spcAft>
                          <a:spcPts val="0"/>
                        </a:spcAft>
                      </a:pPr>
                      <a:r>
                        <a:rPr lang="en-GB" sz="1200"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system</a:t>
                      </a:r>
                      <a:endParaRPr lang="en-GB" sz="900" b="1" i="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spcBef>
                          <a:spcPts val="0"/>
                        </a:spcBef>
                        <a:spcAft>
                          <a:spcPts val="0"/>
                        </a:spcAft>
                      </a:pPr>
                      <a:r>
                        <a:rPr lang="en-GB" sz="1200" b="1" i="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t>
                      </a:r>
                      <a:r>
                        <a:rPr lang="en-GB" sz="1200" b="1" i="0" baseline="-250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a:t>
                      </a:r>
                      <a:endParaRPr lang="en-GB" sz="900" b="1" i="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spcBef>
                          <a:spcPts val="0"/>
                        </a:spcBef>
                        <a:spcAft>
                          <a:spcPts val="0"/>
                        </a:spcAft>
                      </a:pPr>
                      <a:r>
                        <a:rPr lang="en-GB" sz="1200"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t>
                      </a:r>
                      <a:r>
                        <a:rPr lang="en-GB" sz="1200" b="1" i="0" baseline="-25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a:t>
                      </a:r>
                      <a:endParaRPr lang="en-GB" sz="900" b="1" i="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spcBef>
                          <a:spcPts val="0"/>
                        </a:spcBef>
                        <a:spcAft>
                          <a:spcPts val="0"/>
                        </a:spcAft>
                      </a:pPr>
                      <a:r>
                        <a:rPr lang="en-GB" sz="1200"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means</a:t>
                      </a:r>
                      <a:endParaRPr lang="en-GB" sz="900" b="1" i="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spcBef>
                          <a:spcPts val="0"/>
                        </a:spcBef>
                        <a:spcAft>
                          <a:spcPts val="0"/>
                        </a:spcAft>
                      </a:pPr>
                      <a:r>
                        <a:rPr lang="en-GB" sz="1200"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group</a:t>
                      </a:r>
                      <a:endParaRPr lang="en-GB" sz="900" b="1" i="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89761634"/>
                  </a:ext>
                </a:extLst>
              </a:tr>
              <a:tr h="247267">
                <a:tc>
                  <a:txBody>
                    <a:bodyPr/>
                    <a:lstStyle/>
                    <a:p>
                      <a:pPr marL="0" marR="0" algn="ctr">
                        <a:spcBef>
                          <a:spcPts val="0"/>
                        </a:spcBef>
                        <a:spcAft>
                          <a:spcPts val="0"/>
                        </a:spcAft>
                      </a:pPr>
                      <a:r>
                        <a:rPr lang="en-GB" sz="120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dualcenter</a:t>
                      </a:r>
                      <a:endParaRPr lang="en-GB" sz="900" i="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0.0</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a:t>
                      </a:r>
                      <a:endParaRPr lang="en-GB" sz="900" i="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0.980726836</a:t>
                      </a:r>
                      <a:endParaRPr lang="en-GB" sz="900" i="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4765427"/>
                  </a:ext>
                </a:extLst>
              </a:tr>
              <a:tr h="247267">
                <a:tc>
                  <a:txBody>
                    <a:bodyPr/>
                    <a:lstStyle/>
                    <a:p>
                      <a:pPr marL="0" marR="0" algn="ctr">
                        <a:spcBef>
                          <a:spcPts val="0"/>
                        </a:spcBef>
                        <a:spcAft>
                          <a:spcPts val="0"/>
                        </a:spcAft>
                      </a:pPr>
                      <a:r>
                        <a:rPr lang="en-GB" sz="120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dualcenter</a:t>
                      </a:r>
                      <a:endParaRPr lang="en-GB" sz="900" i="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0.25</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0.75</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0.47168142</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4152618"/>
                  </a:ext>
                </a:extLst>
              </a:tr>
              <a:tr h="247267">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IPOP-CMA-ES</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0.0</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0.461258262</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8359998"/>
                  </a:ext>
                </a:extLst>
              </a:tr>
              <a:tr h="247267">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cond-dualcenter</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0.5-0.5</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0.0-1.0</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0.38650352</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8403135"/>
                  </a:ext>
                </a:extLst>
              </a:tr>
              <a:tr h="247267">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cond-dualcenter</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0.5-0.5</a:t>
                      </a:r>
                      <a:endParaRPr lang="en-GB" sz="900" i="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0.25-0.75</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0.372839137</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cd</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7286367"/>
                  </a:ext>
                </a:extLst>
              </a:tr>
              <a:tr h="247267">
                <a:tc>
                  <a:txBody>
                    <a:bodyPr/>
                    <a:lstStyle/>
                    <a:p>
                      <a:pPr marL="0" marR="0" algn="ctr">
                        <a:spcBef>
                          <a:spcPts val="0"/>
                        </a:spcBef>
                        <a:spcAft>
                          <a:spcPts val="0"/>
                        </a:spcAft>
                      </a:pPr>
                      <a:r>
                        <a:rPr lang="en-GB" sz="1200" i="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cond-dualcenter</a:t>
                      </a:r>
                      <a:endParaRPr lang="en-GB" sz="900" i="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0.75-0.25</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0.0-1.0</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0.318215438</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925022"/>
                  </a:ext>
                </a:extLst>
              </a:tr>
              <a:tr h="247267">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rs-dualcenter</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0.5-0.5</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0.25-0.75</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0.317761093</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0257862"/>
                  </a:ext>
                </a:extLst>
              </a:tr>
              <a:tr h="247267">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cond-dualcenter</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0.75-0.25</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0.75-0.25</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0.29230512</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ef</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9403096"/>
                  </a:ext>
                </a:extLst>
              </a:tr>
              <a:tr h="247267">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cond-dualcenter</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0.75-0.25</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0.5-0.5</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0.287354569</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ef</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5400668"/>
                  </a:ext>
                </a:extLst>
              </a:tr>
              <a:tr h="247267">
                <a:tc>
                  <a:txBody>
                    <a:bodyPr/>
                    <a:lstStyle/>
                    <a:p>
                      <a:pPr marL="0" marR="0" algn="ctr">
                        <a:spcBef>
                          <a:spcPts val="0"/>
                        </a:spcBef>
                        <a:spcAft>
                          <a:spcPts val="0"/>
                        </a:spcAft>
                      </a:pPr>
                      <a:r>
                        <a:rPr lang="en-GB" sz="120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dualcenter</a:t>
                      </a:r>
                      <a:endParaRPr lang="en-GB" sz="900" i="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0.5</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0.5</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0.264913244</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fg</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3900252"/>
                  </a:ext>
                </a:extLst>
              </a:tr>
              <a:tr h="247267">
                <a:tc>
                  <a:txBody>
                    <a:bodyPr/>
                    <a:lstStyle/>
                    <a:p>
                      <a:pPr marL="0" marR="0" algn="ctr">
                        <a:spcBef>
                          <a:spcPts val="0"/>
                        </a:spcBef>
                        <a:spcAft>
                          <a:spcPts val="0"/>
                        </a:spcAft>
                      </a:pPr>
                      <a:r>
                        <a:rPr lang="en-GB" sz="120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dualcenter</a:t>
                      </a:r>
                      <a:endParaRPr lang="en-GB" sz="900" i="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0.75</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0.25</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0.237818369</a:t>
                      </a:r>
                      <a:endParaRPr lang="en-GB" sz="900" i="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gh</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6512831"/>
                  </a:ext>
                </a:extLst>
              </a:tr>
              <a:tr h="247267">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cond-dualcenter</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1.0-0.0</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0.0-1.0</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0.23457734</a:t>
                      </a:r>
                      <a:endParaRPr lang="en-GB" sz="900" i="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gh</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2359352"/>
                  </a:ext>
                </a:extLst>
              </a:tr>
              <a:tr h="247267">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cond-dualcenter</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1.0-0.0</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0.75-0.25</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0.232724025</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gh</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7773825"/>
                  </a:ext>
                </a:extLst>
              </a:tr>
              <a:tr h="247267">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cond-dualcenter</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1.0-0.0</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0.25-0.75</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0.229297767</a:t>
                      </a:r>
                      <a:endParaRPr lang="en-GB" sz="900" i="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ghi</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8577453"/>
                  </a:ext>
                </a:extLst>
              </a:tr>
              <a:tr h="247267">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rs-dualcenter</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0.75-0.25</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0.25-0.75</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0.228289752</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ghi</a:t>
                      </a:r>
                      <a:endParaRPr lang="en-GB" sz="900" i="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0092570"/>
                  </a:ext>
                </a:extLst>
              </a:tr>
              <a:tr h="247267">
                <a:tc>
                  <a:txBody>
                    <a:bodyPr/>
                    <a:lstStyle/>
                    <a:p>
                      <a:pPr marL="0" marR="0" algn="ctr">
                        <a:spcBef>
                          <a:spcPts val="0"/>
                        </a:spcBef>
                        <a:spcAft>
                          <a:spcPts val="0"/>
                        </a:spcAft>
                      </a:pPr>
                      <a:r>
                        <a:rPr lang="en-GB" sz="1200" i="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cond-dualcenter</a:t>
                      </a:r>
                      <a:endParaRPr lang="en-GB" sz="900" i="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1.0-0.0</a:t>
                      </a:r>
                      <a:endParaRPr lang="en-GB" sz="900" i="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0.5-0.5</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0.222463855</a:t>
                      </a:r>
                      <a:endParaRPr lang="en-GB" sz="900" i="1">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a:t>
                      </a:r>
                      <a:endParaRPr lang="en-GB" sz="900" i="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2736916"/>
                  </a:ext>
                </a:extLst>
              </a:tr>
              <a:tr h="247267">
                <a:tc>
                  <a:txBody>
                    <a:bodyPr/>
                    <a:lstStyle/>
                    <a:p>
                      <a:pPr marL="0" marR="0" algn="ctr">
                        <a:spcBef>
                          <a:spcPts val="0"/>
                        </a:spcBef>
                        <a:spcAft>
                          <a:spcPts val="0"/>
                        </a:spcAft>
                      </a:pPr>
                      <a:r>
                        <a:rPr lang="en-GB" sz="1200" i="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rs-dualcenter</a:t>
                      </a:r>
                      <a:endParaRPr lang="en-GB" sz="900" i="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0.75-0.25</a:t>
                      </a:r>
                      <a:endParaRPr lang="en-GB" sz="900" i="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0.5-0.5</a:t>
                      </a:r>
                      <a:endParaRPr lang="en-GB" sz="900" i="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0.196919405</a:t>
                      </a:r>
                      <a:endParaRPr lang="en-GB" sz="900" i="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120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a:t>
                      </a:r>
                      <a:endParaRPr lang="en-GB" sz="900" i="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8811258"/>
                  </a:ext>
                </a:extLst>
              </a:tr>
            </a:tbl>
          </a:graphicData>
        </a:graphic>
      </p:graphicFrame>
    </p:spTree>
    <p:extLst>
      <p:ext uri="{BB962C8B-B14F-4D97-AF65-F5344CB8AC3E}">
        <p14:creationId xmlns:p14="http://schemas.microsoft.com/office/powerpoint/2010/main" val="12039622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CC825-D0D4-49D7-8C5D-EE87727B7BD5}"/>
              </a:ext>
            </a:extLst>
          </p:cNvPr>
          <p:cNvSpPr>
            <a:spLocks noGrp="1"/>
          </p:cNvSpPr>
          <p:nvPr>
            <p:ph type="title"/>
          </p:nvPr>
        </p:nvSpPr>
        <p:spPr>
          <a:xfrm>
            <a:off x="2592925" y="624110"/>
            <a:ext cx="8911687" cy="822553"/>
          </a:xfrm>
        </p:spPr>
        <p:txBody>
          <a:bodyPr/>
          <a:lstStyle/>
          <a:p>
            <a:r>
              <a:rPr lang="en-US" dirty="0"/>
              <a:t>Results: Ackley</a:t>
            </a:r>
            <a:endParaRPr lang="en-GB" dirty="0"/>
          </a:p>
        </p:txBody>
      </p:sp>
      <p:sp>
        <p:nvSpPr>
          <p:cNvPr id="4" name="Slide Number Placeholder 3">
            <a:extLst>
              <a:ext uri="{FF2B5EF4-FFF2-40B4-BE49-F238E27FC236}">
                <a16:creationId xmlns:a16="http://schemas.microsoft.com/office/drawing/2014/main" id="{3FB1AFCB-51DF-431A-9F59-987A3AA95811}"/>
              </a:ext>
            </a:extLst>
          </p:cNvPr>
          <p:cNvSpPr>
            <a:spLocks noGrp="1"/>
          </p:cNvSpPr>
          <p:nvPr>
            <p:ph type="sldNum" sz="quarter" idx="12"/>
          </p:nvPr>
        </p:nvSpPr>
        <p:spPr/>
        <p:txBody>
          <a:bodyPr/>
          <a:lstStyle/>
          <a:p>
            <a:fld id="{D57F1E4F-1CFF-5643-939E-217C01CDF565}" type="slidenum">
              <a:rPr lang="en-US" smtClean="0"/>
              <a:pPr/>
              <a:t>35</a:t>
            </a:fld>
            <a:endParaRPr lang="en-US" dirty="0"/>
          </a:p>
        </p:txBody>
      </p:sp>
      <p:graphicFrame>
        <p:nvGraphicFramePr>
          <p:cNvPr id="6" name="Table 5">
            <a:extLst>
              <a:ext uri="{FF2B5EF4-FFF2-40B4-BE49-F238E27FC236}">
                <a16:creationId xmlns:a16="http://schemas.microsoft.com/office/drawing/2014/main" id="{04A15ED3-F6FB-4224-B133-BA996845DF93}"/>
              </a:ext>
            </a:extLst>
          </p:cNvPr>
          <p:cNvGraphicFramePr>
            <a:graphicFrameLocks noGrp="1"/>
          </p:cNvGraphicFramePr>
          <p:nvPr>
            <p:extLst>
              <p:ext uri="{D42A27DB-BD31-4B8C-83A1-F6EECF244321}">
                <p14:modId xmlns:p14="http://schemas.microsoft.com/office/powerpoint/2010/main" val="1489399565"/>
              </p:ext>
            </p:extLst>
          </p:nvPr>
        </p:nvGraphicFramePr>
        <p:xfrm>
          <a:off x="2893325" y="1749538"/>
          <a:ext cx="7246962" cy="4296420"/>
        </p:xfrm>
        <a:graphic>
          <a:graphicData uri="http://schemas.openxmlformats.org/drawingml/2006/table">
            <a:tbl>
              <a:tblPr firstRow="1" firstCol="1" bandRow="1"/>
              <a:tblGrid>
                <a:gridCol w="956346">
                  <a:extLst>
                    <a:ext uri="{9D8B030D-6E8A-4147-A177-3AD203B41FA5}">
                      <a16:colId xmlns:a16="http://schemas.microsoft.com/office/drawing/2014/main" val="796090500"/>
                    </a:ext>
                  </a:extLst>
                </a:gridCol>
                <a:gridCol w="1665137">
                  <a:extLst>
                    <a:ext uri="{9D8B030D-6E8A-4147-A177-3AD203B41FA5}">
                      <a16:colId xmlns:a16="http://schemas.microsoft.com/office/drawing/2014/main" val="3250658925"/>
                    </a:ext>
                  </a:extLst>
                </a:gridCol>
                <a:gridCol w="1186020">
                  <a:extLst>
                    <a:ext uri="{9D8B030D-6E8A-4147-A177-3AD203B41FA5}">
                      <a16:colId xmlns:a16="http://schemas.microsoft.com/office/drawing/2014/main" val="3334587840"/>
                    </a:ext>
                  </a:extLst>
                </a:gridCol>
                <a:gridCol w="1186020">
                  <a:extLst>
                    <a:ext uri="{9D8B030D-6E8A-4147-A177-3AD203B41FA5}">
                      <a16:colId xmlns:a16="http://schemas.microsoft.com/office/drawing/2014/main" val="2477509954"/>
                    </a:ext>
                  </a:extLst>
                </a:gridCol>
                <a:gridCol w="1270737">
                  <a:extLst>
                    <a:ext uri="{9D8B030D-6E8A-4147-A177-3AD203B41FA5}">
                      <a16:colId xmlns:a16="http://schemas.microsoft.com/office/drawing/2014/main" val="1635457966"/>
                    </a:ext>
                  </a:extLst>
                </a:gridCol>
                <a:gridCol w="982702">
                  <a:extLst>
                    <a:ext uri="{9D8B030D-6E8A-4147-A177-3AD203B41FA5}">
                      <a16:colId xmlns:a16="http://schemas.microsoft.com/office/drawing/2014/main" val="2303373420"/>
                    </a:ext>
                  </a:extLst>
                </a:gridCol>
              </a:tblGrid>
              <a:tr h="238690">
                <a:tc>
                  <a:txBody>
                    <a:bodyPr/>
                    <a:lstStyle/>
                    <a:p>
                      <a:pPr marL="0" marR="0" algn="ctr">
                        <a:lnSpc>
                          <a:spcPct val="107000"/>
                        </a:lnSpc>
                        <a:spcBef>
                          <a:spcPts val="0"/>
                        </a:spcBef>
                        <a:spcAft>
                          <a:spcPts val="0"/>
                        </a:spcAft>
                      </a:pPr>
                      <a:r>
                        <a:rPr lang="en-GB" sz="1200" b="1" dirty="0">
                          <a:effectLst/>
                          <a:latin typeface="Times New Roman" panose="02020603050405020304" pitchFamily="18" charset="0"/>
                          <a:ea typeface="Calibri" panose="020F0502020204030204" pitchFamily="34" charset="0"/>
                          <a:cs typeface="Times New Roman" panose="02020603050405020304" pitchFamily="18" charset="0"/>
                        </a:rPr>
                        <a:t>function</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Times New Roman" panose="02020603050405020304" pitchFamily="18" charset="0"/>
                        </a:rPr>
                        <a:t>system</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Times New Roman" panose="02020603050405020304" pitchFamily="18" charset="0"/>
                        </a:rPr>
                        <a:t>r</a:t>
                      </a:r>
                      <a:r>
                        <a:rPr lang="en-GB" sz="1200" b="1" baseline="-25000">
                          <a:effectLst/>
                          <a:latin typeface="Times New Roman" panose="02020603050405020304" pitchFamily="18" charset="0"/>
                          <a:ea typeface="Calibri" panose="020F0502020204030204" pitchFamily="34" charset="0"/>
                          <a:cs typeface="Times New Roman" panose="02020603050405020304" pitchFamily="18" charset="0"/>
                        </a:rPr>
                        <a:t>x</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Times New Roman" panose="02020603050405020304" pitchFamily="18" charset="0"/>
                        </a:rPr>
                        <a:t>r</a:t>
                      </a:r>
                      <a:r>
                        <a:rPr lang="en-GB" sz="1200" b="1" baseline="-25000">
                          <a:effectLst/>
                          <a:latin typeface="Times New Roman" panose="02020603050405020304" pitchFamily="18" charset="0"/>
                          <a:ea typeface="Calibri" panose="020F0502020204030204" pitchFamily="34" charset="0"/>
                          <a:cs typeface="Times New Roman" panose="02020603050405020304" pitchFamily="18" charset="0"/>
                        </a:rPr>
                        <a:t>e</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Times New Roman" panose="02020603050405020304" pitchFamily="18" charset="0"/>
                        </a:rPr>
                        <a:t>means</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Times New Roman" panose="02020603050405020304" pitchFamily="18" charset="0"/>
                        </a:rPr>
                        <a:t>group</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700020036"/>
                  </a:ext>
                </a:extLst>
              </a:tr>
              <a:tr h="238690">
                <a:tc>
                  <a:txBody>
                    <a:bodyPr/>
                    <a:lstStyle/>
                    <a:p>
                      <a:pPr marL="0" marR="0" algn="ctr">
                        <a:lnSpc>
                          <a:spcPct val="107000"/>
                        </a:lnSpc>
                        <a:spcBef>
                          <a:spcPts val="0"/>
                        </a:spcBef>
                        <a:spcAft>
                          <a:spcPts val="0"/>
                        </a:spcAft>
                      </a:pP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ackley</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dualcenter</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1.0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0.17258676</a:t>
                      </a: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qrstuv</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4593015"/>
                  </a:ext>
                </a:extLst>
              </a:tr>
              <a:tr h="23869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ackley</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dualcenter</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0.25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0.75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0.050402009</a:t>
                      </a: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zABC</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0978498"/>
                  </a:ext>
                </a:extLst>
              </a:tr>
              <a:tr h="23869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ackley</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IPOP-CMA-ES</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1.0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0.045523428</a:t>
                      </a: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BCD</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4945784"/>
                  </a:ext>
                </a:extLst>
              </a:tr>
              <a:tr h="23869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ackley</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cond-dualcenter</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0.5-0.5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0.25-0.75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0.028678235</a:t>
                      </a: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CDEF</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9188135"/>
                  </a:ext>
                </a:extLst>
              </a:tr>
              <a:tr h="23869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ackley</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cond-dualcenter</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0.5-0.5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0.0-1.0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0.027855219</a:t>
                      </a: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CDEFG</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6393146"/>
                  </a:ext>
                </a:extLst>
              </a:tr>
              <a:tr h="23869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ackley</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cond-dualcenter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0.75-0.25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0.0-1.0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0.024749275</a:t>
                      </a: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DEFG</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5210092"/>
                  </a:ext>
                </a:extLst>
              </a:tr>
              <a:tr h="23869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ackley</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cond-dualcenter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0.75-0.25</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0.25-0.75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0.021943994</a:t>
                      </a: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EFG</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5106182"/>
                  </a:ext>
                </a:extLst>
              </a:tr>
              <a:tr h="23869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ackley</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cond-dualcenter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0.75-0.25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0.5-0.5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0.020970899</a:t>
                      </a: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FG</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0984655"/>
                  </a:ext>
                </a:extLst>
              </a:tr>
              <a:tr h="23869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ackley</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cond-dualcenter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1.0-0.0</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0.5-0.5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0.018771639</a:t>
                      </a: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FGH</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612682"/>
                  </a:ext>
                </a:extLst>
              </a:tr>
              <a:tr h="23869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ackley</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rs-dualcenter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0.5-0.5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0.25-0.75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0.018462547</a:t>
                      </a: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FGH</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376967"/>
                  </a:ext>
                </a:extLst>
              </a:tr>
              <a:tr h="23869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ackley</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dualcenter</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0.75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0.25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0.018326322</a:t>
                      </a: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FGH</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5968616"/>
                  </a:ext>
                </a:extLst>
              </a:tr>
              <a:tr h="23869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ackley</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cond-dualcenter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1.0-0.0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0.0-1.0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0.015897679</a:t>
                      </a: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FGH</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7835115"/>
                  </a:ext>
                </a:extLst>
              </a:tr>
              <a:tr h="23869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ackley</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cond-dualcenter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1.0-0.0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0.75-0.25</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0.015860541</a:t>
                      </a: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FGH</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7126104"/>
                  </a:ext>
                </a:extLst>
              </a:tr>
              <a:tr h="23869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ackley</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dualcenter</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0.015111253</a:t>
                      </a: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FGH</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4845570"/>
                  </a:ext>
                </a:extLst>
              </a:tr>
              <a:tr h="23869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ackley</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cond-dualcenter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1.0-0.0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0.25-0.75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0.014807807</a:t>
                      </a: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FGH</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7460562"/>
                  </a:ext>
                </a:extLst>
              </a:tr>
              <a:tr h="23869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ackley</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rs-dualcenter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0.75-0.25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0.25-0.75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0.014231207</a:t>
                      </a: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GH</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6762776"/>
                  </a:ext>
                </a:extLst>
              </a:tr>
              <a:tr h="23869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ackley</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rs-dualcenter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0.75-0.25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0.5-0.5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0.010339798</a:t>
                      </a: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H</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39149" marR="391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0741234"/>
                  </a:ext>
                </a:extLst>
              </a:tr>
            </a:tbl>
          </a:graphicData>
        </a:graphic>
      </p:graphicFrame>
    </p:spTree>
    <p:extLst>
      <p:ext uri="{BB962C8B-B14F-4D97-AF65-F5344CB8AC3E}">
        <p14:creationId xmlns:p14="http://schemas.microsoft.com/office/powerpoint/2010/main" val="39997324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35E6A-2CD6-4509-881F-41FD1819C3A3}"/>
              </a:ext>
            </a:extLst>
          </p:cNvPr>
          <p:cNvSpPr>
            <a:spLocks noGrp="1"/>
          </p:cNvSpPr>
          <p:nvPr>
            <p:ph type="title"/>
          </p:nvPr>
        </p:nvSpPr>
        <p:spPr/>
        <p:txBody>
          <a:bodyPr/>
          <a:lstStyle/>
          <a:p>
            <a:r>
              <a:rPr lang="en-US" dirty="0"/>
              <a:t>Results: </a:t>
            </a:r>
            <a:r>
              <a:rPr lang="en-US" dirty="0" err="1"/>
              <a:t>Griewank</a:t>
            </a:r>
            <a:endParaRPr lang="en-GB" dirty="0"/>
          </a:p>
        </p:txBody>
      </p:sp>
      <p:sp>
        <p:nvSpPr>
          <p:cNvPr id="4" name="Slide Number Placeholder 3">
            <a:extLst>
              <a:ext uri="{FF2B5EF4-FFF2-40B4-BE49-F238E27FC236}">
                <a16:creationId xmlns:a16="http://schemas.microsoft.com/office/drawing/2014/main" id="{E69FD9FA-4124-4370-933F-80805D5B4E9D}"/>
              </a:ext>
            </a:extLst>
          </p:cNvPr>
          <p:cNvSpPr>
            <a:spLocks noGrp="1"/>
          </p:cNvSpPr>
          <p:nvPr>
            <p:ph type="sldNum" sz="quarter" idx="12"/>
          </p:nvPr>
        </p:nvSpPr>
        <p:spPr/>
        <p:txBody>
          <a:bodyPr/>
          <a:lstStyle/>
          <a:p>
            <a:fld id="{D57F1E4F-1CFF-5643-939E-217C01CDF565}" type="slidenum">
              <a:rPr lang="en-US" smtClean="0"/>
              <a:pPr/>
              <a:t>36</a:t>
            </a:fld>
            <a:endParaRPr lang="en-US" dirty="0"/>
          </a:p>
        </p:txBody>
      </p:sp>
      <p:graphicFrame>
        <p:nvGraphicFramePr>
          <p:cNvPr id="5" name="Table 4">
            <a:extLst>
              <a:ext uri="{FF2B5EF4-FFF2-40B4-BE49-F238E27FC236}">
                <a16:creationId xmlns:a16="http://schemas.microsoft.com/office/drawing/2014/main" id="{781D2408-008A-450F-8AB7-575727B452A9}"/>
              </a:ext>
            </a:extLst>
          </p:cNvPr>
          <p:cNvGraphicFramePr>
            <a:graphicFrameLocks noGrp="1"/>
          </p:cNvGraphicFramePr>
          <p:nvPr>
            <p:extLst>
              <p:ext uri="{D42A27DB-BD31-4B8C-83A1-F6EECF244321}">
                <p14:modId xmlns:p14="http://schemas.microsoft.com/office/powerpoint/2010/main" val="2004506123"/>
              </p:ext>
            </p:extLst>
          </p:nvPr>
        </p:nvGraphicFramePr>
        <p:xfrm>
          <a:off x="3002508" y="1610436"/>
          <a:ext cx="7301551" cy="4729335"/>
        </p:xfrm>
        <a:graphic>
          <a:graphicData uri="http://schemas.openxmlformats.org/drawingml/2006/table">
            <a:tbl>
              <a:tblPr firstRow="1" firstCol="1" bandRow="1"/>
              <a:tblGrid>
                <a:gridCol w="1135497">
                  <a:extLst>
                    <a:ext uri="{9D8B030D-6E8A-4147-A177-3AD203B41FA5}">
                      <a16:colId xmlns:a16="http://schemas.microsoft.com/office/drawing/2014/main" val="33523381"/>
                    </a:ext>
                  </a:extLst>
                </a:gridCol>
                <a:gridCol w="1621360">
                  <a:extLst>
                    <a:ext uri="{9D8B030D-6E8A-4147-A177-3AD203B41FA5}">
                      <a16:colId xmlns:a16="http://schemas.microsoft.com/office/drawing/2014/main" val="774314585"/>
                    </a:ext>
                  </a:extLst>
                </a:gridCol>
                <a:gridCol w="1140018">
                  <a:extLst>
                    <a:ext uri="{9D8B030D-6E8A-4147-A177-3AD203B41FA5}">
                      <a16:colId xmlns:a16="http://schemas.microsoft.com/office/drawing/2014/main" val="3108764019"/>
                    </a:ext>
                  </a:extLst>
                </a:gridCol>
                <a:gridCol w="1058589">
                  <a:extLst>
                    <a:ext uri="{9D8B030D-6E8A-4147-A177-3AD203B41FA5}">
                      <a16:colId xmlns:a16="http://schemas.microsoft.com/office/drawing/2014/main" val="403984294"/>
                    </a:ext>
                  </a:extLst>
                </a:gridCol>
                <a:gridCol w="1221450">
                  <a:extLst>
                    <a:ext uri="{9D8B030D-6E8A-4147-A177-3AD203B41FA5}">
                      <a16:colId xmlns:a16="http://schemas.microsoft.com/office/drawing/2014/main" val="122615463"/>
                    </a:ext>
                  </a:extLst>
                </a:gridCol>
                <a:gridCol w="1124637">
                  <a:extLst>
                    <a:ext uri="{9D8B030D-6E8A-4147-A177-3AD203B41FA5}">
                      <a16:colId xmlns:a16="http://schemas.microsoft.com/office/drawing/2014/main" val="923786921"/>
                    </a:ext>
                  </a:extLst>
                </a:gridCol>
              </a:tblGrid>
              <a:tr h="129362">
                <a:tc>
                  <a:txBody>
                    <a:bodyPr/>
                    <a:lstStyle/>
                    <a:p>
                      <a:pPr marL="0" marR="0" algn="ctr">
                        <a:lnSpc>
                          <a:spcPct val="107000"/>
                        </a:lnSpc>
                        <a:spcBef>
                          <a:spcPts val="0"/>
                        </a:spcBef>
                        <a:spcAft>
                          <a:spcPts val="0"/>
                        </a:spcAft>
                      </a:pPr>
                      <a:r>
                        <a:rPr lang="en-GB" sz="1200" b="1" dirty="0">
                          <a:effectLst/>
                          <a:latin typeface="Times New Roman" panose="02020603050405020304" pitchFamily="18" charset="0"/>
                          <a:ea typeface="Calibri" panose="020F0502020204030204" pitchFamily="34" charset="0"/>
                          <a:cs typeface="Arial" panose="020B0604020202020204" pitchFamily="34" charset="0"/>
                        </a:rPr>
                        <a:t>function</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dirty="0">
                          <a:effectLst/>
                          <a:latin typeface="Times New Roman" panose="02020603050405020304" pitchFamily="18" charset="0"/>
                          <a:ea typeface="Calibri" panose="020F0502020204030204" pitchFamily="34" charset="0"/>
                          <a:cs typeface="Arial" panose="020B0604020202020204" pitchFamily="34" charset="0"/>
                        </a:rPr>
                        <a:t>system</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dirty="0" err="1">
                          <a:effectLst/>
                          <a:latin typeface="Times New Roman" panose="02020603050405020304" pitchFamily="18" charset="0"/>
                          <a:ea typeface="Calibri" panose="020F0502020204030204" pitchFamily="34" charset="0"/>
                          <a:cs typeface="Arial" panose="020B0604020202020204" pitchFamily="34" charset="0"/>
                        </a:rPr>
                        <a:t>r</a:t>
                      </a:r>
                      <a:r>
                        <a:rPr lang="en-GB" sz="1200" baseline="-25000" dirty="0" err="1">
                          <a:effectLst/>
                          <a:latin typeface="Times New Roman" panose="02020603050405020304" pitchFamily="18" charset="0"/>
                          <a:ea typeface="Calibri" panose="020F0502020204030204" pitchFamily="34" charset="0"/>
                          <a:cs typeface="Arial" panose="020B0604020202020204" pitchFamily="34" charset="0"/>
                        </a:rPr>
                        <a:t>x</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dirty="0">
                          <a:effectLst/>
                          <a:latin typeface="Times New Roman" panose="02020603050405020304" pitchFamily="18" charset="0"/>
                          <a:ea typeface="Calibri" panose="020F0502020204030204" pitchFamily="34" charset="0"/>
                          <a:cs typeface="Arial" panose="020B0604020202020204" pitchFamily="34" charset="0"/>
                        </a:rPr>
                        <a:t>r</a:t>
                      </a:r>
                      <a:r>
                        <a:rPr lang="en-GB" sz="1200" b="1" baseline="-25000" dirty="0">
                          <a:effectLst/>
                          <a:latin typeface="Times New Roman" panose="02020603050405020304" pitchFamily="18" charset="0"/>
                          <a:ea typeface="Calibri" panose="020F0502020204030204" pitchFamily="34" charset="0"/>
                          <a:cs typeface="Arial" panose="020B0604020202020204" pitchFamily="34" charset="0"/>
                        </a:rPr>
                        <a:t>e</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dirty="0">
                          <a:effectLst/>
                          <a:latin typeface="Times New Roman" panose="02020603050405020304" pitchFamily="18" charset="0"/>
                          <a:ea typeface="Calibri" panose="020F0502020204030204" pitchFamily="34" charset="0"/>
                          <a:cs typeface="Arial" panose="020B0604020202020204" pitchFamily="34" charset="0"/>
                        </a:rPr>
                        <a:t>means</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dirty="0">
                          <a:effectLst/>
                          <a:latin typeface="Times New Roman" panose="02020603050405020304" pitchFamily="18" charset="0"/>
                          <a:ea typeface="Calibri" panose="020F0502020204030204" pitchFamily="34" charset="0"/>
                          <a:cs typeface="Arial" panose="020B0604020202020204" pitchFamily="34" charset="0"/>
                        </a:rPr>
                        <a:t>group</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4199186899"/>
                  </a:ext>
                </a:extLst>
              </a:tr>
              <a:tr h="268085">
                <a:tc>
                  <a:txBody>
                    <a:bodyPr/>
                    <a:lstStyle/>
                    <a:p>
                      <a:pPr marL="0" marR="0" algn="ctr">
                        <a:lnSpc>
                          <a:spcPct val="107000"/>
                        </a:lnSpc>
                        <a:spcBef>
                          <a:spcPts val="0"/>
                        </a:spcBef>
                        <a:spcAft>
                          <a:spcPts val="0"/>
                        </a:spcAft>
                      </a:pPr>
                      <a:r>
                        <a:rPr lang="en-GB" sz="1200" dirty="0" err="1">
                          <a:effectLst/>
                          <a:latin typeface="Times New Roman" panose="02020603050405020304" pitchFamily="18" charset="0"/>
                          <a:ea typeface="Calibri" panose="020F0502020204030204" pitchFamily="34" charset="0"/>
                          <a:cs typeface="Arial" panose="020B0604020202020204" pitchFamily="34" charset="0"/>
                        </a:rPr>
                        <a:t>griewank</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dualcenter</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0.003230298</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I</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1038527"/>
                  </a:ext>
                </a:extLst>
              </a:tr>
              <a:tr h="272747">
                <a:tc>
                  <a:txBody>
                    <a:bodyPr/>
                    <a:lstStyle/>
                    <a:p>
                      <a:pPr marL="0" marR="0" algn="ctr">
                        <a:lnSpc>
                          <a:spcPct val="107000"/>
                        </a:lnSpc>
                        <a:spcBef>
                          <a:spcPts val="0"/>
                        </a:spcBef>
                        <a:spcAft>
                          <a:spcPts val="0"/>
                        </a:spcAft>
                      </a:pPr>
                      <a:r>
                        <a:rPr lang="en-GB" sz="1200" dirty="0" err="1">
                          <a:effectLst/>
                          <a:latin typeface="Times New Roman" panose="02020603050405020304" pitchFamily="18" charset="0"/>
                          <a:ea typeface="Calibri" panose="020F0502020204030204" pitchFamily="34" charset="0"/>
                          <a:cs typeface="Arial" panose="020B0604020202020204" pitchFamily="34" charset="0"/>
                        </a:rPr>
                        <a:t>griewank</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IPOP-CMA-ES</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1.0</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0.0</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0.00111369</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J</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0191507"/>
                  </a:ext>
                </a:extLst>
              </a:tr>
              <a:tr h="268085">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griewank</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dualcenter</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0.000599728</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JK</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2286236"/>
                  </a:ext>
                </a:extLst>
              </a:tr>
              <a:tr h="268085">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griewank</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err="1">
                          <a:effectLst/>
                          <a:latin typeface="Times New Roman" panose="02020603050405020304" pitchFamily="18" charset="0"/>
                          <a:ea typeface="Calibri" panose="020F0502020204030204" pitchFamily="34" charset="0"/>
                          <a:cs typeface="Arial" panose="020B0604020202020204" pitchFamily="34" charset="0"/>
                        </a:rPr>
                        <a:t>cond-dualcenter</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0.000492237</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JKL</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0399156"/>
                  </a:ext>
                </a:extLst>
              </a:tr>
              <a:tr h="268085">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griewank</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0.5-0.5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0.0-1.0</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0.000457673</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KLM</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5650022"/>
                  </a:ext>
                </a:extLst>
              </a:tr>
              <a:tr h="268085">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griewank</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0.75-0.25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0.0-1.0</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0.000367983</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KLMN</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036317"/>
                  </a:ext>
                </a:extLst>
              </a:tr>
              <a:tr h="268085">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griewank</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0.25-0.25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0.000327066</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KLMN</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2542328"/>
                  </a:ext>
                </a:extLst>
              </a:tr>
              <a:tr h="268085">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griewank</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err="1">
                          <a:effectLst/>
                          <a:latin typeface="Times New Roman" panose="02020603050405020304" pitchFamily="18" charset="0"/>
                          <a:ea typeface="Calibri" panose="020F0502020204030204" pitchFamily="34" charset="0"/>
                          <a:cs typeface="Arial" panose="020B0604020202020204" pitchFamily="34" charset="0"/>
                        </a:rPr>
                        <a:t>cond-dualcenter</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0.5-0.5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0.000326331</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KLMN</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0715459"/>
                  </a:ext>
                </a:extLst>
              </a:tr>
              <a:tr h="268085">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griewank</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1.0-0.0</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0.0-1.0</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0.000234601</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LMNOP</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0514408"/>
                  </a:ext>
                </a:extLst>
              </a:tr>
              <a:tr h="268085">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griewank</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1.0-0.0</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0.000209169</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LMNOPQ</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154142"/>
                  </a:ext>
                </a:extLst>
              </a:tr>
              <a:tr h="268085">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griewank</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dualcenter</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0.000196035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MNOPQR</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808453"/>
                  </a:ext>
                </a:extLst>
              </a:tr>
              <a:tr h="268085">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griewank</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rs-dualcenter</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0.000195362</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NOPQR</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908776"/>
                  </a:ext>
                </a:extLst>
              </a:tr>
              <a:tr h="268085">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griewank</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dualcenter</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0.000179814</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NOPQR</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5839186"/>
                  </a:ext>
                </a:extLst>
              </a:tr>
              <a:tr h="268085">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griewank</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rs-dualcenter</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0.00016949</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NOPQRS</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2607764"/>
                  </a:ext>
                </a:extLst>
              </a:tr>
              <a:tr h="252814">
                <a:tc>
                  <a:txBody>
                    <a:bodyPr/>
                    <a:lstStyle/>
                    <a:p>
                      <a:pPr marL="0" marR="0" algn="ctr">
                        <a:lnSpc>
                          <a:spcPct val="107000"/>
                        </a:lnSpc>
                        <a:spcBef>
                          <a:spcPts val="0"/>
                        </a:spcBef>
                        <a:spcAft>
                          <a:spcPts val="0"/>
                        </a:spcAft>
                      </a:pPr>
                      <a:r>
                        <a:rPr lang="en-GB" sz="1200" dirty="0" err="1">
                          <a:effectLst/>
                          <a:latin typeface="Times New Roman" panose="02020603050405020304" pitchFamily="18" charset="0"/>
                          <a:ea typeface="Calibri" panose="020F0502020204030204" pitchFamily="34" charset="0"/>
                          <a:cs typeface="Arial" panose="020B0604020202020204" pitchFamily="34" charset="0"/>
                        </a:rPr>
                        <a:t>griewank</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1.0-0.0</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0.0001623</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NOPQRS</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1302655"/>
                  </a:ext>
                </a:extLst>
              </a:tr>
              <a:tr h="268085">
                <a:tc>
                  <a:txBody>
                    <a:bodyPr/>
                    <a:lstStyle/>
                    <a:p>
                      <a:pPr marL="0" marR="0" algn="ctr">
                        <a:lnSpc>
                          <a:spcPct val="107000"/>
                        </a:lnSpc>
                        <a:spcBef>
                          <a:spcPts val="0"/>
                        </a:spcBef>
                        <a:spcAft>
                          <a:spcPts val="0"/>
                        </a:spcAft>
                      </a:pPr>
                      <a:r>
                        <a:rPr lang="en-GB" sz="1200" dirty="0" err="1">
                          <a:effectLst/>
                          <a:latin typeface="Times New Roman" panose="02020603050405020304" pitchFamily="18" charset="0"/>
                          <a:ea typeface="Calibri" panose="020F0502020204030204" pitchFamily="34" charset="0"/>
                          <a:cs typeface="Arial" panose="020B0604020202020204" pitchFamily="34" charset="0"/>
                        </a:rPr>
                        <a:t>griewank</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1.0-0.0</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0.00015207</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NOPQRS</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4966730"/>
                  </a:ext>
                </a:extLst>
              </a:tr>
              <a:tr h="268085">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griewank</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rs-dualcenter</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0.000126535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OPQRST</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0844550"/>
                  </a:ext>
                </a:extLst>
              </a:tr>
            </a:tbl>
          </a:graphicData>
        </a:graphic>
      </p:graphicFrame>
    </p:spTree>
    <p:extLst>
      <p:ext uri="{BB962C8B-B14F-4D97-AF65-F5344CB8AC3E}">
        <p14:creationId xmlns:p14="http://schemas.microsoft.com/office/powerpoint/2010/main" val="37899431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7813F-5DE3-4055-9843-03438CACBE81}"/>
              </a:ext>
            </a:extLst>
          </p:cNvPr>
          <p:cNvSpPr>
            <a:spLocks noGrp="1"/>
          </p:cNvSpPr>
          <p:nvPr>
            <p:ph type="title"/>
          </p:nvPr>
        </p:nvSpPr>
        <p:spPr>
          <a:xfrm>
            <a:off x="2592925" y="624110"/>
            <a:ext cx="8911687" cy="863496"/>
          </a:xfrm>
        </p:spPr>
        <p:txBody>
          <a:bodyPr/>
          <a:lstStyle/>
          <a:p>
            <a:r>
              <a:rPr lang="en-US" dirty="0"/>
              <a:t>Results: Levy</a:t>
            </a:r>
            <a:endParaRPr lang="en-GB" dirty="0"/>
          </a:p>
        </p:txBody>
      </p:sp>
      <p:sp>
        <p:nvSpPr>
          <p:cNvPr id="4" name="Slide Number Placeholder 3">
            <a:extLst>
              <a:ext uri="{FF2B5EF4-FFF2-40B4-BE49-F238E27FC236}">
                <a16:creationId xmlns:a16="http://schemas.microsoft.com/office/drawing/2014/main" id="{44CC4F9B-4669-48B0-9256-632ED4136A81}"/>
              </a:ext>
            </a:extLst>
          </p:cNvPr>
          <p:cNvSpPr>
            <a:spLocks noGrp="1"/>
          </p:cNvSpPr>
          <p:nvPr>
            <p:ph type="sldNum" sz="quarter" idx="12"/>
          </p:nvPr>
        </p:nvSpPr>
        <p:spPr/>
        <p:txBody>
          <a:bodyPr/>
          <a:lstStyle/>
          <a:p>
            <a:fld id="{D57F1E4F-1CFF-5643-939E-217C01CDF565}" type="slidenum">
              <a:rPr lang="en-US" smtClean="0"/>
              <a:pPr/>
              <a:t>37</a:t>
            </a:fld>
            <a:endParaRPr lang="en-US" dirty="0"/>
          </a:p>
        </p:txBody>
      </p:sp>
      <p:graphicFrame>
        <p:nvGraphicFramePr>
          <p:cNvPr id="6" name="Table 5">
            <a:extLst>
              <a:ext uri="{FF2B5EF4-FFF2-40B4-BE49-F238E27FC236}">
                <a16:creationId xmlns:a16="http://schemas.microsoft.com/office/drawing/2014/main" id="{65872D85-78F6-442D-924E-DAB334D0D97C}"/>
              </a:ext>
            </a:extLst>
          </p:cNvPr>
          <p:cNvGraphicFramePr>
            <a:graphicFrameLocks noGrp="1"/>
          </p:cNvGraphicFramePr>
          <p:nvPr>
            <p:extLst>
              <p:ext uri="{D42A27DB-BD31-4B8C-83A1-F6EECF244321}">
                <p14:modId xmlns:p14="http://schemas.microsoft.com/office/powerpoint/2010/main" val="711888177"/>
              </p:ext>
            </p:extLst>
          </p:nvPr>
        </p:nvGraphicFramePr>
        <p:xfrm>
          <a:off x="2934269" y="1628636"/>
          <a:ext cx="7110484" cy="4703242"/>
        </p:xfrm>
        <a:graphic>
          <a:graphicData uri="http://schemas.openxmlformats.org/drawingml/2006/table">
            <a:tbl>
              <a:tblPr firstRow="1" firstCol="1" bandRow="1"/>
              <a:tblGrid>
                <a:gridCol w="941611">
                  <a:extLst>
                    <a:ext uri="{9D8B030D-6E8A-4147-A177-3AD203B41FA5}">
                      <a16:colId xmlns:a16="http://schemas.microsoft.com/office/drawing/2014/main" val="94833129"/>
                    </a:ext>
                  </a:extLst>
                </a:gridCol>
                <a:gridCol w="1588418">
                  <a:extLst>
                    <a:ext uri="{9D8B030D-6E8A-4147-A177-3AD203B41FA5}">
                      <a16:colId xmlns:a16="http://schemas.microsoft.com/office/drawing/2014/main" val="2090109737"/>
                    </a:ext>
                  </a:extLst>
                </a:gridCol>
                <a:gridCol w="1342016">
                  <a:extLst>
                    <a:ext uri="{9D8B030D-6E8A-4147-A177-3AD203B41FA5}">
                      <a16:colId xmlns:a16="http://schemas.microsoft.com/office/drawing/2014/main" val="2888333683"/>
                    </a:ext>
                  </a:extLst>
                </a:gridCol>
                <a:gridCol w="1224974">
                  <a:extLst>
                    <a:ext uri="{9D8B030D-6E8A-4147-A177-3AD203B41FA5}">
                      <a16:colId xmlns:a16="http://schemas.microsoft.com/office/drawing/2014/main" val="1905415587"/>
                    </a:ext>
                  </a:extLst>
                </a:gridCol>
                <a:gridCol w="1224974">
                  <a:extLst>
                    <a:ext uri="{9D8B030D-6E8A-4147-A177-3AD203B41FA5}">
                      <a16:colId xmlns:a16="http://schemas.microsoft.com/office/drawing/2014/main" val="1321051213"/>
                    </a:ext>
                  </a:extLst>
                </a:gridCol>
                <a:gridCol w="788491">
                  <a:extLst>
                    <a:ext uri="{9D8B030D-6E8A-4147-A177-3AD203B41FA5}">
                      <a16:colId xmlns:a16="http://schemas.microsoft.com/office/drawing/2014/main" val="2134540058"/>
                    </a:ext>
                  </a:extLst>
                </a:gridCol>
              </a:tblGrid>
              <a:tr h="127902">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function</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dirty="0">
                          <a:effectLst/>
                          <a:latin typeface="Times New Roman" panose="02020603050405020304" pitchFamily="18" charset="0"/>
                          <a:ea typeface="Calibri" panose="020F0502020204030204" pitchFamily="34" charset="0"/>
                          <a:cs typeface="Arial" panose="020B0604020202020204" pitchFamily="34" charset="0"/>
                        </a:rPr>
                        <a:t>system</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r</a:t>
                      </a:r>
                      <a:r>
                        <a:rPr lang="en-GB" sz="1200" b="1" baseline="-25000">
                          <a:effectLst/>
                          <a:latin typeface="Times New Roman" panose="02020603050405020304" pitchFamily="18" charset="0"/>
                          <a:ea typeface="Calibri" panose="020F0502020204030204" pitchFamily="34" charset="0"/>
                          <a:cs typeface="Arial" panose="020B0604020202020204" pitchFamily="34" charset="0"/>
                        </a:rPr>
                        <a:t>x</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r</a:t>
                      </a:r>
                      <a:r>
                        <a:rPr lang="en-GB" sz="1200" b="1" baseline="-25000">
                          <a:effectLst/>
                          <a:latin typeface="Times New Roman" panose="02020603050405020304" pitchFamily="18" charset="0"/>
                          <a:ea typeface="Calibri" panose="020F0502020204030204" pitchFamily="34" charset="0"/>
                          <a:cs typeface="Arial" panose="020B0604020202020204" pitchFamily="34" charset="0"/>
                        </a:rPr>
                        <a:t>e</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means</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group</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2993210018"/>
                  </a:ext>
                </a:extLst>
              </a:tr>
              <a:tr h="276972">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levy</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dualcenter</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0.35366576</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op</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8397719"/>
                  </a:ext>
                </a:extLst>
              </a:tr>
              <a:tr h="265059">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levy</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dualcenter</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0.212533793</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pqrst</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3677093"/>
                  </a:ext>
                </a:extLst>
              </a:tr>
              <a:tr h="265059">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levy</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0.190381567</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qrst</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6342306"/>
                  </a:ext>
                </a:extLst>
              </a:tr>
              <a:tr h="265059">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levy</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1.0-0.0</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0.183294987</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qrstu</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4620707"/>
                  </a:ext>
                </a:extLst>
              </a:tr>
              <a:tr h="265059">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levy</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err="1">
                          <a:effectLst/>
                          <a:latin typeface="Times New Roman" panose="02020603050405020304" pitchFamily="18" charset="0"/>
                          <a:ea typeface="Calibri" panose="020F0502020204030204" pitchFamily="34" charset="0"/>
                          <a:cs typeface="Arial" panose="020B0604020202020204" pitchFamily="34" charset="0"/>
                        </a:rPr>
                        <a:t>cond-dualcenter</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0.0-1.0</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0.124427824</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tuvwx</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053414"/>
                  </a:ext>
                </a:extLst>
              </a:tr>
              <a:tr h="265059">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levy</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1.0-0.0</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0.0-1.0</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0.122342305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tuvwx</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2463403"/>
                  </a:ext>
                </a:extLst>
              </a:tr>
              <a:tr h="265059">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levy</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err="1">
                          <a:effectLst/>
                          <a:latin typeface="Times New Roman" panose="02020603050405020304" pitchFamily="18" charset="0"/>
                          <a:ea typeface="Calibri" panose="020F0502020204030204" pitchFamily="34" charset="0"/>
                          <a:cs typeface="Arial" panose="020B0604020202020204" pitchFamily="34" charset="0"/>
                        </a:rPr>
                        <a:t>cond-dualcenter</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0.119693404</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tuvwx</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9049499"/>
                  </a:ext>
                </a:extLst>
              </a:tr>
              <a:tr h="265059">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levy</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rs-dualcenter</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0.110784515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uvwx</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4251035"/>
                  </a:ext>
                </a:extLst>
              </a:tr>
              <a:tr h="265059">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levy</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1.0-0.0</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0.096831509</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vwxy</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4231714"/>
                  </a:ext>
                </a:extLst>
              </a:tr>
              <a:tr h="267886">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levy</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rs-dualcenter</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0.09594786</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vwxy</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8358388"/>
                  </a:ext>
                </a:extLst>
              </a:tr>
              <a:tr h="265059">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levy</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dualcenter</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0.094950956</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vwxyz</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626937"/>
                  </a:ext>
                </a:extLst>
              </a:tr>
              <a:tr h="265059">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levy</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0.077151729</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xyzAB</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1798916"/>
                  </a:ext>
                </a:extLst>
              </a:tr>
              <a:tr h="265059">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levy</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1.0-0.0</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0.069312447</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xyzAB</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6112558"/>
                  </a:ext>
                </a:extLst>
              </a:tr>
              <a:tr h="265059">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levy</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1.0-0.0</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0.068530702</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xyzAB</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7227250"/>
                  </a:ext>
                </a:extLst>
              </a:tr>
              <a:tr h="265059">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levy</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rs-dualcenter</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0.058640452</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yzAB</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6095765"/>
                  </a:ext>
                </a:extLst>
              </a:tr>
              <a:tr h="265059">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levy</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IPOP-CMA-ES</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0.048092132</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ABCD</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6019939"/>
                  </a:ext>
                </a:extLst>
              </a:tr>
              <a:tr h="265059">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levy</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dualcenter</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0.042312906</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BCDE</a:t>
                      </a:r>
                    </a:p>
                  </a:txBody>
                  <a:tcPr marL="42844" marR="428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0575896"/>
                  </a:ext>
                </a:extLst>
              </a:tr>
            </a:tbl>
          </a:graphicData>
        </a:graphic>
      </p:graphicFrame>
    </p:spTree>
    <p:extLst>
      <p:ext uri="{BB962C8B-B14F-4D97-AF65-F5344CB8AC3E}">
        <p14:creationId xmlns:p14="http://schemas.microsoft.com/office/powerpoint/2010/main" val="23089148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F33FD-CF12-4720-BA08-AB7F0838519C}"/>
              </a:ext>
            </a:extLst>
          </p:cNvPr>
          <p:cNvSpPr>
            <a:spLocks noGrp="1"/>
          </p:cNvSpPr>
          <p:nvPr>
            <p:ph type="title"/>
          </p:nvPr>
        </p:nvSpPr>
        <p:spPr>
          <a:xfrm>
            <a:off x="2592925" y="624110"/>
            <a:ext cx="8911687" cy="795257"/>
          </a:xfrm>
        </p:spPr>
        <p:txBody>
          <a:bodyPr/>
          <a:lstStyle/>
          <a:p>
            <a:r>
              <a:rPr lang="en-US" dirty="0"/>
              <a:t>Results: </a:t>
            </a:r>
            <a:r>
              <a:rPr lang="en-US" dirty="0" err="1"/>
              <a:t>Rastrigin</a:t>
            </a:r>
            <a:endParaRPr lang="en-GB" dirty="0"/>
          </a:p>
        </p:txBody>
      </p:sp>
      <p:sp>
        <p:nvSpPr>
          <p:cNvPr id="4" name="Slide Number Placeholder 3">
            <a:extLst>
              <a:ext uri="{FF2B5EF4-FFF2-40B4-BE49-F238E27FC236}">
                <a16:creationId xmlns:a16="http://schemas.microsoft.com/office/drawing/2014/main" id="{49D979B8-6CFA-47F5-885F-23BD15EA8625}"/>
              </a:ext>
            </a:extLst>
          </p:cNvPr>
          <p:cNvSpPr>
            <a:spLocks noGrp="1"/>
          </p:cNvSpPr>
          <p:nvPr>
            <p:ph type="sldNum" sz="quarter" idx="12"/>
          </p:nvPr>
        </p:nvSpPr>
        <p:spPr/>
        <p:txBody>
          <a:bodyPr/>
          <a:lstStyle/>
          <a:p>
            <a:fld id="{D57F1E4F-1CFF-5643-939E-217C01CDF565}" type="slidenum">
              <a:rPr lang="en-US" smtClean="0"/>
              <a:pPr/>
              <a:t>38</a:t>
            </a:fld>
            <a:endParaRPr lang="en-US" dirty="0"/>
          </a:p>
        </p:txBody>
      </p:sp>
      <p:graphicFrame>
        <p:nvGraphicFramePr>
          <p:cNvPr id="5" name="Table 4">
            <a:extLst>
              <a:ext uri="{FF2B5EF4-FFF2-40B4-BE49-F238E27FC236}">
                <a16:creationId xmlns:a16="http://schemas.microsoft.com/office/drawing/2014/main" id="{E0514337-7F8E-441A-8750-30B4E935FF4F}"/>
              </a:ext>
            </a:extLst>
          </p:cNvPr>
          <p:cNvGraphicFramePr>
            <a:graphicFrameLocks noGrp="1"/>
          </p:cNvGraphicFramePr>
          <p:nvPr>
            <p:extLst>
              <p:ext uri="{D42A27DB-BD31-4B8C-83A1-F6EECF244321}">
                <p14:modId xmlns:p14="http://schemas.microsoft.com/office/powerpoint/2010/main" val="3417908734"/>
              </p:ext>
            </p:extLst>
          </p:nvPr>
        </p:nvGraphicFramePr>
        <p:xfrm>
          <a:off x="3016154" y="1560977"/>
          <a:ext cx="7069540" cy="4672913"/>
        </p:xfrm>
        <a:graphic>
          <a:graphicData uri="http://schemas.openxmlformats.org/drawingml/2006/table">
            <a:tbl>
              <a:tblPr firstRow="1" firstCol="1" bandRow="1"/>
              <a:tblGrid>
                <a:gridCol w="913653">
                  <a:extLst>
                    <a:ext uri="{9D8B030D-6E8A-4147-A177-3AD203B41FA5}">
                      <a16:colId xmlns:a16="http://schemas.microsoft.com/office/drawing/2014/main" val="2421259017"/>
                    </a:ext>
                  </a:extLst>
                </a:gridCol>
                <a:gridCol w="1682819">
                  <a:extLst>
                    <a:ext uri="{9D8B030D-6E8A-4147-A177-3AD203B41FA5}">
                      <a16:colId xmlns:a16="http://schemas.microsoft.com/office/drawing/2014/main" val="2651292490"/>
                    </a:ext>
                  </a:extLst>
                </a:gridCol>
                <a:gridCol w="1223870">
                  <a:extLst>
                    <a:ext uri="{9D8B030D-6E8A-4147-A177-3AD203B41FA5}">
                      <a16:colId xmlns:a16="http://schemas.microsoft.com/office/drawing/2014/main" val="1554497829"/>
                    </a:ext>
                  </a:extLst>
                </a:gridCol>
                <a:gridCol w="1147376">
                  <a:extLst>
                    <a:ext uri="{9D8B030D-6E8A-4147-A177-3AD203B41FA5}">
                      <a16:colId xmlns:a16="http://schemas.microsoft.com/office/drawing/2014/main" val="2123202048"/>
                    </a:ext>
                  </a:extLst>
                </a:gridCol>
                <a:gridCol w="1147376">
                  <a:extLst>
                    <a:ext uri="{9D8B030D-6E8A-4147-A177-3AD203B41FA5}">
                      <a16:colId xmlns:a16="http://schemas.microsoft.com/office/drawing/2014/main" val="1905483485"/>
                    </a:ext>
                  </a:extLst>
                </a:gridCol>
                <a:gridCol w="954446">
                  <a:extLst>
                    <a:ext uri="{9D8B030D-6E8A-4147-A177-3AD203B41FA5}">
                      <a16:colId xmlns:a16="http://schemas.microsoft.com/office/drawing/2014/main" val="2824604590"/>
                    </a:ext>
                  </a:extLst>
                </a:gridCol>
              </a:tblGrid>
              <a:tr h="133046">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function</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system</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r</a:t>
                      </a:r>
                      <a:r>
                        <a:rPr lang="en-GB" sz="1200" b="1" baseline="-25000">
                          <a:effectLst/>
                          <a:latin typeface="Times New Roman" panose="02020603050405020304" pitchFamily="18" charset="0"/>
                          <a:ea typeface="Calibri" panose="020F0502020204030204" pitchFamily="34" charset="0"/>
                          <a:cs typeface="Arial" panose="020B0604020202020204" pitchFamily="34" charset="0"/>
                        </a:rPr>
                        <a:t>x</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r</a:t>
                      </a:r>
                      <a:r>
                        <a:rPr lang="en-GB" sz="1200" b="1" baseline="-25000">
                          <a:effectLst/>
                          <a:latin typeface="Times New Roman" panose="02020603050405020304" pitchFamily="18" charset="0"/>
                          <a:ea typeface="Calibri" panose="020F0502020204030204" pitchFamily="34" charset="0"/>
                          <a:cs typeface="Arial" panose="020B0604020202020204" pitchFamily="34" charset="0"/>
                        </a:rPr>
                        <a:t>e</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means</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group</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110245232"/>
                  </a:ext>
                </a:extLst>
              </a:tr>
              <a:tr h="26414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rastrigin</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IPOP-CMA-ES</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147.1763114</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a</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1389605"/>
                  </a:ext>
                </a:extLst>
              </a:tr>
              <a:tr h="264142">
                <a:tc>
                  <a:txBody>
                    <a:bodyPr/>
                    <a:lstStyle/>
                    <a:p>
                      <a:pPr marL="0" marR="0" algn="ctr">
                        <a:lnSpc>
                          <a:spcPct val="107000"/>
                        </a:lnSpc>
                        <a:spcBef>
                          <a:spcPts val="0"/>
                        </a:spcBef>
                        <a:spcAft>
                          <a:spcPts val="0"/>
                        </a:spcAft>
                      </a:pPr>
                      <a:r>
                        <a:rPr lang="en-GB" sz="1200" dirty="0" err="1">
                          <a:effectLst/>
                          <a:latin typeface="Times New Roman" panose="02020603050405020304" pitchFamily="18" charset="0"/>
                          <a:ea typeface="Calibri" panose="020F0502020204030204" pitchFamily="34" charset="0"/>
                          <a:cs typeface="Arial" panose="020B0604020202020204" pitchFamily="34" charset="0"/>
                        </a:rPr>
                        <a:t>rastrigin</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dualcenter</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60.93550937</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bc</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3595709"/>
                  </a:ext>
                </a:extLst>
              </a:tr>
              <a:tr h="26414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rastrigin</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0.0-1.0</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59.47970207</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bcd</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0895283"/>
                  </a:ext>
                </a:extLst>
              </a:tr>
              <a:tr h="26414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rastrigin</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1.0-0.0</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0.0-1.0</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56.67641212</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bcde</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6246737"/>
                  </a:ext>
                </a:extLst>
              </a:tr>
              <a:tr h="26414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rastrigin</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1.0-0.0</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56.20012932</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bcdef</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9548374"/>
                  </a:ext>
                </a:extLst>
              </a:tr>
              <a:tr h="26414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rastrigin</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dualcenter</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54.35393177</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bcdefg</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2684703"/>
                  </a:ext>
                </a:extLst>
              </a:tr>
              <a:tr h="26414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rastrigin</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0.0-1.0</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54.28960833</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bcdefg</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4693471"/>
                  </a:ext>
                </a:extLst>
              </a:tr>
              <a:tr h="26414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rastrigin</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53.50255202</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bcdefg</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8701397"/>
                  </a:ext>
                </a:extLst>
              </a:tr>
              <a:tr h="26414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rastrigin</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dualcenter</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53.29764564</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bcdefg</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7717675"/>
                  </a:ext>
                </a:extLst>
              </a:tr>
              <a:tr h="26414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rastrigin</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1.0-0.0</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52.8324448</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bcdefg</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51682"/>
                  </a:ext>
                </a:extLst>
              </a:tr>
              <a:tr h="26414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rastrigin</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dualcenter</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52.10532943</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bcdefg</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8101223"/>
                  </a:ext>
                </a:extLst>
              </a:tr>
              <a:tr h="26414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rastrigin</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1.0-0.0</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49.92925556</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bcdefg</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3970564"/>
                  </a:ext>
                </a:extLst>
              </a:tr>
              <a:tr h="26414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rastrigin</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49.27317944</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bcdefgh</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0571212"/>
                  </a:ext>
                </a:extLst>
              </a:tr>
              <a:tr h="26414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rastrigin</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48.16782918</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bcdefghi</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7524418"/>
                  </a:ext>
                </a:extLst>
              </a:tr>
              <a:tr h="26414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rastrigin</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rs-dualcenter</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47.44091741</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bcdefghi</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6064389"/>
                  </a:ext>
                </a:extLst>
              </a:tr>
              <a:tr h="26414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rastrigin</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rs-dualcenter</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46.61804273</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bcdefghij</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6646733"/>
                  </a:ext>
                </a:extLst>
              </a:tr>
              <a:tr h="26414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rastrigin</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rs-dualcenter</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46.61104048</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err="1">
                          <a:effectLst/>
                          <a:latin typeface="Times New Roman" panose="02020603050405020304" pitchFamily="18" charset="0"/>
                          <a:ea typeface="Calibri" panose="020F0502020204030204" pitchFamily="34" charset="0"/>
                          <a:cs typeface="Arial" panose="020B0604020202020204" pitchFamily="34" charset="0"/>
                        </a:rPr>
                        <a:t>bcdefghij</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3198532"/>
                  </a:ext>
                </a:extLst>
              </a:tr>
            </a:tbl>
          </a:graphicData>
        </a:graphic>
      </p:graphicFrame>
    </p:spTree>
    <p:extLst>
      <p:ext uri="{BB962C8B-B14F-4D97-AF65-F5344CB8AC3E}">
        <p14:creationId xmlns:p14="http://schemas.microsoft.com/office/powerpoint/2010/main" val="42498086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982D4-021B-438F-BC68-F93ABBE6F6B1}"/>
              </a:ext>
            </a:extLst>
          </p:cNvPr>
          <p:cNvSpPr>
            <a:spLocks noGrp="1"/>
          </p:cNvSpPr>
          <p:nvPr>
            <p:ph type="title"/>
          </p:nvPr>
        </p:nvSpPr>
        <p:spPr>
          <a:xfrm>
            <a:off x="2592925" y="624110"/>
            <a:ext cx="8911687" cy="808905"/>
          </a:xfrm>
        </p:spPr>
        <p:txBody>
          <a:bodyPr/>
          <a:lstStyle/>
          <a:p>
            <a:r>
              <a:rPr lang="en-US" dirty="0"/>
              <a:t>Results: Schwefel</a:t>
            </a:r>
            <a:endParaRPr lang="en-GB" dirty="0"/>
          </a:p>
        </p:txBody>
      </p:sp>
      <p:sp>
        <p:nvSpPr>
          <p:cNvPr id="4" name="Slide Number Placeholder 3">
            <a:extLst>
              <a:ext uri="{FF2B5EF4-FFF2-40B4-BE49-F238E27FC236}">
                <a16:creationId xmlns:a16="http://schemas.microsoft.com/office/drawing/2014/main" id="{4C7E4E87-3984-4A27-97DF-1E2EDDD71F71}"/>
              </a:ext>
            </a:extLst>
          </p:cNvPr>
          <p:cNvSpPr>
            <a:spLocks noGrp="1"/>
          </p:cNvSpPr>
          <p:nvPr>
            <p:ph type="sldNum" sz="quarter" idx="12"/>
          </p:nvPr>
        </p:nvSpPr>
        <p:spPr/>
        <p:txBody>
          <a:bodyPr/>
          <a:lstStyle/>
          <a:p>
            <a:fld id="{D57F1E4F-1CFF-5643-939E-217C01CDF565}" type="slidenum">
              <a:rPr lang="en-US" smtClean="0"/>
              <a:pPr/>
              <a:t>39</a:t>
            </a:fld>
            <a:endParaRPr lang="en-US" dirty="0"/>
          </a:p>
        </p:txBody>
      </p:sp>
      <p:graphicFrame>
        <p:nvGraphicFramePr>
          <p:cNvPr id="5" name="Table 4">
            <a:extLst>
              <a:ext uri="{FF2B5EF4-FFF2-40B4-BE49-F238E27FC236}">
                <a16:creationId xmlns:a16="http://schemas.microsoft.com/office/drawing/2014/main" id="{8FA5E7DC-35EA-4E0A-A23E-4C42E8890EE1}"/>
              </a:ext>
            </a:extLst>
          </p:cNvPr>
          <p:cNvGraphicFramePr>
            <a:graphicFrameLocks noGrp="1"/>
          </p:cNvGraphicFramePr>
          <p:nvPr>
            <p:extLst>
              <p:ext uri="{D42A27DB-BD31-4B8C-83A1-F6EECF244321}">
                <p14:modId xmlns:p14="http://schemas.microsoft.com/office/powerpoint/2010/main" val="2695351016"/>
              </p:ext>
            </p:extLst>
          </p:nvPr>
        </p:nvGraphicFramePr>
        <p:xfrm>
          <a:off x="3016155" y="1569493"/>
          <a:ext cx="7315199" cy="4631835"/>
        </p:xfrm>
        <a:graphic>
          <a:graphicData uri="http://schemas.openxmlformats.org/drawingml/2006/table">
            <a:tbl>
              <a:tblPr firstRow="1" firstCol="1" bandRow="1"/>
              <a:tblGrid>
                <a:gridCol w="1083732">
                  <a:extLst>
                    <a:ext uri="{9D8B030D-6E8A-4147-A177-3AD203B41FA5}">
                      <a16:colId xmlns:a16="http://schemas.microsoft.com/office/drawing/2014/main" val="2240394950"/>
                    </a:ext>
                  </a:extLst>
                </a:gridCol>
                <a:gridCol w="1579032">
                  <a:extLst>
                    <a:ext uri="{9D8B030D-6E8A-4147-A177-3AD203B41FA5}">
                      <a16:colId xmlns:a16="http://schemas.microsoft.com/office/drawing/2014/main" val="2701289253"/>
                    </a:ext>
                  </a:extLst>
                </a:gridCol>
                <a:gridCol w="1143001">
                  <a:extLst>
                    <a:ext uri="{9D8B030D-6E8A-4147-A177-3AD203B41FA5}">
                      <a16:colId xmlns:a16="http://schemas.microsoft.com/office/drawing/2014/main" val="1935700308"/>
                    </a:ext>
                  </a:extLst>
                </a:gridCol>
                <a:gridCol w="1104054">
                  <a:extLst>
                    <a:ext uri="{9D8B030D-6E8A-4147-A177-3AD203B41FA5}">
                      <a16:colId xmlns:a16="http://schemas.microsoft.com/office/drawing/2014/main" val="4040907138"/>
                    </a:ext>
                  </a:extLst>
                </a:gridCol>
                <a:gridCol w="1217507">
                  <a:extLst>
                    <a:ext uri="{9D8B030D-6E8A-4147-A177-3AD203B41FA5}">
                      <a16:colId xmlns:a16="http://schemas.microsoft.com/office/drawing/2014/main" val="1357666762"/>
                    </a:ext>
                  </a:extLst>
                </a:gridCol>
                <a:gridCol w="1187873">
                  <a:extLst>
                    <a:ext uri="{9D8B030D-6E8A-4147-A177-3AD203B41FA5}">
                      <a16:colId xmlns:a16="http://schemas.microsoft.com/office/drawing/2014/main" val="3439332319"/>
                    </a:ext>
                  </a:extLst>
                </a:gridCol>
              </a:tblGrid>
              <a:tr h="131801">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function</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system</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r</a:t>
                      </a:r>
                      <a:r>
                        <a:rPr lang="en-GB" sz="1200" b="1" baseline="-25000">
                          <a:effectLst/>
                          <a:latin typeface="Times New Roman" panose="02020603050405020304" pitchFamily="18" charset="0"/>
                          <a:ea typeface="Calibri" panose="020F0502020204030204" pitchFamily="34" charset="0"/>
                          <a:cs typeface="Arial" panose="020B0604020202020204" pitchFamily="34" charset="0"/>
                        </a:rPr>
                        <a:t>x</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r</a:t>
                      </a:r>
                      <a:r>
                        <a:rPr lang="en-GB" sz="1200" b="1" baseline="-25000">
                          <a:effectLst/>
                          <a:latin typeface="Times New Roman" panose="02020603050405020304" pitchFamily="18" charset="0"/>
                          <a:ea typeface="Calibri" panose="020F0502020204030204" pitchFamily="34" charset="0"/>
                          <a:cs typeface="Arial" panose="020B0604020202020204" pitchFamily="34" charset="0"/>
                        </a:rPr>
                        <a:t>e</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means</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groups</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730007616"/>
                  </a:ext>
                </a:extLst>
              </a:tr>
              <a:tr h="261669">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schwefel</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dualcenter</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0.000477601</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KL</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1241622"/>
                  </a:ext>
                </a:extLst>
              </a:tr>
              <a:tr h="261669">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schwefel</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IPOP-CMA-ES</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0.000297597</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KLMNO</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5344091"/>
                  </a:ext>
                </a:extLst>
              </a:tr>
              <a:tr h="261669">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schwefel</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dualcenter</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0.000208435</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LMNOPQ</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6759331"/>
                  </a:ext>
                </a:extLst>
              </a:tr>
              <a:tr h="261669">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schwefel</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0.0-1.0</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0.000121029</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OPQRSTU</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8501767"/>
                  </a:ext>
                </a:extLst>
              </a:tr>
              <a:tr h="261669">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schwefel</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dualcenter</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0.000116985</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PQRSTUV</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451081"/>
                  </a:ext>
                </a:extLst>
              </a:tr>
              <a:tr h="261669">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schwefel</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0.000102031</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PQRSTUV</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4324779"/>
                  </a:ext>
                </a:extLst>
              </a:tr>
              <a:tr h="261669">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schwefel</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dualcenter</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0.000101271</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PQRSTUV</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9776702"/>
                  </a:ext>
                </a:extLst>
              </a:tr>
              <a:tr h="261669">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schwefel</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9.13708E-05</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QRSTUVW</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2996816"/>
                  </a:ext>
                </a:extLst>
              </a:tr>
              <a:tr h="262632">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schwefel</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0.0-1.0</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7.7823E-05</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RSTUVWX</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4087408"/>
                  </a:ext>
                </a:extLst>
              </a:tr>
              <a:tr h="261669">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schwefel</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6.85641E-05</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STUVWX</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1972747"/>
                  </a:ext>
                </a:extLst>
              </a:tr>
              <a:tr h="261669">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schwefel</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1.0-0.0</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5.03215E-05</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TUVWX</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5835007"/>
                  </a:ext>
                </a:extLst>
              </a:tr>
              <a:tr h="261669">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schwefel</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1.0-0.0</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4.76935E-05</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UVWX</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291207"/>
                  </a:ext>
                </a:extLst>
              </a:tr>
              <a:tr h="261669">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schwefel</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1.0-0.0</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4.50668E-05</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VWX</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5947437"/>
                  </a:ext>
                </a:extLst>
              </a:tr>
              <a:tr h="261669">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schwefel</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rs-dualcenter</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3.65884E-05</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WX</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335743"/>
                  </a:ext>
                </a:extLst>
              </a:tr>
              <a:tr h="261669">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schwefel</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rs-dualcenter</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3.65182E-05</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WX</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6833687"/>
                  </a:ext>
                </a:extLst>
              </a:tr>
              <a:tr h="261669">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schwefel</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rs-dualcenter</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3.37462E-05</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X</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1147921"/>
                  </a:ext>
                </a:extLst>
              </a:tr>
              <a:tr h="261669">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schwefel</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1.0-0.0</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0.0-1.0</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3.06771E-05</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X</a:t>
                      </a:r>
                    </a:p>
                  </a:txBody>
                  <a:tcPr marL="41434" marR="41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6793828"/>
                  </a:ext>
                </a:extLst>
              </a:tr>
            </a:tbl>
          </a:graphicData>
        </a:graphic>
      </p:graphicFrame>
    </p:spTree>
    <p:extLst>
      <p:ext uri="{BB962C8B-B14F-4D97-AF65-F5344CB8AC3E}">
        <p14:creationId xmlns:p14="http://schemas.microsoft.com/office/powerpoint/2010/main" val="1571501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96DB2-5E76-4549-9CDF-7971B1707F1E}"/>
              </a:ext>
            </a:extLst>
          </p:cNvPr>
          <p:cNvSpPr>
            <a:spLocks noGrp="1"/>
          </p:cNvSpPr>
          <p:nvPr>
            <p:ph type="title"/>
          </p:nvPr>
        </p:nvSpPr>
        <p:spPr/>
        <p:txBody>
          <a:bodyPr/>
          <a:lstStyle/>
          <a:p>
            <a:r>
              <a:rPr lang="en-US" dirty="0"/>
              <a:t>Multivariate Normal Distributions</a:t>
            </a:r>
            <a:endParaRPr lang="en-GB" dirty="0"/>
          </a:p>
        </p:txBody>
      </p:sp>
      <p:pic>
        <p:nvPicPr>
          <p:cNvPr id="4" name="Picture 3">
            <a:extLst>
              <a:ext uri="{FF2B5EF4-FFF2-40B4-BE49-F238E27FC236}">
                <a16:creationId xmlns:a16="http://schemas.microsoft.com/office/drawing/2014/main" id="{641586A7-2C88-47AF-828D-AE7A0D61C7A3}"/>
              </a:ext>
            </a:extLst>
          </p:cNvPr>
          <p:cNvPicPr>
            <a:picLocks noChangeAspect="1"/>
          </p:cNvPicPr>
          <p:nvPr/>
        </p:nvPicPr>
        <p:blipFill>
          <a:blip r:embed="rId2"/>
          <a:stretch>
            <a:fillRect/>
          </a:stretch>
        </p:blipFill>
        <p:spPr>
          <a:xfrm>
            <a:off x="1521155" y="1905000"/>
            <a:ext cx="2700997" cy="4045634"/>
          </a:xfrm>
          <a:prstGeom prst="rect">
            <a:avLst/>
          </a:prstGeom>
        </p:spPr>
      </p:pic>
      <mc:AlternateContent xmlns:mc="http://schemas.openxmlformats.org/markup-compatibility/2006" xmlns:am3d="http://schemas.microsoft.com/office/drawing/2017/model3d">
        <mc:Choice Requires="am3d">
          <p:graphicFrame>
            <p:nvGraphicFramePr>
              <p:cNvPr id="5" name="3D Model 4" descr="Light Gray Ellipsoid">
                <a:extLst>
                  <a:ext uri="{FF2B5EF4-FFF2-40B4-BE49-F238E27FC236}">
                    <a16:creationId xmlns:a16="http://schemas.microsoft.com/office/drawing/2014/main" id="{20894CD3-1C40-4BB9-93A3-4C7232BF90A9}"/>
                  </a:ext>
                </a:extLst>
              </p:cNvPr>
              <p:cNvGraphicFramePr>
                <a:graphicFrameLocks noChangeAspect="1"/>
              </p:cNvGraphicFramePr>
              <p:nvPr>
                <p:extLst>
                  <p:ext uri="{D42A27DB-BD31-4B8C-83A1-F6EECF244321}">
                    <p14:modId xmlns:p14="http://schemas.microsoft.com/office/powerpoint/2010/main" val="3247591943"/>
                  </p:ext>
                </p:extLst>
              </p:nvPr>
            </p:nvGraphicFramePr>
            <p:xfrm rot="5400000">
              <a:off x="3547489" y="2703110"/>
              <a:ext cx="3346621" cy="1750401"/>
            </p:xfrm>
            <a:graphic>
              <a:graphicData uri="http://schemas.microsoft.com/office/drawing/2017/model3d">
                <am3d:model3d r:embed="rId3">
                  <am3d:spPr>
                    <a:xfrm rot="5400000">
                      <a:off x="0" y="0"/>
                      <a:ext cx="3346621" cy="1750401"/>
                    </a:xfrm>
                    <a:prstGeom prst="rect">
                      <a:avLst/>
                    </a:prstGeom>
                    <a:solidFill>
                      <a:schemeClr val="accent2">
                        <a:lumMod val="40000"/>
                        <a:lumOff val="60000"/>
                      </a:schemeClr>
                    </a:solidFill>
                  </am3d:spPr>
                  <am3d:camera>
                    <am3d:pos x="0" y="0" z="70713994"/>
                    <am3d:up dx="0" dy="36000000" dz="0"/>
                    <am3d:lookAt x="0" y="0" z="0"/>
                    <am3d:perspective fov="2700000"/>
                  </am3d:camera>
                  <am3d:trans>
                    <am3d:meterPerModelUnit n="6438416" d="1000000"/>
                    <am3d:preTrans dx="0" dy="-9181623" dz="0"/>
                    <am3d:scale>
                      <am3d:sx n="1000000" d="1000000"/>
                      <am3d:sy n="1000000" d="1000000"/>
                      <am3d:sz n="1000000" d="1000000"/>
                    </am3d:scale>
                    <am3d:rot/>
                    <am3d:postTrans dx="0" dy="0" dz="0"/>
                  </am3d:trans>
                  <am3d:attrSrcUrl r:id="rId4"/>
                  <am3d:raster rName="Office3DRenderer" rVer="16.0.8326">
                    <am3d:blip r:embed="rId5"/>
                  </am3d:raster>
                  <am3d:objViewport viewportSz="5160508"/>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5" name="3D Model 4" descr="Light Gray Ellipsoid">
                <a:extLst>
                  <a:ext uri="{FF2B5EF4-FFF2-40B4-BE49-F238E27FC236}">
                    <a16:creationId xmlns:a16="http://schemas.microsoft.com/office/drawing/2014/main" id="{20894CD3-1C40-4BB9-93A3-4C7232BF90A9}"/>
                  </a:ext>
                </a:extLst>
              </p:cNvPr>
              <p:cNvPicPr>
                <a:picLocks noGrp="1" noRot="1" noChangeAspect="1" noMove="1" noResize="1" noEditPoints="1" noAdjustHandles="1" noChangeArrowheads="1" noChangeShapeType="1" noCrop="1"/>
              </p:cNvPicPr>
              <p:nvPr/>
            </p:nvPicPr>
            <p:blipFill>
              <a:blip r:embed="rId6"/>
              <a:stretch>
                <a:fillRect/>
              </a:stretch>
            </p:blipFill>
            <p:spPr>
              <a:xfrm rot="5400000">
                <a:off x="3547489" y="2703110"/>
                <a:ext cx="3346621" cy="1750401"/>
              </a:xfrm>
              <a:prstGeom prst="rect">
                <a:avLst/>
              </a:prstGeom>
              <a:solidFill>
                <a:schemeClr val="accent2">
                  <a:lumMod val="40000"/>
                  <a:lumOff val="60000"/>
                </a:schemeClr>
              </a:solidFill>
            </p:spPr>
          </p:pic>
        </mc:Fallback>
      </mc:AlternateContent>
      <p:pic>
        <p:nvPicPr>
          <p:cNvPr id="6" name="Picture 5">
            <a:extLst>
              <a:ext uri="{FF2B5EF4-FFF2-40B4-BE49-F238E27FC236}">
                <a16:creationId xmlns:a16="http://schemas.microsoft.com/office/drawing/2014/main" id="{C6BE4D1B-000B-4D69-9315-6398AAAC1D8F}"/>
              </a:ext>
            </a:extLst>
          </p:cNvPr>
          <p:cNvPicPr>
            <a:picLocks noChangeAspect="1"/>
          </p:cNvPicPr>
          <p:nvPr/>
        </p:nvPicPr>
        <p:blipFill>
          <a:blip r:embed="rId7"/>
          <a:stretch>
            <a:fillRect/>
          </a:stretch>
        </p:blipFill>
        <p:spPr>
          <a:xfrm>
            <a:off x="6348490" y="1905000"/>
            <a:ext cx="2700997" cy="4151026"/>
          </a:xfrm>
          <a:prstGeom prst="rect">
            <a:avLst/>
          </a:prstGeom>
        </p:spPr>
      </p:pic>
      <mc:AlternateContent xmlns:mc="http://schemas.openxmlformats.org/markup-compatibility/2006" xmlns:am3d="http://schemas.microsoft.com/office/drawing/2017/model3d">
        <mc:Choice Requires="am3d">
          <p:graphicFrame>
            <p:nvGraphicFramePr>
              <p:cNvPr id="7" name="3D Model 6" descr="Light Gray Ellipsoid">
                <a:extLst>
                  <a:ext uri="{FF2B5EF4-FFF2-40B4-BE49-F238E27FC236}">
                    <a16:creationId xmlns:a16="http://schemas.microsoft.com/office/drawing/2014/main" id="{3167AEFE-37B2-4850-B2E1-6388AB0CC533}"/>
                  </a:ext>
                </a:extLst>
              </p:cNvPr>
              <p:cNvGraphicFramePr>
                <a:graphicFrameLocks noChangeAspect="1"/>
              </p:cNvGraphicFramePr>
              <p:nvPr>
                <p:extLst>
                  <p:ext uri="{D42A27DB-BD31-4B8C-83A1-F6EECF244321}">
                    <p14:modId xmlns:p14="http://schemas.microsoft.com/office/powerpoint/2010/main" val="2319603988"/>
                  </p:ext>
                </p:extLst>
              </p:nvPr>
            </p:nvGraphicFramePr>
            <p:xfrm rot="5400000">
              <a:off x="8438579" y="2642330"/>
              <a:ext cx="3346622" cy="1871962"/>
            </p:xfrm>
            <a:graphic>
              <a:graphicData uri="http://schemas.microsoft.com/office/drawing/2017/model3d">
                <am3d:model3d r:embed="rId3">
                  <am3d:spPr>
                    <a:xfrm rot="5400000">
                      <a:off x="0" y="0"/>
                      <a:ext cx="3346622" cy="1871962"/>
                    </a:xfrm>
                    <a:prstGeom prst="rect">
                      <a:avLst/>
                    </a:prstGeom>
                    <a:solidFill>
                      <a:schemeClr val="accent2">
                        <a:lumMod val="40000"/>
                        <a:lumOff val="60000"/>
                      </a:schemeClr>
                    </a:solidFill>
                  </am3d:spPr>
                  <am3d:camera>
                    <am3d:pos x="0" y="0" z="70713994"/>
                    <am3d:up dx="0" dy="36000000" dz="0"/>
                    <am3d:lookAt x="0" y="0" z="0"/>
                    <am3d:perspective fov="2700000"/>
                  </am3d:camera>
                  <am3d:trans>
                    <am3d:meterPerModelUnit n="6438416" d="1000000"/>
                    <am3d:preTrans dx="0" dy="-9181623" dz="0"/>
                    <am3d:scale>
                      <am3d:sx n="1000000" d="1000000"/>
                      <am3d:sy n="1000000" d="1000000"/>
                      <am3d:sz n="1000000" d="1000000"/>
                    </am3d:scale>
                    <am3d:rot/>
                    <am3d:postTrans dx="0" dy="0" dz="0"/>
                  </am3d:trans>
                  <am3d:attrSrcUrl r:id="rId4"/>
                  <am3d:raster rName="Office3DRenderer" rVer="16.0.8326">
                    <am3d:blip r:embed="rId8"/>
                  </am3d:raster>
                  <am3d:objViewport viewportSz="5160509"/>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7" name="3D Model 6" descr="Light Gray Ellipsoid">
                <a:extLst>
                  <a:ext uri="{FF2B5EF4-FFF2-40B4-BE49-F238E27FC236}">
                    <a16:creationId xmlns:a16="http://schemas.microsoft.com/office/drawing/2014/main" id="{3167AEFE-37B2-4850-B2E1-6388AB0CC533}"/>
                  </a:ext>
                </a:extLst>
              </p:cNvPr>
              <p:cNvPicPr>
                <a:picLocks noGrp="1" noRot="1" noChangeAspect="1" noMove="1" noResize="1" noEditPoints="1" noAdjustHandles="1" noChangeArrowheads="1" noChangeShapeType="1" noCrop="1"/>
              </p:cNvPicPr>
              <p:nvPr/>
            </p:nvPicPr>
            <p:blipFill>
              <a:blip r:embed="rId9"/>
              <a:stretch>
                <a:fillRect/>
              </a:stretch>
            </p:blipFill>
            <p:spPr>
              <a:xfrm rot="5400000">
                <a:off x="8438579" y="2642330"/>
                <a:ext cx="3346622" cy="1871962"/>
              </a:xfrm>
              <a:prstGeom prst="rect">
                <a:avLst/>
              </a:prstGeom>
              <a:solidFill>
                <a:schemeClr val="accent2">
                  <a:lumMod val="40000"/>
                  <a:lumOff val="60000"/>
                </a:schemeClr>
              </a:solidFill>
            </p:spPr>
          </p:pic>
        </mc:Fallback>
      </mc:AlternateContent>
      <p:sp>
        <p:nvSpPr>
          <p:cNvPr id="8" name="TextBox 7">
            <a:extLst>
              <a:ext uri="{FF2B5EF4-FFF2-40B4-BE49-F238E27FC236}">
                <a16:creationId xmlns:a16="http://schemas.microsoft.com/office/drawing/2014/main" id="{BB770D00-01BA-4025-8E19-C174DAC3A444}"/>
              </a:ext>
            </a:extLst>
          </p:cNvPr>
          <p:cNvSpPr txBox="1"/>
          <p:nvPr/>
        </p:nvSpPr>
        <p:spPr>
          <a:xfrm>
            <a:off x="1459139" y="6581001"/>
            <a:ext cx="10045473" cy="276999"/>
          </a:xfrm>
          <a:prstGeom prst="rect">
            <a:avLst/>
          </a:prstGeom>
          <a:noFill/>
        </p:spPr>
        <p:txBody>
          <a:bodyPr wrap="square" rtlCol="0">
            <a:spAutoFit/>
          </a:bodyPr>
          <a:lstStyle/>
          <a:p>
            <a:r>
              <a:rPr lang="en-US" sz="1200" dirty="0"/>
              <a:t>Image taken from “Tutorial CMAE-ES – Evolutionary Strategies and Covariance Matrix Adaptation” by Anne Auger &amp; Nikolaus Hansen</a:t>
            </a:r>
            <a:endParaRPr lang="en-GB" sz="1200" dirty="0"/>
          </a:p>
        </p:txBody>
      </p:sp>
      <p:sp>
        <p:nvSpPr>
          <p:cNvPr id="3" name="Slide Number Placeholder 2">
            <a:extLst>
              <a:ext uri="{FF2B5EF4-FFF2-40B4-BE49-F238E27FC236}">
                <a16:creationId xmlns:a16="http://schemas.microsoft.com/office/drawing/2014/main" id="{620A33AD-787D-48F4-9916-8137DD024463}"/>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55059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gtEl>
                                      </p:cBhvr>
                                      <p:by x="100000" y="25000"/>
                                    </p:animScale>
                                  </p:childTnLst>
                                </p:cTn>
                              </p:par>
                            </p:childTnLst>
                          </p:cTn>
                        </p:par>
                        <p:par>
                          <p:cTn id="7" fill="hold">
                            <p:stCondLst>
                              <p:cond delay="2000"/>
                            </p:stCondLst>
                            <p:childTnLst>
                              <p:par>
                                <p:cTn id="8" presetID="6" presetClass="emph" presetSubtype="0" fill="hold" nodeType="afterEffect">
                                  <p:stCondLst>
                                    <p:cond delay="0"/>
                                  </p:stCondLst>
                                  <p:childTnLst>
                                    <p:animScale>
                                      <p:cBhvr>
                                        <p:cTn id="9" dur="2000" fill="hold"/>
                                        <p:tgtEl>
                                          <p:spTgt spid="5"/>
                                        </p:tgtEl>
                                      </p:cBhvr>
                                      <p:by x="100000" y="400000"/>
                                    </p:animScale>
                                  </p:childTnLst>
                                </p:cTn>
                              </p:par>
                            </p:childTnLst>
                          </p:cTn>
                        </p:par>
                      </p:childTnLst>
                    </p:cTn>
                  </p:par>
                  <p:par>
                    <p:cTn id="10" fill="hold">
                      <p:stCondLst>
                        <p:cond delay="indefinite"/>
                      </p:stCondLst>
                      <p:childTnLst>
                        <p:par>
                          <p:cTn id="11" fill="hold">
                            <p:stCondLst>
                              <p:cond delay="0"/>
                            </p:stCondLst>
                            <p:childTnLst>
                              <p:par>
                                <p:cTn id="12" presetID="38" presetClass="emph" presetSubtype="2048" fill="hold" nodeType="clickEffect">
                                  <p:stCondLst>
                                    <p:cond delay="0"/>
                                  </p:stCondLst>
                                  <p:childTnLst>
                                    <p:anim calcmode="lin" valueType="num">
                                      <p:cBhvr additive="sum">
                                        <p:cTn id="13" dur="5000" fill="hold"/>
                                        <p:tgtEl>
                                          <p:spTgt spid="7"/>
                                        </p:tgtEl>
                                        <p:attrNameLst>
                                          <p:attrName>3d.view.rotation.z</p:attrName>
                                        </p:attrNameLst>
                                      </p:cBhvr>
                                      <p:tavLst>
                                        <p:tav tm="0">
                                          <p:val>
                                            <p:fltVal val="0"/>
                                          </p:val>
                                        </p:tav>
                                        <p:tav tm="3330">
                                          <p:val>
                                            <p:fltVal val="-6.9747"/>
                                          </p:val>
                                        </p:tav>
                                        <p:tav tm="6660">
                                          <p:val>
                                            <p:fltVal val="-12.1039"/>
                                          </p:val>
                                        </p:tav>
                                        <p:tav tm="9990">
                                          <p:val>
                                            <p:fltVal val="-15.6713"/>
                                          </p:val>
                                        </p:tav>
                                        <p:tav tm="13320">
                                          <p:val>
                                            <p:fltVal val="-17.9604"/>
                                          </p:val>
                                        </p:tav>
                                        <p:tav tm="16650">
                                          <p:val>
                                            <p:fltVal val="-19.2548"/>
                                          </p:val>
                                        </p:tav>
                                        <p:tav tm="19970">
                                          <p:val>
                                            <p:fltVal val="-19.8371"/>
                                          </p:val>
                                        </p:tav>
                                        <p:tav tm="23290">
                                          <p:val>
                                            <p:fltVal val="-19.9936"/>
                                          </p:val>
                                        </p:tav>
                                        <p:tav tm="26620">
                                          <p:val>
                                            <p:fltVal val="-19.9945"/>
                                          </p:val>
                                        </p:tav>
                                        <p:tav tm="29950">
                                          <p:val>
                                            <p:fltVal val="-19.8447"/>
                                          </p:val>
                                        </p:tav>
                                        <p:tav tm="33280">
                                          <p:val>
                                            <p:fltVal val="-19.2733"/>
                                          </p:val>
                                        </p:tav>
                                        <p:tav tm="36610">
                                          <p:val>
                                            <p:fltVal val="-17.9968"/>
                                          </p:val>
                                        </p:tav>
                                        <p:tav tm="39940">
                                          <p:val>
                                            <p:fltVal val="-15.7316"/>
                                          </p:val>
                                        </p:tav>
                                        <p:tav tm="43270">
                                          <p:val>
                                            <p:fltVal val="-12.194"/>
                                          </p:val>
                                        </p:tav>
                                        <p:tav tm="46600">
                                          <p:val>
                                            <p:fltVal val="-7.1005"/>
                                          </p:val>
                                        </p:tav>
                                        <p:tav tm="49930">
                                          <p:val>
                                            <p:fltVal val="-0.1675"/>
                                          </p:val>
                                        </p:tav>
                                        <p:tav tm="53250">
                                          <p:val>
                                            <p:fltVal val="6.8299"/>
                                          </p:val>
                                        </p:tav>
                                        <p:tav tm="56580">
                                          <p:val>
                                            <p:fltVal val="12.0002"/>
                                          </p:val>
                                        </p:tav>
                                        <p:tav tm="59900">
                                          <p:val>
                                            <p:fltVal val="15.593"/>
                                          </p:val>
                                        </p:tav>
                                        <p:tav tm="63220">
                                          <p:val>
                                            <p:fltVal val="17.9075"/>
                                          </p:val>
                                        </p:tav>
                                        <p:tav tm="66540">
                                          <p:val>
                                            <p:fltVal val="19.2249"/>
                                          </p:val>
                                        </p:tav>
                                        <p:tav tm="69870">
                                          <p:val>
                                            <p:fltVal val="19.8271"/>
                                          </p:val>
                                        </p:tav>
                                        <p:tav tm="73190">
                                          <p:val>
                                            <p:fltVal val="19.9924"/>
                                          </p:val>
                                        </p:tav>
                                        <p:tav tm="76510">
                                          <p:val>
                                            <p:fltVal val="19.9955"/>
                                          </p:val>
                                        </p:tav>
                                        <p:tav tm="79830">
                                          <p:val>
                                            <p:fltVal val="19.8557"/>
                                          </p:val>
                                        </p:tav>
                                        <p:tav tm="83160">
                                          <p:val>
                                            <p:fltVal val="19.3045"/>
                                          </p:val>
                                        </p:tav>
                                        <p:tav tm="86480">
                                          <p:val>
                                            <p:fltVal val="18.0634"/>
                                          </p:val>
                                        </p:tav>
                                        <p:tav tm="89800">
                                          <p:val>
                                            <p:fltVal val="15.8505"/>
                                          </p:val>
                                        </p:tav>
                                        <p:tav tm="93120">
                                          <p:val>
                                            <p:fltVal val="12.3847"/>
                                          </p:val>
                                        </p:tav>
                                        <p:tav tm="96450">
                                          <p:val>
                                            <p:fltVal val="7.3674"/>
                                          </p:val>
                                        </p:tav>
                                        <p:tav tm="100000">
                                          <p:val>
                                            <p:fltVal val="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DBF97-F274-4730-BFB7-CC977884C4FF}"/>
              </a:ext>
            </a:extLst>
          </p:cNvPr>
          <p:cNvSpPr>
            <a:spLocks noGrp="1"/>
          </p:cNvSpPr>
          <p:nvPr>
            <p:ph type="title"/>
          </p:nvPr>
        </p:nvSpPr>
        <p:spPr>
          <a:xfrm>
            <a:off x="2592925" y="624110"/>
            <a:ext cx="8911687" cy="699723"/>
          </a:xfrm>
        </p:spPr>
        <p:txBody>
          <a:bodyPr/>
          <a:lstStyle/>
          <a:p>
            <a:r>
              <a:rPr lang="en-US" dirty="0"/>
              <a:t>Results: Rosenbrock</a:t>
            </a:r>
            <a:endParaRPr lang="en-GB" dirty="0"/>
          </a:p>
        </p:txBody>
      </p:sp>
      <p:sp>
        <p:nvSpPr>
          <p:cNvPr id="4" name="Slide Number Placeholder 3">
            <a:extLst>
              <a:ext uri="{FF2B5EF4-FFF2-40B4-BE49-F238E27FC236}">
                <a16:creationId xmlns:a16="http://schemas.microsoft.com/office/drawing/2014/main" id="{1F4106BE-660A-4453-8E52-F96DEF60B84A}"/>
              </a:ext>
            </a:extLst>
          </p:cNvPr>
          <p:cNvSpPr>
            <a:spLocks noGrp="1"/>
          </p:cNvSpPr>
          <p:nvPr>
            <p:ph type="sldNum" sz="quarter" idx="12"/>
          </p:nvPr>
        </p:nvSpPr>
        <p:spPr/>
        <p:txBody>
          <a:bodyPr/>
          <a:lstStyle/>
          <a:p>
            <a:fld id="{D57F1E4F-1CFF-5643-939E-217C01CDF565}" type="slidenum">
              <a:rPr lang="en-US" smtClean="0"/>
              <a:pPr/>
              <a:t>40</a:t>
            </a:fld>
            <a:endParaRPr lang="en-US" dirty="0"/>
          </a:p>
        </p:txBody>
      </p:sp>
      <p:graphicFrame>
        <p:nvGraphicFramePr>
          <p:cNvPr id="5" name="Table 4">
            <a:extLst>
              <a:ext uri="{FF2B5EF4-FFF2-40B4-BE49-F238E27FC236}">
                <a16:creationId xmlns:a16="http://schemas.microsoft.com/office/drawing/2014/main" id="{CF6CC8FF-CBE7-4D1E-AAD0-501E0F3E7FFF}"/>
              </a:ext>
            </a:extLst>
          </p:cNvPr>
          <p:cNvGraphicFramePr>
            <a:graphicFrameLocks noGrp="1"/>
          </p:cNvGraphicFramePr>
          <p:nvPr>
            <p:extLst>
              <p:ext uri="{D42A27DB-BD31-4B8C-83A1-F6EECF244321}">
                <p14:modId xmlns:p14="http://schemas.microsoft.com/office/powerpoint/2010/main" val="4248479216"/>
              </p:ext>
            </p:extLst>
          </p:nvPr>
        </p:nvGraphicFramePr>
        <p:xfrm>
          <a:off x="3138985" y="1651380"/>
          <a:ext cx="7192370" cy="4633133"/>
        </p:xfrm>
        <a:graphic>
          <a:graphicData uri="http://schemas.openxmlformats.org/drawingml/2006/table">
            <a:tbl>
              <a:tblPr firstRow="1" firstCol="1" bandRow="1"/>
              <a:tblGrid>
                <a:gridCol w="1160877">
                  <a:extLst>
                    <a:ext uri="{9D8B030D-6E8A-4147-A177-3AD203B41FA5}">
                      <a16:colId xmlns:a16="http://schemas.microsoft.com/office/drawing/2014/main" val="2421209034"/>
                    </a:ext>
                  </a:extLst>
                </a:gridCol>
                <a:gridCol w="1603332">
                  <a:extLst>
                    <a:ext uri="{9D8B030D-6E8A-4147-A177-3AD203B41FA5}">
                      <a16:colId xmlns:a16="http://schemas.microsoft.com/office/drawing/2014/main" val="957373641"/>
                    </a:ext>
                  </a:extLst>
                </a:gridCol>
                <a:gridCol w="1140067">
                  <a:extLst>
                    <a:ext uri="{9D8B030D-6E8A-4147-A177-3AD203B41FA5}">
                      <a16:colId xmlns:a16="http://schemas.microsoft.com/office/drawing/2014/main" val="3560676273"/>
                    </a:ext>
                  </a:extLst>
                </a:gridCol>
                <a:gridCol w="1095730">
                  <a:extLst>
                    <a:ext uri="{9D8B030D-6E8A-4147-A177-3AD203B41FA5}">
                      <a16:colId xmlns:a16="http://schemas.microsoft.com/office/drawing/2014/main" val="656142603"/>
                    </a:ext>
                  </a:extLst>
                </a:gridCol>
                <a:gridCol w="1176259">
                  <a:extLst>
                    <a:ext uri="{9D8B030D-6E8A-4147-A177-3AD203B41FA5}">
                      <a16:colId xmlns:a16="http://schemas.microsoft.com/office/drawing/2014/main" val="4166477708"/>
                    </a:ext>
                  </a:extLst>
                </a:gridCol>
                <a:gridCol w="1016105">
                  <a:extLst>
                    <a:ext uri="{9D8B030D-6E8A-4147-A177-3AD203B41FA5}">
                      <a16:colId xmlns:a16="http://schemas.microsoft.com/office/drawing/2014/main" val="727095177"/>
                    </a:ext>
                  </a:extLst>
                </a:gridCol>
              </a:tblGrid>
              <a:tr h="131868">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Times New Roman" panose="02020603050405020304" pitchFamily="18" charset="0"/>
                        </a:rPr>
                        <a:t>function</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Times New Roman" panose="02020603050405020304" pitchFamily="18" charset="0"/>
                        </a:rPr>
                        <a:t>system</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Times New Roman" panose="02020603050405020304" pitchFamily="18" charset="0"/>
                        </a:rPr>
                        <a:t>r</a:t>
                      </a:r>
                      <a:r>
                        <a:rPr lang="en-GB" sz="1200" b="1" baseline="-25000">
                          <a:effectLst/>
                          <a:latin typeface="Times New Roman" panose="02020603050405020304" pitchFamily="18" charset="0"/>
                          <a:ea typeface="Calibri" panose="020F0502020204030204" pitchFamily="34" charset="0"/>
                          <a:cs typeface="Times New Roman" panose="02020603050405020304" pitchFamily="18" charset="0"/>
                        </a:rPr>
                        <a:t>e</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Times New Roman" panose="02020603050405020304" pitchFamily="18" charset="0"/>
                        </a:rPr>
                        <a:t>r</a:t>
                      </a:r>
                      <a:r>
                        <a:rPr lang="en-GB" sz="1200" b="1" baseline="-25000">
                          <a:effectLst/>
                          <a:latin typeface="Times New Roman" panose="02020603050405020304" pitchFamily="18" charset="0"/>
                          <a:ea typeface="Calibri" panose="020F0502020204030204" pitchFamily="34" charset="0"/>
                          <a:cs typeface="Times New Roman" panose="02020603050405020304" pitchFamily="18" charset="0"/>
                        </a:rPr>
                        <a:t>x</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Times New Roman" panose="02020603050405020304" pitchFamily="18" charset="0"/>
                        </a:rPr>
                        <a:t>means</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Times New Roman" panose="02020603050405020304" pitchFamily="18" charset="0"/>
                        </a:rPr>
                        <a:t>group</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4261798"/>
                  </a:ext>
                </a:extLst>
              </a:tr>
              <a:tr h="261802">
                <a:tc>
                  <a:txBody>
                    <a:bodyPr/>
                    <a:lstStyle/>
                    <a:p>
                      <a:pPr marL="0" marR="0" algn="ctr">
                        <a:lnSpc>
                          <a:spcPct val="107000"/>
                        </a:lnSpc>
                        <a:spcBef>
                          <a:spcPts val="0"/>
                        </a:spcBef>
                        <a:spcAft>
                          <a:spcPts val="0"/>
                        </a:spcAft>
                      </a:pP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rosenbrock</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dualcenter</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1.0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112.6584486</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a</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073894"/>
                  </a:ext>
                </a:extLst>
              </a:tr>
              <a:tr h="26180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rosenbrock</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dualcenter</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0.25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0.75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67.23614793</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b</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2195350"/>
                  </a:ext>
                </a:extLst>
              </a:tr>
              <a:tr h="26180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rosenbrock</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rs-dualcenter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0.5-0.5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0.25-0.75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50.02356048</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bcdefg</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1253673"/>
                  </a:ext>
                </a:extLst>
              </a:tr>
              <a:tr h="26180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rosenbrock</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dualcenter</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45.60300689</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bcdefghij</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1639942"/>
                  </a:ext>
                </a:extLst>
              </a:tr>
              <a:tr h="26180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rosenbrock</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cond-dualcenter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0.5-0.5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0.25-0.75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42.04211074</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cdefghij</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8448723"/>
                  </a:ext>
                </a:extLst>
              </a:tr>
              <a:tr h="26180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rosenbrock</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cond-dualcenter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0.75-0.25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0.0-1.0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41.57827142</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cdefghij</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7312299"/>
                  </a:ext>
                </a:extLst>
              </a:tr>
              <a:tr h="26180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rosenbrock</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rs-dualcenter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0.75-0.25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0.5-0.5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39.70366715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cdefghij</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78588"/>
                  </a:ext>
                </a:extLst>
              </a:tr>
              <a:tr h="26180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rosenbrock</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cond-dualcenter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0.75-0.25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0.5-0.5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39.44106963</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defghij</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7591641"/>
                  </a:ext>
                </a:extLst>
              </a:tr>
              <a:tr h="26180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rosenbrock</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cond-dualcenter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0.5-0.5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0.0-1.0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39.07435192</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defghij</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550001"/>
                  </a:ext>
                </a:extLst>
              </a:tr>
              <a:tr h="26180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rosenbrock</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rs-dualcenter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0.75-0.25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0.25-0.75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37.33553933</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efghij</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6143236"/>
                  </a:ext>
                </a:extLst>
              </a:tr>
              <a:tr h="26180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rosenbrock</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IPOP-CMA-ES</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1.0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36.86061248</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efghij</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584808"/>
                  </a:ext>
                </a:extLst>
              </a:tr>
              <a:tr h="26180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rosenbrock</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cond-dualcenter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0.75-0.25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0.25-0.75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36.7522971</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fghij</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6566186"/>
                  </a:ext>
                </a:extLst>
              </a:tr>
              <a:tr h="26180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rosenbrock</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dualcenter</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0.75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0.25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35.3719264</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ghij</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83209"/>
                  </a:ext>
                </a:extLst>
              </a:tr>
              <a:tr h="26180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rosenbrock</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cond-dualcenter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1.0-0.0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0.75-0.25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32.05685651</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hij</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3664130"/>
                  </a:ext>
                </a:extLst>
              </a:tr>
              <a:tr h="26180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rosenbrock</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cond-dualcenter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1.0-0.0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0.5-0.5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31.41133945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ij</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0365721"/>
                  </a:ext>
                </a:extLst>
              </a:tr>
              <a:tr h="26180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rosenbrock</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cond-dualcenter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1.0-0.0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0.25-0.75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30.58473897</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j</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2283183"/>
                  </a:ext>
                </a:extLst>
              </a:tr>
              <a:tr h="26180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rosenbrock</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cond-dualcenter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1.0-0.0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0.0-1.0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30.55174864</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j</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5512748"/>
                  </a:ext>
                </a:extLst>
              </a:tr>
            </a:tbl>
          </a:graphicData>
        </a:graphic>
      </p:graphicFrame>
    </p:spTree>
    <p:extLst>
      <p:ext uri="{BB962C8B-B14F-4D97-AF65-F5344CB8AC3E}">
        <p14:creationId xmlns:p14="http://schemas.microsoft.com/office/powerpoint/2010/main" val="11440734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8C56B-5599-488D-9660-BD4F2BFA3C4F}"/>
              </a:ext>
            </a:extLst>
          </p:cNvPr>
          <p:cNvSpPr>
            <a:spLocks noGrp="1"/>
          </p:cNvSpPr>
          <p:nvPr>
            <p:ph type="title"/>
          </p:nvPr>
        </p:nvSpPr>
        <p:spPr>
          <a:xfrm>
            <a:off x="2592925" y="624110"/>
            <a:ext cx="8911687" cy="754314"/>
          </a:xfrm>
        </p:spPr>
        <p:txBody>
          <a:bodyPr/>
          <a:lstStyle/>
          <a:p>
            <a:r>
              <a:rPr lang="en-US" dirty="0"/>
              <a:t>Results: Elliptical</a:t>
            </a:r>
            <a:endParaRPr lang="en-GB" dirty="0"/>
          </a:p>
        </p:txBody>
      </p:sp>
      <p:sp>
        <p:nvSpPr>
          <p:cNvPr id="4" name="Slide Number Placeholder 3">
            <a:extLst>
              <a:ext uri="{FF2B5EF4-FFF2-40B4-BE49-F238E27FC236}">
                <a16:creationId xmlns:a16="http://schemas.microsoft.com/office/drawing/2014/main" id="{94CB13CF-9FF6-4C04-8DE5-C6464B2D0D91}"/>
              </a:ext>
            </a:extLst>
          </p:cNvPr>
          <p:cNvSpPr>
            <a:spLocks noGrp="1"/>
          </p:cNvSpPr>
          <p:nvPr>
            <p:ph type="sldNum" sz="quarter" idx="12"/>
          </p:nvPr>
        </p:nvSpPr>
        <p:spPr/>
        <p:txBody>
          <a:bodyPr/>
          <a:lstStyle/>
          <a:p>
            <a:fld id="{D57F1E4F-1CFF-5643-939E-217C01CDF565}" type="slidenum">
              <a:rPr lang="en-US" smtClean="0"/>
              <a:pPr/>
              <a:t>41</a:t>
            </a:fld>
            <a:endParaRPr lang="en-US" dirty="0"/>
          </a:p>
        </p:txBody>
      </p:sp>
      <p:graphicFrame>
        <p:nvGraphicFramePr>
          <p:cNvPr id="5" name="Table 4">
            <a:extLst>
              <a:ext uri="{FF2B5EF4-FFF2-40B4-BE49-F238E27FC236}">
                <a16:creationId xmlns:a16="http://schemas.microsoft.com/office/drawing/2014/main" id="{255173E1-8DC6-4A1E-8258-B7DB6658DFC3}"/>
              </a:ext>
            </a:extLst>
          </p:cNvPr>
          <p:cNvGraphicFramePr>
            <a:graphicFrameLocks noGrp="1"/>
          </p:cNvGraphicFramePr>
          <p:nvPr>
            <p:extLst>
              <p:ext uri="{D42A27DB-BD31-4B8C-83A1-F6EECF244321}">
                <p14:modId xmlns:p14="http://schemas.microsoft.com/office/powerpoint/2010/main" val="712363049"/>
              </p:ext>
            </p:extLst>
          </p:nvPr>
        </p:nvGraphicFramePr>
        <p:xfrm>
          <a:off x="3111689" y="1678674"/>
          <a:ext cx="7246961" cy="4555224"/>
        </p:xfrm>
        <a:graphic>
          <a:graphicData uri="http://schemas.openxmlformats.org/drawingml/2006/table">
            <a:tbl>
              <a:tblPr firstRow="1" firstCol="1" bandRow="1"/>
              <a:tblGrid>
                <a:gridCol w="1120439">
                  <a:extLst>
                    <a:ext uri="{9D8B030D-6E8A-4147-A177-3AD203B41FA5}">
                      <a16:colId xmlns:a16="http://schemas.microsoft.com/office/drawing/2014/main" val="3283330027"/>
                    </a:ext>
                  </a:extLst>
                </a:gridCol>
                <a:gridCol w="1711294">
                  <a:extLst>
                    <a:ext uri="{9D8B030D-6E8A-4147-A177-3AD203B41FA5}">
                      <a16:colId xmlns:a16="http://schemas.microsoft.com/office/drawing/2014/main" val="1359768977"/>
                    </a:ext>
                  </a:extLst>
                </a:gridCol>
                <a:gridCol w="1181712">
                  <a:extLst>
                    <a:ext uri="{9D8B030D-6E8A-4147-A177-3AD203B41FA5}">
                      <a16:colId xmlns:a16="http://schemas.microsoft.com/office/drawing/2014/main" val="1463496794"/>
                    </a:ext>
                  </a:extLst>
                </a:gridCol>
                <a:gridCol w="1139696">
                  <a:extLst>
                    <a:ext uri="{9D8B030D-6E8A-4147-A177-3AD203B41FA5}">
                      <a16:colId xmlns:a16="http://schemas.microsoft.com/office/drawing/2014/main" val="2639458573"/>
                    </a:ext>
                  </a:extLst>
                </a:gridCol>
                <a:gridCol w="1297258">
                  <a:extLst>
                    <a:ext uri="{9D8B030D-6E8A-4147-A177-3AD203B41FA5}">
                      <a16:colId xmlns:a16="http://schemas.microsoft.com/office/drawing/2014/main" val="1581815010"/>
                    </a:ext>
                  </a:extLst>
                </a:gridCol>
                <a:gridCol w="796562">
                  <a:extLst>
                    <a:ext uri="{9D8B030D-6E8A-4147-A177-3AD203B41FA5}">
                      <a16:colId xmlns:a16="http://schemas.microsoft.com/office/drawing/2014/main" val="3650914914"/>
                    </a:ext>
                  </a:extLst>
                </a:gridCol>
              </a:tblGrid>
              <a:tr h="253068">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function</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system</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r</a:t>
                      </a:r>
                      <a:r>
                        <a:rPr lang="en-GB" sz="1200" b="1" baseline="-25000">
                          <a:effectLst/>
                          <a:latin typeface="Times New Roman" panose="02020603050405020304" pitchFamily="18" charset="0"/>
                          <a:ea typeface="Calibri" panose="020F0502020204030204" pitchFamily="34" charset="0"/>
                          <a:cs typeface="Arial" panose="020B0604020202020204" pitchFamily="34" charset="0"/>
                        </a:rPr>
                        <a:t>x</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r</a:t>
                      </a:r>
                      <a:r>
                        <a:rPr lang="en-GB" sz="1200" b="1" baseline="-25000">
                          <a:effectLst/>
                          <a:latin typeface="Times New Roman" panose="02020603050405020304" pitchFamily="18" charset="0"/>
                          <a:ea typeface="Calibri" panose="020F0502020204030204" pitchFamily="34" charset="0"/>
                          <a:cs typeface="Arial" panose="020B0604020202020204" pitchFamily="34" charset="0"/>
                        </a:rPr>
                        <a:t>e</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means</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group</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281931474"/>
                  </a:ext>
                </a:extLst>
              </a:tr>
              <a:tr h="253068">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elliptical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1.410394786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294396"/>
                  </a:ext>
                </a:extLst>
              </a:tr>
              <a:tr h="253068">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elliptical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0.461751442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0491286"/>
                  </a:ext>
                </a:extLst>
              </a:tr>
              <a:tr h="253068">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elliptical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0.289695365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opq</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9774748"/>
                  </a:ext>
                </a:extLst>
              </a:tr>
              <a:tr h="253068">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elliptical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0.287194417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opqr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5308526"/>
                  </a:ext>
                </a:extLst>
              </a:tr>
              <a:tr h="253068">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elliptical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IPOP-CMA-ES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0.239338247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pqrs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256484"/>
                  </a:ext>
                </a:extLst>
              </a:tr>
              <a:tr h="253068">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elliptical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0.186460778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qrstu</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2083943"/>
                  </a:ext>
                </a:extLst>
              </a:tr>
              <a:tr h="253068">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elliptical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0.173988598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qrstuv</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4421797"/>
                  </a:ext>
                </a:extLst>
              </a:tr>
              <a:tr h="253068">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elliptical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rs-dualcenter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0.171752866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rstuv</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9531795"/>
                  </a:ext>
                </a:extLst>
              </a:tr>
              <a:tr h="253068">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elliptical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rs-dualcenter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0.14776988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stuvw</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4414094"/>
                  </a:ext>
                </a:extLst>
              </a:tr>
              <a:tr h="253068">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elliptical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0.146826973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stuvw</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6091662"/>
                  </a:ext>
                </a:extLst>
              </a:tr>
              <a:tr h="253068">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elliptical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0.145873704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stuvw</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0600166"/>
                  </a:ext>
                </a:extLst>
              </a:tr>
              <a:tr h="253068">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elliptical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0.106912199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uvwxy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5470298"/>
                  </a:ext>
                </a:extLst>
              </a:tr>
              <a:tr h="253068">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elliptical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0.097608199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vwxy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7309970"/>
                  </a:ext>
                </a:extLst>
              </a:tr>
              <a:tr h="253068">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elliptical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rs-dualcenter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0.09671144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vwxy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459719"/>
                  </a:ext>
                </a:extLst>
              </a:tr>
              <a:tr h="253068">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elliptical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0.088961955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wxyzA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4778233"/>
                  </a:ext>
                </a:extLst>
              </a:tr>
              <a:tr h="253068">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elliptical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0.08806114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wxyzA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3073101"/>
                  </a:ext>
                </a:extLst>
              </a:tr>
              <a:tr h="253068">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elliptical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0.077045025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err="1">
                          <a:effectLst/>
                          <a:latin typeface="Times New Roman" panose="02020603050405020304" pitchFamily="18" charset="0"/>
                          <a:ea typeface="Calibri" panose="020F0502020204030204" pitchFamily="34" charset="0"/>
                          <a:cs typeface="Arial" panose="020B0604020202020204" pitchFamily="34" charset="0"/>
                        </a:rPr>
                        <a:t>xyzAB</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8749917"/>
                  </a:ext>
                </a:extLst>
              </a:tr>
            </a:tbl>
          </a:graphicData>
        </a:graphic>
      </p:graphicFrame>
    </p:spTree>
    <p:extLst>
      <p:ext uri="{BB962C8B-B14F-4D97-AF65-F5344CB8AC3E}">
        <p14:creationId xmlns:p14="http://schemas.microsoft.com/office/powerpoint/2010/main" val="20717746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5334E-048F-4708-8CDA-D9F4DA44A9B3}"/>
              </a:ext>
            </a:extLst>
          </p:cNvPr>
          <p:cNvSpPr>
            <a:spLocks noGrp="1"/>
          </p:cNvSpPr>
          <p:nvPr>
            <p:ph type="title"/>
          </p:nvPr>
        </p:nvSpPr>
        <p:spPr>
          <a:xfrm>
            <a:off x="2592925" y="624110"/>
            <a:ext cx="8911687" cy="836200"/>
          </a:xfrm>
        </p:spPr>
        <p:txBody>
          <a:bodyPr/>
          <a:lstStyle/>
          <a:p>
            <a:r>
              <a:rPr lang="en-US" dirty="0"/>
              <a:t>Results: </a:t>
            </a:r>
            <a:r>
              <a:rPr lang="en-US" dirty="0" err="1"/>
              <a:t>Zakharov</a:t>
            </a:r>
            <a:endParaRPr lang="en-GB" dirty="0"/>
          </a:p>
        </p:txBody>
      </p:sp>
      <p:sp>
        <p:nvSpPr>
          <p:cNvPr id="4" name="Slide Number Placeholder 3">
            <a:extLst>
              <a:ext uri="{FF2B5EF4-FFF2-40B4-BE49-F238E27FC236}">
                <a16:creationId xmlns:a16="http://schemas.microsoft.com/office/drawing/2014/main" id="{109AC007-52F0-49AA-983D-D3FCECB2D841}"/>
              </a:ext>
            </a:extLst>
          </p:cNvPr>
          <p:cNvSpPr>
            <a:spLocks noGrp="1"/>
          </p:cNvSpPr>
          <p:nvPr>
            <p:ph type="sldNum" sz="quarter" idx="12"/>
          </p:nvPr>
        </p:nvSpPr>
        <p:spPr/>
        <p:txBody>
          <a:bodyPr/>
          <a:lstStyle/>
          <a:p>
            <a:fld id="{D57F1E4F-1CFF-5643-939E-217C01CDF565}" type="slidenum">
              <a:rPr lang="en-US" smtClean="0"/>
              <a:pPr/>
              <a:t>42</a:t>
            </a:fld>
            <a:endParaRPr lang="en-US" dirty="0"/>
          </a:p>
        </p:txBody>
      </p:sp>
      <p:graphicFrame>
        <p:nvGraphicFramePr>
          <p:cNvPr id="6" name="Table 5">
            <a:extLst>
              <a:ext uri="{FF2B5EF4-FFF2-40B4-BE49-F238E27FC236}">
                <a16:creationId xmlns:a16="http://schemas.microsoft.com/office/drawing/2014/main" id="{0EF20CD5-E6DF-465C-971E-838CDD8C2816}"/>
              </a:ext>
            </a:extLst>
          </p:cNvPr>
          <p:cNvGraphicFramePr>
            <a:graphicFrameLocks noGrp="1"/>
          </p:cNvGraphicFramePr>
          <p:nvPr>
            <p:extLst>
              <p:ext uri="{D42A27DB-BD31-4B8C-83A1-F6EECF244321}">
                <p14:modId xmlns:p14="http://schemas.microsoft.com/office/powerpoint/2010/main" val="3345338864"/>
              </p:ext>
            </p:extLst>
          </p:nvPr>
        </p:nvGraphicFramePr>
        <p:xfrm>
          <a:off x="3125338" y="1651380"/>
          <a:ext cx="7219666" cy="4633133"/>
        </p:xfrm>
        <a:graphic>
          <a:graphicData uri="http://schemas.openxmlformats.org/drawingml/2006/table">
            <a:tbl>
              <a:tblPr firstRow="1" firstCol="1" bandRow="1"/>
              <a:tblGrid>
                <a:gridCol w="997197">
                  <a:extLst>
                    <a:ext uri="{9D8B030D-6E8A-4147-A177-3AD203B41FA5}">
                      <a16:colId xmlns:a16="http://schemas.microsoft.com/office/drawing/2014/main" val="3900918759"/>
                    </a:ext>
                  </a:extLst>
                </a:gridCol>
                <a:gridCol w="1965279">
                  <a:extLst>
                    <a:ext uri="{9D8B030D-6E8A-4147-A177-3AD203B41FA5}">
                      <a16:colId xmlns:a16="http://schemas.microsoft.com/office/drawing/2014/main" val="612216725"/>
                    </a:ext>
                  </a:extLst>
                </a:gridCol>
                <a:gridCol w="1146411">
                  <a:extLst>
                    <a:ext uri="{9D8B030D-6E8A-4147-A177-3AD203B41FA5}">
                      <a16:colId xmlns:a16="http://schemas.microsoft.com/office/drawing/2014/main" val="2952020798"/>
                    </a:ext>
                  </a:extLst>
                </a:gridCol>
                <a:gridCol w="1146411">
                  <a:extLst>
                    <a:ext uri="{9D8B030D-6E8A-4147-A177-3AD203B41FA5}">
                      <a16:colId xmlns:a16="http://schemas.microsoft.com/office/drawing/2014/main" val="998282789"/>
                    </a:ext>
                  </a:extLst>
                </a:gridCol>
                <a:gridCol w="1124574">
                  <a:extLst>
                    <a:ext uri="{9D8B030D-6E8A-4147-A177-3AD203B41FA5}">
                      <a16:colId xmlns:a16="http://schemas.microsoft.com/office/drawing/2014/main" val="3778743210"/>
                    </a:ext>
                  </a:extLst>
                </a:gridCol>
                <a:gridCol w="839794">
                  <a:extLst>
                    <a:ext uri="{9D8B030D-6E8A-4147-A177-3AD203B41FA5}">
                      <a16:colId xmlns:a16="http://schemas.microsoft.com/office/drawing/2014/main" val="697460548"/>
                    </a:ext>
                  </a:extLst>
                </a:gridCol>
              </a:tblGrid>
              <a:tr h="131868">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function</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system</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r</a:t>
                      </a:r>
                      <a:r>
                        <a:rPr lang="en-GB" sz="1200" b="1" baseline="-25000">
                          <a:effectLst/>
                          <a:latin typeface="Times New Roman" panose="02020603050405020304" pitchFamily="18" charset="0"/>
                          <a:ea typeface="Calibri" panose="020F0502020204030204" pitchFamily="34" charset="0"/>
                          <a:cs typeface="Arial" panose="020B0604020202020204" pitchFamily="34" charset="0"/>
                        </a:rPr>
                        <a:t>x</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r</a:t>
                      </a:r>
                      <a:r>
                        <a:rPr lang="en-GB" sz="1200" b="1" baseline="-25000">
                          <a:effectLst/>
                          <a:latin typeface="Times New Roman" panose="02020603050405020304" pitchFamily="18" charset="0"/>
                          <a:ea typeface="Calibri" panose="020F0502020204030204" pitchFamily="34" charset="0"/>
                          <a:cs typeface="Arial" panose="020B0604020202020204" pitchFamily="34" charset="0"/>
                        </a:rPr>
                        <a:t>e</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means</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group</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636929590"/>
                  </a:ext>
                </a:extLst>
              </a:tr>
              <a:tr h="26180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zakharov</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IPOP-CMA-ES</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16.24145573</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k</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8523763"/>
                  </a:ext>
                </a:extLst>
              </a:tr>
              <a:tr h="26180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zakharov</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dualcenter</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15.71439568</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kl</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4128871"/>
                  </a:ext>
                </a:extLst>
              </a:tr>
              <a:tr h="26180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zakharov</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0.0-1.0</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15.7023013</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kl</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3871314"/>
                  </a:ext>
                </a:extLst>
              </a:tr>
              <a:tr h="26180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zakharov</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15.48952502</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kl</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0895632"/>
                  </a:ext>
                </a:extLst>
              </a:tr>
              <a:tr h="26180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zakharov</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1.0-0.0</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14.99357513</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klm</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2051333"/>
                  </a:ext>
                </a:extLst>
              </a:tr>
              <a:tr h="26180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zakharov</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13.5408201</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klm</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0554981"/>
                  </a:ext>
                </a:extLst>
              </a:tr>
              <a:tr h="26180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zakharov</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1.0-0.0</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13.49306437</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klm</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9557603"/>
                  </a:ext>
                </a:extLst>
              </a:tr>
              <a:tr h="26180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zakharov</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dual-center</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13.29205583</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klm</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6354113"/>
                  </a:ext>
                </a:extLst>
              </a:tr>
              <a:tr h="26180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zakharov</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0.0-1.0</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13.28066326</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klm</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0749196"/>
                  </a:ext>
                </a:extLst>
              </a:tr>
              <a:tr h="26180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zakharov</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1.0-0.0</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12.72348326</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klm</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4971777"/>
                  </a:ext>
                </a:extLst>
              </a:tr>
              <a:tr h="26180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zakharov</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12.58019552</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klm</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5022779"/>
                  </a:ext>
                </a:extLst>
              </a:tr>
              <a:tr h="26180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zakharov</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1.0-0.0</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0.0-1.0</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11.93447709</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klm</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69362"/>
                  </a:ext>
                </a:extLst>
              </a:tr>
              <a:tr h="26180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zakharov</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rs-dualcenter</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10.12630348</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lm</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4624718"/>
                  </a:ext>
                </a:extLst>
              </a:tr>
              <a:tr h="26180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zakharov</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rs-dualcenter</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10.01420532</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lm</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6145895"/>
                  </a:ext>
                </a:extLst>
              </a:tr>
              <a:tr h="26180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zakharov</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rs-dualcenter</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10.00664763</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lm</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908791"/>
                  </a:ext>
                </a:extLst>
              </a:tr>
              <a:tr h="26180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zakharov</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dualcenter</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9.579555485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m</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021433"/>
                  </a:ext>
                </a:extLst>
              </a:tr>
              <a:tr h="261802">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zakharov</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dualcenter</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9.503907295</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m</a:t>
                      </a:r>
                    </a:p>
                  </a:txBody>
                  <a:tcPr marL="40259" marR="402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8132"/>
                  </a:ext>
                </a:extLst>
              </a:tr>
            </a:tbl>
          </a:graphicData>
        </a:graphic>
      </p:graphicFrame>
    </p:spTree>
    <p:extLst>
      <p:ext uri="{BB962C8B-B14F-4D97-AF65-F5344CB8AC3E}">
        <p14:creationId xmlns:p14="http://schemas.microsoft.com/office/powerpoint/2010/main" val="16187889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2E13D-0F8E-4E66-BAC2-3275D9D81C76}"/>
              </a:ext>
            </a:extLst>
          </p:cNvPr>
          <p:cNvSpPr>
            <a:spLocks noGrp="1"/>
          </p:cNvSpPr>
          <p:nvPr>
            <p:ph type="title"/>
          </p:nvPr>
        </p:nvSpPr>
        <p:spPr/>
        <p:txBody>
          <a:bodyPr/>
          <a:lstStyle/>
          <a:p>
            <a:r>
              <a:rPr lang="en-US" dirty="0"/>
              <a:t>Results: Dimension 5</a:t>
            </a:r>
            <a:endParaRPr lang="en-GB" dirty="0"/>
          </a:p>
        </p:txBody>
      </p:sp>
      <p:sp>
        <p:nvSpPr>
          <p:cNvPr id="4" name="Slide Number Placeholder 3">
            <a:extLst>
              <a:ext uri="{FF2B5EF4-FFF2-40B4-BE49-F238E27FC236}">
                <a16:creationId xmlns:a16="http://schemas.microsoft.com/office/drawing/2014/main" id="{C98FE4B8-0859-490B-9AE4-446A8AE77890}"/>
              </a:ext>
            </a:extLst>
          </p:cNvPr>
          <p:cNvSpPr>
            <a:spLocks noGrp="1"/>
          </p:cNvSpPr>
          <p:nvPr>
            <p:ph type="sldNum" sz="quarter" idx="12"/>
          </p:nvPr>
        </p:nvSpPr>
        <p:spPr/>
        <p:txBody>
          <a:bodyPr/>
          <a:lstStyle/>
          <a:p>
            <a:fld id="{D57F1E4F-1CFF-5643-939E-217C01CDF565}" type="slidenum">
              <a:rPr lang="en-US" smtClean="0"/>
              <a:pPr/>
              <a:t>43</a:t>
            </a:fld>
            <a:endParaRPr lang="en-US" dirty="0"/>
          </a:p>
        </p:txBody>
      </p:sp>
      <p:graphicFrame>
        <p:nvGraphicFramePr>
          <p:cNvPr id="5" name="Table 4">
            <a:extLst>
              <a:ext uri="{FF2B5EF4-FFF2-40B4-BE49-F238E27FC236}">
                <a16:creationId xmlns:a16="http://schemas.microsoft.com/office/drawing/2014/main" id="{204483A9-8024-4E0F-AE6D-B53AC9EB757F}"/>
              </a:ext>
            </a:extLst>
          </p:cNvPr>
          <p:cNvGraphicFramePr>
            <a:graphicFrameLocks noGrp="1"/>
          </p:cNvGraphicFramePr>
          <p:nvPr>
            <p:extLst>
              <p:ext uri="{D42A27DB-BD31-4B8C-83A1-F6EECF244321}">
                <p14:modId xmlns:p14="http://schemas.microsoft.com/office/powerpoint/2010/main" val="871747724"/>
              </p:ext>
            </p:extLst>
          </p:nvPr>
        </p:nvGraphicFramePr>
        <p:xfrm>
          <a:off x="3111689" y="1542196"/>
          <a:ext cx="7424384" cy="4831308"/>
        </p:xfrm>
        <a:graphic>
          <a:graphicData uri="http://schemas.openxmlformats.org/drawingml/2006/table">
            <a:tbl>
              <a:tblPr firstRow="1" firstCol="1" bandRow="1"/>
              <a:tblGrid>
                <a:gridCol w="1115195">
                  <a:extLst>
                    <a:ext uri="{9D8B030D-6E8A-4147-A177-3AD203B41FA5}">
                      <a16:colId xmlns:a16="http://schemas.microsoft.com/office/drawing/2014/main" val="3349707209"/>
                    </a:ext>
                  </a:extLst>
                </a:gridCol>
                <a:gridCol w="1646448">
                  <a:extLst>
                    <a:ext uri="{9D8B030D-6E8A-4147-A177-3AD203B41FA5}">
                      <a16:colId xmlns:a16="http://schemas.microsoft.com/office/drawing/2014/main" val="1236906858"/>
                    </a:ext>
                  </a:extLst>
                </a:gridCol>
                <a:gridCol w="1501561">
                  <a:extLst>
                    <a:ext uri="{9D8B030D-6E8A-4147-A177-3AD203B41FA5}">
                      <a16:colId xmlns:a16="http://schemas.microsoft.com/office/drawing/2014/main" val="4126756376"/>
                    </a:ext>
                  </a:extLst>
                </a:gridCol>
                <a:gridCol w="1181052">
                  <a:extLst>
                    <a:ext uri="{9D8B030D-6E8A-4147-A177-3AD203B41FA5}">
                      <a16:colId xmlns:a16="http://schemas.microsoft.com/office/drawing/2014/main" val="1764223037"/>
                    </a:ext>
                  </a:extLst>
                </a:gridCol>
                <a:gridCol w="1110803">
                  <a:extLst>
                    <a:ext uri="{9D8B030D-6E8A-4147-A177-3AD203B41FA5}">
                      <a16:colId xmlns:a16="http://schemas.microsoft.com/office/drawing/2014/main" val="2874232303"/>
                    </a:ext>
                  </a:extLst>
                </a:gridCol>
                <a:gridCol w="869325">
                  <a:extLst>
                    <a:ext uri="{9D8B030D-6E8A-4147-A177-3AD203B41FA5}">
                      <a16:colId xmlns:a16="http://schemas.microsoft.com/office/drawing/2014/main" val="1020996137"/>
                    </a:ext>
                  </a:extLst>
                </a:gridCol>
              </a:tblGrid>
              <a:tr h="268406">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dimension</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system</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r</a:t>
                      </a:r>
                      <a:r>
                        <a:rPr lang="en-GB" sz="1200" b="1" baseline="-25000">
                          <a:effectLst/>
                          <a:latin typeface="Times New Roman" panose="02020603050405020304" pitchFamily="18" charset="0"/>
                          <a:ea typeface="Calibri" panose="020F0502020204030204" pitchFamily="34" charset="0"/>
                          <a:cs typeface="Arial" panose="020B0604020202020204" pitchFamily="34" charset="0"/>
                        </a:rPr>
                        <a:t>x</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r</a:t>
                      </a:r>
                      <a:r>
                        <a:rPr lang="en-GB" sz="1200" b="1" baseline="-25000">
                          <a:effectLst/>
                          <a:latin typeface="Times New Roman" panose="02020603050405020304" pitchFamily="18" charset="0"/>
                          <a:ea typeface="Calibri" panose="020F0502020204030204" pitchFamily="34" charset="0"/>
                          <a:cs typeface="Arial" panose="020B0604020202020204" pitchFamily="34" charset="0"/>
                        </a:rPr>
                        <a:t>e</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means</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group</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2012731708"/>
                  </a:ext>
                </a:extLst>
              </a:tr>
              <a:tr h="268406">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0.011237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LM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7264172"/>
                  </a:ext>
                </a:extLst>
              </a:tr>
              <a:tr h="268406">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0.010888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LM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7371492"/>
                  </a:ext>
                </a:extLst>
              </a:tr>
              <a:tr h="268406">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0.009964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3937707"/>
                  </a:ext>
                </a:extLst>
              </a:tr>
              <a:tr h="268406">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0.009855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8274144"/>
                  </a:ext>
                </a:extLst>
              </a:tr>
              <a:tr h="268406">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0.009834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9377318"/>
                  </a:ext>
                </a:extLst>
              </a:tr>
              <a:tr h="268406">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err="1">
                          <a:effectLst/>
                          <a:latin typeface="Times New Roman" panose="02020603050405020304" pitchFamily="18" charset="0"/>
                          <a:ea typeface="Calibri" panose="020F0502020204030204" pitchFamily="34" charset="0"/>
                          <a:cs typeface="Arial" panose="020B0604020202020204" pitchFamily="34" charset="0"/>
                        </a:rPr>
                        <a:t>cond</a:t>
                      </a:r>
                      <a:r>
                        <a:rPr lang="en-GB" sz="1200" dirty="0">
                          <a:effectLst/>
                          <a:latin typeface="Times New Roman" panose="02020603050405020304" pitchFamily="18" charset="0"/>
                          <a:ea typeface="Calibri" panose="020F0502020204030204" pitchFamily="34" charset="0"/>
                          <a:cs typeface="Arial" panose="020B0604020202020204" pitchFamily="34" charset="0"/>
                        </a:rPr>
                        <a:t>-dualcenter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0.009818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4551160"/>
                  </a:ext>
                </a:extLst>
              </a:tr>
              <a:tr h="268406">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0.009465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9307132"/>
                  </a:ext>
                </a:extLst>
              </a:tr>
              <a:tr h="268406">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0.00918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9519112"/>
                  </a:ext>
                </a:extLst>
              </a:tr>
              <a:tr h="268406">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0.009169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8368260"/>
                  </a:ext>
                </a:extLst>
              </a:tr>
              <a:tr h="268406">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rs-dualcenter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0.004289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3914949"/>
                  </a:ext>
                </a:extLst>
              </a:tr>
              <a:tr h="268406">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IPOP-CMA-ES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0.004102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3331361"/>
                  </a:ext>
                </a:extLst>
              </a:tr>
              <a:tr h="268406">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0.003644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640669"/>
                  </a:ext>
                </a:extLst>
              </a:tr>
              <a:tr h="268406">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0.003442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3602416"/>
                  </a:ext>
                </a:extLst>
              </a:tr>
              <a:tr h="268406">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0.003117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4981826"/>
                  </a:ext>
                </a:extLst>
              </a:tr>
              <a:tr h="268406">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rs-dualcenter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0.003012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3405388"/>
                  </a:ext>
                </a:extLst>
              </a:tr>
              <a:tr h="268406">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rs-dualcenter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0.002858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8282810"/>
                  </a:ext>
                </a:extLst>
              </a:tr>
              <a:tr h="268406">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0.002805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2526726"/>
                  </a:ext>
                </a:extLst>
              </a:tr>
            </a:tbl>
          </a:graphicData>
        </a:graphic>
      </p:graphicFrame>
    </p:spTree>
    <p:extLst>
      <p:ext uri="{BB962C8B-B14F-4D97-AF65-F5344CB8AC3E}">
        <p14:creationId xmlns:p14="http://schemas.microsoft.com/office/powerpoint/2010/main" val="3049494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E053E-61BB-45C6-B326-84C46E9CE0EE}"/>
              </a:ext>
            </a:extLst>
          </p:cNvPr>
          <p:cNvSpPr>
            <a:spLocks noGrp="1"/>
          </p:cNvSpPr>
          <p:nvPr>
            <p:ph type="title"/>
          </p:nvPr>
        </p:nvSpPr>
        <p:spPr>
          <a:xfrm>
            <a:off x="2592925" y="624110"/>
            <a:ext cx="8911687" cy="754314"/>
          </a:xfrm>
        </p:spPr>
        <p:txBody>
          <a:bodyPr/>
          <a:lstStyle/>
          <a:p>
            <a:r>
              <a:rPr lang="en-US" dirty="0"/>
              <a:t>Results: Dimension 10</a:t>
            </a:r>
            <a:endParaRPr lang="en-GB" dirty="0"/>
          </a:p>
        </p:txBody>
      </p:sp>
      <p:sp>
        <p:nvSpPr>
          <p:cNvPr id="4" name="Slide Number Placeholder 3">
            <a:extLst>
              <a:ext uri="{FF2B5EF4-FFF2-40B4-BE49-F238E27FC236}">
                <a16:creationId xmlns:a16="http://schemas.microsoft.com/office/drawing/2014/main" id="{F9998452-5B19-4C3A-9338-4D45A5249220}"/>
              </a:ext>
            </a:extLst>
          </p:cNvPr>
          <p:cNvSpPr>
            <a:spLocks noGrp="1"/>
          </p:cNvSpPr>
          <p:nvPr>
            <p:ph type="sldNum" sz="quarter" idx="12"/>
          </p:nvPr>
        </p:nvSpPr>
        <p:spPr/>
        <p:txBody>
          <a:bodyPr/>
          <a:lstStyle/>
          <a:p>
            <a:fld id="{D57F1E4F-1CFF-5643-939E-217C01CDF565}" type="slidenum">
              <a:rPr lang="en-US" smtClean="0"/>
              <a:pPr/>
              <a:t>44</a:t>
            </a:fld>
            <a:endParaRPr lang="en-US" dirty="0"/>
          </a:p>
        </p:txBody>
      </p:sp>
      <p:graphicFrame>
        <p:nvGraphicFramePr>
          <p:cNvPr id="5" name="Table 4">
            <a:extLst>
              <a:ext uri="{FF2B5EF4-FFF2-40B4-BE49-F238E27FC236}">
                <a16:creationId xmlns:a16="http://schemas.microsoft.com/office/drawing/2014/main" id="{04398EEF-19F6-4589-A0EB-474FD0BB1213}"/>
              </a:ext>
            </a:extLst>
          </p:cNvPr>
          <p:cNvGraphicFramePr>
            <a:graphicFrameLocks noGrp="1"/>
          </p:cNvGraphicFramePr>
          <p:nvPr>
            <p:extLst>
              <p:ext uri="{D42A27DB-BD31-4B8C-83A1-F6EECF244321}">
                <p14:modId xmlns:p14="http://schemas.microsoft.com/office/powerpoint/2010/main" val="2258600632"/>
              </p:ext>
            </p:extLst>
          </p:nvPr>
        </p:nvGraphicFramePr>
        <p:xfrm>
          <a:off x="3087838" y="1714500"/>
          <a:ext cx="7666599" cy="4519386"/>
        </p:xfrm>
        <a:graphic>
          <a:graphicData uri="http://schemas.openxmlformats.org/drawingml/2006/table">
            <a:tbl>
              <a:tblPr firstRow="1" firstCol="1" bandRow="1"/>
              <a:tblGrid>
                <a:gridCol w="1255366">
                  <a:extLst>
                    <a:ext uri="{9D8B030D-6E8A-4147-A177-3AD203B41FA5}">
                      <a16:colId xmlns:a16="http://schemas.microsoft.com/office/drawing/2014/main" val="3676085222"/>
                    </a:ext>
                  </a:extLst>
                </a:gridCol>
                <a:gridCol w="1764046">
                  <a:extLst>
                    <a:ext uri="{9D8B030D-6E8A-4147-A177-3AD203B41FA5}">
                      <a16:colId xmlns:a16="http://schemas.microsoft.com/office/drawing/2014/main" val="1672911799"/>
                    </a:ext>
                  </a:extLst>
                </a:gridCol>
                <a:gridCol w="1260033">
                  <a:extLst>
                    <a:ext uri="{9D8B030D-6E8A-4147-A177-3AD203B41FA5}">
                      <a16:colId xmlns:a16="http://schemas.microsoft.com/office/drawing/2014/main" val="1874252548"/>
                    </a:ext>
                  </a:extLst>
                </a:gridCol>
                <a:gridCol w="1266565">
                  <a:extLst>
                    <a:ext uri="{9D8B030D-6E8A-4147-A177-3AD203B41FA5}">
                      <a16:colId xmlns:a16="http://schemas.microsoft.com/office/drawing/2014/main" val="2628385059"/>
                    </a:ext>
                  </a:extLst>
                </a:gridCol>
                <a:gridCol w="1345902">
                  <a:extLst>
                    <a:ext uri="{9D8B030D-6E8A-4147-A177-3AD203B41FA5}">
                      <a16:colId xmlns:a16="http://schemas.microsoft.com/office/drawing/2014/main" val="567760544"/>
                    </a:ext>
                  </a:extLst>
                </a:gridCol>
                <a:gridCol w="774687">
                  <a:extLst>
                    <a:ext uri="{9D8B030D-6E8A-4147-A177-3AD203B41FA5}">
                      <a16:colId xmlns:a16="http://schemas.microsoft.com/office/drawing/2014/main" val="4205384141"/>
                    </a:ext>
                  </a:extLst>
                </a:gridCol>
              </a:tblGrid>
              <a:tr h="251077">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Times New Roman" panose="02020603050405020304" pitchFamily="18" charset="0"/>
                        </a:rPr>
                        <a:t>dimension</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Times New Roman" panose="02020603050405020304" pitchFamily="18" charset="0"/>
                        </a:rPr>
                        <a:t>system</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Times New Roman" panose="02020603050405020304" pitchFamily="18" charset="0"/>
                        </a:rPr>
                        <a:t>r</a:t>
                      </a:r>
                      <a:r>
                        <a:rPr lang="en-GB" sz="1200" b="1" baseline="-25000">
                          <a:effectLst/>
                          <a:latin typeface="Times New Roman" panose="02020603050405020304" pitchFamily="18" charset="0"/>
                          <a:ea typeface="Calibri" panose="020F0502020204030204" pitchFamily="34" charset="0"/>
                          <a:cs typeface="Times New Roman" panose="02020603050405020304" pitchFamily="18" charset="0"/>
                        </a:rPr>
                        <a:t>x</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Times New Roman" panose="02020603050405020304" pitchFamily="18" charset="0"/>
                        </a:rPr>
                        <a:t>r</a:t>
                      </a:r>
                      <a:r>
                        <a:rPr lang="en-GB" sz="1200" b="1" baseline="-25000">
                          <a:effectLst/>
                          <a:latin typeface="Times New Roman" panose="02020603050405020304" pitchFamily="18" charset="0"/>
                          <a:ea typeface="Calibri" panose="020F0502020204030204" pitchFamily="34" charset="0"/>
                          <a:cs typeface="Times New Roman" panose="02020603050405020304" pitchFamily="18" charset="0"/>
                        </a:rPr>
                        <a:t>e</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Times New Roman" panose="02020603050405020304" pitchFamily="18" charset="0"/>
                        </a:rPr>
                        <a:t>means</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Times New Roman" panose="02020603050405020304" pitchFamily="18" charset="0"/>
                        </a:rPr>
                        <a:t>group</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2336997547"/>
                  </a:ext>
                </a:extLst>
              </a:tr>
              <a:tr h="251077">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10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cond-dualcenter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1.0-0.0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0.75-0.25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0.034572</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I</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4192998"/>
                  </a:ext>
                </a:extLst>
              </a:tr>
              <a:tr h="251077">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10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IPOP-CMA-ES</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1.0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0.03433</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I</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6752020"/>
                  </a:ext>
                </a:extLst>
              </a:tr>
              <a:tr h="251077">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10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cond-dualcenter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0.5-0.5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0.25-0.75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0.032124</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IJ</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7079436"/>
                  </a:ext>
                </a:extLst>
              </a:tr>
              <a:tr h="251077">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10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cond-dualcenter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0.75-0.25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0.5-0.5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0.03063</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IJ</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8609567"/>
                  </a:ext>
                </a:extLst>
              </a:tr>
              <a:tr h="251077">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10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cond-dualcenter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0.5-0.5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0.0-1.0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0.02985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IJ</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7859360"/>
                  </a:ext>
                </a:extLst>
              </a:tr>
              <a:tr h="251077">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10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cond-dualcenter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0.75-0.25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0.25-0.75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0.028341</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IJ</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4828331"/>
                  </a:ext>
                </a:extLst>
              </a:tr>
              <a:tr h="251077">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10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cond-dualcenter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0.75-0.25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0.0-1.0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0.027562</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IJ</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2538987"/>
                  </a:ext>
                </a:extLst>
              </a:tr>
              <a:tr h="251077">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10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cond-dualcenter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1.0-0.0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0.0-1.0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0.027327</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IJ</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6236677"/>
                  </a:ext>
                </a:extLst>
              </a:tr>
              <a:tr h="251077">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10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cond-dualcenter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1.0-0.0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0.5-0.5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0.026374</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IJ</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0677726"/>
                  </a:ext>
                </a:extLst>
              </a:tr>
              <a:tr h="251077">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10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cond-dualcenter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1.0-0.0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0.25-0.75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0.026157</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IJ</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0297118"/>
                  </a:ext>
                </a:extLst>
              </a:tr>
              <a:tr h="251077">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10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dualcenter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1.0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0.024983</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IJ</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7787047"/>
                  </a:ext>
                </a:extLst>
              </a:tr>
              <a:tr h="251077">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10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rs-dualcenter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0.5-0.5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0.25-0.75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0.020118</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JK</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4769482"/>
                  </a:ext>
                </a:extLst>
              </a:tr>
              <a:tr h="251077">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10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dualcenter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0.25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0.75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0.018359</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JKL</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3986457"/>
                  </a:ext>
                </a:extLst>
              </a:tr>
              <a:tr h="251077">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10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dualcenter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0.75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0.25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0.013727</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KLM</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4216063"/>
                  </a:ext>
                </a:extLst>
              </a:tr>
              <a:tr h="251077">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10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dualcenter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0.013229</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KLM</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6138788"/>
                  </a:ext>
                </a:extLst>
              </a:tr>
              <a:tr h="251077">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10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rs-dualcenter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0.75-0.25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0.25-0.75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0.011782</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LM</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4635384"/>
                  </a:ext>
                </a:extLst>
              </a:tr>
              <a:tr h="251077">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10</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rs-dualcenter</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0.75-0.25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0.5-0.5</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0.010649</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LM</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2781333"/>
                  </a:ext>
                </a:extLst>
              </a:tr>
            </a:tbl>
          </a:graphicData>
        </a:graphic>
      </p:graphicFrame>
    </p:spTree>
    <p:extLst>
      <p:ext uri="{BB962C8B-B14F-4D97-AF65-F5344CB8AC3E}">
        <p14:creationId xmlns:p14="http://schemas.microsoft.com/office/powerpoint/2010/main" val="12543119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E8545-785F-424F-BF14-7588E6651128}"/>
              </a:ext>
            </a:extLst>
          </p:cNvPr>
          <p:cNvSpPr>
            <a:spLocks noGrp="1"/>
          </p:cNvSpPr>
          <p:nvPr>
            <p:ph type="title"/>
          </p:nvPr>
        </p:nvSpPr>
        <p:spPr>
          <a:xfrm>
            <a:off x="2592925" y="624110"/>
            <a:ext cx="8911687" cy="713371"/>
          </a:xfrm>
        </p:spPr>
        <p:txBody>
          <a:bodyPr/>
          <a:lstStyle/>
          <a:p>
            <a:r>
              <a:rPr lang="en-US" dirty="0"/>
              <a:t>Results: Dimension 25</a:t>
            </a:r>
            <a:endParaRPr lang="en-GB" dirty="0"/>
          </a:p>
        </p:txBody>
      </p:sp>
      <p:sp>
        <p:nvSpPr>
          <p:cNvPr id="4" name="Slide Number Placeholder 3">
            <a:extLst>
              <a:ext uri="{FF2B5EF4-FFF2-40B4-BE49-F238E27FC236}">
                <a16:creationId xmlns:a16="http://schemas.microsoft.com/office/drawing/2014/main" id="{DE701B0A-434D-480D-887A-D0F4E604404D}"/>
              </a:ext>
            </a:extLst>
          </p:cNvPr>
          <p:cNvSpPr>
            <a:spLocks noGrp="1"/>
          </p:cNvSpPr>
          <p:nvPr>
            <p:ph type="sldNum" sz="quarter" idx="12"/>
          </p:nvPr>
        </p:nvSpPr>
        <p:spPr/>
        <p:txBody>
          <a:bodyPr/>
          <a:lstStyle/>
          <a:p>
            <a:fld id="{D57F1E4F-1CFF-5643-939E-217C01CDF565}" type="slidenum">
              <a:rPr lang="en-US" smtClean="0"/>
              <a:pPr/>
              <a:t>45</a:t>
            </a:fld>
            <a:endParaRPr lang="en-US" dirty="0"/>
          </a:p>
        </p:txBody>
      </p:sp>
      <p:graphicFrame>
        <p:nvGraphicFramePr>
          <p:cNvPr id="5" name="Table 4">
            <a:extLst>
              <a:ext uri="{FF2B5EF4-FFF2-40B4-BE49-F238E27FC236}">
                <a16:creationId xmlns:a16="http://schemas.microsoft.com/office/drawing/2014/main" id="{07E9BC84-7320-46A4-85E4-A92783884DCA}"/>
              </a:ext>
            </a:extLst>
          </p:cNvPr>
          <p:cNvGraphicFramePr>
            <a:graphicFrameLocks noGrp="1"/>
          </p:cNvGraphicFramePr>
          <p:nvPr>
            <p:extLst>
              <p:ext uri="{D42A27DB-BD31-4B8C-83A1-F6EECF244321}">
                <p14:modId xmlns:p14="http://schemas.microsoft.com/office/powerpoint/2010/main" val="1868098057"/>
              </p:ext>
            </p:extLst>
          </p:nvPr>
        </p:nvGraphicFramePr>
        <p:xfrm>
          <a:off x="3057099" y="1542197"/>
          <a:ext cx="7042242" cy="4691700"/>
        </p:xfrm>
        <a:graphic>
          <a:graphicData uri="http://schemas.openxmlformats.org/drawingml/2006/table">
            <a:tbl>
              <a:tblPr firstRow="1" firstCol="1" bandRow="1"/>
              <a:tblGrid>
                <a:gridCol w="1179590">
                  <a:extLst>
                    <a:ext uri="{9D8B030D-6E8A-4147-A177-3AD203B41FA5}">
                      <a16:colId xmlns:a16="http://schemas.microsoft.com/office/drawing/2014/main" val="362642693"/>
                    </a:ext>
                  </a:extLst>
                </a:gridCol>
                <a:gridCol w="1657927">
                  <a:extLst>
                    <a:ext uri="{9D8B030D-6E8A-4147-A177-3AD203B41FA5}">
                      <a16:colId xmlns:a16="http://schemas.microsoft.com/office/drawing/2014/main" val="645994941"/>
                    </a:ext>
                  </a:extLst>
                </a:gridCol>
                <a:gridCol w="1086708">
                  <a:extLst>
                    <a:ext uri="{9D8B030D-6E8A-4147-A177-3AD203B41FA5}">
                      <a16:colId xmlns:a16="http://schemas.microsoft.com/office/drawing/2014/main" val="2037665677"/>
                    </a:ext>
                  </a:extLst>
                </a:gridCol>
                <a:gridCol w="1086708">
                  <a:extLst>
                    <a:ext uri="{9D8B030D-6E8A-4147-A177-3AD203B41FA5}">
                      <a16:colId xmlns:a16="http://schemas.microsoft.com/office/drawing/2014/main" val="1760957022"/>
                    </a:ext>
                  </a:extLst>
                </a:gridCol>
                <a:gridCol w="1086708">
                  <a:extLst>
                    <a:ext uri="{9D8B030D-6E8A-4147-A177-3AD203B41FA5}">
                      <a16:colId xmlns:a16="http://schemas.microsoft.com/office/drawing/2014/main" val="48983843"/>
                    </a:ext>
                  </a:extLst>
                </a:gridCol>
                <a:gridCol w="944601">
                  <a:extLst>
                    <a:ext uri="{9D8B030D-6E8A-4147-A177-3AD203B41FA5}">
                      <a16:colId xmlns:a16="http://schemas.microsoft.com/office/drawing/2014/main" val="2326244860"/>
                    </a:ext>
                  </a:extLst>
                </a:gridCol>
              </a:tblGrid>
              <a:tr h="260650">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dimension</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system</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r</a:t>
                      </a:r>
                      <a:r>
                        <a:rPr lang="en-GB" sz="1200" b="1" baseline="-25000">
                          <a:effectLst/>
                          <a:latin typeface="Times New Roman" panose="02020603050405020304" pitchFamily="18" charset="0"/>
                          <a:ea typeface="Calibri" panose="020F0502020204030204" pitchFamily="34" charset="0"/>
                          <a:cs typeface="Arial" panose="020B0604020202020204" pitchFamily="34" charset="0"/>
                        </a:rPr>
                        <a:t>x</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r</a:t>
                      </a:r>
                      <a:r>
                        <a:rPr lang="en-GB" sz="1200" b="1" baseline="-25000">
                          <a:effectLst/>
                          <a:latin typeface="Times New Roman" panose="02020603050405020304" pitchFamily="18" charset="0"/>
                          <a:ea typeface="Calibri" panose="020F0502020204030204" pitchFamily="34" charset="0"/>
                          <a:cs typeface="Arial" panose="020B0604020202020204" pitchFamily="34" charset="0"/>
                        </a:rPr>
                        <a:t>e</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means</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group</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175620999"/>
                  </a:ext>
                </a:extLst>
              </a:tr>
              <a:tr h="26065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0.591967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wxyz</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2543083"/>
                  </a:ext>
                </a:extLst>
              </a:tr>
              <a:tr h="26065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IPOP-CMA-ES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0.325685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AB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7829865"/>
                  </a:ext>
                </a:extLst>
              </a:tr>
              <a:tr h="26065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0.248323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BC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649051"/>
                  </a:ext>
                </a:extLst>
              </a:tr>
              <a:tr h="26065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0.220933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BCD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2453613"/>
                  </a:ext>
                </a:extLst>
              </a:tr>
              <a:tr h="26065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0.197425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CDE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1506645"/>
                  </a:ext>
                </a:extLst>
              </a:tr>
              <a:tr h="26065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0.182599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CDEF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8904975"/>
                  </a:ext>
                </a:extLst>
              </a:tr>
              <a:tr h="26065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0.157517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CDEFG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7050277"/>
                  </a:ext>
                </a:extLst>
              </a:tr>
              <a:tr h="26065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rs-dualcenter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0.1442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DEFG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0062919"/>
                  </a:ext>
                </a:extLst>
              </a:tr>
              <a:tr h="26065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0.137899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DEFGH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0324419"/>
                  </a:ext>
                </a:extLst>
              </a:tr>
              <a:tr h="26065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0.132566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EFGH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8535079"/>
                  </a:ext>
                </a:extLst>
              </a:tr>
              <a:tr h="26065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0.13016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EFGH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4347645"/>
                  </a:ext>
                </a:extLst>
              </a:tr>
              <a:tr h="26065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0.129862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EFGH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5822424"/>
                  </a:ext>
                </a:extLst>
              </a:tr>
              <a:tr h="26065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0.120512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EFGH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4517510"/>
                  </a:ext>
                </a:extLst>
              </a:tr>
              <a:tr h="26065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0.116607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FGH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0704087"/>
                  </a:ext>
                </a:extLst>
              </a:tr>
              <a:tr h="26065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0.112087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FGH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9713877"/>
                  </a:ext>
                </a:extLst>
              </a:tr>
              <a:tr h="26065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rs-dualcenter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0.101983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GH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3130270"/>
                  </a:ext>
                </a:extLst>
              </a:tr>
              <a:tr h="26065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rs-dualcenter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0.090101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a:effectLst/>
                          <a:latin typeface="Times New Roman" panose="02020603050405020304" pitchFamily="18" charset="0"/>
                          <a:ea typeface="Calibri" panose="020F0502020204030204" pitchFamily="34" charset="0"/>
                          <a:cs typeface="Arial" panose="020B0604020202020204" pitchFamily="34" charset="0"/>
                        </a:rPr>
                        <a:t>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62413"/>
                  </a:ext>
                </a:extLst>
              </a:tr>
            </a:tbl>
          </a:graphicData>
        </a:graphic>
      </p:graphicFrame>
    </p:spTree>
    <p:extLst>
      <p:ext uri="{BB962C8B-B14F-4D97-AF65-F5344CB8AC3E}">
        <p14:creationId xmlns:p14="http://schemas.microsoft.com/office/powerpoint/2010/main" val="17115278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218BE-3AB0-4342-8493-40EE69BBC509}"/>
              </a:ext>
            </a:extLst>
          </p:cNvPr>
          <p:cNvSpPr>
            <a:spLocks noGrp="1"/>
          </p:cNvSpPr>
          <p:nvPr>
            <p:ph type="title"/>
          </p:nvPr>
        </p:nvSpPr>
        <p:spPr/>
        <p:txBody>
          <a:bodyPr/>
          <a:lstStyle/>
          <a:p>
            <a:r>
              <a:rPr lang="en-US" dirty="0"/>
              <a:t>Results: Dimension 50</a:t>
            </a:r>
            <a:endParaRPr lang="en-GB" dirty="0"/>
          </a:p>
        </p:txBody>
      </p:sp>
      <p:sp>
        <p:nvSpPr>
          <p:cNvPr id="4" name="Slide Number Placeholder 3">
            <a:extLst>
              <a:ext uri="{FF2B5EF4-FFF2-40B4-BE49-F238E27FC236}">
                <a16:creationId xmlns:a16="http://schemas.microsoft.com/office/drawing/2014/main" id="{CF52A6A7-7FCA-4BAF-85E3-79CA009D4415}"/>
              </a:ext>
            </a:extLst>
          </p:cNvPr>
          <p:cNvSpPr>
            <a:spLocks noGrp="1"/>
          </p:cNvSpPr>
          <p:nvPr>
            <p:ph type="sldNum" sz="quarter" idx="12"/>
          </p:nvPr>
        </p:nvSpPr>
        <p:spPr/>
        <p:txBody>
          <a:bodyPr/>
          <a:lstStyle/>
          <a:p>
            <a:fld id="{D57F1E4F-1CFF-5643-939E-217C01CDF565}" type="slidenum">
              <a:rPr lang="en-US" smtClean="0"/>
              <a:pPr/>
              <a:t>46</a:t>
            </a:fld>
            <a:endParaRPr lang="en-US" dirty="0"/>
          </a:p>
        </p:txBody>
      </p:sp>
      <p:graphicFrame>
        <p:nvGraphicFramePr>
          <p:cNvPr id="5" name="Table 4">
            <a:extLst>
              <a:ext uri="{FF2B5EF4-FFF2-40B4-BE49-F238E27FC236}">
                <a16:creationId xmlns:a16="http://schemas.microsoft.com/office/drawing/2014/main" id="{5BF0A9AD-DA3E-4106-884F-19761669EBAB}"/>
              </a:ext>
            </a:extLst>
          </p:cNvPr>
          <p:cNvGraphicFramePr>
            <a:graphicFrameLocks noGrp="1"/>
          </p:cNvGraphicFramePr>
          <p:nvPr>
            <p:extLst>
              <p:ext uri="{D42A27DB-BD31-4B8C-83A1-F6EECF244321}">
                <p14:modId xmlns:p14="http://schemas.microsoft.com/office/powerpoint/2010/main" val="1167410504"/>
              </p:ext>
            </p:extLst>
          </p:nvPr>
        </p:nvGraphicFramePr>
        <p:xfrm>
          <a:off x="3043451" y="1528548"/>
          <a:ext cx="8079474" cy="4705344"/>
        </p:xfrm>
        <a:graphic>
          <a:graphicData uri="http://schemas.openxmlformats.org/drawingml/2006/table">
            <a:tbl>
              <a:tblPr firstRow="1" firstCol="1" bandRow="1"/>
              <a:tblGrid>
                <a:gridCol w="1202887">
                  <a:extLst>
                    <a:ext uri="{9D8B030D-6E8A-4147-A177-3AD203B41FA5}">
                      <a16:colId xmlns:a16="http://schemas.microsoft.com/office/drawing/2014/main" val="2581262059"/>
                    </a:ext>
                  </a:extLst>
                </a:gridCol>
                <a:gridCol w="1913261">
                  <a:extLst>
                    <a:ext uri="{9D8B030D-6E8A-4147-A177-3AD203B41FA5}">
                      <a16:colId xmlns:a16="http://schemas.microsoft.com/office/drawing/2014/main" val="30204726"/>
                    </a:ext>
                  </a:extLst>
                </a:gridCol>
                <a:gridCol w="1432106">
                  <a:extLst>
                    <a:ext uri="{9D8B030D-6E8A-4147-A177-3AD203B41FA5}">
                      <a16:colId xmlns:a16="http://schemas.microsoft.com/office/drawing/2014/main" val="906184323"/>
                    </a:ext>
                  </a:extLst>
                </a:gridCol>
                <a:gridCol w="1300976">
                  <a:extLst>
                    <a:ext uri="{9D8B030D-6E8A-4147-A177-3AD203B41FA5}">
                      <a16:colId xmlns:a16="http://schemas.microsoft.com/office/drawing/2014/main" val="631803449"/>
                    </a:ext>
                  </a:extLst>
                </a:gridCol>
                <a:gridCol w="1208049">
                  <a:extLst>
                    <a:ext uri="{9D8B030D-6E8A-4147-A177-3AD203B41FA5}">
                      <a16:colId xmlns:a16="http://schemas.microsoft.com/office/drawing/2014/main" val="2376690917"/>
                    </a:ext>
                  </a:extLst>
                </a:gridCol>
                <a:gridCol w="1022195">
                  <a:extLst>
                    <a:ext uri="{9D8B030D-6E8A-4147-A177-3AD203B41FA5}">
                      <a16:colId xmlns:a16="http://schemas.microsoft.com/office/drawing/2014/main" val="93989774"/>
                    </a:ext>
                  </a:extLst>
                </a:gridCol>
              </a:tblGrid>
              <a:tr h="261408">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dimension</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system</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r</a:t>
                      </a:r>
                      <a:r>
                        <a:rPr lang="en-GB" sz="1200" b="1" baseline="-25000">
                          <a:effectLst/>
                          <a:latin typeface="Times New Roman" panose="02020603050405020304" pitchFamily="18" charset="0"/>
                          <a:ea typeface="Calibri" panose="020F0502020204030204" pitchFamily="34" charset="0"/>
                          <a:cs typeface="Arial" panose="020B0604020202020204" pitchFamily="34" charset="0"/>
                        </a:rPr>
                        <a:t>x</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r</a:t>
                      </a:r>
                      <a:r>
                        <a:rPr lang="en-GB" sz="1200" b="1" baseline="-25000">
                          <a:effectLst/>
                          <a:latin typeface="Times New Roman" panose="02020603050405020304" pitchFamily="18" charset="0"/>
                          <a:ea typeface="Calibri" panose="020F0502020204030204" pitchFamily="34" charset="0"/>
                          <a:cs typeface="Arial" panose="020B0604020202020204" pitchFamily="34" charset="0"/>
                        </a:rPr>
                        <a:t>e</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means</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groups</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2773914314"/>
                  </a:ext>
                </a:extLst>
              </a:tr>
              <a:tr h="261408">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4.083197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ghi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6282100"/>
                  </a:ext>
                </a:extLst>
              </a:tr>
              <a:tr h="261408">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1.762478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nopq</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5018630"/>
                  </a:ext>
                </a:extLst>
              </a:tr>
              <a:tr h="261408">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IPOP-CMA-ES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1.30453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pqr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7317758"/>
                  </a:ext>
                </a:extLst>
              </a:tr>
              <a:tr h="261408">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rs-dualcenter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1.03152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rstu</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4768385"/>
                  </a:ext>
                </a:extLst>
              </a:tr>
              <a:tr h="261408">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1.007965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rstuv</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1668629"/>
                  </a:ext>
                </a:extLst>
              </a:tr>
              <a:tr h="261408">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0.923587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rstuvw</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1367700"/>
                  </a:ext>
                </a:extLst>
              </a:tr>
              <a:tr h="261408">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0.820638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stuvwx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777244"/>
                  </a:ext>
                </a:extLst>
              </a:tr>
              <a:tr h="261408">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rs-dualcenter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0.808048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stuvwx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0333314"/>
                  </a:ext>
                </a:extLst>
              </a:tr>
              <a:tr h="261408">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0.738633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tuvwxy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8926097"/>
                  </a:ext>
                </a:extLst>
              </a:tr>
              <a:tr h="261408">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0.698816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uvwxy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2892048"/>
                  </a:ext>
                </a:extLst>
              </a:tr>
              <a:tr h="261408">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rs-dualcenter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0.690185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uvwxyz</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4228468"/>
                  </a:ext>
                </a:extLst>
              </a:tr>
              <a:tr h="261408">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0.678047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vwxyz</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713394"/>
                  </a:ext>
                </a:extLst>
              </a:tr>
              <a:tr h="261408">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0.585818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wxyz</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3526099"/>
                  </a:ext>
                </a:extLst>
              </a:tr>
              <a:tr h="261408">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0.528891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xyz</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6234261"/>
                  </a:ext>
                </a:extLst>
              </a:tr>
              <a:tr h="261408">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0.503505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yzA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4029632"/>
                  </a:ext>
                </a:extLst>
              </a:tr>
              <a:tr h="261408">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0.479242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yzA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6840755"/>
                  </a:ext>
                </a:extLst>
              </a:tr>
              <a:tr h="261408">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0.435083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err="1">
                          <a:effectLst/>
                          <a:latin typeface="Times New Roman" panose="02020603050405020304" pitchFamily="18" charset="0"/>
                          <a:ea typeface="Calibri" panose="020F0502020204030204" pitchFamily="34" charset="0"/>
                          <a:cs typeface="Arial" panose="020B0604020202020204" pitchFamily="34" charset="0"/>
                        </a:rPr>
                        <a:t>zA</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8384638"/>
                  </a:ext>
                </a:extLst>
              </a:tr>
            </a:tbl>
          </a:graphicData>
        </a:graphic>
      </p:graphicFrame>
    </p:spTree>
    <p:extLst>
      <p:ext uri="{BB962C8B-B14F-4D97-AF65-F5344CB8AC3E}">
        <p14:creationId xmlns:p14="http://schemas.microsoft.com/office/powerpoint/2010/main" val="9727006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BFDAE-7DB2-4796-9318-33F534A06414}"/>
              </a:ext>
            </a:extLst>
          </p:cNvPr>
          <p:cNvSpPr>
            <a:spLocks noGrp="1"/>
          </p:cNvSpPr>
          <p:nvPr>
            <p:ph type="title"/>
          </p:nvPr>
        </p:nvSpPr>
        <p:spPr/>
        <p:txBody>
          <a:bodyPr/>
          <a:lstStyle/>
          <a:p>
            <a:r>
              <a:rPr lang="en-US" dirty="0"/>
              <a:t>Results: Dimension 75</a:t>
            </a:r>
            <a:endParaRPr lang="en-GB" dirty="0"/>
          </a:p>
        </p:txBody>
      </p:sp>
      <p:sp>
        <p:nvSpPr>
          <p:cNvPr id="4" name="Slide Number Placeholder 3">
            <a:extLst>
              <a:ext uri="{FF2B5EF4-FFF2-40B4-BE49-F238E27FC236}">
                <a16:creationId xmlns:a16="http://schemas.microsoft.com/office/drawing/2014/main" id="{4A1177EB-8255-45D9-8F15-E895ED5F6750}"/>
              </a:ext>
            </a:extLst>
          </p:cNvPr>
          <p:cNvSpPr>
            <a:spLocks noGrp="1"/>
          </p:cNvSpPr>
          <p:nvPr>
            <p:ph type="sldNum" sz="quarter" idx="12"/>
          </p:nvPr>
        </p:nvSpPr>
        <p:spPr/>
        <p:txBody>
          <a:bodyPr/>
          <a:lstStyle/>
          <a:p>
            <a:fld id="{D57F1E4F-1CFF-5643-939E-217C01CDF565}" type="slidenum">
              <a:rPr lang="en-US" smtClean="0"/>
              <a:pPr/>
              <a:t>47</a:t>
            </a:fld>
            <a:endParaRPr lang="en-US" dirty="0"/>
          </a:p>
        </p:txBody>
      </p:sp>
      <p:graphicFrame>
        <p:nvGraphicFramePr>
          <p:cNvPr id="5" name="Table 4">
            <a:extLst>
              <a:ext uri="{FF2B5EF4-FFF2-40B4-BE49-F238E27FC236}">
                <a16:creationId xmlns:a16="http://schemas.microsoft.com/office/drawing/2014/main" id="{B05CDF20-3F48-494B-BC18-4D3815CA64F3}"/>
              </a:ext>
            </a:extLst>
          </p:cNvPr>
          <p:cNvGraphicFramePr>
            <a:graphicFrameLocks noGrp="1"/>
          </p:cNvGraphicFramePr>
          <p:nvPr>
            <p:extLst>
              <p:ext uri="{D42A27DB-BD31-4B8C-83A1-F6EECF244321}">
                <p14:modId xmlns:p14="http://schemas.microsoft.com/office/powerpoint/2010/main" val="1011809021"/>
              </p:ext>
            </p:extLst>
          </p:nvPr>
        </p:nvGraphicFramePr>
        <p:xfrm>
          <a:off x="3057099" y="1542196"/>
          <a:ext cx="7519915" cy="4691700"/>
        </p:xfrm>
        <a:graphic>
          <a:graphicData uri="http://schemas.openxmlformats.org/drawingml/2006/table">
            <a:tbl>
              <a:tblPr firstRow="1" firstCol="1" bandRow="1"/>
              <a:tblGrid>
                <a:gridCol w="1220485">
                  <a:extLst>
                    <a:ext uri="{9D8B030D-6E8A-4147-A177-3AD203B41FA5}">
                      <a16:colId xmlns:a16="http://schemas.microsoft.com/office/drawing/2014/main" val="3211802751"/>
                    </a:ext>
                  </a:extLst>
                </a:gridCol>
                <a:gridCol w="1715405">
                  <a:extLst>
                    <a:ext uri="{9D8B030D-6E8A-4147-A177-3AD203B41FA5}">
                      <a16:colId xmlns:a16="http://schemas.microsoft.com/office/drawing/2014/main" val="3311806108"/>
                    </a:ext>
                  </a:extLst>
                </a:gridCol>
                <a:gridCol w="1124383">
                  <a:extLst>
                    <a:ext uri="{9D8B030D-6E8A-4147-A177-3AD203B41FA5}">
                      <a16:colId xmlns:a16="http://schemas.microsoft.com/office/drawing/2014/main" val="2611497342"/>
                    </a:ext>
                  </a:extLst>
                </a:gridCol>
                <a:gridCol w="1210875">
                  <a:extLst>
                    <a:ext uri="{9D8B030D-6E8A-4147-A177-3AD203B41FA5}">
                      <a16:colId xmlns:a16="http://schemas.microsoft.com/office/drawing/2014/main" val="3494833890"/>
                    </a:ext>
                  </a:extLst>
                </a:gridCol>
                <a:gridCol w="1210875">
                  <a:extLst>
                    <a:ext uri="{9D8B030D-6E8A-4147-A177-3AD203B41FA5}">
                      <a16:colId xmlns:a16="http://schemas.microsoft.com/office/drawing/2014/main" val="3058985110"/>
                    </a:ext>
                  </a:extLst>
                </a:gridCol>
                <a:gridCol w="1037892">
                  <a:extLst>
                    <a:ext uri="{9D8B030D-6E8A-4147-A177-3AD203B41FA5}">
                      <a16:colId xmlns:a16="http://schemas.microsoft.com/office/drawing/2014/main" val="2443563588"/>
                    </a:ext>
                  </a:extLst>
                </a:gridCol>
              </a:tblGrid>
              <a:tr h="260650">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dimension</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system</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r</a:t>
                      </a:r>
                      <a:r>
                        <a:rPr lang="en-GB" sz="1200" b="1" baseline="-25000">
                          <a:effectLst/>
                          <a:latin typeface="Times New Roman" panose="02020603050405020304" pitchFamily="18" charset="0"/>
                          <a:ea typeface="Calibri" panose="020F0502020204030204" pitchFamily="34" charset="0"/>
                          <a:cs typeface="Arial" panose="020B0604020202020204" pitchFamily="34" charset="0"/>
                        </a:rPr>
                        <a:t>x</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r</a:t>
                      </a:r>
                      <a:r>
                        <a:rPr lang="en-GB" sz="1200" b="1" baseline="-25000">
                          <a:effectLst/>
                          <a:latin typeface="Times New Roman" panose="02020603050405020304" pitchFamily="18" charset="0"/>
                          <a:ea typeface="Calibri" panose="020F0502020204030204" pitchFamily="34" charset="0"/>
                          <a:cs typeface="Arial" panose="020B0604020202020204" pitchFamily="34" charset="0"/>
                        </a:rPr>
                        <a:t>e</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means</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group</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4211562931"/>
                  </a:ext>
                </a:extLst>
              </a:tr>
              <a:tr h="26065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14.38816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6346466"/>
                  </a:ext>
                </a:extLst>
              </a:tr>
              <a:tr h="26065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5.622925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fg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6101546"/>
                  </a:ext>
                </a:extLst>
              </a:tr>
              <a:tr h="26065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IPOP-CMA-ES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4.134013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ghi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6925269"/>
                  </a:ext>
                </a:extLst>
              </a:tr>
              <a:tr h="26065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3.015878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ijkl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9870998"/>
                  </a:ext>
                </a:extLst>
              </a:tr>
              <a:tr h="26065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2.890998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ijkl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993874"/>
                  </a:ext>
                </a:extLst>
              </a:tr>
              <a:tr h="26065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rs-dualcenter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2.653593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jklm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327160"/>
                  </a:ext>
                </a:extLst>
              </a:tr>
              <a:tr h="26065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2.315674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klmn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8688502"/>
                  </a:ext>
                </a:extLst>
              </a:tr>
              <a:tr h="26065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rs-dualcenter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2.106456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lmn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0150418"/>
                  </a:ext>
                </a:extLst>
              </a:tr>
              <a:tr h="26065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2.067891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lmno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8097165"/>
                  </a:ext>
                </a:extLst>
              </a:tr>
              <a:tr h="26065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1.852074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mnop</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5644701"/>
                  </a:ext>
                </a:extLst>
              </a:tr>
              <a:tr h="26065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1.764421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nopq</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6188082"/>
                  </a:ext>
                </a:extLst>
              </a:tr>
              <a:tr h="26065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1.718551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nopq</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1397873"/>
                  </a:ext>
                </a:extLst>
              </a:tr>
              <a:tr h="26065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rs-dualcenter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1.567011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nopq</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5607812"/>
                  </a:ext>
                </a:extLst>
              </a:tr>
              <a:tr h="26065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1.342304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opqr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5674321"/>
                  </a:ext>
                </a:extLst>
              </a:tr>
              <a:tr h="26065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1.181608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qrs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1586634"/>
                  </a:ext>
                </a:extLst>
              </a:tr>
              <a:tr h="26065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1.170769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qrs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7108485"/>
                  </a:ext>
                </a:extLst>
              </a:tr>
              <a:tr h="260650">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1.130551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err="1">
                          <a:effectLst/>
                          <a:latin typeface="Times New Roman" panose="02020603050405020304" pitchFamily="18" charset="0"/>
                          <a:ea typeface="Calibri" panose="020F0502020204030204" pitchFamily="34" charset="0"/>
                          <a:cs typeface="Arial" panose="020B0604020202020204" pitchFamily="34" charset="0"/>
                        </a:rPr>
                        <a:t>qrst</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1412711"/>
                  </a:ext>
                </a:extLst>
              </a:tr>
            </a:tbl>
          </a:graphicData>
        </a:graphic>
      </p:graphicFrame>
    </p:spTree>
    <p:extLst>
      <p:ext uri="{BB962C8B-B14F-4D97-AF65-F5344CB8AC3E}">
        <p14:creationId xmlns:p14="http://schemas.microsoft.com/office/powerpoint/2010/main" val="31142974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5712E-D950-47A8-8B9C-1AD6B02AED33}"/>
              </a:ext>
            </a:extLst>
          </p:cNvPr>
          <p:cNvSpPr>
            <a:spLocks noGrp="1"/>
          </p:cNvSpPr>
          <p:nvPr>
            <p:ph type="title"/>
          </p:nvPr>
        </p:nvSpPr>
        <p:spPr/>
        <p:txBody>
          <a:bodyPr/>
          <a:lstStyle/>
          <a:p>
            <a:r>
              <a:rPr lang="en-US" dirty="0"/>
              <a:t>Results: Dimension 100</a:t>
            </a:r>
            <a:endParaRPr lang="en-GB" dirty="0"/>
          </a:p>
        </p:txBody>
      </p:sp>
      <p:sp>
        <p:nvSpPr>
          <p:cNvPr id="4" name="Slide Number Placeholder 3">
            <a:extLst>
              <a:ext uri="{FF2B5EF4-FFF2-40B4-BE49-F238E27FC236}">
                <a16:creationId xmlns:a16="http://schemas.microsoft.com/office/drawing/2014/main" id="{4617EA76-F5B5-4EC3-9936-3EB35F633EC0}"/>
              </a:ext>
            </a:extLst>
          </p:cNvPr>
          <p:cNvSpPr>
            <a:spLocks noGrp="1"/>
          </p:cNvSpPr>
          <p:nvPr>
            <p:ph type="sldNum" sz="quarter" idx="12"/>
          </p:nvPr>
        </p:nvSpPr>
        <p:spPr/>
        <p:txBody>
          <a:bodyPr/>
          <a:lstStyle/>
          <a:p>
            <a:fld id="{D57F1E4F-1CFF-5643-939E-217C01CDF565}" type="slidenum">
              <a:rPr lang="en-US" smtClean="0"/>
              <a:pPr/>
              <a:t>48</a:t>
            </a:fld>
            <a:endParaRPr lang="en-US" dirty="0"/>
          </a:p>
        </p:txBody>
      </p:sp>
      <p:graphicFrame>
        <p:nvGraphicFramePr>
          <p:cNvPr id="5" name="Table 4">
            <a:extLst>
              <a:ext uri="{FF2B5EF4-FFF2-40B4-BE49-F238E27FC236}">
                <a16:creationId xmlns:a16="http://schemas.microsoft.com/office/drawing/2014/main" id="{3CE26B21-4797-4206-95DB-8D87061F82FE}"/>
              </a:ext>
            </a:extLst>
          </p:cNvPr>
          <p:cNvGraphicFramePr>
            <a:graphicFrameLocks noGrp="1"/>
          </p:cNvGraphicFramePr>
          <p:nvPr>
            <p:extLst>
              <p:ext uri="{D42A27DB-BD31-4B8C-83A1-F6EECF244321}">
                <p14:modId xmlns:p14="http://schemas.microsoft.com/office/powerpoint/2010/main" val="4280951853"/>
              </p:ext>
            </p:extLst>
          </p:nvPr>
        </p:nvGraphicFramePr>
        <p:xfrm>
          <a:off x="3057100" y="1569493"/>
          <a:ext cx="7738280" cy="4394992"/>
        </p:xfrm>
        <a:graphic>
          <a:graphicData uri="http://schemas.openxmlformats.org/drawingml/2006/table">
            <a:tbl>
              <a:tblPr firstRow="1" firstCol="1" bandRow="1"/>
              <a:tblGrid>
                <a:gridCol w="1134723">
                  <a:extLst>
                    <a:ext uri="{9D8B030D-6E8A-4147-A177-3AD203B41FA5}">
                      <a16:colId xmlns:a16="http://schemas.microsoft.com/office/drawing/2014/main" val="435784827"/>
                    </a:ext>
                  </a:extLst>
                </a:gridCol>
                <a:gridCol w="1883112">
                  <a:extLst>
                    <a:ext uri="{9D8B030D-6E8A-4147-A177-3AD203B41FA5}">
                      <a16:colId xmlns:a16="http://schemas.microsoft.com/office/drawing/2014/main" val="1198519668"/>
                    </a:ext>
                  </a:extLst>
                </a:gridCol>
                <a:gridCol w="1351111">
                  <a:extLst>
                    <a:ext uri="{9D8B030D-6E8A-4147-A177-3AD203B41FA5}">
                      <a16:colId xmlns:a16="http://schemas.microsoft.com/office/drawing/2014/main" val="3647780208"/>
                    </a:ext>
                  </a:extLst>
                </a:gridCol>
                <a:gridCol w="1308889">
                  <a:extLst>
                    <a:ext uri="{9D8B030D-6E8A-4147-A177-3AD203B41FA5}">
                      <a16:colId xmlns:a16="http://schemas.microsoft.com/office/drawing/2014/main" val="1057486768"/>
                    </a:ext>
                  </a:extLst>
                </a:gridCol>
                <a:gridCol w="1235000">
                  <a:extLst>
                    <a:ext uri="{9D8B030D-6E8A-4147-A177-3AD203B41FA5}">
                      <a16:colId xmlns:a16="http://schemas.microsoft.com/office/drawing/2014/main" val="1622307963"/>
                    </a:ext>
                  </a:extLst>
                </a:gridCol>
                <a:gridCol w="825445">
                  <a:extLst>
                    <a:ext uri="{9D8B030D-6E8A-4147-A177-3AD203B41FA5}">
                      <a16:colId xmlns:a16="http://schemas.microsoft.com/office/drawing/2014/main" val="1266935135"/>
                    </a:ext>
                  </a:extLst>
                </a:gridCol>
              </a:tblGrid>
              <a:tr h="218364">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dimension</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system</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r</a:t>
                      </a:r>
                      <a:r>
                        <a:rPr lang="en-GB" sz="1200" b="1" baseline="-25000">
                          <a:effectLst/>
                          <a:latin typeface="Times New Roman" panose="02020603050405020304" pitchFamily="18" charset="0"/>
                          <a:ea typeface="Calibri" panose="020F0502020204030204" pitchFamily="34" charset="0"/>
                          <a:cs typeface="Arial" panose="020B0604020202020204" pitchFamily="34" charset="0"/>
                        </a:rPr>
                        <a:t>x</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r</a:t>
                      </a:r>
                      <a:r>
                        <a:rPr lang="en-GB" sz="1200" b="1" baseline="-25000">
                          <a:effectLst/>
                          <a:latin typeface="Times New Roman" panose="02020603050405020304" pitchFamily="18" charset="0"/>
                          <a:ea typeface="Calibri" panose="020F0502020204030204" pitchFamily="34" charset="0"/>
                          <a:cs typeface="Arial" panose="020B0604020202020204" pitchFamily="34" charset="0"/>
                        </a:rPr>
                        <a:t>e</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means</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GB" sz="1200" b="1">
                          <a:effectLst/>
                          <a:latin typeface="Times New Roman" panose="02020603050405020304" pitchFamily="18" charset="0"/>
                          <a:ea typeface="Calibri" panose="020F0502020204030204" pitchFamily="34" charset="0"/>
                          <a:cs typeface="Arial" panose="020B0604020202020204" pitchFamily="34" charset="0"/>
                        </a:rPr>
                        <a:t>group</a:t>
                      </a:r>
                      <a:endParaRPr lang="en-GB"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133396666"/>
                  </a:ext>
                </a:extLst>
              </a:tr>
              <a:tr h="245684">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40.28188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0893294"/>
                  </a:ext>
                </a:extLst>
              </a:tr>
              <a:tr h="245684">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15.10568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3348098"/>
                  </a:ext>
                </a:extLst>
              </a:tr>
              <a:tr h="245684">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IPOP-CMA-ES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10.46242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bc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4560962"/>
                  </a:ext>
                </a:extLst>
              </a:tr>
              <a:tr h="245684">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9.298715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7988520"/>
                  </a:ext>
                </a:extLst>
              </a:tr>
              <a:tr h="245684">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rs-dualcenter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8.361673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cde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8110531"/>
                  </a:ext>
                </a:extLst>
              </a:tr>
              <a:tr h="245684">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6.895625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def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0548126"/>
                  </a:ext>
                </a:extLst>
              </a:tr>
              <a:tr h="245684">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6.839608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def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1991664"/>
                  </a:ext>
                </a:extLst>
              </a:tr>
              <a:tr h="245684">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6.088878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efg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8070164"/>
                  </a:ext>
                </a:extLst>
              </a:tr>
              <a:tr h="245684">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rs-dualcenter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5.993764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efg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3148223"/>
                  </a:ext>
                </a:extLst>
              </a:tr>
              <a:tr h="245684">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5.812736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fg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9619425"/>
                  </a:ext>
                </a:extLst>
              </a:tr>
              <a:tr h="245684">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5.54501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fgh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8780982"/>
                  </a:ext>
                </a:extLst>
              </a:tr>
              <a:tr h="245684">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rs-dualcenter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5.359464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fgh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5524908"/>
                  </a:ext>
                </a:extLst>
              </a:tr>
              <a:tr h="245684">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4.286006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ghi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9065906"/>
                  </a:ext>
                </a:extLst>
              </a:tr>
              <a:tr h="245684">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0.0-1.0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3.662443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hij</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1428747"/>
                  </a:ext>
                </a:extLst>
              </a:tr>
              <a:tr h="245684">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0.5-0.5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3.494681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ijk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2372474"/>
                  </a:ext>
                </a:extLst>
              </a:tr>
              <a:tr h="245684">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0.25-0.75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3.252008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ijk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9876783"/>
                  </a:ext>
                </a:extLst>
              </a:tr>
              <a:tr h="245684">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cond-dualcenter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1.0-0.0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0.75-0.25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a:effectLst/>
                          <a:latin typeface="Times New Roman" panose="02020603050405020304" pitchFamily="18" charset="0"/>
                          <a:ea typeface="Calibri" panose="020F0502020204030204" pitchFamily="34" charset="0"/>
                          <a:cs typeface="Arial" panose="020B0604020202020204" pitchFamily="34" charset="0"/>
                        </a:rPr>
                        <a:t>2.943785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GB" sz="1200" dirty="0" err="1">
                          <a:effectLst/>
                          <a:latin typeface="Times New Roman" panose="02020603050405020304" pitchFamily="18" charset="0"/>
                          <a:ea typeface="Calibri" panose="020F0502020204030204" pitchFamily="34" charset="0"/>
                          <a:cs typeface="Arial" panose="020B0604020202020204" pitchFamily="34" charset="0"/>
                        </a:rPr>
                        <a:t>ijkl</a:t>
                      </a:r>
                      <a:endParaRPr lang="en-GB"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7809848"/>
                  </a:ext>
                </a:extLst>
              </a:tr>
            </a:tbl>
          </a:graphicData>
        </a:graphic>
      </p:graphicFrame>
    </p:spTree>
    <p:extLst>
      <p:ext uri="{BB962C8B-B14F-4D97-AF65-F5344CB8AC3E}">
        <p14:creationId xmlns:p14="http://schemas.microsoft.com/office/powerpoint/2010/main" val="19235118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AC11F-7C92-43A4-B9B6-BE099F34F82D}"/>
              </a:ext>
            </a:extLst>
          </p:cNvPr>
          <p:cNvSpPr>
            <a:spLocks noGrp="1"/>
          </p:cNvSpPr>
          <p:nvPr>
            <p:ph type="title"/>
          </p:nvPr>
        </p:nvSpPr>
        <p:spPr>
          <a:xfrm>
            <a:off x="2592925" y="624111"/>
            <a:ext cx="8911687" cy="727018"/>
          </a:xfrm>
        </p:spPr>
        <p:txBody>
          <a:bodyPr/>
          <a:lstStyle/>
          <a:p>
            <a:r>
              <a:rPr lang="en-US" dirty="0"/>
              <a:t>Conclusion</a:t>
            </a:r>
            <a:endParaRPr lang="en-GB" dirty="0"/>
          </a:p>
        </p:txBody>
      </p:sp>
      <p:sp>
        <p:nvSpPr>
          <p:cNvPr id="3" name="Content Placeholder 2">
            <a:extLst>
              <a:ext uri="{FF2B5EF4-FFF2-40B4-BE49-F238E27FC236}">
                <a16:creationId xmlns:a16="http://schemas.microsoft.com/office/drawing/2014/main" id="{9DC9C896-60F5-460C-9539-6265045CDC5E}"/>
              </a:ext>
            </a:extLst>
          </p:cNvPr>
          <p:cNvSpPr>
            <a:spLocks noGrp="1"/>
          </p:cNvSpPr>
          <p:nvPr>
            <p:ph idx="1"/>
          </p:nvPr>
        </p:nvSpPr>
        <p:spPr>
          <a:xfrm>
            <a:off x="2589212" y="1473958"/>
            <a:ext cx="8915400" cy="5063320"/>
          </a:xfrm>
        </p:spPr>
        <p:txBody>
          <a:bodyPr/>
          <a:lstStyle/>
          <a:p>
            <a:r>
              <a:rPr lang="en-US" dirty="0"/>
              <a:t>Since the systems that sampled strictly using one of the EDAs both performed worse than the DC-CMA-ES systems with equal sampling ratios or original EDA domination ratios, we can conclude that:</a:t>
            </a:r>
          </a:p>
          <a:p>
            <a:pPr lvl="1"/>
            <a:r>
              <a:rPr lang="en-US" dirty="0"/>
              <a:t> using two search methods for optimization is an effective strategy</a:t>
            </a:r>
          </a:p>
          <a:p>
            <a:pPr lvl="1"/>
            <a:r>
              <a:rPr lang="en-US" dirty="0"/>
              <a:t>especially for highly multimodal functions</a:t>
            </a:r>
          </a:p>
          <a:p>
            <a:pPr lvl="1"/>
            <a:r>
              <a:rPr lang="en-US" dirty="0"/>
              <a:t>with increasing dimension</a:t>
            </a:r>
          </a:p>
          <a:p>
            <a:pPr lvl="1"/>
            <a:r>
              <a:rPr lang="en-US" dirty="0"/>
              <a:t>still managed to be effective on some unimodal functions</a:t>
            </a:r>
          </a:p>
          <a:p>
            <a:pPr marL="457200" lvl="1" indent="0">
              <a:buNone/>
            </a:pPr>
            <a:endParaRPr lang="en-GB" dirty="0"/>
          </a:p>
          <a:p>
            <a:r>
              <a:rPr lang="en-GB" dirty="0"/>
              <a:t>The use of the conditional metric becomes very useful as dimensionality increases, even though it uses extra evaluations</a:t>
            </a:r>
          </a:p>
          <a:p>
            <a:pPr lvl="1"/>
            <a:r>
              <a:rPr lang="en-GB" dirty="0"/>
              <a:t>when this metric is used to choose which </a:t>
            </a:r>
            <a:r>
              <a:rPr lang="en-GB" dirty="0" err="1"/>
              <a:t>center</a:t>
            </a:r>
            <a:r>
              <a:rPr lang="en-GB" dirty="0"/>
              <a:t> should dominate sampling, strictly sampling from the elite </a:t>
            </a:r>
            <a:r>
              <a:rPr lang="en-GB" dirty="0" err="1"/>
              <a:t>center</a:t>
            </a:r>
            <a:r>
              <a:rPr lang="en-GB" dirty="0"/>
              <a:t> when appropriate proved to be very rewarding</a:t>
            </a:r>
          </a:p>
        </p:txBody>
      </p:sp>
      <p:sp>
        <p:nvSpPr>
          <p:cNvPr id="4" name="Slide Number Placeholder 3">
            <a:extLst>
              <a:ext uri="{FF2B5EF4-FFF2-40B4-BE49-F238E27FC236}">
                <a16:creationId xmlns:a16="http://schemas.microsoft.com/office/drawing/2014/main" id="{CC575AE5-5298-4184-9517-541A209C4615}"/>
              </a:ext>
            </a:extLst>
          </p:cNvPr>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1327678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51276-9EEE-4DD6-8072-BEFAF35353D8}"/>
              </a:ext>
            </a:extLst>
          </p:cNvPr>
          <p:cNvSpPr>
            <a:spLocks noGrp="1"/>
          </p:cNvSpPr>
          <p:nvPr>
            <p:ph type="title"/>
          </p:nvPr>
        </p:nvSpPr>
        <p:spPr>
          <a:xfrm>
            <a:off x="2592925" y="624110"/>
            <a:ext cx="8911687" cy="778805"/>
          </a:xfrm>
        </p:spPr>
        <p:txBody>
          <a:bodyPr/>
          <a:lstStyle/>
          <a:p>
            <a:r>
              <a:rPr lang="en-US" dirty="0"/>
              <a:t>Estimation Distribution Algorithms (EDA)</a:t>
            </a:r>
            <a:endParaRPr lang="en-GB" dirty="0"/>
          </a:p>
        </p:txBody>
      </p:sp>
      <p:sp>
        <p:nvSpPr>
          <p:cNvPr id="4" name="Slide Number Placeholder 3">
            <a:extLst>
              <a:ext uri="{FF2B5EF4-FFF2-40B4-BE49-F238E27FC236}">
                <a16:creationId xmlns:a16="http://schemas.microsoft.com/office/drawing/2014/main" id="{AEDA79D9-9BE0-4701-82FA-2CFBD4204EC4}"/>
              </a:ext>
            </a:extLst>
          </p:cNvPr>
          <p:cNvSpPr>
            <a:spLocks noGrp="1"/>
          </p:cNvSpPr>
          <p:nvPr>
            <p:ph type="sldNum" sz="quarter" idx="12"/>
          </p:nvPr>
        </p:nvSpPr>
        <p:spPr/>
        <p:txBody>
          <a:bodyPr/>
          <a:lstStyle/>
          <a:p>
            <a:fld id="{D57F1E4F-1CFF-5643-939E-217C01CDF565}" type="slidenum">
              <a:rPr lang="en-US" smtClean="0"/>
              <a:pPr/>
              <a:t>5</a:t>
            </a:fld>
            <a:endParaRPr lang="en-US" dirty="0"/>
          </a:p>
        </p:txBody>
      </p:sp>
      <p:graphicFrame>
        <p:nvGraphicFramePr>
          <p:cNvPr id="5" name="Table 4">
            <a:extLst>
              <a:ext uri="{FF2B5EF4-FFF2-40B4-BE49-F238E27FC236}">
                <a16:creationId xmlns:a16="http://schemas.microsoft.com/office/drawing/2014/main" id="{8A04926D-F802-435E-8B41-8DDDE156318E}"/>
              </a:ext>
            </a:extLst>
          </p:cNvPr>
          <p:cNvGraphicFramePr>
            <a:graphicFrameLocks noGrp="1"/>
          </p:cNvGraphicFramePr>
          <p:nvPr/>
        </p:nvGraphicFramePr>
        <p:xfrm>
          <a:off x="4008329" y="2974351"/>
          <a:ext cx="4872624" cy="365760"/>
        </p:xfrm>
        <a:graphic>
          <a:graphicData uri="http://schemas.openxmlformats.org/drawingml/2006/table">
            <a:tbl>
              <a:tblPr firstRow="1" bandRow="1">
                <a:tableStyleId>{21E4AEA4-8DFA-4A89-87EB-49C32662AFE0}</a:tableStyleId>
              </a:tblPr>
              <a:tblGrid>
                <a:gridCol w="1218156">
                  <a:extLst>
                    <a:ext uri="{9D8B030D-6E8A-4147-A177-3AD203B41FA5}">
                      <a16:colId xmlns:a16="http://schemas.microsoft.com/office/drawing/2014/main" val="2559131764"/>
                    </a:ext>
                  </a:extLst>
                </a:gridCol>
                <a:gridCol w="1218156">
                  <a:extLst>
                    <a:ext uri="{9D8B030D-6E8A-4147-A177-3AD203B41FA5}">
                      <a16:colId xmlns:a16="http://schemas.microsoft.com/office/drawing/2014/main" val="2434119107"/>
                    </a:ext>
                  </a:extLst>
                </a:gridCol>
                <a:gridCol w="1218156">
                  <a:extLst>
                    <a:ext uri="{9D8B030D-6E8A-4147-A177-3AD203B41FA5}">
                      <a16:colId xmlns:a16="http://schemas.microsoft.com/office/drawing/2014/main" val="2080496278"/>
                    </a:ext>
                  </a:extLst>
                </a:gridCol>
                <a:gridCol w="1218156">
                  <a:extLst>
                    <a:ext uri="{9D8B030D-6E8A-4147-A177-3AD203B41FA5}">
                      <a16:colId xmlns:a16="http://schemas.microsoft.com/office/drawing/2014/main" val="2971090244"/>
                    </a:ext>
                  </a:extLst>
                </a:gridCol>
              </a:tblGrid>
              <a:tr h="319994">
                <a:tc>
                  <a:txBody>
                    <a:bodyPr/>
                    <a:lstStyle/>
                    <a:p>
                      <a:pPr algn="ctr"/>
                      <a:r>
                        <a:rPr lang="en-US" b="1" dirty="0">
                          <a:solidFill>
                            <a:sysClr val="windowText" lastClr="000000"/>
                          </a:solidFill>
                        </a:rPr>
                        <a:t>0.5</a:t>
                      </a:r>
                      <a:endParaRPr lang="en-GB"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ysClr val="windowText" lastClr="000000"/>
                          </a:solidFill>
                        </a:rPr>
                        <a:t>0.5</a:t>
                      </a:r>
                      <a:endParaRPr lang="en-GB"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ysClr val="windowText" lastClr="000000"/>
                          </a:solidFill>
                        </a:rPr>
                        <a:t>0.5</a:t>
                      </a:r>
                      <a:endParaRPr lang="en-GB"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ysClr val="windowText" lastClr="000000"/>
                          </a:solidFill>
                        </a:rPr>
                        <a:t>0.5</a:t>
                      </a:r>
                      <a:endParaRPr lang="en-GB"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748153"/>
                  </a:ext>
                </a:extLst>
              </a:tr>
            </a:tbl>
          </a:graphicData>
        </a:graphic>
      </p:graphicFrame>
      <p:sp>
        <p:nvSpPr>
          <p:cNvPr id="6" name="TextBox 5">
            <a:extLst>
              <a:ext uri="{FF2B5EF4-FFF2-40B4-BE49-F238E27FC236}">
                <a16:creationId xmlns:a16="http://schemas.microsoft.com/office/drawing/2014/main" id="{C8BF3102-F82F-4F4A-9AC0-07DFC6D46077}"/>
              </a:ext>
            </a:extLst>
          </p:cNvPr>
          <p:cNvSpPr txBox="1"/>
          <p:nvPr/>
        </p:nvSpPr>
        <p:spPr>
          <a:xfrm>
            <a:off x="3407079" y="2426825"/>
            <a:ext cx="5949863" cy="369332"/>
          </a:xfrm>
          <a:prstGeom prst="rect">
            <a:avLst/>
          </a:prstGeom>
          <a:noFill/>
        </p:spPr>
        <p:txBody>
          <a:bodyPr wrap="square" rtlCol="0">
            <a:spAutoFit/>
          </a:bodyPr>
          <a:lstStyle/>
          <a:p>
            <a:pPr algn="ctr"/>
            <a:r>
              <a:rPr lang="en-US" dirty="0"/>
              <a:t>Initialize Distribution Model</a:t>
            </a:r>
            <a:endParaRPr lang="en-GB" dirty="0"/>
          </a:p>
        </p:txBody>
      </p:sp>
    </p:spTree>
    <p:extLst>
      <p:ext uri="{BB962C8B-B14F-4D97-AF65-F5344CB8AC3E}">
        <p14:creationId xmlns:p14="http://schemas.microsoft.com/office/powerpoint/2010/main" val="7748611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C94C7-8242-4C23-A76D-D270A6C4EFDE}"/>
              </a:ext>
            </a:extLst>
          </p:cNvPr>
          <p:cNvSpPr>
            <a:spLocks noGrp="1"/>
          </p:cNvSpPr>
          <p:nvPr>
            <p:ph type="title"/>
          </p:nvPr>
        </p:nvSpPr>
        <p:spPr/>
        <p:txBody>
          <a:bodyPr/>
          <a:lstStyle/>
          <a:p>
            <a:r>
              <a:rPr lang="en-US" dirty="0"/>
              <a:t>Future Work	</a:t>
            </a:r>
            <a:endParaRPr lang="en-GB" dirty="0"/>
          </a:p>
        </p:txBody>
      </p:sp>
      <p:sp>
        <p:nvSpPr>
          <p:cNvPr id="3" name="Content Placeholder 2">
            <a:extLst>
              <a:ext uri="{FF2B5EF4-FFF2-40B4-BE49-F238E27FC236}">
                <a16:creationId xmlns:a16="http://schemas.microsoft.com/office/drawing/2014/main" id="{8AB8F402-5B82-4A94-A407-0C1B262AB57F}"/>
              </a:ext>
            </a:extLst>
          </p:cNvPr>
          <p:cNvSpPr>
            <a:spLocks noGrp="1"/>
          </p:cNvSpPr>
          <p:nvPr>
            <p:ph idx="1"/>
          </p:nvPr>
        </p:nvSpPr>
        <p:spPr/>
        <p:txBody>
          <a:bodyPr/>
          <a:lstStyle/>
          <a:p>
            <a:r>
              <a:rPr lang="en-US" dirty="0"/>
              <a:t>Add more EDAs to the system</a:t>
            </a:r>
          </a:p>
          <a:p>
            <a:pPr marL="0" indent="0">
              <a:buNone/>
            </a:pPr>
            <a:endParaRPr lang="en-US" dirty="0"/>
          </a:p>
          <a:p>
            <a:r>
              <a:rPr lang="en-US" dirty="0"/>
              <a:t>Separate the models (use different covariance matrices and step-size</a:t>
            </a:r>
          </a:p>
          <a:p>
            <a:endParaRPr lang="en-US" dirty="0"/>
          </a:p>
          <a:p>
            <a:r>
              <a:rPr lang="en-US" dirty="0"/>
              <a:t>Use a dynamic window size for the elite sliding window according to problem dimension</a:t>
            </a:r>
          </a:p>
          <a:p>
            <a:endParaRPr lang="en-US" dirty="0"/>
          </a:p>
          <a:p>
            <a:r>
              <a:rPr lang="en-US" dirty="0"/>
              <a:t>Test the effectiveness of the Common Random Number simulation</a:t>
            </a:r>
          </a:p>
        </p:txBody>
      </p:sp>
      <p:sp>
        <p:nvSpPr>
          <p:cNvPr id="4" name="Slide Number Placeholder 3">
            <a:extLst>
              <a:ext uri="{FF2B5EF4-FFF2-40B4-BE49-F238E27FC236}">
                <a16:creationId xmlns:a16="http://schemas.microsoft.com/office/drawing/2014/main" id="{75834BD8-CAF1-47AC-8B3A-878425A20EE7}"/>
              </a:ext>
            </a:extLst>
          </p:cNvPr>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27119531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B17E-0737-426F-9191-D3E7CB67334B}"/>
              </a:ext>
            </a:extLst>
          </p:cNvPr>
          <p:cNvSpPr>
            <a:spLocks noGrp="1"/>
          </p:cNvSpPr>
          <p:nvPr>
            <p:ph type="title"/>
          </p:nvPr>
        </p:nvSpPr>
        <p:spPr>
          <a:xfrm>
            <a:off x="2592925" y="624110"/>
            <a:ext cx="8911687" cy="918087"/>
          </a:xfrm>
        </p:spPr>
        <p:txBody>
          <a:bodyPr/>
          <a:lstStyle/>
          <a:p>
            <a:r>
              <a:rPr lang="en-US" dirty="0"/>
              <a:t>References</a:t>
            </a:r>
            <a:endParaRPr lang="en-GB" dirty="0"/>
          </a:p>
        </p:txBody>
      </p:sp>
      <p:sp>
        <p:nvSpPr>
          <p:cNvPr id="3" name="Content Placeholder 2">
            <a:extLst>
              <a:ext uri="{FF2B5EF4-FFF2-40B4-BE49-F238E27FC236}">
                <a16:creationId xmlns:a16="http://schemas.microsoft.com/office/drawing/2014/main" id="{DEAC1BD9-87A4-4CFF-B9F6-39A4577FF6B5}"/>
              </a:ext>
            </a:extLst>
          </p:cNvPr>
          <p:cNvSpPr>
            <a:spLocks noGrp="1"/>
          </p:cNvSpPr>
          <p:nvPr>
            <p:ph idx="1"/>
          </p:nvPr>
        </p:nvSpPr>
        <p:spPr>
          <a:xfrm>
            <a:off x="2592925" y="1540188"/>
            <a:ext cx="8915400" cy="4887907"/>
          </a:xfrm>
        </p:spPr>
        <p:txBody>
          <a:bodyPr>
            <a:normAutofit fontScale="92500" lnSpcReduction="10000"/>
          </a:bodyPr>
          <a:lstStyle/>
          <a:p>
            <a:r>
              <a:rPr lang="en-US" dirty="0"/>
              <a:t>Auger, A., &amp; Hansen, N. (2013). Tutorial CMA-ES. </a:t>
            </a:r>
            <a:r>
              <a:rPr lang="en-US" i="1" dirty="0"/>
              <a:t>Proceeding of the Fifteenth Annual Conference Companion on Genetic and Evolutionary Computation Conference Companion - GECCO 13 Companion</a:t>
            </a:r>
            <a:r>
              <a:rPr lang="en-US" dirty="0"/>
              <a:t>. doi:10.1145/2464576.2483910 </a:t>
            </a:r>
          </a:p>
          <a:p>
            <a:pPr marL="0" indent="0">
              <a:buNone/>
            </a:pPr>
            <a:endParaRPr lang="en-US" dirty="0"/>
          </a:p>
          <a:p>
            <a:r>
              <a:rPr lang="en-US" dirty="0" err="1"/>
              <a:t>Wineberg</a:t>
            </a:r>
            <a:r>
              <a:rPr lang="en-US" dirty="0"/>
              <a:t>, M. (2018). </a:t>
            </a:r>
            <a:r>
              <a:rPr lang="en-US" i="1" dirty="0"/>
              <a:t>1 Evolution Strategies</a:t>
            </a:r>
            <a:r>
              <a:rPr lang="en-US" dirty="0"/>
              <a:t> [PDF Slides]. </a:t>
            </a:r>
          </a:p>
          <a:p>
            <a:endParaRPr lang="en-US" dirty="0"/>
          </a:p>
          <a:p>
            <a:r>
              <a:rPr lang="en-US" dirty="0" err="1"/>
              <a:t>Wineberg</a:t>
            </a:r>
            <a:r>
              <a:rPr lang="en-US" dirty="0"/>
              <a:t>, M. (2018). </a:t>
            </a:r>
            <a:r>
              <a:rPr lang="en-US" i="1" dirty="0"/>
              <a:t>7 CMA-ES</a:t>
            </a:r>
            <a:r>
              <a:rPr lang="en-US" dirty="0"/>
              <a:t> [PDF Slides].</a:t>
            </a:r>
          </a:p>
          <a:p>
            <a:endParaRPr lang="en-US" dirty="0"/>
          </a:p>
          <a:p>
            <a:r>
              <a:rPr lang="en-US" dirty="0" err="1"/>
              <a:t>Wineberg</a:t>
            </a:r>
            <a:r>
              <a:rPr lang="en-US" dirty="0"/>
              <a:t>, M. (2018). </a:t>
            </a:r>
            <a:r>
              <a:rPr lang="en-US" i="1" dirty="0"/>
              <a:t>8 IPOP</a:t>
            </a:r>
            <a:r>
              <a:rPr lang="en-US" dirty="0"/>
              <a:t> [PDF Slides].  </a:t>
            </a:r>
          </a:p>
          <a:p>
            <a:pPr marL="0" indent="0">
              <a:buNone/>
            </a:pPr>
            <a:endParaRPr lang="en-US" dirty="0"/>
          </a:p>
          <a:p>
            <a:r>
              <a:rPr lang="en-US" dirty="0" err="1"/>
              <a:t>Wineberg</a:t>
            </a:r>
            <a:r>
              <a:rPr lang="en-US" dirty="0"/>
              <a:t>, M. (2018). 4 </a:t>
            </a:r>
            <a:r>
              <a:rPr lang="en-US" i="1" dirty="0"/>
              <a:t>Estimation of Distribution Algorithms </a:t>
            </a:r>
            <a:r>
              <a:rPr lang="en-US" dirty="0"/>
              <a:t>[PDF Slides].</a:t>
            </a:r>
          </a:p>
          <a:p>
            <a:pPr marL="0" indent="0">
              <a:buNone/>
            </a:pPr>
            <a:endParaRPr lang="en-US" dirty="0"/>
          </a:p>
          <a:p>
            <a:r>
              <a:rPr lang="en-US" dirty="0" err="1"/>
              <a:t>Kok</a:t>
            </a:r>
            <a:r>
              <a:rPr lang="en-US" dirty="0"/>
              <a:t>, S., &amp; </a:t>
            </a:r>
            <a:r>
              <a:rPr lang="en-US" dirty="0" err="1"/>
              <a:t>Sandrock</a:t>
            </a:r>
            <a:r>
              <a:rPr lang="en-US" dirty="0"/>
              <a:t>, C. Locating and Characterizing the Stationary Points of the Extended Rosenbrock Function. </a:t>
            </a:r>
            <a:r>
              <a:rPr lang="en-US" i="1" dirty="0"/>
              <a:t>Evolutionary Computation, </a:t>
            </a:r>
            <a:r>
              <a:rPr lang="en-US" dirty="0"/>
              <a:t>vol. 17, no. 3, pp. 437-453.</a:t>
            </a:r>
            <a:endParaRPr lang="en-GB" dirty="0"/>
          </a:p>
        </p:txBody>
      </p:sp>
      <p:sp>
        <p:nvSpPr>
          <p:cNvPr id="4" name="Slide Number Placeholder 3">
            <a:extLst>
              <a:ext uri="{FF2B5EF4-FFF2-40B4-BE49-F238E27FC236}">
                <a16:creationId xmlns:a16="http://schemas.microsoft.com/office/drawing/2014/main" id="{A09A7D6E-7990-4DB7-A559-0B015E24F79B}"/>
              </a:ext>
            </a:extLst>
          </p:cNvPr>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2391872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51276-9EEE-4DD6-8072-BEFAF35353D8}"/>
              </a:ext>
            </a:extLst>
          </p:cNvPr>
          <p:cNvSpPr>
            <a:spLocks noGrp="1"/>
          </p:cNvSpPr>
          <p:nvPr>
            <p:ph type="title"/>
          </p:nvPr>
        </p:nvSpPr>
        <p:spPr>
          <a:xfrm>
            <a:off x="2592925" y="624110"/>
            <a:ext cx="8911687" cy="778805"/>
          </a:xfrm>
        </p:spPr>
        <p:txBody>
          <a:bodyPr/>
          <a:lstStyle/>
          <a:p>
            <a:r>
              <a:rPr lang="en-US" dirty="0"/>
              <a:t>Estimation Distribution Algorithms (EDA)</a:t>
            </a:r>
            <a:endParaRPr lang="en-GB" dirty="0"/>
          </a:p>
        </p:txBody>
      </p:sp>
      <p:sp>
        <p:nvSpPr>
          <p:cNvPr id="4" name="Slide Number Placeholder 3">
            <a:extLst>
              <a:ext uri="{FF2B5EF4-FFF2-40B4-BE49-F238E27FC236}">
                <a16:creationId xmlns:a16="http://schemas.microsoft.com/office/drawing/2014/main" id="{AEDA79D9-9BE0-4701-82FA-2CFBD4204EC4}"/>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6" name="TextBox 5">
            <a:extLst>
              <a:ext uri="{FF2B5EF4-FFF2-40B4-BE49-F238E27FC236}">
                <a16:creationId xmlns:a16="http://schemas.microsoft.com/office/drawing/2014/main" id="{C8BF3102-F82F-4F4A-9AC0-07DFC6D46077}"/>
              </a:ext>
            </a:extLst>
          </p:cNvPr>
          <p:cNvSpPr txBox="1"/>
          <p:nvPr/>
        </p:nvSpPr>
        <p:spPr>
          <a:xfrm>
            <a:off x="3231713" y="1867300"/>
            <a:ext cx="5949863" cy="369332"/>
          </a:xfrm>
          <a:prstGeom prst="rect">
            <a:avLst/>
          </a:prstGeom>
          <a:noFill/>
        </p:spPr>
        <p:txBody>
          <a:bodyPr wrap="square" rtlCol="0">
            <a:spAutoFit/>
          </a:bodyPr>
          <a:lstStyle/>
          <a:p>
            <a:pPr algn="ctr"/>
            <a:r>
              <a:rPr lang="en-US" dirty="0"/>
              <a:t>Generate Random Population from the Model</a:t>
            </a:r>
            <a:endParaRPr lang="en-GB" dirty="0"/>
          </a:p>
        </p:txBody>
      </p:sp>
      <p:graphicFrame>
        <p:nvGraphicFramePr>
          <p:cNvPr id="3" name="Table 2">
            <a:extLst>
              <a:ext uri="{FF2B5EF4-FFF2-40B4-BE49-F238E27FC236}">
                <a16:creationId xmlns:a16="http://schemas.microsoft.com/office/drawing/2014/main" id="{65D779E0-4ED2-4DA4-9CF1-9BAD7EBCB8EA}"/>
              </a:ext>
            </a:extLst>
          </p:cNvPr>
          <p:cNvGraphicFramePr>
            <a:graphicFrameLocks noGrp="1"/>
          </p:cNvGraphicFramePr>
          <p:nvPr/>
        </p:nvGraphicFramePr>
        <p:xfrm>
          <a:off x="3770333" y="2701017"/>
          <a:ext cx="4872624" cy="2966720"/>
        </p:xfrm>
        <a:graphic>
          <a:graphicData uri="http://schemas.openxmlformats.org/drawingml/2006/table">
            <a:tbl>
              <a:tblPr firstRow="1" bandRow="1">
                <a:tableStyleId>{8A107856-5554-42FB-B03E-39F5DBC370BA}</a:tableStyleId>
              </a:tblPr>
              <a:tblGrid>
                <a:gridCol w="1218156">
                  <a:extLst>
                    <a:ext uri="{9D8B030D-6E8A-4147-A177-3AD203B41FA5}">
                      <a16:colId xmlns:a16="http://schemas.microsoft.com/office/drawing/2014/main" val="2854125558"/>
                    </a:ext>
                  </a:extLst>
                </a:gridCol>
                <a:gridCol w="1218156">
                  <a:extLst>
                    <a:ext uri="{9D8B030D-6E8A-4147-A177-3AD203B41FA5}">
                      <a16:colId xmlns:a16="http://schemas.microsoft.com/office/drawing/2014/main" val="3527251426"/>
                    </a:ext>
                  </a:extLst>
                </a:gridCol>
                <a:gridCol w="1218156">
                  <a:extLst>
                    <a:ext uri="{9D8B030D-6E8A-4147-A177-3AD203B41FA5}">
                      <a16:colId xmlns:a16="http://schemas.microsoft.com/office/drawing/2014/main" val="73536022"/>
                    </a:ext>
                  </a:extLst>
                </a:gridCol>
                <a:gridCol w="1218156">
                  <a:extLst>
                    <a:ext uri="{9D8B030D-6E8A-4147-A177-3AD203B41FA5}">
                      <a16:colId xmlns:a16="http://schemas.microsoft.com/office/drawing/2014/main" val="1944408081"/>
                    </a:ext>
                  </a:extLst>
                </a:gridCol>
              </a:tblGrid>
              <a:tr h="370840">
                <a:tc>
                  <a:txBody>
                    <a:bodyPr/>
                    <a:lstStyle/>
                    <a:p>
                      <a:pPr algn="ctr"/>
                      <a:r>
                        <a:rPr lang="en-US" b="0" dirty="0"/>
                        <a:t>1</a:t>
                      </a:r>
                      <a:endParaRPr lang="en-GB" b="0" dirty="0"/>
                    </a:p>
                  </a:txBody>
                  <a:tcPr/>
                </a:tc>
                <a:tc>
                  <a:txBody>
                    <a:bodyPr/>
                    <a:lstStyle/>
                    <a:p>
                      <a:pPr algn="ctr"/>
                      <a:r>
                        <a:rPr lang="en-US" b="0" dirty="0"/>
                        <a:t>0</a:t>
                      </a:r>
                      <a:endParaRPr lang="en-GB" b="0" dirty="0"/>
                    </a:p>
                  </a:txBody>
                  <a:tcPr/>
                </a:tc>
                <a:tc>
                  <a:txBody>
                    <a:bodyPr/>
                    <a:lstStyle/>
                    <a:p>
                      <a:pPr algn="ctr"/>
                      <a:r>
                        <a:rPr lang="en-US" b="0" dirty="0"/>
                        <a:t>0</a:t>
                      </a:r>
                      <a:endParaRPr lang="en-GB" b="0" dirty="0"/>
                    </a:p>
                  </a:txBody>
                  <a:tcPr/>
                </a:tc>
                <a:tc>
                  <a:txBody>
                    <a:bodyPr/>
                    <a:lstStyle/>
                    <a:p>
                      <a:pPr algn="ctr"/>
                      <a:r>
                        <a:rPr lang="en-US" b="0" dirty="0"/>
                        <a:t>0</a:t>
                      </a:r>
                      <a:endParaRPr lang="en-GB" b="0" dirty="0"/>
                    </a:p>
                  </a:txBody>
                  <a:tcPr/>
                </a:tc>
                <a:extLst>
                  <a:ext uri="{0D108BD9-81ED-4DB2-BD59-A6C34878D82A}">
                    <a16:rowId xmlns:a16="http://schemas.microsoft.com/office/drawing/2014/main" val="1352106771"/>
                  </a:ext>
                </a:extLst>
              </a:tr>
              <a:tr h="370840">
                <a:tc>
                  <a:txBody>
                    <a:bodyPr/>
                    <a:lstStyle/>
                    <a:p>
                      <a:pPr algn="ctr"/>
                      <a:r>
                        <a:rPr lang="en-US" dirty="0"/>
                        <a:t>0</a:t>
                      </a:r>
                      <a:endParaRPr lang="en-GB" dirty="0"/>
                    </a:p>
                  </a:txBody>
                  <a:tcPr/>
                </a:tc>
                <a:tc>
                  <a:txBody>
                    <a:bodyPr/>
                    <a:lstStyle/>
                    <a:p>
                      <a:pPr algn="ctr"/>
                      <a:r>
                        <a:rPr lang="en-US" dirty="0"/>
                        <a:t>1</a:t>
                      </a:r>
                      <a:endParaRPr lang="en-GB" dirty="0"/>
                    </a:p>
                  </a:txBody>
                  <a:tcPr/>
                </a:tc>
                <a:tc>
                  <a:txBody>
                    <a:bodyPr/>
                    <a:lstStyle/>
                    <a:p>
                      <a:pPr algn="ctr"/>
                      <a:r>
                        <a:rPr lang="en-US" dirty="0"/>
                        <a:t>0</a:t>
                      </a:r>
                      <a:endParaRPr lang="en-GB" dirty="0"/>
                    </a:p>
                  </a:txBody>
                  <a:tcPr/>
                </a:tc>
                <a:tc>
                  <a:txBody>
                    <a:bodyPr/>
                    <a:lstStyle/>
                    <a:p>
                      <a:pPr algn="ctr"/>
                      <a:r>
                        <a:rPr lang="en-US" dirty="0"/>
                        <a:t>1</a:t>
                      </a:r>
                      <a:endParaRPr lang="en-GB" dirty="0"/>
                    </a:p>
                  </a:txBody>
                  <a:tcPr/>
                </a:tc>
                <a:extLst>
                  <a:ext uri="{0D108BD9-81ED-4DB2-BD59-A6C34878D82A}">
                    <a16:rowId xmlns:a16="http://schemas.microsoft.com/office/drawing/2014/main" val="2582912910"/>
                  </a:ext>
                </a:extLst>
              </a:tr>
              <a:tr h="370840">
                <a:tc>
                  <a:txBody>
                    <a:bodyPr/>
                    <a:lstStyle/>
                    <a:p>
                      <a:pPr algn="ctr"/>
                      <a:r>
                        <a:rPr lang="en-US" dirty="0"/>
                        <a:t>0</a:t>
                      </a:r>
                      <a:endParaRPr lang="en-GB" dirty="0"/>
                    </a:p>
                  </a:txBody>
                  <a:tcPr/>
                </a:tc>
                <a:tc>
                  <a:txBody>
                    <a:bodyPr/>
                    <a:lstStyle/>
                    <a:p>
                      <a:pPr algn="ctr"/>
                      <a:r>
                        <a:rPr lang="en-US" dirty="0"/>
                        <a:t>1</a:t>
                      </a:r>
                      <a:endParaRPr lang="en-GB" dirty="0"/>
                    </a:p>
                  </a:txBody>
                  <a:tcPr/>
                </a:tc>
                <a:tc>
                  <a:txBody>
                    <a:bodyPr/>
                    <a:lstStyle/>
                    <a:p>
                      <a:pPr algn="ctr"/>
                      <a:r>
                        <a:rPr lang="en-US" dirty="0"/>
                        <a:t>0</a:t>
                      </a:r>
                      <a:endParaRPr lang="en-GB" dirty="0"/>
                    </a:p>
                  </a:txBody>
                  <a:tcPr/>
                </a:tc>
                <a:tc>
                  <a:txBody>
                    <a:bodyPr/>
                    <a:lstStyle/>
                    <a:p>
                      <a:pPr algn="ctr"/>
                      <a:r>
                        <a:rPr lang="en-US" dirty="0"/>
                        <a:t>0</a:t>
                      </a:r>
                      <a:endParaRPr lang="en-GB" dirty="0"/>
                    </a:p>
                  </a:txBody>
                  <a:tcPr/>
                </a:tc>
                <a:extLst>
                  <a:ext uri="{0D108BD9-81ED-4DB2-BD59-A6C34878D82A}">
                    <a16:rowId xmlns:a16="http://schemas.microsoft.com/office/drawing/2014/main" val="4136636537"/>
                  </a:ext>
                </a:extLst>
              </a:tr>
              <a:tr h="370840">
                <a:tc>
                  <a:txBody>
                    <a:bodyPr/>
                    <a:lstStyle/>
                    <a:p>
                      <a:pPr algn="ctr"/>
                      <a:r>
                        <a:rPr lang="en-US" dirty="0"/>
                        <a:t>1</a:t>
                      </a:r>
                      <a:endParaRPr lang="en-GB" dirty="0"/>
                    </a:p>
                  </a:txBody>
                  <a:tcPr/>
                </a:tc>
                <a:tc>
                  <a:txBody>
                    <a:bodyPr/>
                    <a:lstStyle/>
                    <a:p>
                      <a:pPr algn="ctr"/>
                      <a:r>
                        <a:rPr lang="en-US" dirty="0"/>
                        <a:t>0</a:t>
                      </a:r>
                      <a:endParaRPr lang="en-GB" dirty="0"/>
                    </a:p>
                  </a:txBody>
                  <a:tcPr/>
                </a:tc>
                <a:tc>
                  <a:txBody>
                    <a:bodyPr/>
                    <a:lstStyle/>
                    <a:p>
                      <a:pPr algn="ctr"/>
                      <a:r>
                        <a:rPr lang="en-US" dirty="0"/>
                        <a:t>1</a:t>
                      </a:r>
                      <a:endParaRPr lang="en-GB" dirty="0"/>
                    </a:p>
                  </a:txBody>
                  <a:tcPr/>
                </a:tc>
                <a:tc>
                  <a:txBody>
                    <a:bodyPr/>
                    <a:lstStyle/>
                    <a:p>
                      <a:pPr algn="ctr"/>
                      <a:r>
                        <a:rPr lang="en-US" dirty="0"/>
                        <a:t>1</a:t>
                      </a:r>
                      <a:endParaRPr lang="en-GB" dirty="0"/>
                    </a:p>
                  </a:txBody>
                  <a:tcPr/>
                </a:tc>
                <a:extLst>
                  <a:ext uri="{0D108BD9-81ED-4DB2-BD59-A6C34878D82A}">
                    <a16:rowId xmlns:a16="http://schemas.microsoft.com/office/drawing/2014/main" val="2039730102"/>
                  </a:ext>
                </a:extLst>
              </a:tr>
              <a:tr h="370840">
                <a:tc>
                  <a:txBody>
                    <a:bodyPr/>
                    <a:lstStyle/>
                    <a:p>
                      <a:pPr algn="ctr"/>
                      <a:r>
                        <a:rPr lang="en-US" dirty="0"/>
                        <a:t>1</a:t>
                      </a:r>
                      <a:endParaRPr lang="en-GB" dirty="0"/>
                    </a:p>
                  </a:txBody>
                  <a:tcPr/>
                </a:tc>
                <a:tc>
                  <a:txBody>
                    <a:bodyPr/>
                    <a:lstStyle/>
                    <a:p>
                      <a:pPr algn="ctr"/>
                      <a:r>
                        <a:rPr lang="en-US" dirty="0"/>
                        <a:t>0</a:t>
                      </a:r>
                      <a:endParaRPr lang="en-GB" dirty="0"/>
                    </a:p>
                  </a:txBody>
                  <a:tcPr/>
                </a:tc>
                <a:tc>
                  <a:txBody>
                    <a:bodyPr/>
                    <a:lstStyle/>
                    <a:p>
                      <a:pPr algn="ctr"/>
                      <a:r>
                        <a:rPr lang="en-US" dirty="0"/>
                        <a:t>1</a:t>
                      </a:r>
                      <a:endParaRPr lang="en-GB" dirty="0"/>
                    </a:p>
                  </a:txBody>
                  <a:tcPr/>
                </a:tc>
                <a:tc>
                  <a:txBody>
                    <a:bodyPr/>
                    <a:lstStyle/>
                    <a:p>
                      <a:pPr algn="ctr"/>
                      <a:r>
                        <a:rPr lang="en-US" dirty="0"/>
                        <a:t>0</a:t>
                      </a:r>
                      <a:endParaRPr lang="en-GB" dirty="0"/>
                    </a:p>
                  </a:txBody>
                  <a:tcPr/>
                </a:tc>
                <a:extLst>
                  <a:ext uri="{0D108BD9-81ED-4DB2-BD59-A6C34878D82A}">
                    <a16:rowId xmlns:a16="http://schemas.microsoft.com/office/drawing/2014/main" val="709609453"/>
                  </a:ext>
                </a:extLst>
              </a:tr>
              <a:tr h="370840">
                <a:tc>
                  <a:txBody>
                    <a:bodyPr/>
                    <a:lstStyle/>
                    <a:p>
                      <a:pPr algn="ctr"/>
                      <a:r>
                        <a:rPr lang="en-US" dirty="0"/>
                        <a:t>0</a:t>
                      </a:r>
                      <a:endParaRPr lang="en-GB" dirty="0"/>
                    </a:p>
                  </a:txBody>
                  <a:tcPr/>
                </a:tc>
                <a:tc>
                  <a:txBody>
                    <a:bodyPr/>
                    <a:lstStyle/>
                    <a:p>
                      <a:pPr algn="ctr"/>
                      <a:r>
                        <a:rPr lang="en-US" dirty="0"/>
                        <a:t>1</a:t>
                      </a:r>
                      <a:endParaRPr lang="en-GB" dirty="0"/>
                    </a:p>
                  </a:txBody>
                  <a:tcPr/>
                </a:tc>
                <a:tc>
                  <a:txBody>
                    <a:bodyPr/>
                    <a:lstStyle/>
                    <a:p>
                      <a:pPr algn="ctr"/>
                      <a:r>
                        <a:rPr lang="en-US" dirty="0"/>
                        <a:t>1</a:t>
                      </a:r>
                      <a:endParaRPr lang="en-GB" dirty="0"/>
                    </a:p>
                  </a:txBody>
                  <a:tcPr/>
                </a:tc>
                <a:tc>
                  <a:txBody>
                    <a:bodyPr/>
                    <a:lstStyle/>
                    <a:p>
                      <a:pPr algn="ctr"/>
                      <a:r>
                        <a:rPr lang="en-US" dirty="0"/>
                        <a:t>1</a:t>
                      </a:r>
                      <a:endParaRPr lang="en-GB" dirty="0"/>
                    </a:p>
                  </a:txBody>
                  <a:tcPr/>
                </a:tc>
                <a:extLst>
                  <a:ext uri="{0D108BD9-81ED-4DB2-BD59-A6C34878D82A}">
                    <a16:rowId xmlns:a16="http://schemas.microsoft.com/office/drawing/2014/main" val="1913045575"/>
                  </a:ext>
                </a:extLst>
              </a:tr>
              <a:tr h="370840">
                <a:tc>
                  <a:txBody>
                    <a:bodyPr/>
                    <a:lstStyle/>
                    <a:p>
                      <a:pPr algn="ctr"/>
                      <a:r>
                        <a:rPr lang="en-US" dirty="0"/>
                        <a:t>1</a:t>
                      </a:r>
                      <a:endParaRPr lang="en-GB" dirty="0"/>
                    </a:p>
                  </a:txBody>
                  <a:tcPr/>
                </a:tc>
                <a:tc>
                  <a:txBody>
                    <a:bodyPr/>
                    <a:lstStyle/>
                    <a:p>
                      <a:pPr algn="ctr"/>
                      <a:r>
                        <a:rPr lang="en-US" dirty="0"/>
                        <a:t>1</a:t>
                      </a:r>
                      <a:endParaRPr lang="en-GB" dirty="0"/>
                    </a:p>
                  </a:txBody>
                  <a:tcPr/>
                </a:tc>
                <a:tc>
                  <a:txBody>
                    <a:bodyPr/>
                    <a:lstStyle/>
                    <a:p>
                      <a:pPr algn="ctr"/>
                      <a:r>
                        <a:rPr lang="en-US" dirty="0"/>
                        <a:t>0</a:t>
                      </a:r>
                      <a:endParaRPr lang="en-GB" dirty="0"/>
                    </a:p>
                  </a:txBody>
                  <a:tcPr/>
                </a:tc>
                <a:tc>
                  <a:txBody>
                    <a:bodyPr/>
                    <a:lstStyle/>
                    <a:p>
                      <a:pPr algn="ctr"/>
                      <a:r>
                        <a:rPr lang="en-US" dirty="0"/>
                        <a:t>0</a:t>
                      </a:r>
                      <a:endParaRPr lang="en-GB" dirty="0"/>
                    </a:p>
                  </a:txBody>
                  <a:tcPr/>
                </a:tc>
                <a:extLst>
                  <a:ext uri="{0D108BD9-81ED-4DB2-BD59-A6C34878D82A}">
                    <a16:rowId xmlns:a16="http://schemas.microsoft.com/office/drawing/2014/main" val="889997170"/>
                  </a:ext>
                </a:extLst>
              </a:tr>
              <a:tr h="370840">
                <a:tc>
                  <a:txBody>
                    <a:bodyPr/>
                    <a:lstStyle/>
                    <a:p>
                      <a:pPr algn="ctr"/>
                      <a:r>
                        <a:rPr lang="en-US" dirty="0"/>
                        <a:t>0</a:t>
                      </a:r>
                      <a:endParaRPr lang="en-GB" dirty="0"/>
                    </a:p>
                  </a:txBody>
                  <a:tcPr/>
                </a:tc>
                <a:tc>
                  <a:txBody>
                    <a:bodyPr/>
                    <a:lstStyle/>
                    <a:p>
                      <a:pPr algn="ctr"/>
                      <a:r>
                        <a:rPr lang="en-US" dirty="0"/>
                        <a:t>0</a:t>
                      </a:r>
                      <a:endParaRPr lang="en-GB" dirty="0"/>
                    </a:p>
                  </a:txBody>
                  <a:tcPr/>
                </a:tc>
                <a:tc>
                  <a:txBody>
                    <a:bodyPr/>
                    <a:lstStyle/>
                    <a:p>
                      <a:pPr algn="ctr"/>
                      <a:r>
                        <a:rPr lang="en-US" dirty="0"/>
                        <a:t>1</a:t>
                      </a:r>
                      <a:endParaRPr lang="en-GB" dirty="0"/>
                    </a:p>
                  </a:txBody>
                  <a:tcPr/>
                </a:tc>
                <a:tc>
                  <a:txBody>
                    <a:bodyPr/>
                    <a:lstStyle/>
                    <a:p>
                      <a:pPr algn="ctr"/>
                      <a:r>
                        <a:rPr lang="en-US" dirty="0"/>
                        <a:t>1</a:t>
                      </a:r>
                      <a:endParaRPr lang="en-GB" dirty="0"/>
                    </a:p>
                  </a:txBody>
                  <a:tcPr/>
                </a:tc>
                <a:extLst>
                  <a:ext uri="{0D108BD9-81ED-4DB2-BD59-A6C34878D82A}">
                    <a16:rowId xmlns:a16="http://schemas.microsoft.com/office/drawing/2014/main" val="1582157368"/>
                  </a:ext>
                </a:extLst>
              </a:tr>
            </a:tbl>
          </a:graphicData>
        </a:graphic>
      </p:graphicFrame>
      <p:graphicFrame>
        <p:nvGraphicFramePr>
          <p:cNvPr id="7" name="Table 6">
            <a:extLst>
              <a:ext uri="{FF2B5EF4-FFF2-40B4-BE49-F238E27FC236}">
                <a16:creationId xmlns:a16="http://schemas.microsoft.com/office/drawing/2014/main" id="{71BCFBFB-3707-48B6-A435-A0A31E181FBF}"/>
              </a:ext>
            </a:extLst>
          </p:cNvPr>
          <p:cNvGraphicFramePr>
            <a:graphicFrameLocks noGrp="1"/>
          </p:cNvGraphicFramePr>
          <p:nvPr/>
        </p:nvGraphicFramePr>
        <p:xfrm>
          <a:off x="3770333" y="5667737"/>
          <a:ext cx="4872624" cy="365760"/>
        </p:xfrm>
        <a:graphic>
          <a:graphicData uri="http://schemas.openxmlformats.org/drawingml/2006/table">
            <a:tbl>
              <a:tblPr firstRow="1" bandRow="1">
                <a:tableStyleId>{21E4AEA4-8DFA-4A89-87EB-49C32662AFE0}</a:tableStyleId>
              </a:tblPr>
              <a:tblGrid>
                <a:gridCol w="1218156">
                  <a:extLst>
                    <a:ext uri="{9D8B030D-6E8A-4147-A177-3AD203B41FA5}">
                      <a16:colId xmlns:a16="http://schemas.microsoft.com/office/drawing/2014/main" val="2559131764"/>
                    </a:ext>
                  </a:extLst>
                </a:gridCol>
                <a:gridCol w="1218156">
                  <a:extLst>
                    <a:ext uri="{9D8B030D-6E8A-4147-A177-3AD203B41FA5}">
                      <a16:colId xmlns:a16="http://schemas.microsoft.com/office/drawing/2014/main" val="2434119107"/>
                    </a:ext>
                  </a:extLst>
                </a:gridCol>
                <a:gridCol w="1218156">
                  <a:extLst>
                    <a:ext uri="{9D8B030D-6E8A-4147-A177-3AD203B41FA5}">
                      <a16:colId xmlns:a16="http://schemas.microsoft.com/office/drawing/2014/main" val="2080496278"/>
                    </a:ext>
                  </a:extLst>
                </a:gridCol>
                <a:gridCol w="1218156">
                  <a:extLst>
                    <a:ext uri="{9D8B030D-6E8A-4147-A177-3AD203B41FA5}">
                      <a16:colId xmlns:a16="http://schemas.microsoft.com/office/drawing/2014/main" val="2971090244"/>
                    </a:ext>
                  </a:extLst>
                </a:gridCol>
              </a:tblGrid>
              <a:tr h="319994">
                <a:tc>
                  <a:txBody>
                    <a:bodyPr/>
                    <a:lstStyle/>
                    <a:p>
                      <a:pPr algn="ctr"/>
                      <a:r>
                        <a:rPr lang="en-US" b="1" dirty="0">
                          <a:solidFill>
                            <a:sysClr val="windowText" lastClr="000000"/>
                          </a:solidFill>
                        </a:rPr>
                        <a:t>0.5</a:t>
                      </a:r>
                      <a:endParaRPr lang="en-GB"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ysClr val="windowText" lastClr="000000"/>
                          </a:solidFill>
                        </a:rPr>
                        <a:t>0.5</a:t>
                      </a:r>
                      <a:endParaRPr lang="en-GB"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ysClr val="windowText" lastClr="000000"/>
                          </a:solidFill>
                        </a:rPr>
                        <a:t>0.5</a:t>
                      </a:r>
                      <a:endParaRPr lang="en-GB"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ysClr val="windowText" lastClr="000000"/>
                          </a:solidFill>
                        </a:rPr>
                        <a:t>0.5</a:t>
                      </a:r>
                      <a:endParaRPr lang="en-GB"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748153"/>
                  </a:ext>
                </a:extLst>
              </a:tr>
            </a:tbl>
          </a:graphicData>
        </a:graphic>
      </p:graphicFrame>
      <p:graphicFrame>
        <p:nvGraphicFramePr>
          <p:cNvPr id="8" name="Table 7">
            <a:extLst>
              <a:ext uri="{FF2B5EF4-FFF2-40B4-BE49-F238E27FC236}">
                <a16:creationId xmlns:a16="http://schemas.microsoft.com/office/drawing/2014/main" id="{BFFE3080-D701-4334-A6CC-91C411E8DB69}"/>
              </a:ext>
            </a:extLst>
          </p:cNvPr>
          <p:cNvGraphicFramePr>
            <a:graphicFrameLocks noGrp="1"/>
          </p:cNvGraphicFramePr>
          <p:nvPr/>
        </p:nvGraphicFramePr>
        <p:xfrm>
          <a:off x="2470412" y="2701017"/>
          <a:ext cx="978424" cy="2966720"/>
        </p:xfrm>
        <a:graphic>
          <a:graphicData uri="http://schemas.openxmlformats.org/drawingml/2006/table">
            <a:tbl>
              <a:tblPr firstRow="1" bandRow="1">
                <a:tableStyleId>{8A107856-5554-42FB-B03E-39F5DBC370BA}</a:tableStyleId>
              </a:tblPr>
              <a:tblGrid>
                <a:gridCol w="978424">
                  <a:extLst>
                    <a:ext uri="{9D8B030D-6E8A-4147-A177-3AD203B41FA5}">
                      <a16:colId xmlns:a16="http://schemas.microsoft.com/office/drawing/2014/main" val="180817876"/>
                    </a:ext>
                  </a:extLst>
                </a:gridCol>
              </a:tblGrid>
              <a:tr h="370840">
                <a:tc>
                  <a:txBody>
                    <a:bodyPr/>
                    <a:lstStyle/>
                    <a:p>
                      <a:pPr algn="ctr"/>
                      <a:r>
                        <a:rPr lang="en-US" dirty="0"/>
                        <a:t>6.5</a:t>
                      </a:r>
                      <a:endParaRPr lang="en-GB" dirty="0"/>
                    </a:p>
                  </a:txBody>
                  <a:tcPr/>
                </a:tc>
                <a:extLst>
                  <a:ext uri="{0D108BD9-81ED-4DB2-BD59-A6C34878D82A}">
                    <a16:rowId xmlns:a16="http://schemas.microsoft.com/office/drawing/2014/main" val="3860381069"/>
                  </a:ext>
                </a:extLst>
              </a:tr>
              <a:tr h="370840">
                <a:tc>
                  <a:txBody>
                    <a:bodyPr/>
                    <a:lstStyle/>
                    <a:p>
                      <a:pPr algn="ctr"/>
                      <a:r>
                        <a:rPr lang="en-US" b="1" dirty="0"/>
                        <a:t>4.2</a:t>
                      </a:r>
                      <a:endParaRPr lang="en-GB" b="1" dirty="0"/>
                    </a:p>
                  </a:txBody>
                  <a:tcPr/>
                </a:tc>
                <a:extLst>
                  <a:ext uri="{0D108BD9-81ED-4DB2-BD59-A6C34878D82A}">
                    <a16:rowId xmlns:a16="http://schemas.microsoft.com/office/drawing/2014/main" val="979013323"/>
                  </a:ext>
                </a:extLst>
              </a:tr>
              <a:tr h="370840">
                <a:tc>
                  <a:txBody>
                    <a:bodyPr/>
                    <a:lstStyle/>
                    <a:p>
                      <a:pPr algn="ctr"/>
                      <a:r>
                        <a:rPr lang="en-US" b="1" dirty="0"/>
                        <a:t>8.2</a:t>
                      </a:r>
                      <a:endParaRPr lang="en-GB" b="1" dirty="0"/>
                    </a:p>
                  </a:txBody>
                  <a:tcPr/>
                </a:tc>
                <a:extLst>
                  <a:ext uri="{0D108BD9-81ED-4DB2-BD59-A6C34878D82A}">
                    <a16:rowId xmlns:a16="http://schemas.microsoft.com/office/drawing/2014/main" val="51655042"/>
                  </a:ext>
                </a:extLst>
              </a:tr>
              <a:tr h="370840">
                <a:tc>
                  <a:txBody>
                    <a:bodyPr/>
                    <a:lstStyle/>
                    <a:p>
                      <a:pPr algn="ctr"/>
                      <a:r>
                        <a:rPr lang="en-US" b="1" dirty="0"/>
                        <a:t>6.0</a:t>
                      </a:r>
                      <a:endParaRPr lang="en-GB" b="1" dirty="0"/>
                    </a:p>
                  </a:txBody>
                  <a:tcPr/>
                </a:tc>
                <a:extLst>
                  <a:ext uri="{0D108BD9-81ED-4DB2-BD59-A6C34878D82A}">
                    <a16:rowId xmlns:a16="http://schemas.microsoft.com/office/drawing/2014/main" val="2177947731"/>
                  </a:ext>
                </a:extLst>
              </a:tr>
              <a:tr h="370840">
                <a:tc>
                  <a:txBody>
                    <a:bodyPr/>
                    <a:lstStyle/>
                    <a:p>
                      <a:pPr algn="ctr"/>
                      <a:r>
                        <a:rPr lang="en-US" b="1" dirty="0"/>
                        <a:t>9.6</a:t>
                      </a:r>
                      <a:endParaRPr lang="en-GB" b="1" dirty="0"/>
                    </a:p>
                  </a:txBody>
                  <a:tcPr/>
                </a:tc>
                <a:extLst>
                  <a:ext uri="{0D108BD9-81ED-4DB2-BD59-A6C34878D82A}">
                    <a16:rowId xmlns:a16="http://schemas.microsoft.com/office/drawing/2014/main" val="1185436815"/>
                  </a:ext>
                </a:extLst>
              </a:tr>
              <a:tr h="370840">
                <a:tc>
                  <a:txBody>
                    <a:bodyPr/>
                    <a:lstStyle/>
                    <a:p>
                      <a:pPr algn="ctr"/>
                      <a:r>
                        <a:rPr lang="en-US" b="1" dirty="0"/>
                        <a:t>1.3</a:t>
                      </a:r>
                      <a:endParaRPr lang="en-GB" b="1" dirty="0"/>
                    </a:p>
                  </a:txBody>
                  <a:tcPr/>
                </a:tc>
                <a:extLst>
                  <a:ext uri="{0D108BD9-81ED-4DB2-BD59-A6C34878D82A}">
                    <a16:rowId xmlns:a16="http://schemas.microsoft.com/office/drawing/2014/main" val="1243105428"/>
                  </a:ext>
                </a:extLst>
              </a:tr>
              <a:tr h="370840">
                <a:tc>
                  <a:txBody>
                    <a:bodyPr/>
                    <a:lstStyle/>
                    <a:p>
                      <a:pPr algn="ctr"/>
                      <a:r>
                        <a:rPr lang="en-US" b="1" dirty="0"/>
                        <a:t>1.7</a:t>
                      </a:r>
                      <a:endParaRPr lang="en-GB" b="1" dirty="0"/>
                    </a:p>
                  </a:txBody>
                  <a:tcPr/>
                </a:tc>
                <a:extLst>
                  <a:ext uri="{0D108BD9-81ED-4DB2-BD59-A6C34878D82A}">
                    <a16:rowId xmlns:a16="http://schemas.microsoft.com/office/drawing/2014/main" val="3525426459"/>
                  </a:ext>
                </a:extLst>
              </a:tr>
              <a:tr h="370840">
                <a:tc>
                  <a:txBody>
                    <a:bodyPr/>
                    <a:lstStyle/>
                    <a:p>
                      <a:pPr algn="ctr"/>
                      <a:r>
                        <a:rPr lang="en-US" b="1" dirty="0"/>
                        <a:t>0.4</a:t>
                      </a:r>
                      <a:endParaRPr lang="en-GB" b="1" dirty="0"/>
                    </a:p>
                  </a:txBody>
                  <a:tcPr/>
                </a:tc>
                <a:extLst>
                  <a:ext uri="{0D108BD9-81ED-4DB2-BD59-A6C34878D82A}">
                    <a16:rowId xmlns:a16="http://schemas.microsoft.com/office/drawing/2014/main" val="1535293535"/>
                  </a:ext>
                </a:extLst>
              </a:tr>
            </a:tbl>
          </a:graphicData>
        </a:graphic>
      </p:graphicFrame>
    </p:spTree>
    <p:extLst>
      <p:ext uri="{BB962C8B-B14F-4D97-AF65-F5344CB8AC3E}">
        <p14:creationId xmlns:p14="http://schemas.microsoft.com/office/powerpoint/2010/main" val="2665033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51276-9EEE-4DD6-8072-BEFAF35353D8}"/>
              </a:ext>
            </a:extLst>
          </p:cNvPr>
          <p:cNvSpPr>
            <a:spLocks noGrp="1"/>
          </p:cNvSpPr>
          <p:nvPr>
            <p:ph type="title"/>
          </p:nvPr>
        </p:nvSpPr>
        <p:spPr>
          <a:xfrm>
            <a:off x="2592925" y="624110"/>
            <a:ext cx="8911687" cy="778805"/>
          </a:xfrm>
        </p:spPr>
        <p:txBody>
          <a:bodyPr/>
          <a:lstStyle/>
          <a:p>
            <a:r>
              <a:rPr lang="en-US" dirty="0"/>
              <a:t>Estimation Distribution Algorithms (EDA)</a:t>
            </a:r>
            <a:endParaRPr lang="en-GB" dirty="0"/>
          </a:p>
        </p:txBody>
      </p:sp>
      <p:sp>
        <p:nvSpPr>
          <p:cNvPr id="4" name="Slide Number Placeholder 3">
            <a:extLst>
              <a:ext uri="{FF2B5EF4-FFF2-40B4-BE49-F238E27FC236}">
                <a16:creationId xmlns:a16="http://schemas.microsoft.com/office/drawing/2014/main" id="{AEDA79D9-9BE0-4701-82FA-2CFBD4204EC4}"/>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6" name="TextBox 5">
            <a:extLst>
              <a:ext uri="{FF2B5EF4-FFF2-40B4-BE49-F238E27FC236}">
                <a16:creationId xmlns:a16="http://schemas.microsoft.com/office/drawing/2014/main" id="{C8BF3102-F82F-4F4A-9AC0-07DFC6D46077}"/>
              </a:ext>
            </a:extLst>
          </p:cNvPr>
          <p:cNvSpPr txBox="1"/>
          <p:nvPr/>
        </p:nvSpPr>
        <p:spPr>
          <a:xfrm>
            <a:off x="3231713" y="1867300"/>
            <a:ext cx="5949863" cy="923330"/>
          </a:xfrm>
          <a:prstGeom prst="rect">
            <a:avLst/>
          </a:prstGeom>
          <a:noFill/>
        </p:spPr>
        <p:txBody>
          <a:bodyPr wrap="square" rtlCol="0">
            <a:spAutoFit/>
          </a:bodyPr>
          <a:lstStyle/>
          <a:p>
            <a:pPr marL="342900" indent="-342900" algn="ctr">
              <a:buFont typeface="+mj-lt"/>
              <a:buAutoNum type="arabicPeriod"/>
            </a:pPr>
            <a:r>
              <a:rPr lang="en-US" dirty="0"/>
              <a:t>Sort Population </a:t>
            </a:r>
          </a:p>
          <a:p>
            <a:pPr marL="342900" indent="-342900" algn="ctr">
              <a:buFont typeface="+mj-lt"/>
              <a:buAutoNum type="arabicPeriod"/>
            </a:pPr>
            <a:r>
              <a:rPr lang="en-US" dirty="0"/>
              <a:t>Truncation Selection</a:t>
            </a:r>
          </a:p>
          <a:p>
            <a:pPr marL="342900" indent="-342900" algn="ctr">
              <a:buFont typeface="+mj-lt"/>
              <a:buAutoNum type="arabicPeriod"/>
            </a:pPr>
            <a:r>
              <a:rPr lang="en-US" dirty="0"/>
              <a:t>Average Population To Update Model </a:t>
            </a:r>
            <a:endParaRPr lang="en-GB" dirty="0"/>
          </a:p>
        </p:txBody>
      </p:sp>
      <p:graphicFrame>
        <p:nvGraphicFramePr>
          <p:cNvPr id="3" name="Table 2">
            <a:extLst>
              <a:ext uri="{FF2B5EF4-FFF2-40B4-BE49-F238E27FC236}">
                <a16:creationId xmlns:a16="http://schemas.microsoft.com/office/drawing/2014/main" id="{65D779E0-4ED2-4DA4-9CF1-9BAD7EBCB8EA}"/>
              </a:ext>
            </a:extLst>
          </p:cNvPr>
          <p:cNvGraphicFramePr>
            <a:graphicFrameLocks noGrp="1"/>
          </p:cNvGraphicFramePr>
          <p:nvPr/>
        </p:nvGraphicFramePr>
        <p:xfrm>
          <a:off x="3770333" y="3168974"/>
          <a:ext cx="4872624" cy="1483360"/>
        </p:xfrm>
        <a:graphic>
          <a:graphicData uri="http://schemas.openxmlformats.org/drawingml/2006/table">
            <a:tbl>
              <a:tblPr firstRow="1" bandRow="1">
                <a:tableStyleId>{8A107856-5554-42FB-B03E-39F5DBC370BA}</a:tableStyleId>
              </a:tblPr>
              <a:tblGrid>
                <a:gridCol w="1218156">
                  <a:extLst>
                    <a:ext uri="{9D8B030D-6E8A-4147-A177-3AD203B41FA5}">
                      <a16:colId xmlns:a16="http://schemas.microsoft.com/office/drawing/2014/main" val="2854125558"/>
                    </a:ext>
                  </a:extLst>
                </a:gridCol>
                <a:gridCol w="1218156">
                  <a:extLst>
                    <a:ext uri="{9D8B030D-6E8A-4147-A177-3AD203B41FA5}">
                      <a16:colId xmlns:a16="http://schemas.microsoft.com/office/drawing/2014/main" val="3527251426"/>
                    </a:ext>
                  </a:extLst>
                </a:gridCol>
                <a:gridCol w="1218156">
                  <a:extLst>
                    <a:ext uri="{9D8B030D-6E8A-4147-A177-3AD203B41FA5}">
                      <a16:colId xmlns:a16="http://schemas.microsoft.com/office/drawing/2014/main" val="73536022"/>
                    </a:ext>
                  </a:extLst>
                </a:gridCol>
                <a:gridCol w="1218156">
                  <a:extLst>
                    <a:ext uri="{9D8B030D-6E8A-4147-A177-3AD203B41FA5}">
                      <a16:colId xmlns:a16="http://schemas.microsoft.com/office/drawing/2014/main" val="1944408081"/>
                    </a:ext>
                  </a:extLst>
                </a:gridCol>
              </a:tblGrid>
              <a:tr h="370840">
                <a:tc>
                  <a:txBody>
                    <a:bodyPr/>
                    <a:lstStyle/>
                    <a:p>
                      <a:pPr algn="ctr"/>
                      <a:r>
                        <a:rPr lang="en-US" b="0" dirty="0"/>
                        <a:t>0</a:t>
                      </a:r>
                      <a:endParaRPr lang="en-GB" b="0" dirty="0"/>
                    </a:p>
                  </a:txBody>
                  <a:tcPr/>
                </a:tc>
                <a:tc>
                  <a:txBody>
                    <a:bodyPr/>
                    <a:lstStyle/>
                    <a:p>
                      <a:pPr algn="ctr"/>
                      <a:r>
                        <a:rPr lang="en-US" b="0" dirty="0"/>
                        <a:t>0</a:t>
                      </a:r>
                      <a:endParaRPr lang="en-GB" b="0" dirty="0"/>
                    </a:p>
                  </a:txBody>
                  <a:tcPr/>
                </a:tc>
                <a:tc>
                  <a:txBody>
                    <a:bodyPr/>
                    <a:lstStyle/>
                    <a:p>
                      <a:pPr algn="ctr"/>
                      <a:r>
                        <a:rPr lang="en-US" b="0" dirty="0"/>
                        <a:t>1</a:t>
                      </a:r>
                      <a:endParaRPr lang="en-GB" b="0" dirty="0"/>
                    </a:p>
                  </a:txBody>
                  <a:tcPr/>
                </a:tc>
                <a:tc>
                  <a:txBody>
                    <a:bodyPr/>
                    <a:lstStyle/>
                    <a:p>
                      <a:pPr algn="ctr"/>
                      <a:r>
                        <a:rPr lang="en-US" b="0" dirty="0"/>
                        <a:t>1</a:t>
                      </a:r>
                      <a:endParaRPr lang="en-GB" b="0" dirty="0"/>
                    </a:p>
                  </a:txBody>
                  <a:tcPr/>
                </a:tc>
                <a:extLst>
                  <a:ext uri="{0D108BD9-81ED-4DB2-BD59-A6C34878D82A}">
                    <a16:rowId xmlns:a16="http://schemas.microsoft.com/office/drawing/2014/main" val="1352106771"/>
                  </a:ext>
                </a:extLst>
              </a:tr>
              <a:tr h="370840">
                <a:tc>
                  <a:txBody>
                    <a:bodyPr/>
                    <a:lstStyle/>
                    <a:p>
                      <a:pPr algn="ctr"/>
                      <a:r>
                        <a:rPr lang="en-US" dirty="0"/>
                        <a:t>0</a:t>
                      </a:r>
                      <a:endParaRPr lang="en-GB" dirty="0"/>
                    </a:p>
                  </a:txBody>
                  <a:tcPr/>
                </a:tc>
                <a:tc>
                  <a:txBody>
                    <a:bodyPr/>
                    <a:lstStyle/>
                    <a:p>
                      <a:pPr algn="ctr"/>
                      <a:r>
                        <a:rPr lang="en-US" dirty="0"/>
                        <a:t>1</a:t>
                      </a:r>
                      <a:endParaRPr lang="en-GB" dirty="0"/>
                    </a:p>
                  </a:txBody>
                  <a:tcPr/>
                </a:tc>
                <a:tc>
                  <a:txBody>
                    <a:bodyPr/>
                    <a:lstStyle/>
                    <a:p>
                      <a:pPr algn="ctr"/>
                      <a:r>
                        <a:rPr lang="en-US" dirty="0"/>
                        <a:t>1</a:t>
                      </a:r>
                      <a:endParaRPr lang="en-GB" dirty="0"/>
                    </a:p>
                  </a:txBody>
                  <a:tcPr/>
                </a:tc>
                <a:tc>
                  <a:txBody>
                    <a:bodyPr/>
                    <a:lstStyle/>
                    <a:p>
                      <a:pPr algn="ctr"/>
                      <a:r>
                        <a:rPr lang="en-US" dirty="0"/>
                        <a:t>1</a:t>
                      </a:r>
                      <a:endParaRPr lang="en-GB" dirty="0"/>
                    </a:p>
                  </a:txBody>
                  <a:tcPr/>
                </a:tc>
                <a:extLst>
                  <a:ext uri="{0D108BD9-81ED-4DB2-BD59-A6C34878D82A}">
                    <a16:rowId xmlns:a16="http://schemas.microsoft.com/office/drawing/2014/main" val="2582912910"/>
                  </a:ext>
                </a:extLst>
              </a:tr>
              <a:tr h="370840">
                <a:tc>
                  <a:txBody>
                    <a:bodyPr/>
                    <a:lstStyle/>
                    <a:p>
                      <a:pPr algn="ctr"/>
                      <a:r>
                        <a:rPr lang="en-US" dirty="0"/>
                        <a:t>1</a:t>
                      </a:r>
                      <a:endParaRPr lang="en-GB" dirty="0"/>
                    </a:p>
                  </a:txBody>
                  <a:tcPr/>
                </a:tc>
                <a:tc>
                  <a:txBody>
                    <a:bodyPr/>
                    <a:lstStyle/>
                    <a:p>
                      <a:pPr algn="ctr"/>
                      <a:r>
                        <a:rPr lang="en-US" dirty="0"/>
                        <a:t>1</a:t>
                      </a:r>
                      <a:endParaRPr lang="en-GB" dirty="0"/>
                    </a:p>
                  </a:txBody>
                  <a:tcPr/>
                </a:tc>
                <a:tc>
                  <a:txBody>
                    <a:bodyPr/>
                    <a:lstStyle/>
                    <a:p>
                      <a:pPr algn="ctr"/>
                      <a:r>
                        <a:rPr lang="en-US" dirty="0"/>
                        <a:t>0</a:t>
                      </a:r>
                      <a:endParaRPr lang="en-GB" dirty="0"/>
                    </a:p>
                  </a:txBody>
                  <a:tcPr/>
                </a:tc>
                <a:tc>
                  <a:txBody>
                    <a:bodyPr/>
                    <a:lstStyle/>
                    <a:p>
                      <a:pPr algn="ctr"/>
                      <a:r>
                        <a:rPr lang="en-US" dirty="0"/>
                        <a:t>0</a:t>
                      </a:r>
                      <a:endParaRPr lang="en-GB" dirty="0"/>
                    </a:p>
                  </a:txBody>
                  <a:tcPr/>
                </a:tc>
                <a:extLst>
                  <a:ext uri="{0D108BD9-81ED-4DB2-BD59-A6C34878D82A}">
                    <a16:rowId xmlns:a16="http://schemas.microsoft.com/office/drawing/2014/main" val="4136636537"/>
                  </a:ext>
                </a:extLst>
              </a:tr>
              <a:tr h="370840">
                <a:tc>
                  <a:txBody>
                    <a:bodyPr/>
                    <a:lstStyle/>
                    <a:p>
                      <a:pPr algn="ctr"/>
                      <a:r>
                        <a:rPr lang="en-US" dirty="0"/>
                        <a:t>0</a:t>
                      </a:r>
                      <a:endParaRPr lang="en-GB" dirty="0"/>
                    </a:p>
                  </a:txBody>
                  <a:tcPr/>
                </a:tc>
                <a:tc>
                  <a:txBody>
                    <a:bodyPr/>
                    <a:lstStyle/>
                    <a:p>
                      <a:pPr algn="ctr"/>
                      <a:r>
                        <a:rPr lang="en-US" dirty="0"/>
                        <a:t>1</a:t>
                      </a:r>
                      <a:endParaRPr lang="en-GB" dirty="0"/>
                    </a:p>
                  </a:txBody>
                  <a:tcPr/>
                </a:tc>
                <a:tc>
                  <a:txBody>
                    <a:bodyPr/>
                    <a:lstStyle/>
                    <a:p>
                      <a:pPr algn="ctr"/>
                      <a:r>
                        <a:rPr lang="en-US" dirty="0"/>
                        <a:t>0</a:t>
                      </a:r>
                      <a:endParaRPr lang="en-GB" dirty="0"/>
                    </a:p>
                  </a:txBody>
                  <a:tcPr/>
                </a:tc>
                <a:tc>
                  <a:txBody>
                    <a:bodyPr/>
                    <a:lstStyle/>
                    <a:p>
                      <a:pPr algn="ctr"/>
                      <a:r>
                        <a:rPr lang="en-US" dirty="0"/>
                        <a:t>1</a:t>
                      </a:r>
                      <a:endParaRPr lang="en-GB" dirty="0"/>
                    </a:p>
                  </a:txBody>
                  <a:tcPr/>
                </a:tc>
                <a:extLst>
                  <a:ext uri="{0D108BD9-81ED-4DB2-BD59-A6C34878D82A}">
                    <a16:rowId xmlns:a16="http://schemas.microsoft.com/office/drawing/2014/main" val="2039730102"/>
                  </a:ext>
                </a:extLst>
              </a:tr>
            </a:tbl>
          </a:graphicData>
        </a:graphic>
      </p:graphicFrame>
      <p:graphicFrame>
        <p:nvGraphicFramePr>
          <p:cNvPr id="7" name="Table 6">
            <a:extLst>
              <a:ext uri="{FF2B5EF4-FFF2-40B4-BE49-F238E27FC236}">
                <a16:creationId xmlns:a16="http://schemas.microsoft.com/office/drawing/2014/main" id="{71BCFBFB-3707-48B6-A435-A0A31E181FBF}"/>
              </a:ext>
            </a:extLst>
          </p:cNvPr>
          <p:cNvGraphicFramePr>
            <a:graphicFrameLocks noGrp="1"/>
          </p:cNvGraphicFramePr>
          <p:nvPr/>
        </p:nvGraphicFramePr>
        <p:xfrm>
          <a:off x="3770333" y="4652334"/>
          <a:ext cx="4872624" cy="365760"/>
        </p:xfrm>
        <a:graphic>
          <a:graphicData uri="http://schemas.openxmlformats.org/drawingml/2006/table">
            <a:tbl>
              <a:tblPr firstRow="1" bandRow="1">
                <a:tableStyleId>{21E4AEA4-8DFA-4A89-87EB-49C32662AFE0}</a:tableStyleId>
              </a:tblPr>
              <a:tblGrid>
                <a:gridCol w="1218156">
                  <a:extLst>
                    <a:ext uri="{9D8B030D-6E8A-4147-A177-3AD203B41FA5}">
                      <a16:colId xmlns:a16="http://schemas.microsoft.com/office/drawing/2014/main" val="2559131764"/>
                    </a:ext>
                  </a:extLst>
                </a:gridCol>
                <a:gridCol w="1218156">
                  <a:extLst>
                    <a:ext uri="{9D8B030D-6E8A-4147-A177-3AD203B41FA5}">
                      <a16:colId xmlns:a16="http://schemas.microsoft.com/office/drawing/2014/main" val="2434119107"/>
                    </a:ext>
                  </a:extLst>
                </a:gridCol>
                <a:gridCol w="1218156">
                  <a:extLst>
                    <a:ext uri="{9D8B030D-6E8A-4147-A177-3AD203B41FA5}">
                      <a16:colId xmlns:a16="http://schemas.microsoft.com/office/drawing/2014/main" val="2080496278"/>
                    </a:ext>
                  </a:extLst>
                </a:gridCol>
                <a:gridCol w="1218156">
                  <a:extLst>
                    <a:ext uri="{9D8B030D-6E8A-4147-A177-3AD203B41FA5}">
                      <a16:colId xmlns:a16="http://schemas.microsoft.com/office/drawing/2014/main" val="2971090244"/>
                    </a:ext>
                  </a:extLst>
                </a:gridCol>
              </a:tblGrid>
              <a:tr h="319994">
                <a:tc>
                  <a:txBody>
                    <a:bodyPr/>
                    <a:lstStyle/>
                    <a:p>
                      <a:pPr algn="ctr"/>
                      <a:r>
                        <a:rPr lang="en-US" b="1" dirty="0">
                          <a:solidFill>
                            <a:sysClr val="windowText" lastClr="000000"/>
                          </a:solidFill>
                        </a:rPr>
                        <a:t>0.25</a:t>
                      </a:r>
                      <a:endParaRPr lang="en-GB"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ysClr val="windowText" lastClr="000000"/>
                          </a:solidFill>
                        </a:rPr>
                        <a:t>0.75</a:t>
                      </a:r>
                      <a:endParaRPr lang="en-GB"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ysClr val="windowText" lastClr="000000"/>
                          </a:solidFill>
                        </a:rPr>
                        <a:t>0.5</a:t>
                      </a:r>
                      <a:endParaRPr lang="en-GB"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ysClr val="windowText" lastClr="000000"/>
                          </a:solidFill>
                        </a:rPr>
                        <a:t>0.75</a:t>
                      </a:r>
                      <a:endParaRPr lang="en-GB"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748153"/>
                  </a:ext>
                </a:extLst>
              </a:tr>
            </a:tbl>
          </a:graphicData>
        </a:graphic>
      </p:graphicFrame>
      <p:graphicFrame>
        <p:nvGraphicFramePr>
          <p:cNvPr id="8" name="Table 7">
            <a:extLst>
              <a:ext uri="{FF2B5EF4-FFF2-40B4-BE49-F238E27FC236}">
                <a16:creationId xmlns:a16="http://schemas.microsoft.com/office/drawing/2014/main" id="{BFFE3080-D701-4334-A6CC-91C411E8DB69}"/>
              </a:ext>
            </a:extLst>
          </p:cNvPr>
          <p:cNvGraphicFramePr>
            <a:graphicFrameLocks noGrp="1"/>
          </p:cNvGraphicFramePr>
          <p:nvPr/>
        </p:nvGraphicFramePr>
        <p:xfrm>
          <a:off x="2592925" y="3168974"/>
          <a:ext cx="978424" cy="1483360"/>
        </p:xfrm>
        <a:graphic>
          <a:graphicData uri="http://schemas.openxmlformats.org/drawingml/2006/table">
            <a:tbl>
              <a:tblPr firstRow="1" bandRow="1">
                <a:tableStyleId>{8A107856-5554-42FB-B03E-39F5DBC370BA}</a:tableStyleId>
              </a:tblPr>
              <a:tblGrid>
                <a:gridCol w="978424">
                  <a:extLst>
                    <a:ext uri="{9D8B030D-6E8A-4147-A177-3AD203B41FA5}">
                      <a16:colId xmlns:a16="http://schemas.microsoft.com/office/drawing/2014/main" val="180817876"/>
                    </a:ext>
                  </a:extLst>
                </a:gridCol>
              </a:tblGrid>
              <a:tr h="370840">
                <a:tc>
                  <a:txBody>
                    <a:bodyPr/>
                    <a:lstStyle/>
                    <a:p>
                      <a:pPr algn="ctr"/>
                      <a:r>
                        <a:rPr lang="en-US" dirty="0"/>
                        <a:t>0.4</a:t>
                      </a:r>
                      <a:endParaRPr lang="en-GB" dirty="0"/>
                    </a:p>
                  </a:txBody>
                  <a:tcPr/>
                </a:tc>
                <a:extLst>
                  <a:ext uri="{0D108BD9-81ED-4DB2-BD59-A6C34878D82A}">
                    <a16:rowId xmlns:a16="http://schemas.microsoft.com/office/drawing/2014/main" val="3860381069"/>
                  </a:ext>
                </a:extLst>
              </a:tr>
              <a:tr h="370840">
                <a:tc>
                  <a:txBody>
                    <a:bodyPr/>
                    <a:lstStyle/>
                    <a:p>
                      <a:pPr algn="ctr"/>
                      <a:r>
                        <a:rPr lang="en-US" b="1" dirty="0"/>
                        <a:t>1.3</a:t>
                      </a:r>
                      <a:endParaRPr lang="en-GB" b="1" dirty="0"/>
                    </a:p>
                  </a:txBody>
                  <a:tcPr/>
                </a:tc>
                <a:extLst>
                  <a:ext uri="{0D108BD9-81ED-4DB2-BD59-A6C34878D82A}">
                    <a16:rowId xmlns:a16="http://schemas.microsoft.com/office/drawing/2014/main" val="979013323"/>
                  </a:ext>
                </a:extLst>
              </a:tr>
              <a:tr h="370840">
                <a:tc>
                  <a:txBody>
                    <a:bodyPr/>
                    <a:lstStyle/>
                    <a:p>
                      <a:pPr algn="ctr"/>
                      <a:r>
                        <a:rPr lang="en-US" b="1" dirty="0"/>
                        <a:t>1.7</a:t>
                      </a:r>
                      <a:endParaRPr lang="en-GB" b="1" dirty="0"/>
                    </a:p>
                  </a:txBody>
                  <a:tcPr/>
                </a:tc>
                <a:extLst>
                  <a:ext uri="{0D108BD9-81ED-4DB2-BD59-A6C34878D82A}">
                    <a16:rowId xmlns:a16="http://schemas.microsoft.com/office/drawing/2014/main" val="51655042"/>
                  </a:ext>
                </a:extLst>
              </a:tr>
              <a:tr h="370840">
                <a:tc>
                  <a:txBody>
                    <a:bodyPr/>
                    <a:lstStyle/>
                    <a:p>
                      <a:pPr algn="ctr"/>
                      <a:r>
                        <a:rPr lang="en-US" b="1" dirty="0"/>
                        <a:t>4.2</a:t>
                      </a:r>
                      <a:endParaRPr lang="en-GB" b="1" dirty="0"/>
                    </a:p>
                  </a:txBody>
                  <a:tcPr/>
                </a:tc>
                <a:extLst>
                  <a:ext uri="{0D108BD9-81ED-4DB2-BD59-A6C34878D82A}">
                    <a16:rowId xmlns:a16="http://schemas.microsoft.com/office/drawing/2014/main" val="2177947731"/>
                  </a:ext>
                </a:extLst>
              </a:tr>
            </a:tbl>
          </a:graphicData>
        </a:graphic>
      </p:graphicFrame>
    </p:spTree>
    <p:extLst>
      <p:ext uri="{BB962C8B-B14F-4D97-AF65-F5344CB8AC3E}">
        <p14:creationId xmlns:p14="http://schemas.microsoft.com/office/powerpoint/2010/main" val="2428851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638B6-E9B1-4277-818E-3564D7586413}"/>
              </a:ext>
            </a:extLst>
          </p:cNvPr>
          <p:cNvSpPr>
            <a:spLocks noGrp="1"/>
          </p:cNvSpPr>
          <p:nvPr>
            <p:ph type="title"/>
          </p:nvPr>
        </p:nvSpPr>
        <p:spPr/>
        <p:txBody>
          <a:bodyPr/>
          <a:lstStyle/>
          <a:p>
            <a:r>
              <a:rPr lang="en-US" dirty="0"/>
              <a:t>Selection in (µ, </a:t>
            </a:r>
            <a:r>
              <a:rPr lang="el-GR" dirty="0">
                <a:latin typeface="Calibri" panose="020F0502020204030204" pitchFamily="34" charset="0"/>
                <a:cs typeface="Calibri" panose="020F0502020204030204" pitchFamily="34" charset="0"/>
              </a:rPr>
              <a:t>λ</a:t>
            </a:r>
            <a:r>
              <a:rPr lang="en-US" dirty="0">
                <a:latin typeface="Calibri" panose="020F0502020204030204" pitchFamily="34" charset="0"/>
                <a:cs typeface="Calibri" panose="020F0502020204030204" pitchFamily="34" charset="0"/>
              </a:rPr>
              <a:t>) – CMAES</a:t>
            </a:r>
            <a:endParaRPr lang="en-GB" dirty="0"/>
          </a:p>
        </p:txBody>
      </p:sp>
      <p:pic>
        <p:nvPicPr>
          <p:cNvPr id="5" name="Picture 4">
            <a:extLst>
              <a:ext uri="{FF2B5EF4-FFF2-40B4-BE49-F238E27FC236}">
                <a16:creationId xmlns:a16="http://schemas.microsoft.com/office/drawing/2014/main" id="{BDFACBFD-9D61-4B92-AEB0-D7536B6C1FA1}"/>
              </a:ext>
            </a:extLst>
          </p:cNvPr>
          <p:cNvPicPr>
            <a:picLocks noChangeAspect="1"/>
          </p:cNvPicPr>
          <p:nvPr/>
        </p:nvPicPr>
        <p:blipFill>
          <a:blip r:embed="rId2"/>
          <a:stretch>
            <a:fillRect/>
          </a:stretch>
        </p:blipFill>
        <p:spPr>
          <a:xfrm>
            <a:off x="1706520" y="1532239"/>
            <a:ext cx="8911686" cy="4701652"/>
          </a:xfrm>
          <a:prstGeom prst="rect">
            <a:avLst/>
          </a:prstGeom>
        </p:spPr>
      </p:pic>
      <p:sp>
        <p:nvSpPr>
          <p:cNvPr id="3" name="TextBox 2">
            <a:extLst>
              <a:ext uri="{FF2B5EF4-FFF2-40B4-BE49-F238E27FC236}">
                <a16:creationId xmlns:a16="http://schemas.microsoft.com/office/drawing/2014/main" id="{BC71A4C7-1128-41C3-8C2E-7B50DFFF814B}"/>
              </a:ext>
            </a:extLst>
          </p:cNvPr>
          <p:cNvSpPr txBox="1"/>
          <p:nvPr/>
        </p:nvSpPr>
        <p:spPr>
          <a:xfrm>
            <a:off x="5454511" y="6233890"/>
            <a:ext cx="5723172" cy="276999"/>
          </a:xfrm>
          <a:prstGeom prst="rect">
            <a:avLst/>
          </a:prstGeom>
          <a:noFill/>
        </p:spPr>
        <p:txBody>
          <a:bodyPr wrap="square" rtlCol="0">
            <a:spAutoFit/>
          </a:bodyPr>
          <a:lstStyle/>
          <a:p>
            <a:r>
              <a:rPr lang="en-US" sz="1200" dirty="0"/>
              <a:t>Image taken from “Evolutionary Strategies” by Mark </a:t>
            </a:r>
            <a:r>
              <a:rPr lang="en-US" sz="1200" dirty="0" err="1"/>
              <a:t>Wineberg</a:t>
            </a:r>
            <a:endParaRPr lang="en-GB" sz="1200" dirty="0"/>
          </a:p>
        </p:txBody>
      </p:sp>
      <p:sp>
        <p:nvSpPr>
          <p:cNvPr id="4" name="Slide Number Placeholder 3">
            <a:extLst>
              <a:ext uri="{FF2B5EF4-FFF2-40B4-BE49-F238E27FC236}">
                <a16:creationId xmlns:a16="http://schemas.microsoft.com/office/drawing/2014/main" id="{F0362000-66C3-43A1-B96A-077557592A8D}"/>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701532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105A3-BAE2-4B47-BEFB-5DF158BD3ED1}"/>
              </a:ext>
            </a:extLst>
          </p:cNvPr>
          <p:cNvSpPr>
            <a:spLocks noGrp="1"/>
          </p:cNvSpPr>
          <p:nvPr>
            <p:ph type="title"/>
          </p:nvPr>
        </p:nvSpPr>
        <p:spPr>
          <a:xfrm>
            <a:off x="2592924" y="624110"/>
            <a:ext cx="8911687" cy="883414"/>
          </a:xfrm>
        </p:spPr>
        <p:txBody>
          <a:bodyPr/>
          <a:lstStyle/>
          <a:p>
            <a:r>
              <a:rPr lang="en-US" dirty="0"/>
              <a:t>Elitism in (µ+</a:t>
            </a:r>
            <a:r>
              <a:rPr lang="el-GR" dirty="0"/>
              <a:t>λ</a:t>
            </a:r>
            <a:r>
              <a:rPr lang="en-US" dirty="0"/>
              <a:t>)-CMAES</a:t>
            </a:r>
            <a:endParaRPr lang="en-GB" dirty="0"/>
          </a:p>
        </p:txBody>
      </p:sp>
      <p:pic>
        <p:nvPicPr>
          <p:cNvPr id="3" name="Picture 2">
            <a:extLst>
              <a:ext uri="{FF2B5EF4-FFF2-40B4-BE49-F238E27FC236}">
                <a16:creationId xmlns:a16="http://schemas.microsoft.com/office/drawing/2014/main" id="{59B50309-365E-4EF9-92A1-388A9CD33DD4}"/>
              </a:ext>
            </a:extLst>
          </p:cNvPr>
          <p:cNvPicPr>
            <a:picLocks noChangeAspect="1"/>
          </p:cNvPicPr>
          <p:nvPr/>
        </p:nvPicPr>
        <p:blipFill>
          <a:blip r:embed="rId2"/>
          <a:stretch>
            <a:fillRect/>
          </a:stretch>
        </p:blipFill>
        <p:spPr>
          <a:xfrm>
            <a:off x="1640156" y="1507524"/>
            <a:ext cx="8911687" cy="4726366"/>
          </a:xfrm>
          <a:prstGeom prst="rect">
            <a:avLst/>
          </a:prstGeom>
        </p:spPr>
      </p:pic>
      <p:sp>
        <p:nvSpPr>
          <p:cNvPr id="4" name="TextBox 3">
            <a:extLst>
              <a:ext uri="{FF2B5EF4-FFF2-40B4-BE49-F238E27FC236}">
                <a16:creationId xmlns:a16="http://schemas.microsoft.com/office/drawing/2014/main" id="{01FCF5C4-6D9F-47C1-B837-892FB2FC76BC}"/>
              </a:ext>
            </a:extLst>
          </p:cNvPr>
          <p:cNvSpPr txBox="1"/>
          <p:nvPr/>
        </p:nvSpPr>
        <p:spPr>
          <a:xfrm>
            <a:off x="1640157" y="4717063"/>
            <a:ext cx="4455844" cy="1077218"/>
          </a:xfrm>
          <a:prstGeom prst="rect">
            <a:avLst/>
          </a:prstGeom>
          <a:noFill/>
        </p:spPr>
        <p:txBody>
          <a:bodyPr wrap="square" rtlCol="0">
            <a:spAutoFit/>
          </a:bodyPr>
          <a:lstStyle/>
          <a:p>
            <a:r>
              <a:rPr lang="en-US" sz="1600" dirty="0">
                <a:solidFill>
                  <a:srgbClr val="FF0000"/>
                </a:solidFill>
              </a:rPr>
              <a:t>This method caused CMAES to perform poorly on most test functions, especially those with noisy &amp; multi-modal characteristics.</a:t>
            </a:r>
            <a:endParaRPr lang="en-GB" sz="1600" dirty="0">
              <a:solidFill>
                <a:srgbClr val="FF0000"/>
              </a:solidFill>
            </a:endParaRPr>
          </a:p>
        </p:txBody>
      </p:sp>
      <p:sp>
        <p:nvSpPr>
          <p:cNvPr id="5" name="TextBox 4">
            <a:extLst>
              <a:ext uri="{FF2B5EF4-FFF2-40B4-BE49-F238E27FC236}">
                <a16:creationId xmlns:a16="http://schemas.microsoft.com/office/drawing/2014/main" id="{80BB0E05-39BF-4F09-9728-B882405452DE}"/>
              </a:ext>
            </a:extLst>
          </p:cNvPr>
          <p:cNvSpPr txBox="1"/>
          <p:nvPr/>
        </p:nvSpPr>
        <p:spPr>
          <a:xfrm>
            <a:off x="5454511" y="6233890"/>
            <a:ext cx="5723172" cy="276999"/>
          </a:xfrm>
          <a:prstGeom prst="rect">
            <a:avLst/>
          </a:prstGeom>
          <a:noFill/>
        </p:spPr>
        <p:txBody>
          <a:bodyPr wrap="square" rtlCol="0">
            <a:spAutoFit/>
          </a:bodyPr>
          <a:lstStyle/>
          <a:p>
            <a:r>
              <a:rPr lang="en-US" sz="1200" dirty="0"/>
              <a:t>Image taken from “Evolutionary Strategies” by Mark </a:t>
            </a:r>
            <a:r>
              <a:rPr lang="en-US" sz="1200" dirty="0" err="1"/>
              <a:t>Wineberg</a:t>
            </a:r>
            <a:endParaRPr lang="en-GB" sz="1200" dirty="0"/>
          </a:p>
        </p:txBody>
      </p:sp>
      <p:sp>
        <p:nvSpPr>
          <p:cNvPr id="6" name="Slide Number Placeholder 5">
            <a:extLst>
              <a:ext uri="{FF2B5EF4-FFF2-40B4-BE49-F238E27FC236}">
                <a16:creationId xmlns:a16="http://schemas.microsoft.com/office/drawing/2014/main" id="{077A82C1-5204-489F-AB33-56EF2EE3DA8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17970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20990</TotalTime>
  <Words>3873</Words>
  <Application>Microsoft Office PowerPoint</Application>
  <PresentationFormat>Widescreen</PresentationFormat>
  <Paragraphs>2001</Paragraphs>
  <Slides>51</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Cambria Math</vt:lpstr>
      <vt:lpstr>Century Gothic</vt:lpstr>
      <vt:lpstr>Times New Roman</vt:lpstr>
      <vt:lpstr>Wingdings 3</vt:lpstr>
      <vt:lpstr>Wisp</vt:lpstr>
      <vt:lpstr>A Dual Center Approach to CMA-ES</vt:lpstr>
      <vt:lpstr>Outline</vt:lpstr>
      <vt:lpstr>Multivariate Normal Distributions</vt:lpstr>
      <vt:lpstr>Multivariate Normal Distributions</vt:lpstr>
      <vt:lpstr>Estimation Distribution Algorithms (EDA)</vt:lpstr>
      <vt:lpstr>Estimation Distribution Algorithms (EDA)</vt:lpstr>
      <vt:lpstr>Estimation Distribution Algorithms (EDA)</vt:lpstr>
      <vt:lpstr>Selection in (µ, λ) – CMAES</vt:lpstr>
      <vt:lpstr>Elitism in (µ+λ)-CMAES</vt:lpstr>
      <vt:lpstr>PowerPoint Presentation</vt:lpstr>
      <vt:lpstr>PowerPoint Presentation</vt:lpstr>
      <vt:lpstr>Rank-One and Rank-Mu Updates</vt:lpstr>
      <vt:lpstr>Increasing Population (IPOP)</vt:lpstr>
      <vt:lpstr>IPOP – Restart Conditions</vt:lpstr>
      <vt:lpstr>Problem</vt:lpstr>
      <vt:lpstr>Basins of Attraction</vt:lpstr>
      <vt:lpstr>Motivation &amp; Challenges regarding DC-CMA-ES</vt:lpstr>
      <vt:lpstr>The Elite Center (Extra EDA)</vt:lpstr>
      <vt:lpstr>Functionality of the Sliding Window</vt:lpstr>
      <vt:lpstr>Calculating the Elite Center</vt:lpstr>
      <vt:lpstr>Synchronizing the Sampling Process</vt:lpstr>
      <vt:lpstr>Synchronizing the Sampling Process: Master-Slave relationship</vt:lpstr>
      <vt:lpstr>Synchronized Sampling Process: Master-Slave Relationship</vt:lpstr>
      <vt:lpstr>Sampling Ratios</vt:lpstr>
      <vt:lpstr>Sampling Ratios: Conditional Metrics</vt:lpstr>
      <vt:lpstr>Pseudocode</vt:lpstr>
      <vt:lpstr>Experiments</vt:lpstr>
      <vt:lpstr>Common Random Numbers (CRN): Fixed Budget</vt:lpstr>
      <vt:lpstr>Common Random Numbers (CRN): Goal-Oriented</vt:lpstr>
      <vt:lpstr>Test Functions: Multimodal</vt:lpstr>
      <vt:lpstr>Test Functions: Multimodal</vt:lpstr>
      <vt:lpstr>Test Functions: Multimodal</vt:lpstr>
      <vt:lpstr>Test Functions: Unimodal</vt:lpstr>
      <vt:lpstr>Results: Main Effects</vt:lpstr>
      <vt:lpstr>Results: Ackley</vt:lpstr>
      <vt:lpstr>Results: Griewank</vt:lpstr>
      <vt:lpstr>Results: Levy</vt:lpstr>
      <vt:lpstr>Results: Rastrigin</vt:lpstr>
      <vt:lpstr>Results: Schwefel</vt:lpstr>
      <vt:lpstr>Results: Rosenbrock</vt:lpstr>
      <vt:lpstr>Results: Elliptical</vt:lpstr>
      <vt:lpstr>Results: Zakharov</vt:lpstr>
      <vt:lpstr>Results: Dimension 5</vt:lpstr>
      <vt:lpstr>Results: Dimension 10</vt:lpstr>
      <vt:lpstr>Results: Dimension 25</vt:lpstr>
      <vt:lpstr>Results: Dimension 50</vt:lpstr>
      <vt:lpstr>Results: Dimension 75</vt:lpstr>
      <vt:lpstr>Results: Dimension 100</vt:lpstr>
      <vt:lpstr>Conclusion</vt:lpstr>
      <vt:lpstr>Future Work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Dual-center CMA-ES</dc:title>
  <dc:creator>Dillon Bourne</dc:creator>
  <cp:lastModifiedBy>dillon bourne</cp:lastModifiedBy>
  <cp:revision>217</cp:revision>
  <dcterms:created xsi:type="dcterms:W3CDTF">2019-06-27T13:41:37Z</dcterms:created>
  <dcterms:modified xsi:type="dcterms:W3CDTF">2019-12-11T13:48:09Z</dcterms:modified>
</cp:coreProperties>
</file>