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1"/>
  </p:notesMasterIdLst>
  <p:sldIdLst>
    <p:sldId id="256" r:id="rId2"/>
    <p:sldId id="257" r:id="rId3"/>
    <p:sldId id="261" r:id="rId4"/>
    <p:sldId id="285" r:id="rId5"/>
    <p:sldId id="258" r:id="rId6"/>
    <p:sldId id="266" r:id="rId7"/>
    <p:sldId id="268" r:id="rId8"/>
    <p:sldId id="295" r:id="rId9"/>
    <p:sldId id="273" r:id="rId10"/>
    <p:sldId id="274" r:id="rId11"/>
    <p:sldId id="270" r:id="rId12"/>
    <p:sldId id="271" r:id="rId13"/>
    <p:sldId id="286" r:id="rId14"/>
    <p:sldId id="287" r:id="rId15"/>
    <p:sldId id="272" r:id="rId16"/>
    <p:sldId id="275" r:id="rId17"/>
    <p:sldId id="296" r:id="rId18"/>
    <p:sldId id="276" r:id="rId19"/>
    <p:sldId id="283" r:id="rId20"/>
    <p:sldId id="289" r:id="rId21"/>
    <p:sldId id="277" r:id="rId22"/>
    <p:sldId id="278" r:id="rId23"/>
    <p:sldId id="290" r:id="rId24"/>
    <p:sldId id="292" r:id="rId25"/>
    <p:sldId id="293" r:id="rId26"/>
    <p:sldId id="291" r:id="rId27"/>
    <p:sldId id="294" r:id="rId28"/>
    <p:sldId id="279"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B0E"/>
    <a:srgbClr val="006600"/>
    <a:srgbClr val="F79109"/>
    <a:srgbClr val="F79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8T15:29:52.439"/>
    </inkml:context>
    <inkml:brush xml:id="br0">
      <inkml:brushProperty name="width" value="0.1" units="cm"/>
      <inkml:brushProperty name="height" value="0.1" units="cm"/>
      <inkml:brushProperty name="ignorePressure" value="1"/>
    </inkml:brush>
  </inkml:definitions>
  <inkml:trace contextRef="#ctx0" brushRef="#br0">2406 124,'-901'0,"645"-44,183 25,21-1,72 5,403 9,-96 8,-1600-2,1158-21,423 79,68 15,-167-13,-175-46,-35-12,0 0,0-1,0 1,0-1,-1 1,1-1,0 0,-1 1,1-1,-1 0,1 0,-1 0,0 0,0 0,1 0,-1-1,0 1,0 0,0-1,0 0,0 1,0-1,0 0,1 0,-1 0,0 0,0 0,0-1,0 1,-1-1,-314 1,557 18,-116 6,2-5,106 1,-95-10,251 2,-388-12,-1-1,0 0,1 0,-1 0,0 0,1 0,-1 0,1 0,0 0,-1 0,1 0,0 0,-1 0,1 0,0 0,0 0,0 0,0-1,0 1,0 0,1 0,-1 0,0 0,0 0,1 0,-1 0,1 0,-1 0,1 0,-1 0,1 0,-1 0,1 0,0 1,0-1,-1 0,1 0,0 1,0-1,0 0,0 1,0-1,0 1,0-1,0 1,0 0,0-1,0 1,0 0,0 0,0 0,0 0,0 0,0 0,0 0,1 0,-1 0,0 0,0 0,0 1,0-1,0 1,0-1,0 0,0 1,0 0,0-1,0 1,-1 0,2 0,-18-8,0 1,0 0,0 1,-1 1,0 0,1 2,-1 0,-1 0,1 2,0 0,-9 2,-7-2,-417 2,529 32,-16-20,0-3,1-2,0-4,1-2,-1-3,16-4,13 3,102-1,-945-20,101 8,782 14,0 6,88 16,-306-14,-504-8,549 5,40-5,1 0,-1 0,1 0,-1 0,1 0,-1 0,1 0,-1 0,1 1,-1-1,1 0,-1 0,0 1,1-1,-1 0,1 0,-1 1,0-1,1 0,-1 1,0-1,0 1,1-1,-1 0,0 1,0-1,1 1,-1-1,0 1,0-1,0 1,0-1,0 1,0-1,0 1,0-1,0 1,0-1,0 1,0-1,0 1,0-1,0 0,0 1,-1-1,1 1,0-1,0 1,-1-1,1 1,0-1,0 0,-1 1,1-1,0 0,-1 1,1-1,-1 0,1 0,0 1,-1-1,1 0,-1 0,1 1,23 7,0 0,1-2,1-1,-1 0,0-2,1-1,0-1,5-1,2 2,539-1,-673-1,4-3,0 5,1 4,-77 16,119-4,56-18,0 0,-1 0,1 0,-1 0,1 0,0 0,-1 0,1 0,-1 0,1 0,-1 1,1-1,0 0,-1 0,1 0,-1 1,1-1,-1 0,1 1,-1-1,1 1,-1-1,0 0,1 1,-1-1,1 1,-1-1,0 1,0-1,1 1,-1-1,0 1,0-1,1 1,-1 0,0-1,0 1,0-1,0 1,0 0,0-1,0 1,0-1,0 1,0 0,0-1,-1 1,1-1,0 1,0-1,-1 1,1-1,0 1,450 2,-1068-3,617 0,1-1,0 1,-1 0,1-1,0 1,-1-1,1 1,0 0,-1-1,1 1,0-1,0 1,0-1,-1 1,1-1,0 1,0-1,0 1,0-1,0 1,0-1,0 1,0-1,0 1,0-1,0 1,0-1,1 1,-1-1,0 1,0-1,0 1,1-1,-1 1,0-1,1 1,-1 0,0-1,1 1,-1-1,0 1,1 0,-1-1,1 1,-1 0,1 0,-1 0,1-1,-1 1,1 0,-1 0,-83-10,76 11,0 0,0 0,0-1,0 0,0 0,0-1,0 0,0 0,0-1,0 1,1-1,-1-1,1 0,-1 0,1 0,0 0,0-1,0 0,1-1,-1 1,1-1,0 0,0 0,1-1,0 1,0-1,0 0,0 0,1 0,0-1,-1-13,1 1,0-1,2 0,0 0,1 0,1 0,1 0,4-19,-5 37,-1-1,0 1,0 0,1-1,-1 1,1 0,0-1,0 1,0 0,0 0,0 0,0 0,0 0,1 0,-1 0,1 0,0 0,-1 1,1-1,0 1,0-1,0 1,0 0,0 0,0 0,0 0,1 0,-1 0,0 0,1 1,-1-1,0 1,1 0,-1-1,0 1,1 0,-1 1,1-1,-1 0,0 1,3 0,94 47,-81-37,7 10,-36-13,-50-13,-271-45,550 48,80 2,-336 6,38-6,1 0,-1 0,1 0,-1 0,1 0,-1 0,0 0,1 0,-1 0,1 1,-1-1,0 0,1 0,-1 0,0 1,1-1,-1 0,0 1,1-1,-1 0,0 1,0-1,1 0,-1 1,0-1,0 0,0 1,1-1,-1 1,0-1,0 0,0 1,0-1,0 1,0-1,0 1,0-1,0 0,0 1,0-1,0 1,0-1,0 0,-1 1,1-1,0 1,0-1,0 1,138 46,93 44,-177-75,-21-5,-50 5,-204-10,712-8,-257-35,-229 36,-4 1,0 0,1 0,-1 1,1-1,-1 0,1 0,-1-1,1 1,-1 0,1 0,-1-1,0 1,1-1,-1 1,0-1,1 1,-1-1,0 0,0 0,1 0,-1 0,0 0,0 0,0 0,0 0,0 0,0 0,-1 0,1-1,0 1,-1 0,1-1,-1 1,1 0,-1-1,1 1,-1-1,0 1,0 0,0-1,0 1,0-1,0 1,0-1,0 1,-1-1,1 1,0 0,-1-1,-11-9,-1 1,-1 1,0 0,0 0,-1 2,1 0,-2 0,1 1,-1 1,0 1,-4-1,7 2,-14-6,-1 2,0 0,-1 2,1 2,-1 0,0 2,-7 2,36-1,1 1,-1-1,0 1,0-1,0 1,0-1,0 1,0-1,0 1,0 0,-1-1,1 1,0-1,0 1,0-1,-1 1,1-1,0 1,0-1,-1 1,1-1,0 0,-1 1,1-1,-1 1,1-1,0 0,-1 1,1-1,-1 0,1 0,-1 1,1-1,-1 0,1 0,-1 0,0 1,1-1,-1 0,1 0,-1 0,1 0,-1 0,1 0,-1 0,0 0,1-1,-1 1,1 0,-1 0,51 13,365-3,-804-5,386-5,0 0,0-1,0 1,0 1,0-1,1 0,-1 1,0-1,0 1,0 0,1 0,-1 0,0 0,1 1,-1-1,1 1,-1-1,1 1,0 0,0 0,0 0,0 0,0 0,0 0,0 1,1-1,-1 1,1-1,0 1,0 0,0-1,0 1,0 0,1 0,-1 0,0 1,10 2,-1 0,1 0,0-1,0 0,0 0,1-1,-1-1,1 1,0-2,0 1,0-1,9 0,42 13,-61-13,1-1,-1 0,0 0,1 1,-1-1,0 0,0 0,0 1,0-1,0 0,0 1,0-1,0 0,-1 0,1 1,0-1,-1 0,1 0,-1 0,1 1,-1-1,0 0,1 0,-1 0,0 0,0 0,0 0,0 0,0-1,0 1,0 0,0 0,0-1,0 1,0-1,-1 1,1-1,0 1,0-1,-1 0,1 1,0-1,0 0,-1 0,1 0,0 0,-1 0,1 0,0-1,0 1,-1 0,1-1,0 1,0 0,0-1,-1 0,-3 3,-52 11,0-2,-1-3,0-2,0-3,-1-2,-53-7,-28 2,114 4,7 1,1 0,-1-2,1 0,0-1,-1-1,1-1,0-1,0 0,-4-3,-24-9,39 16,-1-1,1 0,-1-1,1 1,0-1,0-1,0 1,1-1,-1-1,1 1,0-1,0 0,1 0,-1-1,1 0,0 0,-1-2,7 5,0 0,0 0,0 0,1 0,-1 0,1 1,-1-1,1 0,0 1,0-1,0 1,0-1,0 1,1 0,-1 0,1 0,0 1,-1-1,1 0,0 1,0 0,0-1,0 1,0 1,0-1,0 0,0 1,0-1,1 1,-1 0,0 0,0 0,0 1,1-1,-1 1,1 0,-3-1,279 0,-697 1,916-1,-563 20,-119 1,182-21,1 0,-1 1,0-1,0 0,1 0,-1 0,0 1,0-1,1 0,-1 1,0-1,1 0,-1 1,0-1,1 1,-1-1,1 1,-1 0,1-1,-1 1,1-1,-1 1,1 0,0 0,-1-1,1 1,0 0,0-1,-1 1,1 0,0 0,0-1,0 1,0 0,0 0,0 0,0-1,0 1,0 0,1 0,-1-1,0 1,0 0,1 0,-1-1,0 1,1 0,-1-1,1 1,-1-1,1 1,-1 0,1-1,-1 1,1-1,-1 1,1-1,0 1,-1-1,1 0,0 1,-1-1,1 0,0 0,0 1,58 36,-46-30,-13-5,-1-1,1 1,-1-1,0 1,0-1,0 0,0 1,0-1,0 0,0 0,0 0,0 0,-1 0,1 0,0 0,-1 0,1 0,0-1,-1 1,1 0,-1-1,1 1,-1-1,0 0,1 0,-1 1,1-1,-1 0,0 0,1-1,-1 1,1 0,-1 0,0-1,1 1,-1-1,1 1,-1-1,1 0,0 1,-1-1,0 1,-67-1,107-1,962 2,-986-1,0 0,0 0,0-1,-1-1,1 0,-1-1,1-1,-1 0,-1 0,1-2,-1 1,0-1,-1-1,1 0,-1-1,7-8,105-65,-80 64</inkml:trace>
  <inkml:trace contextRef="#ctx0" brushRef="#br0" timeOffset="18674.501">106 55,'68'11,"285"41,-462-44,-123-2,231-6,0 0,0 0,0 1,0-1,0 0,1 1,-1-1,0 1,0-1,0 1,0-1,1 1,-1 0,0-1,1 1,-1 0,0 0,1 0,-1-1,1 1,-1 0,1 0,-1 0,1 0,0 0,0 0,-1 0,1 0,0 0,0 0,0 0,0 0,0 0,0 0,0 0,0 0,1 0,-1 0,0-1,1 1,-1 0,0 0,1 0,-1 0,1 0,-1 0,1-1,0 1,-1 0,1 0,0-1,0 1,-1-1,1 1,0 0,0-1,0 0,0 1,56 47,-49-42,-4-3,-3-3,1 0,-1 1,0-1,1 0,-1 1,0-1,1 1,-1 0,0-1,1 1,-1 0,0 0,0 0,0 0,0 0,0 0,0 0,0 0,0 0,0 0,-1 0,1 1,0-1,-1 0,1 1,-1-1,1 0,-1 1,0-1,1 1,-1-1,0 0,0 1,0-1,0 1,0-1,-1 1,1-1,0 0,-1 1,1-1,0 1,-1-1,0 0,1 0,-1 1,0-1,0 0,0 0,0 0,0 1,-22 3,-1-1,0 0,0-2,0-1,0-1,0-1,-19-3,204-1,68 5,-414 0,309 28,35-19,-415-9,255 0,0-1,0 0,0 0,0 1,0-1,0 1,0-1,0 1,0-1,0 1,0 0,0-1,0 1,0 0,0 0,0 0,0 0,0 0,0 0,0 0,0 0,0 0,0 0,0 1,-1-1,1 0,0 1,0-1,1 1,-1-1,0 1,0 0,0-1,0 1,0 0,1-1,-1 1,0 0,0 0,1 0,-1 0,1 0,-1 0,1 0,-1 0,1 0,0 0,-1 0,1 0,0 0,0 0,0 0,0 0,0 0,0 0,0 0,0 0,0 0,0 0,1 0,-1 1,176 83,-38-34,-130-45,-25-8,-34-10,-176-64,138 36,89 37,0 1,0 0,0 0,0-1,0 1,0 0,1 0,-1-1,1 1,0 0,0 0,-1 0,1 0,1 0,-1 0,0 0,0 0,1 0,-1 1,1-1,0 0,-1 1,1-1,0 1,0 0,0 0,0 0,0 0,0 0,0 0,0 0,0 0,1 1,-1-1,0 1,0 0,1 0,-1 0,0 0,0 0,1 0,-1 0,2 1,86-13,0 3,0 4,0 4,48 7,42-1,-156-5,-55 0,-15 0,-112 1,30 3,0-7,0-4,-64-16,161 11,41 0,52-3,204 12,-267 3,1-1,-1 1,1 0,0-1,-1 1,1-1,0 1,0-1,-1 1,1-1,0 1,0-1,0 1,-1-1,1 1,0-1,0 1,0-1,0 1,0-1,0 1,0-1,0 1,0-1,0 1,1-1,-1 1,0-1,0 1,0-1,1 1,-1-1,0 1,0-1,1 1,-66-22,-65-4,205 21,23 7,-118 19,-14 1,-1 0,0-3,-2-1,0-1,-1-3,-1-1,0-1,-38 5,76-17,0 0,1-1,-1 1,0-1,0 1,0-1,1 1,-1-1,0 1,0 0,0 0,0-1,0 1,1 0,-1 0,0 0,0 0,0 0,0 0,0 0,0 0,0 1,0-1,1 0,-1 0,0 1,0-1,0 1,0-1,1 0,-1 1,0 0,1-1,-1 1,0-1,1 1,-1 0,1-1,-1 1,0 0,1 0,0 0,-1-1,1 1,0 0,-1 0,1 0,0 0,0 0,0-1,0 1,-1 0,1 0,1 0,-1 0,0 0,0 0,0 0,0 0,1-1,-1 1,0 0,1 0,-1 0,0-1,1 1,0 1,196 30,-14 1,153 11,-207-46,-93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8T15:31:00.020"/>
    </inkml:context>
    <inkml:brush xml:id="br0">
      <inkml:brushProperty name="width" value="0.1" units="cm"/>
      <inkml:brushProperty name="height" value="0.1" units="cm"/>
      <inkml:brushProperty name="color" value="#008C3A"/>
      <inkml:brushProperty name="ignorePressure" value="1"/>
    </inkml:brush>
  </inkml:definitions>
  <inkml:trace contextRef="#ctx0" brushRef="#br0">1328 0,'-1291'0,"1254"0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8T15:32:28.200"/>
    </inkml:context>
    <inkml:brush xml:id="br0">
      <inkml:brushProperty name="width" value="0.1" units="cm"/>
      <inkml:brushProperty name="height" value="0.1" units="cm"/>
      <inkml:brushProperty name="color" value="#AB008B"/>
      <inkml:brushProperty name="ignorePressure" value="1"/>
    </inkml:brush>
  </inkml:definitions>
  <inkml:trace contextRef="#ctx0" brushRef="#br0">4121 195,'-380'-1,"-19"-68,-788 71,912-36,-680 34,415 0,334-32,72-6,89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24E6B-ACF0-44C3-9D63-461C36B0C8D6}" type="datetimeFigureOut">
              <a:rPr lang="en-GB" smtClean="0"/>
              <a:t>21/07/2019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F0D13-683E-4B60-BD9D-72E86C4521A1}" type="slidenum">
              <a:rPr lang="en-GB" smtClean="0"/>
              <a:t>‹#›</a:t>
            </a:fld>
            <a:endParaRPr lang="en-GB"/>
          </a:p>
        </p:txBody>
      </p:sp>
    </p:spTree>
    <p:extLst>
      <p:ext uri="{BB962C8B-B14F-4D97-AF65-F5344CB8AC3E}">
        <p14:creationId xmlns:p14="http://schemas.microsoft.com/office/powerpoint/2010/main" val="102395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29200B-62CF-4E12-99C6-B34A7C23A151}"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5C6CAB-78ED-4DE5-99D9-368C8D52F6CC}"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4F711-B9F5-4AB6-BE02-19707BE30340}"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380208A-C55A-436C-BCA2-483E45DDE784}"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8FE8A71-224C-423A-85F2-B322B23876F1}"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FA02433-FD61-4F09-AADE-642771710405}"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38F88-3D16-41E2-BF19-49B3FAAD8A56}"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73926-F0EC-45F0-A1EF-3EAB188B2A49}"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9B9BF-1A22-4D90-8A00-F4FF03E6159C}"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208FAE-DEE7-4BFC-B383-EFEF5C5D210C}"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37FDCB-3137-4A3E-BAE0-45287C40F4D3}"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0F62B1-6691-46E0-A25A-AD91CDAE0697}" type="datetime1">
              <a:rPr lang="en-US" smtClean="0"/>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C47500-CECF-4DAE-BBC9-3B7F3617C7B7}" type="datetime1">
              <a:rPr lang="en-US" smtClean="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B125F-FDEE-40DC-A3BC-CF824DE2A461}" type="datetime1">
              <a:rPr lang="en-US" smtClean="0"/>
              <a:t>7/21/2019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3122F0-909B-42C8-A266-4129B1985636}"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E235DC-E1EE-4937-B512-DA48677C3EDA}"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E5CAD67-9B7D-4EEF-9B0E-D86DC4084269}" type="datetime1">
              <a:rPr lang="en-US" smtClean="0"/>
              <a:t>7/21/2019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mix3d.com/details/G009SWN78K1P" TargetMode="External"/><Relationship Id="rId2" Type="http://schemas.microsoft.com/office/2017/06/relationships/model3d" Target="../media/model3d3.glb"/><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fu.ca/~ssurjano/levy.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fu.ca/~ssurjano/levy.html"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fu.ca/~ssurjano/levy.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sfu.ca/~ssurjano/levy.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fu.ca/~ssurjano/levy.html"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png"/><Relationship Id="rId4" Type="http://schemas.openxmlformats.org/officeDocument/2006/relationships/hyperlink" Target="https://www.remix3d.com/details/G009SX7VH50C"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17/06/relationships/model3d" Target="../media/model3d2.glb"/><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4.png"/><Relationship Id="rId4" Type="http://schemas.openxmlformats.org/officeDocument/2006/relationships/hyperlink" Target="https://www.remix3d.com/details/G009SX7VH6TT" TargetMode="Externa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7.tmp"/><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22E4-803E-4210-A74C-ED3B7E17CB06}"/>
              </a:ext>
            </a:extLst>
          </p:cNvPr>
          <p:cNvSpPr>
            <a:spLocks noGrp="1"/>
          </p:cNvSpPr>
          <p:nvPr>
            <p:ph type="ctrTitle"/>
          </p:nvPr>
        </p:nvSpPr>
        <p:spPr/>
        <p:txBody>
          <a:bodyPr/>
          <a:lstStyle/>
          <a:p>
            <a:r>
              <a:rPr lang="en-US" dirty="0"/>
              <a:t>Dual-center CMA-ES</a:t>
            </a:r>
            <a:endParaRPr lang="en-GB" dirty="0"/>
          </a:p>
        </p:txBody>
      </p:sp>
      <p:sp>
        <p:nvSpPr>
          <p:cNvPr id="3" name="Subtitle 2">
            <a:extLst>
              <a:ext uri="{FF2B5EF4-FFF2-40B4-BE49-F238E27FC236}">
                <a16:creationId xmlns:a16="http://schemas.microsoft.com/office/drawing/2014/main" id="{6FB2FB49-00A1-4751-B35E-E8A8641725FA}"/>
              </a:ext>
            </a:extLst>
          </p:cNvPr>
          <p:cNvSpPr>
            <a:spLocks noGrp="1"/>
          </p:cNvSpPr>
          <p:nvPr>
            <p:ph type="subTitle" idx="1"/>
          </p:nvPr>
        </p:nvSpPr>
        <p:spPr/>
        <p:txBody>
          <a:bodyPr>
            <a:normAutofit lnSpcReduction="10000"/>
          </a:bodyPr>
          <a:lstStyle/>
          <a:p>
            <a:r>
              <a:rPr lang="en-US" dirty="0"/>
              <a:t>1033631</a:t>
            </a:r>
          </a:p>
          <a:p>
            <a:r>
              <a:rPr lang="en-US" dirty="0"/>
              <a:t>Dillon Bourne</a:t>
            </a:r>
          </a:p>
          <a:p>
            <a:r>
              <a:rPr lang="en-US" dirty="0"/>
              <a:t>University of Guelph</a:t>
            </a:r>
            <a:endParaRPr lang="en-GB" dirty="0"/>
          </a:p>
        </p:txBody>
      </p:sp>
    </p:spTree>
    <p:extLst>
      <p:ext uri="{BB962C8B-B14F-4D97-AF65-F5344CB8AC3E}">
        <p14:creationId xmlns:p14="http://schemas.microsoft.com/office/powerpoint/2010/main" val="194602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E314-4EC6-4867-8FB4-D9B4FD78452A}"/>
              </a:ext>
            </a:extLst>
          </p:cNvPr>
          <p:cNvSpPr>
            <a:spLocks noGrp="1"/>
          </p:cNvSpPr>
          <p:nvPr>
            <p:ph type="title"/>
          </p:nvPr>
        </p:nvSpPr>
        <p:spPr/>
        <p:txBody>
          <a:bodyPr/>
          <a:lstStyle/>
          <a:p>
            <a:r>
              <a:rPr lang="en-US" dirty="0"/>
              <a:t>IPOP – Restart Conditions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E65C5B-0014-45A2-90EF-A0D66DA68493}"/>
                  </a:ext>
                </a:extLst>
              </p:cNvPr>
              <p:cNvSpPr>
                <a:spLocks noGrp="1"/>
              </p:cNvSpPr>
              <p:nvPr>
                <p:ph idx="1"/>
              </p:nvPr>
            </p:nvSpPr>
            <p:spPr/>
            <p:txBody>
              <a:bodyPr>
                <a:normAutofit fontScale="92500"/>
              </a:bodyPr>
              <a:lstStyle/>
              <a:p>
                <a:r>
                  <a:rPr lang="en-US" b="1" dirty="0"/>
                  <a:t>TolHistFun</a:t>
                </a:r>
                <a:r>
                  <a:rPr lang="en-US" dirty="0"/>
                  <a:t> – the range of the best function values over the last </a:t>
                </a:r>
                <a14:m>
                  <m:oMath xmlns:m="http://schemas.openxmlformats.org/officeDocument/2006/math">
                    <m:r>
                      <a:rPr lang="en-US" b="0" i="1" smtClean="0">
                        <a:latin typeface="Cambria Math" panose="02040503050406030204" pitchFamily="18" charset="0"/>
                      </a:rPr>
                      <m:t>10+ ⌈30</m:t>
                    </m:r>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l-GR" b="0" i="1" smtClean="0">
                            <a:latin typeface="Cambria Math" panose="02040503050406030204" pitchFamily="18" charset="0"/>
                          </a:rPr>
                        </m:ctrlPr>
                      </m:dPr>
                      <m:e>
                        <m:r>
                          <m:rPr>
                            <m:sty m:val="p"/>
                          </m:rPr>
                          <a:rPr lang="el-GR" i="1">
                            <a:latin typeface="Cambria Math" panose="02040503050406030204" pitchFamily="18" charset="0"/>
                          </a:rPr>
                          <m:t>λ</m:t>
                        </m:r>
                      </m:e>
                    </m:d>
                  </m:oMath>
                </a14:m>
                <a:r>
                  <a:rPr lang="en-GB" dirty="0"/>
                  <a:t> iterations is smaller than 10</a:t>
                </a:r>
                <a:r>
                  <a:rPr lang="en-GB" baseline="30000" dirty="0"/>
                  <a:t>-12</a:t>
                </a:r>
                <a:r>
                  <a:rPr lang="en-GB" dirty="0"/>
                  <a:t>.</a:t>
                </a:r>
                <a:endParaRPr lang="en-GB" baseline="30000" dirty="0"/>
              </a:p>
              <a:p>
                <a:r>
                  <a:rPr lang="en-US" b="1" dirty="0" err="1"/>
                  <a:t>ConditionCov</a:t>
                </a:r>
                <a:r>
                  <a:rPr lang="en-US" dirty="0"/>
                  <a:t> – the condition number of the covariance matrix, C exceeds 10</a:t>
                </a:r>
                <a:r>
                  <a:rPr lang="en-US" baseline="30000" dirty="0"/>
                  <a:t>14</a:t>
                </a:r>
                <a:r>
                  <a:rPr lang="en-US" dirty="0"/>
                  <a:t>.</a:t>
                </a:r>
                <a:endParaRPr lang="en-GB" baseline="30000" dirty="0"/>
              </a:p>
              <a:p>
                <a:r>
                  <a:rPr lang="en-US" b="1" dirty="0" err="1"/>
                  <a:t>EqualFunVals</a:t>
                </a:r>
                <a:r>
                  <a:rPr lang="en-US" dirty="0"/>
                  <a:t> – in more than 1/3</a:t>
                </a:r>
                <a:r>
                  <a:rPr lang="en-US" baseline="30000" dirty="0"/>
                  <a:t>rd</a:t>
                </a:r>
                <a:r>
                  <a:rPr lang="en-US" dirty="0"/>
                  <a:t> of the last D iterations the objective function value of the best and the k-</a:t>
                </a:r>
                <a:r>
                  <a:rPr lang="en-US" dirty="0" err="1"/>
                  <a:t>th</a:t>
                </a:r>
                <a:r>
                  <a:rPr lang="en-US" dirty="0"/>
                  <a:t> best solution are identical, that is f(x</a:t>
                </a:r>
                <a:r>
                  <a:rPr lang="en-US" baseline="-25000" dirty="0"/>
                  <a:t>1:</a:t>
                </a:r>
                <a:r>
                  <a:rPr lang="el-GR" baseline="-25000" dirty="0"/>
                  <a:t> </a:t>
                </a:r>
                <a14:m>
                  <m:oMath xmlns:m="http://schemas.openxmlformats.org/officeDocument/2006/math">
                    <m:r>
                      <m:rPr>
                        <m:sty m:val="p"/>
                      </m:rPr>
                      <a:rPr lang="el-GR" i="1" baseline="-25000">
                        <a:latin typeface="Cambria Math" panose="02040503050406030204" pitchFamily="18" charset="0"/>
                      </a:rPr>
                      <m:t>λ</m:t>
                    </m:r>
                  </m:oMath>
                </a14:m>
                <a:r>
                  <a:rPr lang="en-US" dirty="0"/>
                  <a:t>) = f(</a:t>
                </a:r>
                <a:r>
                  <a:rPr lang="en-US" dirty="0" err="1"/>
                  <a:t>x</a:t>
                </a:r>
                <a:r>
                  <a:rPr lang="en-US" baseline="-25000" dirty="0" err="1"/>
                  <a:t>k</a:t>
                </a:r>
                <a:r>
                  <a:rPr lang="en-US" baseline="-25000" dirty="0"/>
                  <a:t>:</a:t>
                </a:r>
                <a:r>
                  <a:rPr lang="el-GR" baseline="-25000" dirty="0"/>
                  <a:t> </a:t>
                </a:r>
                <a14:m>
                  <m:oMath xmlns:m="http://schemas.openxmlformats.org/officeDocument/2006/math">
                    <m:r>
                      <m:rPr>
                        <m:sty m:val="p"/>
                      </m:rPr>
                      <a:rPr lang="el-GR" i="1" baseline="-25000">
                        <a:latin typeface="Cambria Math" panose="02040503050406030204" pitchFamily="18" charset="0"/>
                      </a:rPr>
                      <m:t>λ</m:t>
                    </m:r>
                  </m:oMath>
                </a14:m>
                <a:r>
                  <a:rPr lang="en-US" dirty="0"/>
                  <a:t>), where k = 1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r>
                          <m:rPr>
                            <m:sty m:val="p"/>
                          </m:rPr>
                          <a:rPr lang="el-GR" i="1">
                            <a:latin typeface="Cambria Math" panose="02040503050406030204" pitchFamily="18" charset="0"/>
                          </a:rPr>
                          <m:t>λ</m:t>
                        </m:r>
                        <m:r>
                          <a:rPr lang="en-US" b="0" i="1" smtClean="0">
                            <a:latin typeface="Cambria Math" panose="02040503050406030204" pitchFamily="18" charset="0"/>
                          </a:rPr>
                          <m:t>/4</m:t>
                        </m:r>
                      </m:e>
                    </m:d>
                    <m:r>
                      <a:rPr lang="en-US" b="0" i="0" smtClean="0">
                        <a:latin typeface="Cambria Math" panose="02040503050406030204" pitchFamily="18" charset="0"/>
                      </a:rPr>
                      <m:t>.</m:t>
                    </m:r>
                  </m:oMath>
                </a14:m>
                <a:r>
                  <a:rPr lang="en-US" dirty="0"/>
                  <a:t> </a:t>
                </a:r>
              </a:p>
              <a:p>
                <a:r>
                  <a:rPr lang="en-US" b="1" dirty="0" err="1"/>
                  <a:t>TolX</a:t>
                </a:r>
                <a:r>
                  <a:rPr lang="en-US" dirty="0"/>
                  <a:t> = 10</a:t>
                </a:r>
                <a:r>
                  <a:rPr lang="en-US" baseline="30000" dirty="0"/>
                  <a:t>-12</a:t>
                </a:r>
                <a:r>
                  <a:rPr lang="en-US" dirty="0"/>
                  <a:t> – all components of </a:t>
                </a:r>
                <a:r>
                  <a:rPr lang="en-US" dirty="0" err="1"/>
                  <a:t>p</a:t>
                </a:r>
                <a:r>
                  <a:rPr lang="en-US" baseline="30000" dirty="0" err="1"/>
                  <a:t>t</a:t>
                </a:r>
                <a:r>
                  <a:rPr lang="en-US" baseline="-25000" dirty="0" err="1"/>
                  <a:t>c</a:t>
                </a:r>
                <a:r>
                  <a:rPr lang="en-US" dirty="0"/>
                  <a:t> , and all square roots of the diagonal components of C</a:t>
                </a:r>
                <a:r>
                  <a:rPr lang="en-US" baseline="30000" dirty="0"/>
                  <a:t>t</a:t>
                </a:r>
                <a:r>
                  <a:rPr lang="en-US" dirty="0"/>
                  <a:t> , multiplied by </a:t>
                </a:r>
                <a:r>
                  <a:rPr lang="el-GR" dirty="0"/>
                  <a:t>σ</a:t>
                </a:r>
                <a:r>
                  <a:rPr lang="en-US" baseline="30000" dirty="0"/>
                  <a:t>t</a:t>
                </a:r>
                <a:r>
                  <a:rPr lang="en-US" dirty="0"/>
                  <a:t> / </a:t>
                </a:r>
                <a:r>
                  <a:rPr lang="el-GR" dirty="0"/>
                  <a:t>σ</a:t>
                </a:r>
                <a:r>
                  <a:rPr lang="en-US" baseline="30000" dirty="0"/>
                  <a:t>0</a:t>
                </a:r>
                <a:r>
                  <a:rPr lang="en-US" dirty="0"/>
                  <a:t>, are smaller than </a:t>
                </a:r>
                <a:r>
                  <a:rPr lang="en-US" dirty="0" err="1"/>
                  <a:t>TolX</a:t>
                </a:r>
                <a:r>
                  <a:rPr lang="en-US" dirty="0"/>
                  <a:t>.</a:t>
                </a:r>
              </a:p>
              <a:p>
                <a:r>
                  <a:rPr lang="en-US" b="1" dirty="0"/>
                  <a:t>Stagnation</a:t>
                </a:r>
                <a:r>
                  <a:rPr lang="en-US" dirty="0"/>
                  <a:t> – the median of the 20 newest values is not smaller than the median of the 20 oldest values, respectively, in the two arrays containing the best function values and the median function values of the last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0.2</m:t>
                        </m:r>
                        <m:r>
                          <a:rPr lang="en-US" b="0" i="1" smtClean="0">
                            <a:latin typeface="Cambria Math" panose="02040503050406030204" pitchFamily="18" charset="0"/>
                          </a:rPr>
                          <m:t>𝑡</m:t>
                        </m:r>
                        <m:r>
                          <a:rPr lang="en-US" b="0" i="1" smtClean="0">
                            <a:latin typeface="Cambria Math" panose="02040503050406030204" pitchFamily="18" charset="0"/>
                          </a:rPr>
                          <m:t>+120+30</m:t>
                        </m:r>
                        <m:r>
                          <a:rPr lang="en-US" b="0" i="1" smtClean="0">
                            <a:latin typeface="Cambria Math" panose="02040503050406030204" pitchFamily="18" charset="0"/>
                          </a:rPr>
                          <m:t>𝐷</m:t>
                        </m:r>
                        <m:r>
                          <a:rPr lang="en-US" b="0" i="1" smtClean="0">
                            <a:latin typeface="Cambria Math" panose="02040503050406030204" pitchFamily="18" charset="0"/>
                          </a:rPr>
                          <m:t>/</m:t>
                        </m:r>
                        <m:r>
                          <m:rPr>
                            <m:sty m:val="p"/>
                          </m:rPr>
                          <a:rPr lang="el-GR" b="0" i="1" smtClean="0">
                            <a:latin typeface="Cambria Math" panose="02040503050406030204" pitchFamily="18" charset="0"/>
                          </a:rPr>
                          <m:t>λ</m:t>
                        </m:r>
                      </m:e>
                    </m:d>
                  </m:oMath>
                </a14:m>
                <a:r>
                  <a:rPr lang="en-US" dirty="0"/>
                  <a:t> iterations.</a:t>
                </a:r>
              </a:p>
            </p:txBody>
          </p:sp>
        </mc:Choice>
        <mc:Fallback xmlns="">
          <p:sp>
            <p:nvSpPr>
              <p:cNvPr id="3" name="Content Placeholder 2">
                <a:extLst>
                  <a:ext uri="{FF2B5EF4-FFF2-40B4-BE49-F238E27FC236}">
                    <a16:creationId xmlns:a16="http://schemas.microsoft.com/office/drawing/2014/main" id="{AFE65C5B-0014-45A2-90EF-A0D66DA68493}"/>
                  </a:ext>
                </a:extLst>
              </p:cNvPr>
              <p:cNvSpPr>
                <a:spLocks noGrp="1" noRot="1" noChangeAspect="1" noMove="1" noResize="1" noEditPoints="1" noAdjustHandles="1" noChangeArrowheads="1" noChangeShapeType="1" noTextEdit="1"/>
              </p:cNvSpPr>
              <p:nvPr>
                <p:ph idx="1"/>
              </p:nvPr>
            </p:nvSpPr>
            <p:spPr>
              <a:blipFill>
                <a:blip r:embed="rId2"/>
                <a:stretch>
                  <a:fillRect l="-342" t="-10323" b="-3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7C05662-F5CB-43A2-B2B7-9BC4C201FC0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5274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38B6-E9B1-4277-818E-3564D7586413}"/>
              </a:ext>
            </a:extLst>
          </p:cNvPr>
          <p:cNvSpPr>
            <a:spLocks noGrp="1"/>
          </p:cNvSpPr>
          <p:nvPr>
            <p:ph type="title"/>
          </p:nvPr>
        </p:nvSpPr>
        <p:spPr/>
        <p:txBody>
          <a:bodyPr/>
          <a:lstStyle/>
          <a:p>
            <a:r>
              <a:rPr lang="en-US" dirty="0"/>
              <a:t>Selection in (µ, </a:t>
            </a:r>
            <a:r>
              <a:rPr lang="el-GR" dirty="0">
                <a:latin typeface="Calibri" panose="020F0502020204030204" pitchFamily="34" charset="0"/>
                <a:cs typeface="Calibri" panose="020F0502020204030204" pitchFamily="34" charset="0"/>
              </a:rPr>
              <a:t>λ</a:t>
            </a:r>
            <a:r>
              <a:rPr lang="en-US" dirty="0">
                <a:latin typeface="Calibri" panose="020F0502020204030204" pitchFamily="34" charset="0"/>
                <a:cs typeface="Calibri" panose="020F0502020204030204" pitchFamily="34" charset="0"/>
              </a:rPr>
              <a:t>) – CMAES</a:t>
            </a:r>
            <a:endParaRPr lang="en-GB" dirty="0"/>
          </a:p>
        </p:txBody>
      </p:sp>
      <p:pic>
        <p:nvPicPr>
          <p:cNvPr id="5" name="Picture 4">
            <a:extLst>
              <a:ext uri="{FF2B5EF4-FFF2-40B4-BE49-F238E27FC236}">
                <a16:creationId xmlns:a16="http://schemas.microsoft.com/office/drawing/2014/main" id="{BDFACBFD-9D61-4B92-AEB0-D7536B6C1FA1}"/>
              </a:ext>
            </a:extLst>
          </p:cNvPr>
          <p:cNvPicPr>
            <a:picLocks noChangeAspect="1"/>
          </p:cNvPicPr>
          <p:nvPr/>
        </p:nvPicPr>
        <p:blipFill>
          <a:blip r:embed="rId2"/>
          <a:stretch>
            <a:fillRect/>
          </a:stretch>
        </p:blipFill>
        <p:spPr>
          <a:xfrm>
            <a:off x="1706520" y="1532239"/>
            <a:ext cx="8911686" cy="4701652"/>
          </a:xfrm>
          <a:prstGeom prst="rect">
            <a:avLst/>
          </a:prstGeom>
        </p:spPr>
      </p:pic>
      <p:sp>
        <p:nvSpPr>
          <p:cNvPr id="3" name="TextBox 2">
            <a:extLst>
              <a:ext uri="{FF2B5EF4-FFF2-40B4-BE49-F238E27FC236}">
                <a16:creationId xmlns:a16="http://schemas.microsoft.com/office/drawing/2014/main" id="{BC71A4C7-1128-41C3-8C2E-7B50DFFF814B}"/>
              </a:ext>
            </a:extLst>
          </p:cNvPr>
          <p:cNvSpPr txBox="1"/>
          <p:nvPr/>
        </p:nvSpPr>
        <p:spPr>
          <a:xfrm>
            <a:off x="5454511" y="6233890"/>
            <a:ext cx="5723172" cy="276999"/>
          </a:xfrm>
          <a:prstGeom prst="rect">
            <a:avLst/>
          </a:prstGeom>
          <a:noFill/>
        </p:spPr>
        <p:txBody>
          <a:bodyPr wrap="square" rtlCol="0">
            <a:spAutoFit/>
          </a:bodyPr>
          <a:lstStyle/>
          <a:p>
            <a:r>
              <a:rPr lang="en-US" sz="1200" dirty="0"/>
              <a:t>Image taken from “Evolutionary Strategies” by Mark </a:t>
            </a:r>
            <a:r>
              <a:rPr lang="en-US" sz="1200" dirty="0" err="1"/>
              <a:t>Wineberg</a:t>
            </a:r>
            <a:endParaRPr lang="en-GB" sz="1200" dirty="0"/>
          </a:p>
        </p:txBody>
      </p:sp>
      <p:sp>
        <p:nvSpPr>
          <p:cNvPr id="4" name="Slide Number Placeholder 3">
            <a:extLst>
              <a:ext uri="{FF2B5EF4-FFF2-40B4-BE49-F238E27FC236}">
                <a16:creationId xmlns:a16="http://schemas.microsoft.com/office/drawing/2014/main" id="{F0362000-66C3-43A1-B96A-077557592A8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97736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05A3-BAE2-4B47-BEFB-5DF158BD3ED1}"/>
              </a:ext>
            </a:extLst>
          </p:cNvPr>
          <p:cNvSpPr>
            <a:spLocks noGrp="1"/>
          </p:cNvSpPr>
          <p:nvPr>
            <p:ph type="title"/>
          </p:nvPr>
        </p:nvSpPr>
        <p:spPr>
          <a:xfrm>
            <a:off x="2592924" y="624110"/>
            <a:ext cx="8911687" cy="883414"/>
          </a:xfrm>
        </p:spPr>
        <p:txBody>
          <a:bodyPr/>
          <a:lstStyle/>
          <a:p>
            <a:r>
              <a:rPr lang="en-US" dirty="0"/>
              <a:t>Elitism in (µ+</a:t>
            </a:r>
            <a:r>
              <a:rPr lang="el-GR" dirty="0"/>
              <a:t>λ</a:t>
            </a:r>
            <a:r>
              <a:rPr lang="en-US" dirty="0"/>
              <a:t>)-CMAES</a:t>
            </a:r>
            <a:endParaRPr lang="en-GB" dirty="0"/>
          </a:p>
        </p:txBody>
      </p:sp>
      <p:pic>
        <p:nvPicPr>
          <p:cNvPr id="3" name="Picture 2">
            <a:extLst>
              <a:ext uri="{FF2B5EF4-FFF2-40B4-BE49-F238E27FC236}">
                <a16:creationId xmlns:a16="http://schemas.microsoft.com/office/drawing/2014/main" id="{59B50309-365E-4EF9-92A1-388A9CD33DD4}"/>
              </a:ext>
            </a:extLst>
          </p:cNvPr>
          <p:cNvPicPr>
            <a:picLocks noChangeAspect="1"/>
          </p:cNvPicPr>
          <p:nvPr/>
        </p:nvPicPr>
        <p:blipFill>
          <a:blip r:embed="rId2"/>
          <a:stretch>
            <a:fillRect/>
          </a:stretch>
        </p:blipFill>
        <p:spPr>
          <a:xfrm>
            <a:off x="1640156" y="1507524"/>
            <a:ext cx="8911687" cy="4726366"/>
          </a:xfrm>
          <a:prstGeom prst="rect">
            <a:avLst/>
          </a:prstGeom>
        </p:spPr>
      </p:pic>
      <p:sp>
        <p:nvSpPr>
          <p:cNvPr id="4" name="TextBox 3">
            <a:extLst>
              <a:ext uri="{FF2B5EF4-FFF2-40B4-BE49-F238E27FC236}">
                <a16:creationId xmlns:a16="http://schemas.microsoft.com/office/drawing/2014/main" id="{01FCF5C4-6D9F-47C1-B837-892FB2FC76BC}"/>
              </a:ext>
            </a:extLst>
          </p:cNvPr>
          <p:cNvSpPr txBox="1"/>
          <p:nvPr/>
        </p:nvSpPr>
        <p:spPr>
          <a:xfrm>
            <a:off x="1640157" y="4717063"/>
            <a:ext cx="4455844" cy="1077218"/>
          </a:xfrm>
          <a:prstGeom prst="rect">
            <a:avLst/>
          </a:prstGeom>
          <a:noFill/>
        </p:spPr>
        <p:txBody>
          <a:bodyPr wrap="square" rtlCol="0">
            <a:spAutoFit/>
          </a:bodyPr>
          <a:lstStyle/>
          <a:p>
            <a:r>
              <a:rPr lang="en-US" sz="1600" dirty="0">
                <a:solidFill>
                  <a:srgbClr val="FF0000"/>
                </a:solidFill>
              </a:rPr>
              <a:t>This method caused CMAES to perform poorly on most test functions, especially those with noisy &amp; multi-modal characteristics.</a:t>
            </a:r>
            <a:endParaRPr lang="en-GB" sz="1600" dirty="0">
              <a:solidFill>
                <a:srgbClr val="FF0000"/>
              </a:solidFill>
            </a:endParaRPr>
          </a:p>
        </p:txBody>
      </p:sp>
      <p:sp>
        <p:nvSpPr>
          <p:cNvPr id="5" name="TextBox 4">
            <a:extLst>
              <a:ext uri="{FF2B5EF4-FFF2-40B4-BE49-F238E27FC236}">
                <a16:creationId xmlns:a16="http://schemas.microsoft.com/office/drawing/2014/main" id="{80BB0E05-39BF-4F09-9728-B882405452DE}"/>
              </a:ext>
            </a:extLst>
          </p:cNvPr>
          <p:cNvSpPr txBox="1"/>
          <p:nvPr/>
        </p:nvSpPr>
        <p:spPr>
          <a:xfrm>
            <a:off x="5454511" y="6233890"/>
            <a:ext cx="5723172" cy="276999"/>
          </a:xfrm>
          <a:prstGeom prst="rect">
            <a:avLst/>
          </a:prstGeom>
          <a:noFill/>
        </p:spPr>
        <p:txBody>
          <a:bodyPr wrap="square" rtlCol="0">
            <a:spAutoFit/>
          </a:bodyPr>
          <a:lstStyle/>
          <a:p>
            <a:r>
              <a:rPr lang="en-US" sz="1200" dirty="0"/>
              <a:t>Image taken from “Evolutionary Strategies” by Mark </a:t>
            </a:r>
            <a:r>
              <a:rPr lang="en-US" sz="1200" dirty="0" err="1"/>
              <a:t>Wineberg</a:t>
            </a:r>
            <a:endParaRPr lang="en-GB" sz="1200" dirty="0"/>
          </a:p>
        </p:txBody>
      </p:sp>
      <p:sp>
        <p:nvSpPr>
          <p:cNvPr id="6" name="Slide Number Placeholder 5">
            <a:extLst>
              <a:ext uri="{FF2B5EF4-FFF2-40B4-BE49-F238E27FC236}">
                <a16:creationId xmlns:a16="http://schemas.microsoft.com/office/drawing/2014/main" id="{077A82C1-5204-489F-AB33-56EF2EE3DA8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2007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0F06-CEEE-4361-A61B-D871AC8D1F80}"/>
              </a:ext>
            </a:extLst>
          </p:cNvPr>
          <p:cNvSpPr>
            <a:spLocks noGrp="1"/>
          </p:cNvSpPr>
          <p:nvPr>
            <p:ph type="title"/>
          </p:nvPr>
        </p:nvSpPr>
        <p:spPr/>
        <p:txBody>
          <a:bodyPr/>
          <a:lstStyle/>
          <a:p>
            <a:r>
              <a:rPr lang="en-US" dirty="0"/>
              <a:t>Motivation for Dual-center CMA-ES</a:t>
            </a:r>
            <a:endParaRPr lang="en-GB" dirty="0"/>
          </a:p>
        </p:txBody>
      </p:sp>
      <p:sp>
        <p:nvSpPr>
          <p:cNvPr id="3" name="Content Placeholder 2">
            <a:extLst>
              <a:ext uri="{FF2B5EF4-FFF2-40B4-BE49-F238E27FC236}">
                <a16:creationId xmlns:a16="http://schemas.microsoft.com/office/drawing/2014/main" id="{A319301C-DA11-4213-A8A1-39B61AFA1413}"/>
              </a:ext>
            </a:extLst>
          </p:cNvPr>
          <p:cNvSpPr>
            <a:spLocks noGrp="1"/>
          </p:cNvSpPr>
          <p:nvPr>
            <p:ph idx="1"/>
          </p:nvPr>
        </p:nvSpPr>
        <p:spPr/>
        <p:txBody>
          <a:bodyPr/>
          <a:lstStyle/>
          <a:p>
            <a:r>
              <a:rPr lang="en-US" dirty="0"/>
              <a:t>The divergence towards this new idea came from an inability to understand why (</a:t>
            </a:r>
            <a:r>
              <a:rPr lang="el-GR" dirty="0"/>
              <a:t>μ</a:t>
            </a:r>
            <a:r>
              <a:rPr lang="en-US" dirty="0"/>
              <a:t> + </a:t>
            </a:r>
            <a:r>
              <a:rPr lang="el-GR" dirty="0"/>
              <a:t>λ</a:t>
            </a:r>
            <a:r>
              <a:rPr lang="en-US" dirty="0"/>
              <a:t>)-CMA-ES performs poorly on multimodal functions.</a:t>
            </a:r>
          </a:p>
          <a:p>
            <a:endParaRPr lang="en-US" dirty="0"/>
          </a:p>
          <a:p>
            <a:r>
              <a:rPr lang="en-US" dirty="0"/>
              <a:t>So we decided to approach elitism in an unorthodox way in hope of obtaining a better understanding of why it would perform poorly.</a:t>
            </a:r>
          </a:p>
          <a:p>
            <a:endParaRPr lang="en-US" dirty="0"/>
          </a:p>
          <a:p>
            <a:r>
              <a:rPr lang="en-US" dirty="0"/>
              <a:t>The main ideology behind Dual-center CMA-ES is that there is second center, which is calculated based on a window of previous best solutions, much like how elitism takes into consideration previous best solutions in it’s selection process.</a:t>
            </a:r>
            <a:endParaRPr lang="en-GB" dirty="0"/>
          </a:p>
        </p:txBody>
      </p:sp>
      <p:sp>
        <p:nvSpPr>
          <p:cNvPr id="4" name="Slide Number Placeholder 3">
            <a:extLst>
              <a:ext uri="{FF2B5EF4-FFF2-40B4-BE49-F238E27FC236}">
                <a16:creationId xmlns:a16="http://schemas.microsoft.com/office/drawing/2014/main" id="{E3095D10-EB98-4D69-8BD6-B8F4686A67C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6164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6489-89FF-43E0-8DC3-BDF5B50431A3}"/>
              </a:ext>
            </a:extLst>
          </p:cNvPr>
          <p:cNvSpPr>
            <a:spLocks noGrp="1"/>
          </p:cNvSpPr>
          <p:nvPr>
            <p:ph type="title"/>
          </p:nvPr>
        </p:nvSpPr>
        <p:spPr/>
        <p:txBody>
          <a:bodyPr/>
          <a:lstStyle/>
          <a:p>
            <a:r>
              <a:rPr lang="en-US" dirty="0"/>
              <a:t>Motivation for Dual-center CMA-ES</a:t>
            </a:r>
            <a:endParaRPr lang="en-GB" dirty="0"/>
          </a:p>
        </p:txBody>
      </p:sp>
      <p:sp>
        <p:nvSpPr>
          <p:cNvPr id="3" name="Content Placeholder 2">
            <a:extLst>
              <a:ext uri="{FF2B5EF4-FFF2-40B4-BE49-F238E27FC236}">
                <a16:creationId xmlns:a16="http://schemas.microsoft.com/office/drawing/2014/main" id="{3F0C1B8C-C584-4530-A509-B10D49B1D296}"/>
              </a:ext>
            </a:extLst>
          </p:cNvPr>
          <p:cNvSpPr>
            <a:spLocks noGrp="1"/>
          </p:cNvSpPr>
          <p:nvPr>
            <p:ph idx="1"/>
          </p:nvPr>
        </p:nvSpPr>
        <p:spPr/>
        <p:txBody>
          <a:bodyPr/>
          <a:lstStyle/>
          <a:p>
            <a:r>
              <a:rPr lang="en-US" dirty="0"/>
              <a:t>How do you generate solutions from two-centers?</a:t>
            </a:r>
          </a:p>
          <a:p>
            <a:endParaRPr lang="en-US" dirty="0"/>
          </a:p>
          <a:p>
            <a:r>
              <a:rPr lang="en-US" dirty="0"/>
              <a:t>How does the system know how many solutions each center generates?</a:t>
            </a:r>
            <a:endParaRPr lang="en-GB" dirty="0"/>
          </a:p>
          <a:p>
            <a:pPr lvl="1"/>
            <a:r>
              <a:rPr lang="en-US" cap="all" dirty="0"/>
              <a:t>a</a:t>
            </a:r>
            <a:r>
              <a:rPr lang="en-GB" dirty="0" err="1"/>
              <a:t>daptive</a:t>
            </a:r>
            <a:r>
              <a:rPr lang="en-GB" dirty="0"/>
              <a:t> Solution Generation System</a:t>
            </a:r>
          </a:p>
          <a:p>
            <a:pPr marL="457200" lvl="1" indent="0">
              <a:buNone/>
            </a:pPr>
            <a:endParaRPr lang="en-US" dirty="0"/>
          </a:p>
        </p:txBody>
      </p:sp>
      <mc:AlternateContent xmlns:mc="http://schemas.openxmlformats.org/markup-compatibility/2006" xmlns:am3d="http://schemas.microsoft.com/office/drawing/2017/model3d">
        <mc:Choice Requires="am3d">
          <p:graphicFrame>
            <p:nvGraphicFramePr>
              <p:cNvPr id="4" name="3D Model 3" descr="Scales of Justice">
                <a:extLst>
                  <a:ext uri="{FF2B5EF4-FFF2-40B4-BE49-F238E27FC236}">
                    <a16:creationId xmlns:a16="http://schemas.microsoft.com/office/drawing/2014/main" id="{916EBB8A-6915-4D96-A76E-3872F35532A8}"/>
                  </a:ext>
                </a:extLst>
              </p:cNvPr>
              <p:cNvGraphicFramePr>
                <a:graphicFrameLocks noChangeAspect="1"/>
              </p:cNvGraphicFramePr>
              <p:nvPr>
                <p:extLst>
                  <p:ext uri="{D42A27DB-BD31-4B8C-83A1-F6EECF244321}">
                    <p14:modId xmlns:p14="http://schemas.microsoft.com/office/powerpoint/2010/main" val="4263810806"/>
                  </p:ext>
                </p:extLst>
              </p:nvPr>
            </p:nvGraphicFramePr>
            <p:xfrm>
              <a:off x="3455209" y="3716715"/>
              <a:ext cx="3823482" cy="2194507"/>
            </p:xfrm>
            <a:graphic>
              <a:graphicData uri="http://schemas.microsoft.com/office/drawing/2017/model3d">
                <am3d:model3d r:embed="rId2">
                  <am3d:spPr>
                    <a:xfrm>
                      <a:off x="0" y="0"/>
                      <a:ext cx="3823482" cy="2194507"/>
                    </a:xfrm>
                    <a:prstGeom prst="rect">
                      <a:avLst/>
                    </a:prstGeom>
                    <a:noFill/>
                  </am3d:spPr>
                  <am3d:camera>
                    <am3d:pos x="0" y="0" z="58354971"/>
                    <am3d:up dx="0" dy="36000000" dz="0"/>
                    <am3d:lookAt x="0" y="0" z="0"/>
                    <am3d:perspective fov="2700000"/>
                  </am3d:camera>
                  <am3d:trans>
                    <am3d:meterPerModelUnit n="1011" d="1000000"/>
                    <am3d:preTrans dx="0" dy="0" dz="-7282958"/>
                    <am3d:scale>
                      <am3d:sx n="1000000" d="1000000"/>
                      <am3d:sy n="1000000" d="1000000"/>
                      <am3d:sz n="1000000" d="1000000"/>
                    </am3d:scale>
                    <am3d:rot ax="98942" ay="320028" az="9204"/>
                    <am3d:postTrans dx="0" dy="0" dz="0"/>
                  </am3d:trans>
                  <am3d:attrSrcUrl r:id="rId3"/>
                  <am3d:raster rName="Office3DRenderer" rVer="16.0.8326">
                    <am3d:blip r:embed="rId4"/>
                  </am3d:raster>
                  <am3d:objViewport viewportSz="54186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Scales of Justice">
                <a:extLst>
                  <a:ext uri="{FF2B5EF4-FFF2-40B4-BE49-F238E27FC236}">
                    <a16:creationId xmlns:a16="http://schemas.microsoft.com/office/drawing/2014/main" id="{916EBB8A-6915-4D96-A76E-3872F35532A8}"/>
                  </a:ext>
                </a:extLst>
              </p:cNvPr>
              <p:cNvPicPr>
                <a:picLocks noGrp="1" noRot="1" noChangeAspect="1" noMove="1" noResize="1" noEditPoints="1" noAdjustHandles="1" noChangeArrowheads="1" noChangeShapeType="1" noCrop="1"/>
              </p:cNvPicPr>
              <p:nvPr/>
            </p:nvPicPr>
            <p:blipFill>
              <a:blip r:embed="rId5"/>
              <a:stretch>
                <a:fillRect/>
              </a:stretch>
            </p:blipFill>
            <p:spPr>
              <a:xfrm>
                <a:off x="3455209" y="3716715"/>
                <a:ext cx="3823482" cy="2194507"/>
              </a:xfrm>
              <a:prstGeom prst="rect">
                <a:avLst/>
              </a:prstGeom>
              <a:noFill/>
            </p:spPr>
          </p:pic>
        </mc:Fallback>
      </mc:AlternateContent>
      <p:sp>
        <p:nvSpPr>
          <p:cNvPr id="5" name="Slide Number Placeholder 4">
            <a:extLst>
              <a:ext uri="{FF2B5EF4-FFF2-40B4-BE49-F238E27FC236}">
                <a16:creationId xmlns:a16="http://schemas.microsoft.com/office/drawing/2014/main" id="{C10856D4-FEEA-48B0-81DF-BAFC0A6D76F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37785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D27E-58C4-4ED3-A6B9-989CE9F8F8CD}"/>
              </a:ext>
            </a:extLst>
          </p:cNvPr>
          <p:cNvSpPr>
            <a:spLocks noGrp="1"/>
          </p:cNvSpPr>
          <p:nvPr>
            <p:ph type="title"/>
          </p:nvPr>
        </p:nvSpPr>
        <p:spPr/>
        <p:txBody>
          <a:bodyPr/>
          <a:lstStyle/>
          <a:p>
            <a:r>
              <a:rPr lang="en-US" dirty="0"/>
              <a:t>Dual-center CMAES System </a:t>
            </a:r>
            <a:endParaRPr lang="en-GB" dirty="0"/>
          </a:p>
        </p:txBody>
      </p:sp>
      <p:sp>
        <p:nvSpPr>
          <p:cNvPr id="3" name="Content Placeholder 2">
            <a:extLst>
              <a:ext uri="{FF2B5EF4-FFF2-40B4-BE49-F238E27FC236}">
                <a16:creationId xmlns:a16="http://schemas.microsoft.com/office/drawing/2014/main" id="{203B9ABC-10EF-46A8-B403-55E54C6C204B}"/>
              </a:ext>
            </a:extLst>
          </p:cNvPr>
          <p:cNvSpPr>
            <a:spLocks noGrp="1"/>
          </p:cNvSpPr>
          <p:nvPr>
            <p:ph idx="1"/>
          </p:nvPr>
        </p:nvSpPr>
        <p:spPr/>
        <p:txBody>
          <a:bodyPr/>
          <a:lstStyle/>
          <a:p>
            <a:r>
              <a:rPr lang="en-US" dirty="0"/>
              <a:t>This system features two additions to regular (µ,</a:t>
            </a:r>
            <a:r>
              <a:rPr lang="el-GR" dirty="0"/>
              <a:t>λ</a:t>
            </a:r>
            <a:r>
              <a:rPr lang="en-US" dirty="0"/>
              <a:t>)-CMAES:</a:t>
            </a:r>
          </a:p>
          <a:p>
            <a:pPr marL="800100" lvl="1" indent="-342900">
              <a:buFont typeface="+mj-lt"/>
              <a:buAutoNum type="arabicPeriod"/>
            </a:pPr>
            <a:r>
              <a:rPr lang="en-US" dirty="0"/>
              <a:t>A 2</a:t>
            </a:r>
            <a:r>
              <a:rPr lang="en-US" baseline="30000" dirty="0"/>
              <a:t>nd</a:t>
            </a:r>
            <a:r>
              <a:rPr lang="en-US" dirty="0"/>
              <a:t> center which I call the ‘best’ or ‘elite’ center</a:t>
            </a:r>
          </a:p>
          <a:p>
            <a:pPr marL="800100" lvl="1" indent="-342900">
              <a:buFont typeface="+mj-lt"/>
              <a:buAutoNum type="arabicPeriod"/>
            </a:pPr>
            <a:r>
              <a:rPr lang="en-US" dirty="0"/>
              <a:t>An Adaptive Method for generating solutions from the each of the centers</a:t>
            </a:r>
          </a:p>
          <a:p>
            <a:pPr lvl="1"/>
            <a:endParaRPr lang="en-US" dirty="0"/>
          </a:p>
          <a:p>
            <a:r>
              <a:rPr lang="en-US" dirty="0"/>
              <a:t>The best center is calculated using a history of the best offspring from previous generations.</a:t>
            </a:r>
          </a:p>
          <a:p>
            <a:endParaRPr lang="en-US" dirty="0"/>
          </a:p>
          <a:p>
            <a:r>
              <a:rPr lang="en-US" dirty="0"/>
              <a:t>The adaptive method for generating solutions utilizes a scoring system to determine how many of the </a:t>
            </a:r>
            <a:r>
              <a:rPr lang="el-GR" dirty="0"/>
              <a:t>λ</a:t>
            </a:r>
            <a:r>
              <a:rPr lang="en-US" dirty="0"/>
              <a:t> offspring will be generated from the original center and the best center.</a:t>
            </a:r>
            <a:endParaRPr lang="en-GB" dirty="0"/>
          </a:p>
        </p:txBody>
      </p:sp>
      <p:sp>
        <p:nvSpPr>
          <p:cNvPr id="4" name="Slide Number Placeholder 3">
            <a:extLst>
              <a:ext uri="{FF2B5EF4-FFF2-40B4-BE49-F238E27FC236}">
                <a16:creationId xmlns:a16="http://schemas.microsoft.com/office/drawing/2014/main" id="{18BFB404-C1B4-4154-9E4A-05F7103C209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93247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93BF-B9CF-42CC-A949-025DA8DCFCBD}"/>
              </a:ext>
            </a:extLst>
          </p:cNvPr>
          <p:cNvSpPr>
            <a:spLocks noGrp="1"/>
          </p:cNvSpPr>
          <p:nvPr>
            <p:ph type="title"/>
          </p:nvPr>
        </p:nvSpPr>
        <p:spPr/>
        <p:txBody>
          <a:bodyPr/>
          <a:lstStyle/>
          <a:p>
            <a:r>
              <a:rPr lang="en-US" dirty="0"/>
              <a:t>The Best Center (2</a:t>
            </a:r>
            <a:r>
              <a:rPr lang="en-US" baseline="30000" dirty="0"/>
              <a:t>nd</a:t>
            </a:r>
            <a:r>
              <a:rPr lang="en-US" dirty="0"/>
              <a:t> center)</a:t>
            </a:r>
            <a:endParaRPr lang="en-GB" dirty="0"/>
          </a:p>
        </p:txBody>
      </p:sp>
      <p:sp>
        <p:nvSpPr>
          <p:cNvPr id="3" name="Content Placeholder 2">
            <a:extLst>
              <a:ext uri="{FF2B5EF4-FFF2-40B4-BE49-F238E27FC236}">
                <a16:creationId xmlns:a16="http://schemas.microsoft.com/office/drawing/2014/main" id="{5AB4E420-CC8F-453B-92A6-EABF72CDAD86}"/>
              </a:ext>
            </a:extLst>
          </p:cNvPr>
          <p:cNvSpPr>
            <a:spLocks noGrp="1"/>
          </p:cNvSpPr>
          <p:nvPr>
            <p:ph idx="1"/>
          </p:nvPr>
        </p:nvSpPr>
        <p:spPr>
          <a:xfrm>
            <a:off x="2589212" y="2133600"/>
            <a:ext cx="8915400" cy="4100290"/>
          </a:xfrm>
        </p:spPr>
        <p:txBody>
          <a:bodyPr>
            <a:normAutofit lnSpcReduction="10000"/>
          </a:bodyPr>
          <a:lstStyle/>
          <a:p>
            <a:r>
              <a:rPr lang="en-US" dirty="0"/>
              <a:t>Calculating the best center involves two parameters:</a:t>
            </a:r>
          </a:p>
          <a:p>
            <a:pPr marL="800100" lvl="1" indent="-342900">
              <a:buFont typeface="+mj-lt"/>
              <a:buAutoNum type="arabicPeriod"/>
            </a:pPr>
            <a:r>
              <a:rPr lang="en-US" dirty="0"/>
              <a:t>history window size</a:t>
            </a:r>
          </a:p>
          <a:p>
            <a:pPr marL="800100" lvl="1" indent="-342900">
              <a:buFont typeface="+mj-lt"/>
              <a:buAutoNum type="arabicPeriod"/>
            </a:pPr>
            <a:r>
              <a:rPr lang="en-US" dirty="0"/>
              <a:t>weight distribution for averaging the solutions in the history window</a:t>
            </a:r>
          </a:p>
          <a:p>
            <a:r>
              <a:rPr lang="en-US" dirty="0"/>
              <a:t>The use of a history window gives the best center more stability</a:t>
            </a:r>
          </a:p>
          <a:p>
            <a:pPr lvl="1"/>
            <a:r>
              <a:rPr lang="en-US" dirty="0"/>
              <a:t>just using the previous generation’s best solution as best center can easily throw the search off-course if that ‘best solution’ wasn’t so good at all.</a:t>
            </a:r>
          </a:p>
          <a:p>
            <a:pPr lvl="1"/>
            <a:r>
              <a:rPr lang="en-US" dirty="0"/>
              <a:t>the average of a group of the best solutions from previous generations decreases the variance of the best center</a:t>
            </a:r>
          </a:p>
          <a:p>
            <a:r>
              <a:rPr lang="en-US" dirty="0"/>
              <a:t>The most suitable size of the window is still to be determined</a:t>
            </a:r>
          </a:p>
          <a:p>
            <a:pPr lvl="1"/>
            <a:r>
              <a:rPr lang="en-US" dirty="0"/>
              <a:t>the best results seen so far were using size 10</a:t>
            </a:r>
          </a:p>
          <a:p>
            <a:pPr lvl="1"/>
            <a:r>
              <a:rPr lang="en-US" dirty="0"/>
              <a:t>but perhaps there may be some relationship with the window size and population size, or window size and problem dimension</a:t>
            </a:r>
          </a:p>
          <a:p>
            <a:pPr lvl="1"/>
            <a:endParaRPr lang="en-US" dirty="0"/>
          </a:p>
        </p:txBody>
      </p:sp>
      <p:sp>
        <p:nvSpPr>
          <p:cNvPr id="4" name="Slide Number Placeholder 3">
            <a:extLst>
              <a:ext uri="{FF2B5EF4-FFF2-40B4-BE49-F238E27FC236}">
                <a16:creationId xmlns:a16="http://schemas.microsoft.com/office/drawing/2014/main" id="{D62BDDF8-65A2-44E3-9686-1CAF9AA5EE71}"/>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85240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F83C-412A-48C6-9BF1-DE0892E5EB6B}"/>
              </a:ext>
            </a:extLst>
          </p:cNvPr>
          <p:cNvSpPr>
            <a:spLocks noGrp="1"/>
          </p:cNvSpPr>
          <p:nvPr>
            <p:ph type="title"/>
          </p:nvPr>
        </p:nvSpPr>
        <p:spPr/>
        <p:txBody>
          <a:bodyPr/>
          <a:lstStyle/>
          <a:p>
            <a:r>
              <a:rPr lang="en-US" dirty="0"/>
              <a:t>The Best Center (2</a:t>
            </a:r>
            <a:r>
              <a:rPr lang="en-US" baseline="30000" dirty="0"/>
              <a:t>nd</a:t>
            </a:r>
            <a:r>
              <a:rPr lang="en-US" dirty="0"/>
              <a:t> center) </a:t>
            </a:r>
            <a:endParaRPr lang="en-GB" dirty="0"/>
          </a:p>
        </p:txBody>
      </p:sp>
      <p:graphicFrame>
        <p:nvGraphicFramePr>
          <p:cNvPr id="5" name="Content Placeholder 4">
            <a:extLst>
              <a:ext uri="{FF2B5EF4-FFF2-40B4-BE49-F238E27FC236}">
                <a16:creationId xmlns:a16="http://schemas.microsoft.com/office/drawing/2014/main" id="{CEC4E45F-D596-4F1F-9207-065B92365D6C}"/>
              </a:ext>
            </a:extLst>
          </p:cNvPr>
          <p:cNvGraphicFramePr>
            <a:graphicFrameLocks noGrp="1"/>
          </p:cNvGraphicFramePr>
          <p:nvPr>
            <p:ph idx="1"/>
            <p:extLst>
              <p:ext uri="{D42A27DB-BD31-4B8C-83A1-F6EECF244321}">
                <p14:modId xmlns:p14="http://schemas.microsoft.com/office/powerpoint/2010/main" val="2446214540"/>
              </p:ext>
            </p:extLst>
          </p:nvPr>
        </p:nvGraphicFramePr>
        <p:xfrm>
          <a:off x="1638300" y="2450196"/>
          <a:ext cx="8915400" cy="370840"/>
        </p:xfrm>
        <a:graphic>
          <a:graphicData uri="http://schemas.openxmlformats.org/drawingml/2006/table">
            <a:tbl>
              <a:tblPr firstRow="1" bandRow="1">
                <a:tableStyleId>{D7AC3CCA-C797-4891-BE02-D94E43425B78}</a:tableStyleId>
              </a:tblPr>
              <a:tblGrid>
                <a:gridCol w="891540">
                  <a:extLst>
                    <a:ext uri="{9D8B030D-6E8A-4147-A177-3AD203B41FA5}">
                      <a16:colId xmlns:a16="http://schemas.microsoft.com/office/drawing/2014/main" val="421371706"/>
                    </a:ext>
                  </a:extLst>
                </a:gridCol>
                <a:gridCol w="891540">
                  <a:extLst>
                    <a:ext uri="{9D8B030D-6E8A-4147-A177-3AD203B41FA5}">
                      <a16:colId xmlns:a16="http://schemas.microsoft.com/office/drawing/2014/main" val="3004452196"/>
                    </a:ext>
                  </a:extLst>
                </a:gridCol>
                <a:gridCol w="891540">
                  <a:extLst>
                    <a:ext uri="{9D8B030D-6E8A-4147-A177-3AD203B41FA5}">
                      <a16:colId xmlns:a16="http://schemas.microsoft.com/office/drawing/2014/main" val="3631446883"/>
                    </a:ext>
                  </a:extLst>
                </a:gridCol>
                <a:gridCol w="891540">
                  <a:extLst>
                    <a:ext uri="{9D8B030D-6E8A-4147-A177-3AD203B41FA5}">
                      <a16:colId xmlns:a16="http://schemas.microsoft.com/office/drawing/2014/main" val="168000935"/>
                    </a:ext>
                  </a:extLst>
                </a:gridCol>
                <a:gridCol w="891540">
                  <a:extLst>
                    <a:ext uri="{9D8B030D-6E8A-4147-A177-3AD203B41FA5}">
                      <a16:colId xmlns:a16="http://schemas.microsoft.com/office/drawing/2014/main" val="801413532"/>
                    </a:ext>
                  </a:extLst>
                </a:gridCol>
                <a:gridCol w="891540">
                  <a:extLst>
                    <a:ext uri="{9D8B030D-6E8A-4147-A177-3AD203B41FA5}">
                      <a16:colId xmlns:a16="http://schemas.microsoft.com/office/drawing/2014/main" val="794008308"/>
                    </a:ext>
                  </a:extLst>
                </a:gridCol>
                <a:gridCol w="891540">
                  <a:extLst>
                    <a:ext uri="{9D8B030D-6E8A-4147-A177-3AD203B41FA5}">
                      <a16:colId xmlns:a16="http://schemas.microsoft.com/office/drawing/2014/main" val="2599293672"/>
                    </a:ext>
                  </a:extLst>
                </a:gridCol>
                <a:gridCol w="891540">
                  <a:extLst>
                    <a:ext uri="{9D8B030D-6E8A-4147-A177-3AD203B41FA5}">
                      <a16:colId xmlns:a16="http://schemas.microsoft.com/office/drawing/2014/main" val="3136312800"/>
                    </a:ext>
                  </a:extLst>
                </a:gridCol>
                <a:gridCol w="891540">
                  <a:extLst>
                    <a:ext uri="{9D8B030D-6E8A-4147-A177-3AD203B41FA5}">
                      <a16:colId xmlns:a16="http://schemas.microsoft.com/office/drawing/2014/main" val="837589763"/>
                    </a:ext>
                  </a:extLst>
                </a:gridCol>
                <a:gridCol w="891540">
                  <a:extLst>
                    <a:ext uri="{9D8B030D-6E8A-4147-A177-3AD203B41FA5}">
                      <a16:colId xmlns:a16="http://schemas.microsoft.com/office/drawing/2014/main" val="1350973847"/>
                    </a:ext>
                  </a:extLst>
                </a:gridCol>
              </a:tblGrid>
              <a:tr h="370840">
                <a:tc>
                  <a:txBody>
                    <a:bodyPr/>
                    <a:lstStyle/>
                    <a:p>
                      <a:pPr algn="ctr"/>
                      <a:r>
                        <a:rPr lang="en-US" b="0" dirty="0"/>
                        <a:t>x</a:t>
                      </a:r>
                      <a:r>
                        <a:rPr lang="en-US" b="0" baseline="-25000" dirty="0"/>
                        <a:t>10</a:t>
                      </a:r>
                      <a:endParaRPr lang="en-GB" b="0" baseline="-25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t>x</a:t>
                      </a:r>
                      <a:r>
                        <a:rPr lang="en-US" b="0" baseline="-25000" dirty="0"/>
                        <a:t>9</a:t>
                      </a:r>
                      <a:endParaRPr lang="en-GB" b="0" baseline="-25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t>x</a:t>
                      </a:r>
                      <a:r>
                        <a:rPr lang="en-US" b="0" baseline="-25000" dirty="0"/>
                        <a:t>8</a:t>
                      </a:r>
                      <a:endParaRPr lang="en-GB" b="0" baseline="-25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0" dirty="0"/>
                        <a:t>x</a:t>
                      </a:r>
                      <a:r>
                        <a:rPr lang="en-US" b="0" baseline="-25000" dirty="0"/>
                        <a:t>7</a:t>
                      </a:r>
                      <a:endParaRPr lang="en-GB" b="0" baseline="-25000" dirty="0"/>
                    </a:p>
                  </a:txBody>
                  <a:tcPr/>
                </a:tc>
                <a:tc>
                  <a:txBody>
                    <a:bodyPr/>
                    <a:lstStyle/>
                    <a:p>
                      <a:pPr algn="ctr"/>
                      <a:r>
                        <a:rPr lang="en-US" b="0" dirty="0"/>
                        <a:t>x</a:t>
                      </a:r>
                      <a:r>
                        <a:rPr lang="en-US" b="0" baseline="-25000" dirty="0"/>
                        <a:t>6</a:t>
                      </a:r>
                      <a:endParaRPr lang="en-GB" b="0" dirty="0"/>
                    </a:p>
                  </a:txBody>
                  <a:tcPr/>
                </a:tc>
                <a:tc>
                  <a:txBody>
                    <a:bodyPr/>
                    <a:lstStyle/>
                    <a:p>
                      <a:pPr algn="ctr"/>
                      <a:r>
                        <a:rPr lang="en-US" b="0" dirty="0"/>
                        <a:t>x</a:t>
                      </a:r>
                      <a:r>
                        <a:rPr lang="en-US" b="0" baseline="-25000" dirty="0"/>
                        <a:t>5</a:t>
                      </a:r>
                      <a:endParaRPr lang="en-GB" b="0" dirty="0"/>
                    </a:p>
                  </a:txBody>
                  <a:tcPr/>
                </a:tc>
                <a:tc>
                  <a:txBody>
                    <a:bodyPr/>
                    <a:lstStyle/>
                    <a:p>
                      <a:pPr algn="ctr"/>
                      <a:r>
                        <a:rPr lang="en-US" b="0" dirty="0"/>
                        <a:t>x</a:t>
                      </a:r>
                      <a:r>
                        <a:rPr lang="en-US" b="0" baseline="-25000" dirty="0"/>
                        <a:t>4</a:t>
                      </a:r>
                      <a:endParaRPr lang="en-GB" b="0" dirty="0"/>
                    </a:p>
                  </a:txBody>
                  <a:tcPr/>
                </a:tc>
                <a:tc>
                  <a:txBody>
                    <a:bodyPr/>
                    <a:lstStyle/>
                    <a:p>
                      <a:pPr algn="ctr"/>
                      <a:r>
                        <a:rPr lang="en-US" b="0" dirty="0"/>
                        <a:t>x</a:t>
                      </a:r>
                      <a:r>
                        <a:rPr lang="en-US" b="0" baseline="-25000" dirty="0"/>
                        <a:t>3</a:t>
                      </a:r>
                      <a:endParaRPr lang="en-GB" b="0" dirty="0"/>
                    </a:p>
                  </a:txBody>
                  <a:tcPr/>
                </a:tc>
                <a:tc>
                  <a:txBody>
                    <a:bodyPr/>
                    <a:lstStyle/>
                    <a:p>
                      <a:pPr algn="ctr"/>
                      <a:r>
                        <a:rPr lang="en-US" b="0" dirty="0"/>
                        <a:t>x</a:t>
                      </a:r>
                      <a:r>
                        <a:rPr lang="en-US" b="0" baseline="-25000" dirty="0"/>
                        <a:t>2</a:t>
                      </a:r>
                      <a:endParaRPr lang="en-GB" b="0" dirty="0"/>
                    </a:p>
                  </a:txBody>
                  <a:tcPr/>
                </a:tc>
                <a:tc>
                  <a:txBody>
                    <a:bodyPr/>
                    <a:lstStyle/>
                    <a:p>
                      <a:pPr algn="ctr"/>
                      <a:r>
                        <a:rPr lang="en-US" b="0" dirty="0"/>
                        <a:t>x</a:t>
                      </a:r>
                      <a:r>
                        <a:rPr lang="en-US" b="0" baseline="-25000" dirty="0"/>
                        <a:t>1</a:t>
                      </a:r>
                      <a:endParaRPr lang="en-GB" b="0" dirty="0"/>
                    </a:p>
                  </a:txBody>
                  <a:tcPr/>
                </a:tc>
                <a:extLst>
                  <a:ext uri="{0D108BD9-81ED-4DB2-BD59-A6C34878D82A}">
                    <a16:rowId xmlns:a16="http://schemas.microsoft.com/office/drawing/2014/main" val="1335552030"/>
                  </a:ext>
                </a:extLst>
              </a:tr>
            </a:tbl>
          </a:graphicData>
        </a:graphic>
      </p:graphicFrame>
      <p:sp>
        <p:nvSpPr>
          <p:cNvPr id="4" name="Slide Number Placeholder 3">
            <a:extLst>
              <a:ext uri="{FF2B5EF4-FFF2-40B4-BE49-F238E27FC236}">
                <a16:creationId xmlns:a16="http://schemas.microsoft.com/office/drawing/2014/main" id="{E750C66C-91DF-4CE4-A8AF-AA8360ADEB5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TextBox 5">
            <a:extLst>
              <a:ext uri="{FF2B5EF4-FFF2-40B4-BE49-F238E27FC236}">
                <a16:creationId xmlns:a16="http://schemas.microsoft.com/office/drawing/2014/main" id="{D80F09C7-043F-4B44-B264-D39CB6B2312D}"/>
              </a:ext>
            </a:extLst>
          </p:cNvPr>
          <p:cNvSpPr txBox="1"/>
          <p:nvPr/>
        </p:nvSpPr>
        <p:spPr>
          <a:xfrm>
            <a:off x="1538090" y="1905000"/>
            <a:ext cx="8420102" cy="369332"/>
          </a:xfrm>
          <a:prstGeom prst="rect">
            <a:avLst/>
          </a:prstGeom>
          <a:noFill/>
        </p:spPr>
        <p:txBody>
          <a:bodyPr wrap="square" rtlCol="0">
            <a:spAutoFit/>
          </a:bodyPr>
          <a:lstStyle/>
          <a:p>
            <a:r>
              <a:rPr lang="en-US" dirty="0"/>
              <a:t>history window for best solutions of the 10 most recent generations, x[1:10]</a:t>
            </a:r>
            <a:endParaRPr lang="en-GB" dirty="0"/>
          </a:p>
        </p:txBody>
      </p:sp>
      <p:graphicFrame>
        <p:nvGraphicFramePr>
          <p:cNvPr id="7" name="Table 6">
            <a:extLst>
              <a:ext uri="{FF2B5EF4-FFF2-40B4-BE49-F238E27FC236}">
                <a16:creationId xmlns:a16="http://schemas.microsoft.com/office/drawing/2014/main" id="{642AB4DF-70D7-49C7-8997-7CFDB9913BB8}"/>
              </a:ext>
            </a:extLst>
          </p:cNvPr>
          <p:cNvGraphicFramePr>
            <a:graphicFrameLocks noGrp="1"/>
          </p:cNvGraphicFramePr>
          <p:nvPr>
            <p:extLst>
              <p:ext uri="{D42A27DB-BD31-4B8C-83A1-F6EECF244321}">
                <p14:modId xmlns:p14="http://schemas.microsoft.com/office/powerpoint/2010/main" val="1344402992"/>
              </p:ext>
            </p:extLst>
          </p:nvPr>
        </p:nvGraphicFramePr>
        <p:xfrm>
          <a:off x="1638300" y="3845282"/>
          <a:ext cx="8915400" cy="370840"/>
        </p:xfrm>
        <a:graphic>
          <a:graphicData uri="http://schemas.openxmlformats.org/drawingml/2006/table">
            <a:tbl>
              <a:tblPr firstRow="1" bandRow="1">
                <a:tableStyleId>{D7AC3CCA-C797-4891-BE02-D94E43425B78}</a:tableStyleId>
              </a:tblPr>
              <a:tblGrid>
                <a:gridCol w="891540">
                  <a:extLst>
                    <a:ext uri="{9D8B030D-6E8A-4147-A177-3AD203B41FA5}">
                      <a16:colId xmlns:a16="http://schemas.microsoft.com/office/drawing/2014/main" val="528248418"/>
                    </a:ext>
                  </a:extLst>
                </a:gridCol>
                <a:gridCol w="891540">
                  <a:extLst>
                    <a:ext uri="{9D8B030D-6E8A-4147-A177-3AD203B41FA5}">
                      <a16:colId xmlns:a16="http://schemas.microsoft.com/office/drawing/2014/main" val="4031933039"/>
                    </a:ext>
                  </a:extLst>
                </a:gridCol>
                <a:gridCol w="891540">
                  <a:extLst>
                    <a:ext uri="{9D8B030D-6E8A-4147-A177-3AD203B41FA5}">
                      <a16:colId xmlns:a16="http://schemas.microsoft.com/office/drawing/2014/main" val="1176955295"/>
                    </a:ext>
                  </a:extLst>
                </a:gridCol>
                <a:gridCol w="891540">
                  <a:extLst>
                    <a:ext uri="{9D8B030D-6E8A-4147-A177-3AD203B41FA5}">
                      <a16:colId xmlns:a16="http://schemas.microsoft.com/office/drawing/2014/main" val="2091913662"/>
                    </a:ext>
                  </a:extLst>
                </a:gridCol>
                <a:gridCol w="891540">
                  <a:extLst>
                    <a:ext uri="{9D8B030D-6E8A-4147-A177-3AD203B41FA5}">
                      <a16:colId xmlns:a16="http://schemas.microsoft.com/office/drawing/2014/main" val="561623752"/>
                    </a:ext>
                  </a:extLst>
                </a:gridCol>
                <a:gridCol w="891540">
                  <a:extLst>
                    <a:ext uri="{9D8B030D-6E8A-4147-A177-3AD203B41FA5}">
                      <a16:colId xmlns:a16="http://schemas.microsoft.com/office/drawing/2014/main" val="4292994283"/>
                    </a:ext>
                  </a:extLst>
                </a:gridCol>
                <a:gridCol w="891540">
                  <a:extLst>
                    <a:ext uri="{9D8B030D-6E8A-4147-A177-3AD203B41FA5}">
                      <a16:colId xmlns:a16="http://schemas.microsoft.com/office/drawing/2014/main" val="2190306754"/>
                    </a:ext>
                  </a:extLst>
                </a:gridCol>
                <a:gridCol w="891540">
                  <a:extLst>
                    <a:ext uri="{9D8B030D-6E8A-4147-A177-3AD203B41FA5}">
                      <a16:colId xmlns:a16="http://schemas.microsoft.com/office/drawing/2014/main" val="2918725125"/>
                    </a:ext>
                  </a:extLst>
                </a:gridCol>
                <a:gridCol w="891540">
                  <a:extLst>
                    <a:ext uri="{9D8B030D-6E8A-4147-A177-3AD203B41FA5}">
                      <a16:colId xmlns:a16="http://schemas.microsoft.com/office/drawing/2014/main" val="1360741157"/>
                    </a:ext>
                  </a:extLst>
                </a:gridCol>
                <a:gridCol w="891540">
                  <a:extLst>
                    <a:ext uri="{9D8B030D-6E8A-4147-A177-3AD203B41FA5}">
                      <a16:colId xmlns:a16="http://schemas.microsoft.com/office/drawing/2014/main" val="3438920255"/>
                    </a:ext>
                  </a:extLst>
                </a:gridCol>
              </a:tblGrid>
              <a:tr h="370840">
                <a:tc>
                  <a:txBody>
                    <a:bodyPr/>
                    <a:lstStyle/>
                    <a:p>
                      <a:pPr algn="ctr"/>
                      <a:r>
                        <a:rPr lang="en-US" b="0" dirty="0"/>
                        <a:t>0.171</a:t>
                      </a:r>
                      <a:endParaRPr lang="en-GB" b="0" dirty="0"/>
                    </a:p>
                  </a:txBody>
                  <a:tcPr/>
                </a:tc>
                <a:tc>
                  <a:txBody>
                    <a:bodyPr/>
                    <a:lstStyle/>
                    <a:p>
                      <a:pPr algn="ctr"/>
                      <a:r>
                        <a:rPr lang="en-US" b="0" dirty="0"/>
                        <a:t>0.138</a:t>
                      </a:r>
                      <a:endParaRPr lang="en-GB" b="0" dirty="0"/>
                    </a:p>
                  </a:txBody>
                  <a:tcPr/>
                </a:tc>
                <a:tc>
                  <a:txBody>
                    <a:bodyPr/>
                    <a:lstStyle/>
                    <a:p>
                      <a:pPr algn="ctr"/>
                      <a:r>
                        <a:rPr lang="en-US" b="0" dirty="0"/>
                        <a:t>0.119</a:t>
                      </a:r>
                      <a:endParaRPr lang="en-GB" b="0" dirty="0"/>
                    </a:p>
                  </a:txBody>
                  <a:tcPr/>
                </a:tc>
                <a:tc>
                  <a:txBody>
                    <a:bodyPr/>
                    <a:lstStyle/>
                    <a:p>
                      <a:pPr algn="ctr"/>
                      <a:r>
                        <a:rPr lang="en-US" b="0" dirty="0"/>
                        <a:t>0.105</a:t>
                      </a:r>
                      <a:endParaRPr lang="en-GB" b="0" dirty="0"/>
                    </a:p>
                  </a:txBody>
                  <a:tcPr/>
                </a:tc>
                <a:tc>
                  <a:txBody>
                    <a:bodyPr/>
                    <a:lstStyle/>
                    <a:p>
                      <a:pPr algn="ctr"/>
                      <a:r>
                        <a:rPr lang="en-US" b="0" dirty="0"/>
                        <a:t>0.095</a:t>
                      </a:r>
                      <a:endParaRPr lang="en-GB" b="0" dirty="0"/>
                    </a:p>
                  </a:txBody>
                  <a:tcPr/>
                </a:tc>
                <a:tc>
                  <a:txBody>
                    <a:bodyPr/>
                    <a:lstStyle/>
                    <a:p>
                      <a:pPr algn="ctr"/>
                      <a:r>
                        <a:rPr lang="en-US" b="0" dirty="0"/>
                        <a:t>0.087</a:t>
                      </a:r>
                      <a:endParaRPr lang="en-GB" b="0" dirty="0"/>
                    </a:p>
                  </a:txBody>
                  <a:tcPr/>
                </a:tc>
                <a:tc>
                  <a:txBody>
                    <a:bodyPr/>
                    <a:lstStyle/>
                    <a:p>
                      <a:pPr algn="ctr"/>
                      <a:r>
                        <a:rPr lang="en-US" b="0" dirty="0"/>
                        <a:t>0.079</a:t>
                      </a:r>
                      <a:endParaRPr lang="en-GB" b="0" dirty="0"/>
                    </a:p>
                  </a:txBody>
                  <a:tcPr/>
                </a:tc>
                <a:tc>
                  <a:txBody>
                    <a:bodyPr/>
                    <a:lstStyle/>
                    <a:p>
                      <a:pPr algn="ctr"/>
                      <a:r>
                        <a:rPr lang="en-US" b="0" dirty="0"/>
                        <a:t>0.073</a:t>
                      </a:r>
                      <a:endParaRPr lang="en-GB" b="0" dirty="0"/>
                    </a:p>
                  </a:txBody>
                  <a:tcPr/>
                </a:tc>
                <a:tc>
                  <a:txBody>
                    <a:bodyPr/>
                    <a:lstStyle/>
                    <a:p>
                      <a:pPr algn="ctr"/>
                      <a:r>
                        <a:rPr lang="en-US" b="0" dirty="0"/>
                        <a:t>0.068</a:t>
                      </a:r>
                      <a:endParaRPr lang="en-GB" b="0" dirty="0"/>
                    </a:p>
                  </a:txBody>
                  <a:tcPr/>
                </a:tc>
                <a:tc>
                  <a:txBody>
                    <a:bodyPr/>
                    <a:lstStyle/>
                    <a:p>
                      <a:pPr algn="ctr"/>
                      <a:r>
                        <a:rPr lang="en-US" b="0" dirty="0"/>
                        <a:t>0.063</a:t>
                      </a:r>
                      <a:endParaRPr lang="en-GB" b="0" dirty="0"/>
                    </a:p>
                  </a:txBody>
                  <a:tcPr/>
                </a:tc>
                <a:extLst>
                  <a:ext uri="{0D108BD9-81ED-4DB2-BD59-A6C34878D82A}">
                    <a16:rowId xmlns:a16="http://schemas.microsoft.com/office/drawing/2014/main" val="664339601"/>
                  </a:ext>
                </a:extLst>
              </a:tr>
            </a:tbl>
          </a:graphicData>
        </a:graphic>
      </p:graphicFrame>
      <p:sp>
        <p:nvSpPr>
          <p:cNvPr id="8" name="TextBox 7">
            <a:extLst>
              <a:ext uri="{FF2B5EF4-FFF2-40B4-BE49-F238E27FC236}">
                <a16:creationId xmlns:a16="http://schemas.microsoft.com/office/drawing/2014/main" id="{0624566F-F64D-4A76-BCBB-3C815353BB67}"/>
              </a:ext>
            </a:extLst>
          </p:cNvPr>
          <p:cNvSpPr txBox="1"/>
          <p:nvPr/>
        </p:nvSpPr>
        <p:spPr>
          <a:xfrm>
            <a:off x="1638300" y="3299936"/>
            <a:ext cx="7555804" cy="369332"/>
          </a:xfrm>
          <a:prstGeom prst="rect">
            <a:avLst/>
          </a:prstGeom>
          <a:noFill/>
        </p:spPr>
        <p:txBody>
          <a:bodyPr wrap="square" rtlCol="0">
            <a:spAutoFit/>
          </a:bodyPr>
          <a:lstStyle/>
          <a:p>
            <a:r>
              <a:rPr lang="en-US" dirty="0"/>
              <a:t>set of log weights as showing in previous settings, w[1:10]</a:t>
            </a:r>
            <a:endParaRPr lang="en-GB"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9570902-0DAC-43CB-8326-CF5115CCD0DD}"/>
                  </a:ext>
                </a:extLst>
              </p:cNvPr>
              <p:cNvSpPr txBox="1"/>
              <p:nvPr/>
            </p:nvSpPr>
            <p:spPr>
              <a:xfrm>
                <a:off x="1638299" y="4546948"/>
                <a:ext cx="8915399" cy="1217064"/>
              </a:xfrm>
              <a:prstGeom prst="rect">
                <a:avLst/>
              </a:prstGeom>
              <a:noFill/>
            </p:spPr>
            <p:txBody>
              <a:bodyPr wrap="square" rtlCol="0">
                <a:spAutoFit/>
              </a:bodyPr>
              <a:lstStyle/>
              <a:p>
                <a:r>
                  <a:rPr lang="en-US" dirty="0"/>
                  <a:t>To calculate the best-center, simply compute a weighted average of the history window using these weights:</a:t>
                </a:r>
                <a:endParaRPr lang="en-GB" dirty="0"/>
              </a:p>
              <a:p>
                <a:endParaRPr lang="en-GB" dirty="0"/>
              </a:p>
              <a:p>
                <a:pPr marL="285750" indent="-285750">
                  <a:buFont typeface="Arial" panose="020B0604020202020204" pitchFamily="34" charset="0"/>
                  <a:buChar char="•"/>
                </a:pPr>
                <a:r>
                  <a:rPr lang="en-US" dirty="0"/>
                  <a:t>best-center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10</m:t>
                        </m:r>
                      </m:sup>
                      <m:e>
                        <m:r>
                          <a:rPr lang="en-US" b="0" i="1" smtClean="0">
                            <a:latin typeface="Cambria Math" panose="02040503050406030204" pitchFamily="18" charset="0"/>
                          </a:rPr>
                          <m:t>𝑤</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dirty="0"/>
              </a:p>
            </p:txBody>
          </p:sp>
        </mc:Choice>
        <mc:Fallback>
          <p:sp>
            <p:nvSpPr>
              <p:cNvPr id="9" name="TextBox 8">
                <a:extLst>
                  <a:ext uri="{FF2B5EF4-FFF2-40B4-BE49-F238E27FC236}">
                    <a16:creationId xmlns:a16="http://schemas.microsoft.com/office/drawing/2014/main" id="{29570902-0DAC-43CB-8326-CF5115CCD0DD}"/>
                  </a:ext>
                </a:extLst>
              </p:cNvPr>
              <p:cNvSpPr txBox="1">
                <a:spLocks noRot="1" noChangeAspect="1" noMove="1" noResize="1" noEditPoints="1" noAdjustHandles="1" noChangeArrowheads="1" noChangeShapeType="1" noTextEdit="1"/>
              </p:cNvSpPr>
              <p:nvPr/>
            </p:nvSpPr>
            <p:spPr>
              <a:xfrm>
                <a:off x="1638299" y="4546948"/>
                <a:ext cx="8915399" cy="1217064"/>
              </a:xfrm>
              <a:prstGeom prst="rect">
                <a:avLst/>
              </a:prstGeom>
              <a:blipFill>
                <a:blip r:embed="rId2"/>
                <a:stretch>
                  <a:fillRect l="-616" t="-3000" b="-55500"/>
                </a:stretch>
              </a:blipFill>
            </p:spPr>
            <p:txBody>
              <a:bodyPr/>
              <a:lstStyle/>
              <a:p>
                <a:r>
                  <a:rPr lang="en-GB">
                    <a:noFill/>
                  </a:rPr>
                  <a:t> </a:t>
                </a:r>
              </a:p>
            </p:txBody>
          </p:sp>
        </mc:Fallback>
      </mc:AlternateContent>
    </p:spTree>
    <p:extLst>
      <p:ext uri="{BB962C8B-B14F-4D97-AF65-F5344CB8AC3E}">
        <p14:creationId xmlns:p14="http://schemas.microsoft.com/office/powerpoint/2010/main" val="142679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410C-F4D9-49C4-AD71-001093080526}"/>
              </a:ext>
            </a:extLst>
          </p:cNvPr>
          <p:cNvSpPr>
            <a:spLocks noGrp="1"/>
          </p:cNvSpPr>
          <p:nvPr>
            <p:ph type="title"/>
          </p:nvPr>
        </p:nvSpPr>
        <p:spPr/>
        <p:txBody>
          <a:bodyPr/>
          <a:lstStyle/>
          <a:p>
            <a:r>
              <a:rPr lang="en-US" dirty="0"/>
              <a:t>Adaptive Solution Generation System</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42E993-C269-465C-B3EA-3976166998B2}"/>
                  </a:ext>
                </a:extLst>
              </p:cNvPr>
              <p:cNvSpPr>
                <a:spLocks noGrp="1"/>
              </p:cNvSpPr>
              <p:nvPr>
                <p:ph idx="1"/>
              </p:nvPr>
            </p:nvSpPr>
            <p:spPr>
              <a:xfrm>
                <a:off x="2589212" y="1478691"/>
                <a:ext cx="8915400" cy="5070389"/>
              </a:xfrm>
            </p:spPr>
            <p:txBody>
              <a:bodyPr/>
              <a:lstStyle/>
              <a:p>
                <a:r>
                  <a:rPr lang="en-US" dirty="0"/>
                  <a:t>Two scales are utilized</a:t>
                </a:r>
              </a:p>
              <a:p>
                <a:pPr lvl="1"/>
                <a:r>
                  <a:rPr lang="en-US" i="1" dirty="0" err="1"/>
                  <a:t>orig</a:t>
                </a:r>
                <a:r>
                  <a:rPr lang="en-US" i="1" dirty="0"/>
                  <a:t>-scale</a:t>
                </a:r>
                <a:r>
                  <a:rPr lang="en-US" dirty="0"/>
                  <a:t> is used for the original center</a:t>
                </a:r>
              </a:p>
              <a:p>
                <a:pPr lvl="1"/>
                <a:r>
                  <a:rPr lang="en-US" i="1" dirty="0"/>
                  <a:t>best-scale</a:t>
                </a:r>
                <a:r>
                  <a:rPr lang="en-US" dirty="0"/>
                  <a:t> is used for the best center</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0.0 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𝑠𝑐𝑎𝑙𝑒</m:t>
                    </m:r>
                    <m:r>
                      <a:rPr lang="en-US" b="0" i="1" smtClean="0">
                        <a:latin typeface="Cambria Math" panose="02040503050406030204" pitchFamily="18" charset="0"/>
                        <a:ea typeface="Cambria Math" panose="02040503050406030204" pitchFamily="18" charset="0"/>
                      </a:rPr>
                      <m:t>≤2.0 </m:t>
                    </m:r>
                  </m:oMath>
                </a14:m>
                <a:r>
                  <a:rPr lang="en-US" dirty="0"/>
                  <a:t>, </a:t>
                </a:r>
                <a14:m>
                  <m:oMath xmlns:m="http://schemas.openxmlformats.org/officeDocument/2006/math">
                    <m:r>
                      <a:rPr lang="en-US" b="0" i="1" smtClean="0">
                        <a:latin typeface="Cambria Math" panose="02040503050406030204" pitchFamily="18" charset="0"/>
                      </a:rPr>
                      <m:t>𝑜𝑟𝑖𝑔𝑠𝑐𝑎𝑙𝑒</m:t>
                    </m:r>
                    <m:r>
                      <a:rPr lang="en-US" b="0" i="1" smtClean="0">
                        <a:latin typeface="Cambria Math" panose="02040503050406030204" pitchFamily="18" charset="0"/>
                      </a:rPr>
                      <m:t>+</m:t>
                    </m:r>
                    <m:r>
                      <a:rPr lang="en-US" b="0" i="1" smtClean="0">
                        <a:latin typeface="Cambria Math" panose="02040503050406030204" pitchFamily="18" charset="0"/>
                      </a:rPr>
                      <m:t>𝑏𝑒𝑠𝑡𝑠𝑐𝑎𝑙𝑒</m:t>
                    </m:r>
                    <m:r>
                      <a:rPr lang="en-US" b="0" i="1" smtClean="0">
                        <a:latin typeface="Cambria Math" panose="02040503050406030204" pitchFamily="18" charset="0"/>
                      </a:rPr>
                      <m:t>=2.0</m:t>
                    </m:r>
                  </m:oMath>
                </a14:m>
                <a:endParaRPr lang="en-US" dirty="0"/>
              </a:p>
              <a:p>
                <a:r>
                  <a:rPr lang="en-US" dirty="0"/>
                  <a:t>Calculating the scales</a:t>
                </a:r>
              </a:p>
              <a:p>
                <a:pPr marL="457200" lvl="1" indent="0">
                  <a:buNone/>
                </a:pPr>
                <a:r>
                  <a:rPr lang="en-US" dirty="0"/>
                  <a:t>default : </a:t>
                </a:r>
                <a:r>
                  <a:rPr lang="en-US" i="1" dirty="0" err="1"/>
                  <a:t>orig</a:t>
                </a:r>
                <a:r>
                  <a:rPr lang="en-US" i="1" dirty="0"/>
                  <a:t>-scale = 1.5, best-scale = 0.5</a:t>
                </a:r>
                <a:endParaRPr lang="en-US" dirty="0"/>
              </a:p>
              <a:p>
                <a:pPr marL="457200" lvl="1" indent="0">
                  <a:buNone/>
                </a:pPr>
                <a:r>
                  <a:rPr lang="en-US" dirty="0" err="1">
                    <a:latin typeface="+mj-lt"/>
                  </a:rPr>
                  <a:t>orig</a:t>
                </a:r>
                <a:r>
                  <a:rPr lang="en-US" dirty="0">
                    <a:latin typeface="+mj-lt"/>
                  </a:rPr>
                  <a:t>-scale = 1+(0.195 + 0.167 + 0.13 + 0.117) = 1.609</a:t>
                </a:r>
              </a:p>
              <a:p>
                <a:pPr marL="457200" lvl="1" indent="0">
                  <a:buNone/>
                </a:pPr>
                <a:r>
                  <a:rPr lang="en-US" dirty="0">
                    <a:latin typeface="+mj-lt"/>
                  </a:rPr>
                  <a:t>best-scale = 2 – 1.609 = 0. 391</a:t>
                </a:r>
              </a:p>
              <a:p>
                <a:pPr marL="457200" lvl="1" indent="0">
                  <a:buNone/>
                </a:pPr>
                <a:r>
                  <a:rPr lang="en-US" dirty="0"/>
                  <a:t>next generation will have:</a:t>
                </a:r>
              </a:p>
              <a:p>
                <a:pPr marL="457200" lvl="1" indent="0">
                  <a:buNone/>
                </a:pPr>
                <a:r>
                  <a:rPr lang="en-US" dirty="0"/>
                  <a:t>original solutions =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1.609 ∗</m:t>
                    </m:r>
                    <m:r>
                      <m:rPr>
                        <m:nor/>
                      </m:rPr>
                      <a:rPr lang="el-GR" dirty="0"/>
                      <m:t>λ</m:t>
                    </m:r>
                    <m:r>
                      <a:rPr lang="en-US" b="0" i="1" dirty="0" smtClean="0">
                        <a:latin typeface="Cambria Math" panose="02040503050406030204" pitchFamily="18" charset="0"/>
                      </a:rPr>
                      <m:t>/2</m:t>
                    </m:r>
                    <m:r>
                      <a:rPr lang="en-US" i="1">
                        <a:latin typeface="Cambria Math" panose="02040503050406030204" pitchFamily="18" charset="0"/>
                      </a:rPr>
                      <m:t>⌋</m:t>
                    </m:r>
                  </m:oMath>
                </a14:m>
                <a:r>
                  <a:rPr lang="en-US" dirty="0"/>
                  <a:t> = 10 solutions</a:t>
                </a:r>
              </a:p>
              <a:p>
                <a:pPr marL="457200" lvl="1" indent="0">
                  <a:buNone/>
                </a:pPr>
                <a:r>
                  <a:rPr lang="en-US" dirty="0"/>
                  <a:t>best center  solutions = </a:t>
                </a:r>
                <a:r>
                  <a:rPr lang="el-GR" dirty="0"/>
                  <a:t>λ</a:t>
                </a:r>
                <a:r>
                  <a:rPr lang="en-US" dirty="0"/>
                  <a:t> – 10 = 3 solutions</a:t>
                </a:r>
              </a:p>
              <a:p>
                <a:r>
                  <a:rPr lang="en-US" dirty="0"/>
                  <a:t>If any of the scales become 2 or 0, reset them to default values.</a:t>
                </a:r>
              </a:p>
            </p:txBody>
          </p:sp>
        </mc:Choice>
        <mc:Fallback xmlns="">
          <p:sp>
            <p:nvSpPr>
              <p:cNvPr id="3" name="Content Placeholder 2">
                <a:extLst>
                  <a:ext uri="{FF2B5EF4-FFF2-40B4-BE49-F238E27FC236}">
                    <a16:creationId xmlns:a16="http://schemas.microsoft.com/office/drawing/2014/main" id="{FD42E993-C269-465C-B3EA-3976166998B2}"/>
                  </a:ext>
                </a:extLst>
              </p:cNvPr>
              <p:cNvSpPr>
                <a:spLocks noGrp="1" noRot="1" noChangeAspect="1" noMove="1" noResize="1" noEditPoints="1" noAdjustHandles="1" noChangeArrowheads="1" noChangeShapeType="1" noTextEdit="1"/>
              </p:cNvSpPr>
              <p:nvPr>
                <p:ph idx="1"/>
              </p:nvPr>
            </p:nvSpPr>
            <p:spPr>
              <a:xfrm>
                <a:off x="2589212" y="1478691"/>
                <a:ext cx="8915400" cy="5070389"/>
              </a:xfrm>
              <a:blipFill>
                <a:blip r:embed="rId2"/>
                <a:stretch>
                  <a:fillRect l="-479" t="-722"/>
                </a:stretch>
              </a:blipFill>
            </p:spPr>
            <p:txBody>
              <a:bodyPr/>
              <a:lstStyle/>
              <a:p>
                <a:r>
                  <a:rPr lang="en-GB">
                    <a:noFill/>
                  </a:rPr>
                  <a:t> </a:t>
                </a:r>
              </a:p>
            </p:txBody>
          </p:sp>
        </mc:Fallback>
      </mc:AlternateContent>
      <p:graphicFrame>
        <p:nvGraphicFramePr>
          <p:cNvPr id="4" name="Table 3">
            <a:extLst>
              <a:ext uri="{FF2B5EF4-FFF2-40B4-BE49-F238E27FC236}">
                <a16:creationId xmlns:a16="http://schemas.microsoft.com/office/drawing/2014/main" id="{2AB9A717-6B31-4F5A-BB2C-01C303356A5E}"/>
              </a:ext>
            </a:extLst>
          </p:cNvPr>
          <p:cNvGraphicFramePr>
            <a:graphicFrameLocks noGrp="1"/>
          </p:cNvGraphicFramePr>
          <p:nvPr>
            <p:extLst>
              <p:ext uri="{D42A27DB-BD31-4B8C-83A1-F6EECF244321}">
                <p14:modId xmlns:p14="http://schemas.microsoft.com/office/powerpoint/2010/main" val="142569005"/>
              </p:ext>
            </p:extLst>
          </p:nvPr>
        </p:nvGraphicFramePr>
        <p:xfrm>
          <a:off x="8257873" y="3184749"/>
          <a:ext cx="2494357" cy="2194560"/>
        </p:xfrm>
        <a:graphic>
          <a:graphicData uri="http://schemas.openxmlformats.org/drawingml/2006/table">
            <a:tbl>
              <a:tblPr firstRow="1" bandRow="1">
                <a:tableStyleId>{8A107856-5554-42FB-B03E-39F5DBC370BA}</a:tableStyleId>
              </a:tblPr>
              <a:tblGrid>
                <a:gridCol w="808895">
                  <a:extLst>
                    <a:ext uri="{9D8B030D-6E8A-4147-A177-3AD203B41FA5}">
                      <a16:colId xmlns:a16="http://schemas.microsoft.com/office/drawing/2014/main" val="323320305"/>
                    </a:ext>
                  </a:extLst>
                </a:gridCol>
                <a:gridCol w="851430">
                  <a:extLst>
                    <a:ext uri="{9D8B030D-6E8A-4147-A177-3AD203B41FA5}">
                      <a16:colId xmlns:a16="http://schemas.microsoft.com/office/drawing/2014/main" val="763777570"/>
                    </a:ext>
                  </a:extLst>
                </a:gridCol>
                <a:gridCol w="834032">
                  <a:extLst>
                    <a:ext uri="{9D8B030D-6E8A-4147-A177-3AD203B41FA5}">
                      <a16:colId xmlns:a16="http://schemas.microsoft.com/office/drawing/2014/main" val="2641352149"/>
                    </a:ext>
                  </a:extLst>
                </a:gridCol>
              </a:tblGrid>
              <a:tr h="0">
                <a:tc>
                  <a:txBody>
                    <a:bodyPr/>
                    <a:lstStyle/>
                    <a:p>
                      <a:r>
                        <a:rPr lang="en-US" b="0" dirty="0"/>
                        <a:t>w[1]</a:t>
                      </a:r>
                      <a:endParaRPr lang="en-GB" b="0" dirty="0"/>
                    </a:p>
                  </a:txBody>
                  <a:tcPr/>
                </a:tc>
                <a:tc>
                  <a:txBody>
                    <a:bodyPr/>
                    <a:lstStyle/>
                    <a:p>
                      <a:r>
                        <a:rPr lang="en-US" b="0" dirty="0"/>
                        <a:t>0.245</a:t>
                      </a:r>
                      <a:endParaRPr lang="en-GB" b="0" dirty="0"/>
                    </a:p>
                  </a:txBody>
                  <a:tcPr/>
                </a:tc>
                <a:tc>
                  <a:txBody>
                    <a:bodyPr/>
                    <a:lstStyle/>
                    <a:p>
                      <a:r>
                        <a:rPr lang="en-US" b="0" dirty="0"/>
                        <a:t>best</a:t>
                      </a:r>
                      <a:endParaRPr lang="en-GB" b="0" dirty="0"/>
                    </a:p>
                  </a:txBody>
                  <a:tcPr/>
                </a:tc>
                <a:extLst>
                  <a:ext uri="{0D108BD9-81ED-4DB2-BD59-A6C34878D82A}">
                    <a16:rowId xmlns:a16="http://schemas.microsoft.com/office/drawing/2014/main" val="1544522452"/>
                  </a:ext>
                </a:extLst>
              </a:tr>
              <a:tr h="293679">
                <a:tc>
                  <a:txBody>
                    <a:bodyPr/>
                    <a:lstStyle/>
                    <a:p>
                      <a:r>
                        <a:rPr lang="en-US" b="0" dirty="0"/>
                        <a:t>w[2]</a:t>
                      </a:r>
                      <a:endParaRPr lang="en-GB" b="0" dirty="0"/>
                    </a:p>
                  </a:txBody>
                  <a:tcPr/>
                </a:tc>
                <a:tc>
                  <a:txBody>
                    <a:bodyPr/>
                    <a:lstStyle/>
                    <a:p>
                      <a:r>
                        <a:rPr lang="en-US" b="0" dirty="0"/>
                        <a:t>0.195</a:t>
                      </a:r>
                      <a:endParaRPr lang="en-GB" b="0" dirty="0"/>
                    </a:p>
                  </a:txBody>
                  <a:tcPr/>
                </a:tc>
                <a:tc>
                  <a:txBody>
                    <a:bodyPr/>
                    <a:lstStyle/>
                    <a:p>
                      <a:r>
                        <a:rPr lang="en-US" b="0" dirty="0" err="1"/>
                        <a:t>orig</a:t>
                      </a:r>
                      <a:endParaRPr lang="en-GB" b="0" dirty="0"/>
                    </a:p>
                  </a:txBody>
                  <a:tcPr/>
                </a:tc>
                <a:extLst>
                  <a:ext uri="{0D108BD9-81ED-4DB2-BD59-A6C34878D82A}">
                    <a16:rowId xmlns:a16="http://schemas.microsoft.com/office/drawing/2014/main" val="3774126760"/>
                  </a:ext>
                </a:extLst>
              </a:tr>
              <a:tr h="293679">
                <a:tc>
                  <a:txBody>
                    <a:bodyPr/>
                    <a:lstStyle/>
                    <a:p>
                      <a:r>
                        <a:rPr lang="en-US" b="0" dirty="0"/>
                        <a:t>w[3]</a:t>
                      </a:r>
                      <a:endParaRPr lang="en-GB" b="0" dirty="0"/>
                    </a:p>
                  </a:txBody>
                  <a:tcPr/>
                </a:tc>
                <a:tc>
                  <a:txBody>
                    <a:bodyPr/>
                    <a:lstStyle/>
                    <a:p>
                      <a:r>
                        <a:rPr lang="en-US" b="0" dirty="0"/>
                        <a:t>0.167</a:t>
                      </a:r>
                      <a:endParaRPr lang="en-GB" b="0" dirty="0"/>
                    </a:p>
                  </a:txBody>
                  <a:tcPr/>
                </a:tc>
                <a:tc>
                  <a:txBody>
                    <a:bodyPr/>
                    <a:lstStyle/>
                    <a:p>
                      <a:r>
                        <a:rPr lang="en-US" b="0" dirty="0" err="1"/>
                        <a:t>orig</a:t>
                      </a:r>
                      <a:endParaRPr lang="en-GB" b="0" dirty="0"/>
                    </a:p>
                  </a:txBody>
                  <a:tcPr/>
                </a:tc>
                <a:extLst>
                  <a:ext uri="{0D108BD9-81ED-4DB2-BD59-A6C34878D82A}">
                    <a16:rowId xmlns:a16="http://schemas.microsoft.com/office/drawing/2014/main" val="3783655236"/>
                  </a:ext>
                </a:extLst>
              </a:tr>
              <a:tr h="293679">
                <a:tc>
                  <a:txBody>
                    <a:bodyPr/>
                    <a:lstStyle/>
                    <a:p>
                      <a:r>
                        <a:rPr lang="en-US" b="0" dirty="0"/>
                        <a:t>w[4]</a:t>
                      </a:r>
                      <a:endParaRPr lang="en-GB" b="0" dirty="0"/>
                    </a:p>
                  </a:txBody>
                  <a:tcPr/>
                </a:tc>
                <a:tc>
                  <a:txBody>
                    <a:bodyPr/>
                    <a:lstStyle/>
                    <a:p>
                      <a:r>
                        <a:rPr lang="en-US" b="0" dirty="0"/>
                        <a:t>0.146</a:t>
                      </a:r>
                      <a:endParaRPr lang="en-GB" b="0" dirty="0"/>
                    </a:p>
                  </a:txBody>
                  <a:tcPr/>
                </a:tc>
                <a:tc>
                  <a:txBody>
                    <a:bodyPr/>
                    <a:lstStyle/>
                    <a:p>
                      <a:r>
                        <a:rPr lang="en-US" b="0" dirty="0"/>
                        <a:t>best</a:t>
                      </a:r>
                      <a:endParaRPr lang="en-GB" b="0" dirty="0"/>
                    </a:p>
                  </a:txBody>
                  <a:tcPr/>
                </a:tc>
                <a:extLst>
                  <a:ext uri="{0D108BD9-81ED-4DB2-BD59-A6C34878D82A}">
                    <a16:rowId xmlns:a16="http://schemas.microsoft.com/office/drawing/2014/main" val="1766735691"/>
                  </a:ext>
                </a:extLst>
              </a:tr>
              <a:tr h="293679">
                <a:tc>
                  <a:txBody>
                    <a:bodyPr/>
                    <a:lstStyle/>
                    <a:p>
                      <a:r>
                        <a:rPr lang="en-US" b="0" dirty="0"/>
                        <a:t>w[5]</a:t>
                      </a:r>
                      <a:endParaRPr lang="en-GB" b="0" dirty="0"/>
                    </a:p>
                  </a:txBody>
                  <a:tcPr/>
                </a:tc>
                <a:tc>
                  <a:txBody>
                    <a:bodyPr/>
                    <a:lstStyle/>
                    <a:p>
                      <a:r>
                        <a:rPr lang="en-US" b="0" dirty="0"/>
                        <a:t>0.130</a:t>
                      </a:r>
                      <a:endParaRPr lang="en-GB" b="0" dirty="0"/>
                    </a:p>
                  </a:txBody>
                  <a:tcPr/>
                </a:tc>
                <a:tc>
                  <a:txBody>
                    <a:bodyPr/>
                    <a:lstStyle/>
                    <a:p>
                      <a:r>
                        <a:rPr lang="en-US" b="0" dirty="0" err="1"/>
                        <a:t>orig</a:t>
                      </a:r>
                      <a:endParaRPr lang="en-GB" b="0" dirty="0"/>
                    </a:p>
                  </a:txBody>
                  <a:tcPr/>
                </a:tc>
                <a:extLst>
                  <a:ext uri="{0D108BD9-81ED-4DB2-BD59-A6C34878D82A}">
                    <a16:rowId xmlns:a16="http://schemas.microsoft.com/office/drawing/2014/main" val="4289775656"/>
                  </a:ext>
                </a:extLst>
              </a:tr>
              <a:tr h="293679">
                <a:tc>
                  <a:txBody>
                    <a:bodyPr/>
                    <a:lstStyle/>
                    <a:p>
                      <a:r>
                        <a:rPr lang="en-US" b="0" dirty="0"/>
                        <a:t>w[6]</a:t>
                      </a:r>
                      <a:endParaRPr lang="en-GB" b="0" dirty="0"/>
                    </a:p>
                  </a:txBody>
                  <a:tcPr/>
                </a:tc>
                <a:tc>
                  <a:txBody>
                    <a:bodyPr/>
                    <a:lstStyle/>
                    <a:p>
                      <a:r>
                        <a:rPr lang="en-US" b="0" dirty="0"/>
                        <a:t>0.117</a:t>
                      </a:r>
                      <a:endParaRPr lang="en-GB" b="0" dirty="0"/>
                    </a:p>
                  </a:txBody>
                  <a:tcPr/>
                </a:tc>
                <a:tc>
                  <a:txBody>
                    <a:bodyPr/>
                    <a:lstStyle/>
                    <a:p>
                      <a:r>
                        <a:rPr lang="en-US" b="0" dirty="0" err="1"/>
                        <a:t>orig</a:t>
                      </a:r>
                      <a:endParaRPr lang="en-GB" b="0" dirty="0"/>
                    </a:p>
                  </a:txBody>
                  <a:tcPr/>
                </a:tc>
                <a:extLst>
                  <a:ext uri="{0D108BD9-81ED-4DB2-BD59-A6C34878D82A}">
                    <a16:rowId xmlns:a16="http://schemas.microsoft.com/office/drawing/2014/main" val="3068649016"/>
                  </a:ext>
                </a:extLst>
              </a:tr>
            </a:tbl>
          </a:graphicData>
        </a:graphic>
      </p:graphicFrame>
      <p:graphicFrame>
        <p:nvGraphicFramePr>
          <p:cNvPr id="5" name="Table 4">
            <a:extLst>
              <a:ext uri="{FF2B5EF4-FFF2-40B4-BE49-F238E27FC236}">
                <a16:creationId xmlns:a16="http://schemas.microsoft.com/office/drawing/2014/main" id="{F5EB833E-2458-41E5-982D-A2B93B53CEBD}"/>
              </a:ext>
            </a:extLst>
          </p:cNvPr>
          <p:cNvGraphicFramePr>
            <a:graphicFrameLocks noGrp="1"/>
          </p:cNvGraphicFramePr>
          <p:nvPr>
            <p:extLst>
              <p:ext uri="{D42A27DB-BD31-4B8C-83A1-F6EECF244321}">
                <p14:modId xmlns:p14="http://schemas.microsoft.com/office/powerpoint/2010/main" val="2587880450"/>
              </p:ext>
            </p:extLst>
          </p:nvPr>
        </p:nvGraphicFramePr>
        <p:xfrm>
          <a:off x="8257874" y="1947220"/>
          <a:ext cx="2494356" cy="1112520"/>
        </p:xfrm>
        <a:graphic>
          <a:graphicData uri="http://schemas.openxmlformats.org/drawingml/2006/table">
            <a:tbl>
              <a:tblPr firstRow="1" bandRow="1">
                <a:tableStyleId>{8A107856-5554-42FB-B03E-39F5DBC370BA}</a:tableStyleId>
              </a:tblPr>
              <a:tblGrid>
                <a:gridCol w="349752">
                  <a:extLst>
                    <a:ext uri="{9D8B030D-6E8A-4147-A177-3AD203B41FA5}">
                      <a16:colId xmlns:a16="http://schemas.microsoft.com/office/drawing/2014/main" val="3885096985"/>
                    </a:ext>
                  </a:extLst>
                </a:gridCol>
                <a:gridCol w="2144604">
                  <a:extLst>
                    <a:ext uri="{9D8B030D-6E8A-4147-A177-3AD203B41FA5}">
                      <a16:colId xmlns:a16="http://schemas.microsoft.com/office/drawing/2014/main" val="3026699863"/>
                    </a:ext>
                  </a:extLst>
                </a:gridCol>
              </a:tblGrid>
              <a:tr h="370840">
                <a:tc>
                  <a:txBody>
                    <a:bodyPr/>
                    <a:lstStyle/>
                    <a:p>
                      <a:r>
                        <a:rPr lang="en-US" b="0" i="0" dirty="0"/>
                        <a:t>µ</a:t>
                      </a:r>
                      <a:endParaRPr lang="en-GB" b="0" i="0" dirty="0"/>
                    </a:p>
                  </a:txBody>
                  <a:tcPr/>
                </a:tc>
                <a:tc>
                  <a:txBody>
                    <a:bodyPr/>
                    <a:lstStyle/>
                    <a:p>
                      <a:r>
                        <a:rPr lang="en-US" b="0" dirty="0"/>
                        <a:t>6</a:t>
                      </a:r>
                      <a:endParaRPr lang="en-GB" b="0" dirty="0"/>
                    </a:p>
                  </a:txBody>
                  <a:tcPr/>
                </a:tc>
                <a:extLst>
                  <a:ext uri="{0D108BD9-81ED-4DB2-BD59-A6C34878D82A}">
                    <a16:rowId xmlns:a16="http://schemas.microsoft.com/office/drawing/2014/main" val="686395592"/>
                  </a:ext>
                </a:extLst>
              </a:tr>
              <a:tr h="370840">
                <a:tc>
                  <a:txBody>
                    <a:bodyPr/>
                    <a:lstStyle/>
                    <a:p>
                      <a:r>
                        <a:rPr lang="el-GR" dirty="0"/>
                        <a:t>λ</a:t>
                      </a:r>
                      <a:endParaRPr lang="en-GB" dirty="0"/>
                    </a:p>
                  </a:txBody>
                  <a:tcPr/>
                </a:tc>
                <a:tc>
                  <a:txBody>
                    <a:bodyPr/>
                    <a:lstStyle/>
                    <a:p>
                      <a:r>
                        <a:rPr lang="en-US" dirty="0"/>
                        <a:t>13</a:t>
                      </a:r>
                      <a:endParaRPr lang="en-GB" dirty="0"/>
                    </a:p>
                  </a:txBody>
                  <a:tcPr/>
                </a:tc>
                <a:extLst>
                  <a:ext uri="{0D108BD9-81ED-4DB2-BD59-A6C34878D82A}">
                    <a16:rowId xmlns:a16="http://schemas.microsoft.com/office/drawing/2014/main" val="1697666265"/>
                  </a:ext>
                </a:extLst>
              </a:tr>
              <a:tr h="370840">
                <a:tc>
                  <a:txBody>
                    <a:bodyPr/>
                    <a:lstStyle/>
                    <a:p>
                      <a:r>
                        <a:rPr lang="en-US" i="1" dirty="0"/>
                        <a:t>w</a:t>
                      </a:r>
                      <a:endParaRPr lang="en-GB" dirty="0"/>
                    </a:p>
                  </a:txBody>
                  <a:tcPr/>
                </a:tc>
                <a:tc>
                  <a:txBody>
                    <a:bodyPr/>
                    <a:lstStyle/>
                    <a:p>
                      <a:r>
                        <a:rPr lang="en-US" dirty="0"/>
                        <a:t>array of weights </a:t>
                      </a:r>
                      <a:endParaRPr lang="en-GB" dirty="0"/>
                    </a:p>
                  </a:txBody>
                  <a:tcPr/>
                </a:tc>
                <a:extLst>
                  <a:ext uri="{0D108BD9-81ED-4DB2-BD59-A6C34878D82A}">
                    <a16:rowId xmlns:a16="http://schemas.microsoft.com/office/drawing/2014/main" val="1311584488"/>
                  </a:ext>
                </a:extLst>
              </a:tr>
            </a:tbl>
          </a:graphicData>
        </a:graphic>
      </p:graphicFrame>
      <p:sp>
        <p:nvSpPr>
          <p:cNvPr id="6" name="Slide Number Placeholder 5">
            <a:extLst>
              <a:ext uri="{FF2B5EF4-FFF2-40B4-BE49-F238E27FC236}">
                <a16:creationId xmlns:a16="http://schemas.microsoft.com/office/drawing/2014/main" id="{2ACB99E8-A42E-4427-9FF6-BF77615C65D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79789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3B7B-AAAF-4453-9AD0-E035C19B697A}"/>
              </a:ext>
            </a:extLst>
          </p:cNvPr>
          <p:cNvSpPr>
            <a:spLocks noGrp="1"/>
          </p:cNvSpPr>
          <p:nvPr>
            <p:ph type="title"/>
          </p:nvPr>
        </p:nvSpPr>
        <p:spPr>
          <a:xfrm>
            <a:off x="2592925" y="624111"/>
            <a:ext cx="7897962" cy="747490"/>
          </a:xfrm>
        </p:spPr>
        <p:txBody>
          <a:bodyPr/>
          <a:lstStyle/>
          <a:p>
            <a:r>
              <a:rPr lang="en-US" dirty="0"/>
              <a:t>Common Random Numbers (CRN)</a:t>
            </a:r>
            <a:endParaRPr lang="en-GB" dirty="0"/>
          </a:p>
        </p:txBody>
      </p:sp>
      <p:cxnSp>
        <p:nvCxnSpPr>
          <p:cNvPr id="4" name="Straight Arrow Connector 3">
            <a:extLst>
              <a:ext uri="{FF2B5EF4-FFF2-40B4-BE49-F238E27FC236}">
                <a16:creationId xmlns:a16="http://schemas.microsoft.com/office/drawing/2014/main" id="{267FEED3-A713-40C6-9E96-C38D3FD4A2DF}"/>
              </a:ext>
            </a:extLst>
          </p:cNvPr>
          <p:cNvCxnSpPr>
            <a:cxnSpLocks/>
          </p:cNvCxnSpPr>
          <p:nvPr/>
        </p:nvCxnSpPr>
        <p:spPr>
          <a:xfrm>
            <a:off x="2759931" y="2174789"/>
            <a:ext cx="0" cy="12542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69CD0C1-3F51-47D7-8498-A5F8FDFD664D}"/>
              </a:ext>
            </a:extLst>
          </p:cNvPr>
          <p:cNvCxnSpPr>
            <a:cxnSpLocks/>
          </p:cNvCxnSpPr>
          <p:nvPr/>
        </p:nvCxnSpPr>
        <p:spPr>
          <a:xfrm>
            <a:off x="9378779" y="2174789"/>
            <a:ext cx="0" cy="2335426"/>
          </a:xfrm>
          <a:prstGeom prst="straightConnector1">
            <a:avLst/>
          </a:prstGeom>
          <a:ln w="38100">
            <a:solidFill>
              <a:srgbClr val="F79709"/>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2DE583-E900-47E0-BA5E-C30C68396A9A}"/>
              </a:ext>
            </a:extLst>
          </p:cNvPr>
          <p:cNvCxnSpPr>
            <a:cxnSpLocks/>
          </p:cNvCxnSpPr>
          <p:nvPr/>
        </p:nvCxnSpPr>
        <p:spPr>
          <a:xfrm>
            <a:off x="2755939" y="3429000"/>
            <a:ext cx="0" cy="88968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C51810-E3D7-4C30-9216-112AE8DD2796}"/>
              </a:ext>
            </a:extLst>
          </p:cNvPr>
          <p:cNvSpPr txBox="1"/>
          <p:nvPr/>
        </p:nvSpPr>
        <p:spPr>
          <a:xfrm>
            <a:off x="1894959" y="1548883"/>
            <a:ext cx="1729943" cy="646331"/>
          </a:xfrm>
          <a:prstGeom prst="rect">
            <a:avLst/>
          </a:prstGeom>
          <a:noFill/>
        </p:spPr>
        <p:txBody>
          <a:bodyPr wrap="square" rtlCol="0">
            <a:spAutoFit/>
          </a:bodyPr>
          <a:lstStyle/>
          <a:p>
            <a:pPr algn="ctr"/>
            <a:r>
              <a:rPr lang="en-US" dirty="0"/>
              <a:t>Dual-center system</a:t>
            </a:r>
            <a:endParaRPr lang="en-GB" dirty="0"/>
          </a:p>
        </p:txBody>
      </p:sp>
      <p:sp>
        <p:nvSpPr>
          <p:cNvPr id="21" name="TextBox 20">
            <a:extLst>
              <a:ext uri="{FF2B5EF4-FFF2-40B4-BE49-F238E27FC236}">
                <a16:creationId xmlns:a16="http://schemas.microsoft.com/office/drawing/2014/main" id="{E8AD3F4E-8E62-4468-8B95-86C8923A234E}"/>
              </a:ext>
            </a:extLst>
          </p:cNvPr>
          <p:cNvSpPr txBox="1"/>
          <p:nvPr/>
        </p:nvSpPr>
        <p:spPr>
          <a:xfrm>
            <a:off x="8563235" y="1511979"/>
            <a:ext cx="1581663" cy="646331"/>
          </a:xfrm>
          <a:prstGeom prst="rect">
            <a:avLst/>
          </a:prstGeom>
          <a:noFill/>
        </p:spPr>
        <p:txBody>
          <a:bodyPr wrap="square" rtlCol="0">
            <a:spAutoFit/>
          </a:bodyPr>
          <a:lstStyle/>
          <a:p>
            <a:pPr algn="ctr"/>
            <a:r>
              <a:rPr lang="en-US" dirty="0"/>
              <a:t>CMA-ES system</a:t>
            </a:r>
            <a:endParaRPr lang="en-GB" dirty="0"/>
          </a:p>
        </p:txBody>
      </p:sp>
      <p:cxnSp>
        <p:nvCxnSpPr>
          <p:cNvPr id="24" name="Straight Connector 23">
            <a:extLst>
              <a:ext uri="{FF2B5EF4-FFF2-40B4-BE49-F238E27FC236}">
                <a16:creationId xmlns:a16="http://schemas.microsoft.com/office/drawing/2014/main" id="{73B81D3E-2A68-43BF-A49C-729F8D04D52C}"/>
              </a:ext>
            </a:extLst>
          </p:cNvPr>
          <p:cNvCxnSpPr/>
          <p:nvPr/>
        </p:nvCxnSpPr>
        <p:spPr>
          <a:xfrm flipH="1">
            <a:off x="2464175" y="3422822"/>
            <a:ext cx="2574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2DAAEB9-AD5E-47FB-BA43-25E9006D147A}"/>
              </a:ext>
            </a:extLst>
          </p:cNvPr>
          <p:cNvSpPr txBox="1"/>
          <p:nvPr/>
        </p:nvSpPr>
        <p:spPr>
          <a:xfrm>
            <a:off x="1519074" y="3284322"/>
            <a:ext cx="941110" cy="276999"/>
          </a:xfrm>
          <a:prstGeom prst="rect">
            <a:avLst/>
          </a:prstGeom>
          <a:noFill/>
        </p:spPr>
        <p:txBody>
          <a:bodyPr wrap="square" rtlCol="0">
            <a:spAutoFit/>
          </a:bodyPr>
          <a:lstStyle/>
          <a:p>
            <a:pPr algn="ctr"/>
            <a:r>
              <a:rPr lang="en-US" sz="1200" dirty="0"/>
              <a:t>500 evals</a:t>
            </a:r>
            <a:endParaRPr lang="en-GB" sz="1200" dirty="0"/>
          </a:p>
        </p:txBody>
      </p:sp>
      <p:cxnSp>
        <p:nvCxnSpPr>
          <p:cNvPr id="31" name="Straight Connector 30">
            <a:extLst>
              <a:ext uri="{FF2B5EF4-FFF2-40B4-BE49-F238E27FC236}">
                <a16:creationId xmlns:a16="http://schemas.microsoft.com/office/drawing/2014/main" id="{F2B15EFD-3495-4050-84CA-7069F6762526}"/>
              </a:ext>
            </a:extLst>
          </p:cNvPr>
          <p:cNvCxnSpPr>
            <a:cxnSpLocks/>
            <a:endCxn id="33" idx="1"/>
          </p:cNvCxnSpPr>
          <p:nvPr/>
        </p:nvCxnSpPr>
        <p:spPr>
          <a:xfrm>
            <a:off x="9378778" y="4510215"/>
            <a:ext cx="321277" cy="1"/>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BFF7892-CFC2-44E5-88A1-DB44C6646631}"/>
              </a:ext>
            </a:extLst>
          </p:cNvPr>
          <p:cNvSpPr txBox="1"/>
          <p:nvPr/>
        </p:nvSpPr>
        <p:spPr>
          <a:xfrm>
            <a:off x="9700055" y="4371716"/>
            <a:ext cx="889686" cy="276999"/>
          </a:xfrm>
          <a:prstGeom prst="rect">
            <a:avLst/>
          </a:prstGeom>
          <a:noFill/>
        </p:spPr>
        <p:txBody>
          <a:bodyPr wrap="square" rtlCol="0">
            <a:spAutoFit/>
          </a:bodyPr>
          <a:lstStyle/>
          <a:p>
            <a:pPr algn="ctr"/>
            <a:r>
              <a:rPr lang="en-US" sz="1200" dirty="0"/>
              <a:t>900 evals</a:t>
            </a:r>
            <a:endParaRPr lang="en-GB" sz="1200" dirty="0"/>
          </a:p>
        </p:txBody>
      </p:sp>
      <p:sp>
        <p:nvSpPr>
          <p:cNvPr id="38" name="TextBox 37">
            <a:extLst>
              <a:ext uri="{FF2B5EF4-FFF2-40B4-BE49-F238E27FC236}">
                <a16:creationId xmlns:a16="http://schemas.microsoft.com/office/drawing/2014/main" id="{17581D4C-0D87-4C00-8962-2E86975FFC35}"/>
              </a:ext>
            </a:extLst>
          </p:cNvPr>
          <p:cNvSpPr txBox="1"/>
          <p:nvPr/>
        </p:nvSpPr>
        <p:spPr>
          <a:xfrm>
            <a:off x="5170439" y="1519134"/>
            <a:ext cx="1729943" cy="461665"/>
          </a:xfrm>
          <a:prstGeom prst="rect">
            <a:avLst/>
          </a:prstGeom>
          <a:noFill/>
        </p:spPr>
        <p:txBody>
          <a:bodyPr wrap="square" rtlCol="0">
            <a:spAutoFit/>
          </a:bodyPr>
          <a:lstStyle/>
          <a:p>
            <a:pPr algn="ctr"/>
            <a:r>
              <a:rPr lang="en-US" sz="1200" i="1" dirty="0"/>
              <a:t>N</a:t>
            </a:r>
            <a:r>
              <a:rPr lang="en-US" sz="1200" dirty="0"/>
              <a:t>(0,</a:t>
            </a:r>
            <a:r>
              <a:rPr lang="en-US" sz="1200" dirty="0">
                <a:latin typeface="Times New Roman" panose="02020603050405020304" pitchFamily="18" charset="0"/>
                <a:cs typeface="Times New Roman" panose="02020603050405020304" pitchFamily="18" charset="0"/>
              </a:rPr>
              <a:t>I</a:t>
            </a:r>
            <a:r>
              <a:rPr lang="en-US" sz="1200" i="1" dirty="0"/>
              <a:t>) – Spherical Noise</a:t>
            </a:r>
            <a:endParaRPr lang="en-GB" sz="1200" i="1" dirty="0"/>
          </a:p>
        </p:txBody>
      </p:sp>
      <p:cxnSp>
        <p:nvCxnSpPr>
          <p:cNvPr id="40" name="Connector: Curved 39">
            <a:extLst>
              <a:ext uri="{FF2B5EF4-FFF2-40B4-BE49-F238E27FC236}">
                <a16:creationId xmlns:a16="http://schemas.microsoft.com/office/drawing/2014/main" id="{DE4D7D00-A0B2-4F0F-A0E3-F9BDDCBEE0FB}"/>
              </a:ext>
            </a:extLst>
          </p:cNvPr>
          <p:cNvCxnSpPr>
            <a:cxnSpLocks/>
          </p:cNvCxnSpPr>
          <p:nvPr/>
        </p:nvCxnSpPr>
        <p:spPr>
          <a:xfrm rot="10800000" flipV="1">
            <a:off x="2755942" y="2312858"/>
            <a:ext cx="2588885" cy="1167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9D5071A-C2B6-4825-89A4-A535DF4875E0}"/>
              </a:ext>
            </a:extLst>
          </p:cNvPr>
          <p:cNvCxnSpPr>
            <a:cxnSpLocks/>
          </p:cNvCxnSpPr>
          <p:nvPr/>
        </p:nvCxnSpPr>
        <p:spPr>
          <a:xfrm rot="10800000" flipV="1">
            <a:off x="2755940" y="2469292"/>
            <a:ext cx="2414499" cy="1778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CB22A826-658D-4D56-B576-1DB9DB687A21}"/>
              </a:ext>
            </a:extLst>
          </p:cNvPr>
          <p:cNvCxnSpPr>
            <a:cxnSpLocks/>
          </p:cNvCxnSpPr>
          <p:nvPr/>
        </p:nvCxnSpPr>
        <p:spPr>
          <a:xfrm rot="10800000" flipV="1">
            <a:off x="2763928" y="2596807"/>
            <a:ext cx="2298443" cy="2303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122689B6-99A8-4C70-A29D-78BCD31A05E8}"/>
              </a:ext>
            </a:extLst>
          </p:cNvPr>
          <p:cNvCxnSpPr>
            <a:cxnSpLocks/>
          </p:cNvCxnSpPr>
          <p:nvPr/>
        </p:nvCxnSpPr>
        <p:spPr>
          <a:xfrm rot="10800000" flipV="1">
            <a:off x="2772286" y="2729556"/>
            <a:ext cx="2237834" cy="3162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21192A1E-A41A-4B0F-BDF0-798B4018566A}"/>
              </a:ext>
            </a:extLst>
          </p:cNvPr>
          <p:cNvCxnSpPr>
            <a:cxnSpLocks/>
          </p:cNvCxnSpPr>
          <p:nvPr/>
        </p:nvCxnSpPr>
        <p:spPr>
          <a:xfrm rot="10800000" flipV="1">
            <a:off x="2772287" y="3019170"/>
            <a:ext cx="2290083" cy="23194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0A2B401D-4235-46F8-82AA-CB48D5A6EB18}"/>
              </a:ext>
            </a:extLst>
          </p:cNvPr>
          <p:cNvCxnSpPr>
            <a:cxnSpLocks/>
          </p:cNvCxnSpPr>
          <p:nvPr/>
        </p:nvCxnSpPr>
        <p:spPr>
          <a:xfrm>
            <a:off x="6415725" y="3143851"/>
            <a:ext cx="2959062" cy="2908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CC1C930-BD8C-4C8A-ACE4-723BF39D2A46}"/>
              </a:ext>
            </a:extLst>
          </p:cNvPr>
          <p:cNvCxnSpPr>
            <a:cxnSpLocks/>
          </p:cNvCxnSpPr>
          <p:nvPr/>
        </p:nvCxnSpPr>
        <p:spPr>
          <a:xfrm>
            <a:off x="6564364" y="3038047"/>
            <a:ext cx="2810423" cy="1335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A2D355A4-9474-4E5E-A312-0EDFB7C11898}"/>
              </a:ext>
            </a:extLst>
          </p:cNvPr>
          <p:cNvCxnSpPr>
            <a:cxnSpLocks/>
          </p:cNvCxnSpPr>
          <p:nvPr/>
        </p:nvCxnSpPr>
        <p:spPr>
          <a:xfrm>
            <a:off x="6819413" y="2729556"/>
            <a:ext cx="2557370" cy="150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0D528BE-4A06-44FC-AFF8-AA71B1E9031D}"/>
              </a:ext>
            </a:extLst>
          </p:cNvPr>
          <p:cNvCxnSpPr>
            <a:cxnSpLocks/>
          </p:cNvCxnSpPr>
          <p:nvPr/>
        </p:nvCxnSpPr>
        <p:spPr>
          <a:xfrm>
            <a:off x="6767133" y="2497953"/>
            <a:ext cx="2607654" cy="1837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1464263C-533E-4369-A503-5094522B6AE8}"/>
              </a:ext>
            </a:extLst>
          </p:cNvPr>
          <p:cNvCxnSpPr>
            <a:cxnSpLocks/>
          </p:cNvCxnSpPr>
          <p:nvPr/>
        </p:nvCxnSpPr>
        <p:spPr>
          <a:xfrm>
            <a:off x="6614733" y="2290181"/>
            <a:ext cx="2760054" cy="1756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F05A4CE1-3ECD-46EE-BFFE-38A9A2ADD186}"/>
              </a:ext>
            </a:extLst>
          </p:cNvPr>
          <p:cNvCxnSpPr>
            <a:cxnSpLocks/>
          </p:cNvCxnSpPr>
          <p:nvPr/>
        </p:nvCxnSpPr>
        <p:spPr>
          <a:xfrm>
            <a:off x="6145364" y="3190433"/>
            <a:ext cx="3229423" cy="5233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94408210-3DDA-4454-8E1D-2AEC2C6D013A}"/>
              </a:ext>
            </a:extLst>
          </p:cNvPr>
          <p:cNvCxnSpPr>
            <a:cxnSpLocks/>
          </p:cNvCxnSpPr>
          <p:nvPr/>
        </p:nvCxnSpPr>
        <p:spPr>
          <a:xfrm>
            <a:off x="6415725" y="3400137"/>
            <a:ext cx="2961057" cy="566642"/>
          </a:xfrm>
          <a:prstGeom prst="curvedConnector3">
            <a:avLst>
              <a:gd name="adj1" fmla="val 23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a16="http://schemas.microsoft.com/office/drawing/2014/main" id="{67CA10E9-7043-4D30-9121-48716170597C}"/>
              </a:ext>
            </a:extLst>
          </p:cNvPr>
          <p:cNvCxnSpPr>
            <a:cxnSpLocks/>
          </p:cNvCxnSpPr>
          <p:nvPr/>
        </p:nvCxnSpPr>
        <p:spPr>
          <a:xfrm>
            <a:off x="6046637" y="3277374"/>
            <a:ext cx="3336134" cy="941687"/>
          </a:xfrm>
          <a:prstGeom prst="curvedConnector3">
            <a:avLst>
              <a:gd name="adj1" fmla="val 478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44AA320-63C8-4058-B5AA-7E321170F8EF}"/>
              </a:ext>
            </a:extLst>
          </p:cNvPr>
          <p:cNvCxnSpPr>
            <a:cxnSpLocks/>
          </p:cNvCxnSpPr>
          <p:nvPr/>
        </p:nvCxnSpPr>
        <p:spPr>
          <a:xfrm flipV="1">
            <a:off x="2037718" y="3422822"/>
            <a:ext cx="683954" cy="9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2AB2B55A-11DE-442D-B073-38A81BE7270E}"/>
              </a:ext>
            </a:extLst>
          </p:cNvPr>
          <p:cNvSpPr txBox="1"/>
          <p:nvPr/>
        </p:nvSpPr>
        <p:spPr>
          <a:xfrm>
            <a:off x="1396314" y="4371716"/>
            <a:ext cx="1507521" cy="1200329"/>
          </a:xfrm>
          <a:prstGeom prst="rect">
            <a:avLst/>
          </a:prstGeom>
          <a:noFill/>
        </p:spPr>
        <p:txBody>
          <a:bodyPr wrap="square" rtlCol="0">
            <a:spAutoFit/>
          </a:bodyPr>
          <a:lstStyle/>
          <a:p>
            <a:r>
              <a:rPr lang="en-US" sz="1200" dirty="0"/>
              <a:t>Dual-center system wants to restart at 500 evals but has to wait on the other system to restart</a:t>
            </a:r>
            <a:endParaRPr lang="en-GB" sz="1200" dirty="0"/>
          </a:p>
        </p:txBody>
      </p:sp>
      <p:cxnSp>
        <p:nvCxnSpPr>
          <p:cNvPr id="100" name="Straight Arrow Connector 99">
            <a:extLst>
              <a:ext uri="{FF2B5EF4-FFF2-40B4-BE49-F238E27FC236}">
                <a16:creationId xmlns:a16="http://schemas.microsoft.com/office/drawing/2014/main" id="{0DC32003-626E-4DF5-BB3C-975EEEB97A5E}"/>
              </a:ext>
            </a:extLst>
          </p:cNvPr>
          <p:cNvCxnSpPr>
            <a:cxnSpLocks/>
          </p:cNvCxnSpPr>
          <p:nvPr/>
        </p:nvCxnSpPr>
        <p:spPr>
          <a:xfrm flipV="1">
            <a:off x="8427308" y="4510215"/>
            <a:ext cx="947479" cy="26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E1ECFD0-37C1-431C-9E37-C6A7B99F9EAA}"/>
              </a:ext>
            </a:extLst>
          </p:cNvPr>
          <p:cNvSpPr txBox="1"/>
          <p:nvPr/>
        </p:nvSpPr>
        <p:spPr>
          <a:xfrm>
            <a:off x="6831485" y="4555234"/>
            <a:ext cx="1676527" cy="830997"/>
          </a:xfrm>
          <a:prstGeom prst="rect">
            <a:avLst/>
          </a:prstGeom>
          <a:noFill/>
        </p:spPr>
        <p:txBody>
          <a:bodyPr wrap="square" rtlCol="0">
            <a:spAutoFit/>
          </a:bodyPr>
          <a:lstStyle/>
          <a:p>
            <a:r>
              <a:rPr lang="en-US" sz="1200" dirty="0"/>
              <a:t>This system has FOUND the solution first! It never wanted to restart.</a:t>
            </a:r>
            <a:endParaRPr lang="en-GB" sz="1200" dirty="0"/>
          </a:p>
        </p:txBody>
      </p:sp>
      <p:sp>
        <p:nvSpPr>
          <p:cNvPr id="5" name="TextBox 4">
            <a:extLst>
              <a:ext uri="{FF2B5EF4-FFF2-40B4-BE49-F238E27FC236}">
                <a16:creationId xmlns:a16="http://schemas.microsoft.com/office/drawing/2014/main" id="{07AF1AAF-117C-45AC-B598-2A28CC635E39}"/>
              </a:ext>
            </a:extLst>
          </p:cNvPr>
          <p:cNvSpPr txBox="1"/>
          <p:nvPr/>
        </p:nvSpPr>
        <p:spPr>
          <a:xfrm>
            <a:off x="3373393" y="3846752"/>
            <a:ext cx="2767913" cy="646331"/>
          </a:xfrm>
          <a:prstGeom prst="rect">
            <a:avLst/>
          </a:prstGeom>
          <a:noFill/>
        </p:spPr>
        <p:txBody>
          <a:bodyPr wrap="square" rtlCol="0">
            <a:spAutoFit/>
          </a:bodyPr>
          <a:lstStyle/>
          <a:p>
            <a:r>
              <a:rPr lang="en-US" dirty="0">
                <a:solidFill>
                  <a:srgbClr val="F79109"/>
                </a:solidFill>
              </a:rPr>
              <a:t>Did the CMA-ES system win?</a:t>
            </a:r>
            <a:endParaRPr lang="en-GB" dirty="0">
              <a:solidFill>
                <a:srgbClr val="F79109"/>
              </a:solidFill>
            </a:endParaRPr>
          </a:p>
        </p:txBody>
      </p:sp>
      <p:sp>
        <p:nvSpPr>
          <p:cNvPr id="34" name="TextBox 33">
            <a:extLst>
              <a:ext uri="{FF2B5EF4-FFF2-40B4-BE49-F238E27FC236}">
                <a16:creationId xmlns:a16="http://schemas.microsoft.com/office/drawing/2014/main" id="{4A57D717-1974-4DD0-8C9C-931533883D5E}"/>
              </a:ext>
            </a:extLst>
          </p:cNvPr>
          <p:cNvSpPr txBox="1"/>
          <p:nvPr/>
        </p:nvSpPr>
        <p:spPr>
          <a:xfrm>
            <a:off x="3373393" y="4661411"/>
            <a:ext cx="3801700" cy="1200329"/>
          </a:xfrm>
          <a:prstGeom prst="rect">
            <a:avLst/>
          </a:prstGeom>
          <a:noFill/>
        </p:spPr>
        <p:txBody>
          <a:bodyPr wrap="square" rtlCol="0">
            <a:spAutoFit/>
          </a:bodyPr>
          <a:lstStyle/>
          <a:p>
            <a:r>
              <a:rPr lang="en-US" dirty="0">
                <a:solidFill>
                  <a:srgbClr val="F79109"/>
                </a:solidFill>
              </a:rPr>
              <a:t>No, the dual-center system should be given a chance to find the solution before 900 evals.</a:t>
            </a:r>
            <a:endParaRPr lang="en-GB" dirty="0">
              <a:solidFill>
                <a:srgbClr val="F79109"/>
              </a:solidFill>
            </a:endParaRPr>
          </a:p>
        </p:txBody>
      </p:sp>
      <p:pic>
        <p:nvPicPr>
          <p:cNvPr id="9" name="Picture 8" descr="A picture containing furniture&#10;&#10;Description generated with very high confidence">
            <a:extLst>
              <a:ext uri="{FF2B5EF4-FFF2-40B4-BE49-F238E27FC236}">
                <a16:creationId xmlns:a16="http://schemas.microsoft.com/office/drawing/2014/main" id="{ED03A4D9-4285-4BA1-BD63-816BCA009AC9}"/>
              </a:ext>
            </a:extLst>
          </p:cNvPr>
          <p:cNvPicPr>
            <a:picLocks noChangeAspect="1"/>
          </p:cNvPicPr>
          <p:nvPr/>
        </p:nvPicPr>
        <p:blipFill>
          <a:blip r:embed="rId2"/>
          <a:stretch>
            <a:fillRect/>
          </a:stretch>
        </p:blipFill>
        <p:spPr>
          <a:xfrm>
            <a:off x="4747368" y="1990365"/>
            <a:ext cx="2635991" cy="1588578"/>
          </a:xfrm>
          <a:prstGeom prst="rect">
            <a:avLst/>
          </a:prstGeom>
          <a:effectLst>
            <a:softEdge rad="177800"/>
          </a:effectLst>
        </p:spPr>
      </p:pic>
      <p:sp>
        <p:nvSpPr>
          <p:cNvPr id="3" name="Slide Number Placeholder 2">
            <a:extLst>
              <a:ext uri="{FF2B5EF4-FFF2-40B4-BE49-F238E27FC236}">
                <a16:creationId xmlns:a16="http://schemas.microsoft.com/office/drawing/2014/main" id="{EBEFA0A2-2B02-46E3-BC00-F9EADCBCF342}"/>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12866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1000"/>
                                        <p:tgtEl>
                                          <p:spTgt spid="34"/>
                                        </p:tgtEl>
                                      </p:cBhvr>
                                    </p:animEffect>
                                    <p:anim calcmode="lin" valueType="num">
                                      <p:cBhvr>
                                        <p:cTn id="15" dur="1000" fill="hold"/>
                                        <p:tgtEl>
                                          <p:spTgt spid="34"/>
                                        </p:tgtEl>
                                        <p:attrNameLst>
                                          <p:attrName>ppt_x</p:attrName>
                                        </p:attrNameLst>
                                      </p:cBhvr>
                                      <p:tavLst>
                                        <p:tav tm="0">
                                          <p:val>
                                            <p:strVal val="#ppt_x"/>
                                          </p:val>
                                        </p:tav>
                                        <p:tav tm="100000">
                                          <p:val>
                                            <p:strVal val="#ppt_x"/>
                                          </p:val>
                                        </p:tav>
                                      </p:tavLst>
                                    </p:anim>
                                    <p:anim calcmode="lin" valueType="num">
                                      <p:cBhvr>
                                        <p:cTn id="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5FC7-EEBC-4A9B-9284-E6200262F84C}"/>
              </a:ext>
            </a:extLst>
          </p:cNvPr>
          <p:cNvSpPr>
            <a:spLocks noGrp="1"/>
          </p:cNvSpPr>
          <p:nvPr>
            <p:ph type="title"/>
          </p:nvPr>
        </p:nvSpPr>
        <p:spPr/>
        <p:txBody>
          <a:bodyPr/>
          <a:lstStyle/>
          <a:p>
            <a:r>
              <a:rPr lang="en-US" dirty="0"/>
              <a:t>Outline</a:t>
            </a:r>
            <a:endParaRPr lang="en-GB" dirty="0"/>
          </a:p>
        </p:txBody>
      </p:sp>
      <p:sp>
        <p:nvSpPr>
          <p:cNvPr id="3" name="Content Placeholder 2">
            <a:extLst>
              <a:ext uri="{FF2B5EF4-FFF2-40B4-BE49-F238E27FC236}">
                <a16:creationId xmlns:a16="http://schemas.microsoft.com/office/drawing/2014/main" id="{5C8E6D72-5670-4B1E-B539-7911B8789309}"/>
              </a:ext>
            </a:extLst>
          </p:cNvPr>
          <p:cNvSpPr>
            <a:spLocks noGrp="1"/>
          </p:cNvSpPr>
          <p:nvPr>
            <p:ph idx="1"/>
          </p:nvPr>
        </p:nvSpPr>
        <p:spPr/>
        <p:txBody>
          <a:bodyPr/>
          <a:lstStyle/>
          <a:p>
            <a:r>
              <a:rPr lang="en-US" dirty="0"/>
              <a:t>CMA-ES Review</a:t>
            </a:r>
          </a:p>
          <a:p>
            <a:r>
              <a:rPr lang="en-US" dirty="0"/>
              <a:t>Motivation</a:t>
            </a:r>
          </a:p>
          <a:p>
            <a:r>
              <a:rPr lang="en-US" dirty="0"/>
              <a:t>Dual-center CMA-ES System</a:t>
            </a:r>
          </a:p>
          <a:p>
            <a:r>
              <a:rPr lang="en-US" dirty="0"/>
              <a:t>Results</a:t>
            </a:r>
          </a:p>
          <a:p>
            <a:r>
              <a:rPr lang="en-US" dirty="0"/>
              <a:t>Planned course of work</a:t>
            </a:r>
          </a:p>
        </p:txBody>
      </p:sp>
      <p:sp>
        <p:nvSpPr>
          <p:cNvPr id="4" name="Slide Number Placeholder 3">
            <a:extLst>
              <a:ext uri="{FF2B5EF4-FFF2-40B4-BE49-F238E27FC236}">
                <a16:creationId xmlns:a16="http://schemas.microsoft.com/office/drawing/2014/main" id="{84E599FD-C197-487E-939E-1CB0040E44C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6617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3B7B-AAAF-4453-9AD0-E035C19B697A}"/>
              </a:ext>
            </a:extLst>
          </p:cNvPr>
          <p:cNvSpPr>
            <a:spLocks noGrp="1"/>
          </p:cNvSpPr>
          <p:nvPr>
            <p:ph type="title"/>
          </p:nvPr>
        </p:nvSpPr>
        <p:spPr>
          <a:xfrm>
            <a:off x="2592925" y="624111"/>
            <a:ext cx="7897962" cy="747490"/>
          </a:xfrm>
        </p:spPr>
        <p:txBody>
          <a:bodyPr/>
          <a:lstStyle/>
          <a:p>
            <a:r>
              <a:rPr lang="en-US" dirty="0"/>
              <a:t>Common Random Numbers (CRN)</a:t>
            </a:r>
            <a:endParaRPr lang="en-GB" dirty="0"/>
          </a:p>
        </p:txBody>
      </p:sp>
      <p:cxnSp>
        <p:nvCxnSpPr>
          <p:cNvPr id="4" name="Straight Arrow Connector 3">
            <a:extLst>
              <a:ext uri="{FF2B5EF4-FFF2-40B4-BE49-F238E27FC236}">
                <a16:creationId xmlns:a16="http://schemas.microsoft.com/office/drawing/2014/main" id="{267FEED3-A713-40C6-9E96-C38D3FD4A2DF}"/>
              </a:ext>
            </a:extLst>
          </p:cNvPr>
          <p:cNvCxnSpPr>
            <a:cxnSpLocks/>
          </p:cNvCxnSpPr>
          <p:nvPr/>
        </p:nvCxnSpPr>
        <p:spPr>
          <a:xfrm>
            <a:off x="2759931" y="2174789"/>
            <a:ext cx="0" cy="12542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69CD0C1-3F51-47D7-8498-A5F8FDFD664D}"/>
              </a:ext>
            </a:extLst>
          </p:cNvPr>
          <p:cNvCxnSpPr>
            <a:cxnSpLocks/>
          </p:cNvCxnSpPr>
          <p:nvPr/>
        </p:nvCxnSpPr>
        <p:spPr>
          <a:xfrm>
            <a:off x="9378779" y="2174789"/>
            <a:ext cx="0" cy="2335426"/>
          </a:xfrm>
          <a:prstGeom prst="straightConnector1">
            <a:avLst/>
          </a:prstGeom>
          <a:ln w="38100">
            <a:solidFill>
              <a:srgbClr val="F79709"/>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C51810-E3D7-4C30-9216-112AE8DD2796}"/>
              </a:ext>
            </a:extLst>
          </p:cNvPr>
          <p:cNvSpPr txBox="1"/>
          <p:nvPr/>
        </p:nvSpPr>
        <p:spPr>
          <a:xfrm>
            <a:off x="1894959" y="1548883"/>
            <a:ext cx="1729943" cy="646331"/>
          </a:xfrm>
          <a:prstGeom prst="rect">
            <a:avLst/>
          </a:prstGeom>
          <a:noFill/>
        </p:spPr>
        <p:txBody>
          <a:bodyPr wrap="square" rtlCol="0">
            <a:spAutoFit/>
          </a:bodyPr>
          <a:lstStyle/>
          <a:p>
            <a:pPr algn="ctr"/>
            <a:r>
              <a:rPr lang="en-US" dirty="0"/>
              <a:t>Dual-center system</a:t>
            </a:r>
            <a:endParaRPr lang="en-GB" dirty="0"/>
          </a:p>
        </p:txBody>
      </p:sp>
      <p:sp>
        <p:nvSpPr>
          <p:cNvPr id="21" name="TextBox 20">
            <a:extLst>
              <a:ext uri="{FF2B5EF4-FFF2-40B4-BE49-F238E27FC236}">
                <a16:creationId xmlns:a16="http://schemas.microsoft.com/office/drawing/2014/main" id="{E8AD3F4E-8E62-4468-8B95-86C8923A234E}"/>
              </a:ext>
            </a:extLst>
          </p:cNvPr>
          <p:cNvSpPr txBox="1"/>
          <p:nvPr/>
        </p:nvSpPr>
        <p:spPr>
          <a:xfrm>
            <a:off x="8563235" y="1511979"/>
            <a:ext cx="1581663" cy="646331"/>
          </a:xfrm>
          <a:prstGeom prst="rect">
            <a:avLst/>
          </a:prstGeom>
          <a:noFill/>
        </p:spPr>
        <p:txBody>
          <a:bodyPr wrap="square" rtlCol="0">
            <a:spAutoFit/>
          </a:bodyPr>
          <a:lstStyle/>
          <a:p>
            <a:pPr algn="ctr"/>
            <a:r>
              <a:rPr lang="en-US" dirty="0"/>
              <a:t>CMA-ES system</a:t>
            </a:r>
            <a:endParaRPr lang="en-GB" dirty="0"/>
          </a:p>
        </p:txBody>
      </p:sp>
      <p:cxnSp>
        <p:nvCxnSpPr>
          <p:cNvPr id="24" name="Straight Connector 23">
            <a:extLst>
              <a:ext uri="{FF2B5EF4-FFF2-40B4-BE49-F238E27FC236}">
                <a16:creationId xmlns:a16="http://schemas.microsoft.com/office/drawing/2014/main" id="{73B81D3E-2A68-43BF-A49C-729F8D04D52C}"/>
              </a:ext>
            </a:extLst>
          </p:cNvPr>
          <p:cNvCxnSpPr/>
          <p:nvPr/>
        </p:nvCxnSpPr>
        <p:spPr>
          <a:xfrm flipH="1">
            <a:off x="2464175" y="3422822"/>
            <a:ext cx="2574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2DAAEB9-AD5E-47FB-BA43-25E9006D147A}"/>
              </a:ext>
            </a:extLst>
          </p:cNvPr>
          <p:cNvSpPr txBox="1"/>
          <p:nvPr/>
        </p:nvSpPr>
        <p:spPr>
          <a:xfrm>
            <a:off x="1519074" y="3284322"/>
            <a:ext cx="941110" cy="276999"/>
          </a:xfrm>
          <a:prstGeom prst="rect">
            <a:avLst/>
          </a:prstGeom>
          <a:noFill/>
        </p:spPr>
        <p:txBody>
          <a:bodyPr wrap="square" rtlCol="0">
            <a:spAutoFit/>
          </a:bodyPr>
          <a:lstStyle/>
          <a:p>
            <a:pPr algn="ctr"/>
            <a:r>
              <a:rPr lang="en-US" sz="1200" dirty="0"/>
              <a:t>500 evals</a:t>
            </a:r>
            <a:endParaRPr lang="en-GB" sz="1200" dirty="0"/>
          </a:p>
        </p:txBody>
      </p:sp>
      <p:cxnSp>
        <p:nvCxnSpPr>
          <p:cNvPr id="31" name="Straight Connector 30">
            <a:extLst>
              <a:ext uri="{FF2B5EF4-FFF2-40B4-BE49-F238E27FC236}">
                <a16:creationId xmlns:a16="http://schemas.microsoft.com/office/drawing/2014/main" id="{F2B15EFD-3495-4050-84CA-7069F6762526}"/>
              </a:ext>
            </a:extLst>
          </p:cNvPr>
          <p:cNvCxnSpPr>
            <a:cxnSpLocks/>
            <a:endCxn id="33" idx="1"/>
          </p:cNvCxnSpPr>
          <p:nvPr/>
        </p:nvCxnSpPr>
        <p:spPr>
          <a:xfrm>
            <a:off x="9378778" y="4510215"/>
            <a:ext cx="321277" cy="184667"/>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BFF7892-CFC2-44E5-88A1-DB44C6646631}"/>
              </a:ext>
            </a:extLst>
          </p:cNvPr>
          <p:cNvSpPr txBox="1"/>
          <p:nvPr/>
        </p:nvSpPr>
        <p:spPr>
          <a:xfrm>
            <a:off x="9700055" y="4371716"/>
            <a:ext cx="889686" cy="646331"/>
          </a:xfrm>
          <a:prstGeom prst="rect">
            <a:avLst/>
          </a:prstGeom>
          <a:noFill/>
        </p:spPr>
        <p:txBody>
          <a:bodyPr wrap="square" rtlCol="0">
            <a:spAutoFit/>
          </a:bodyPr>
          <a:lstStyle/>
          <a:p>
            <a:pPr algn="ctr"/>
            <a:r>
              <a:rPr lang="en-US" sz="1200" dirty="0"/>
              <a:t>FOUND at 900 evals</a:t>
            </a:r>
            <a:endParaRPr lang="en-GB" sz="1200" dirty="0"/>
          </a:p>
        </p:txBody>
      </p:sp>
      <p:sp>
        <p:nvSpPr>
          <p:cNvPr id="38" name="TextBox 37">
            <a:extLst>
              <a:ext uri="{FF2B5EF4-FFF2-40B4-BE49-F238E27FC236}">
                <a16:creationId xmlns:a16="http://schemas.microsoft.com/office/drawing/2014/main" id="{17581D4C-0D87-4C00-8962-2E86975FFC35}"/>
              </a:ext>
            </a:extLst>
          </p:cNvPr>
          <p:cNvSpPr txBox="1"/>
          <p:nvPr/>
        </p:nvSpPr>
        <p:spPr>
          <a:xfrm>
            <a:off x="5170439" y="1519134"/>
            <a:ext cx="1729943" cy="461665"/>
          </a:xfrm>
          <a:prstGeom prst="rect">
            <a:avLst/>
          </a:prstGeom>
          <a:noFill/>
        </p:spPr>
        <p:txBody>
          <a:bodyPr wrap="square" rtlCol="0">
            <a:spAutoFit/>
          </a:bodyPr>
          <a:lstStyle/>
          <a:p>
            <a:pPr algn="ctr"/>
            <a:r>
              <a:rPr lang="en-US" sz="1200" i="1" dirty="0"/>
              <a:t>N</a:t>
            </a:r>
            <a:r>
              <a:rPr lang="en-US" sz="1200" dirty="0"/>
              <a:t>(0,</a:t>
            </a:r>
            <a:r>
              <a:rPr lang="en-US" sz="1200" dirty="0">
                <a:latin typeface="Times New Roman" panose="02020603050405020304" pitchFamily="18" charset="0"/>
                <a:cs typeface="Times New Roman" panose="02020603050405020304" pitchFamily="18" charset="0"/>
              </a:rPr>
              <a:t>I</a:t>
            </a:r>
            <a:r>
              <a:rPr lang="en-US" sz="1200" i="1" dirty="0"/>
              <a:t>) – Spherical Noise</a:t>
            </a:r>
            <a:endParaRPr lang="en-GB" sz="1200" i="1" dirty="0"/>
          </a:p>
        </p:txBody>
      </p:sp>
      <p:cxnSp>
        <p:nvCxnSpPr>
          <p:cNvPr id="40" name="Connector: Curved 39">
            <a:extLst>
              <a:ext uri="{FF2B5EF4-FFF2-40B4-BE49-F238E27FC236}">
                <a16:creationId xmlns:a16="http://schemas.microsoft.com/office/drawing/2014/main" id="{DE4D7D00-A0B2-4F0F-A0E3-F9BDDCBEE0FB}"/>
              </a:ext>
            </a:extLst>
          </p:cNvPr>
          <p:cNvCxnSpPr>
            <a:cxnSpLocks/>
          </p:cNvCxnSpPr>
          <p:nvPr/>
        </p:nvCxnSpPr>
        <p:spPr>
          <a:xfrm rot="10800000" flipV="1">
            <a:off x="2755942" y="2312858"/>
            <a:ext cx="2588885" cy="1167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9D5071A-C2B6-4825-89A4-A535DF4875E0}"/>
              </a:ext>
            </a:extLst>
          </p:cNvPr>
          <p:cNvCxnSpPr>
            <a:cxnSpLocks/>
          </p:cNvCxnSpPr>
          <p:nvPr/>
        </p:nvCxnSpPr>
        <p:spPr>
          <a:xfrm rot="10800000" flipV="1">
            <a:off x="2755940" y="2469292"/>
            <a:ext cx="2414499" cy="1778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CB22A826-658D-4D56-B576-1DB9DB687A21}"/>
              </a:ext>
            </a:extLst>
          </p:cNvPr>
          <p:cNvCxnSpPr>
            <a:cxnSpLocks/>
          </p:cNvCxnSpPr>
          <p:nvPr/>
        </p:nvCxnSpPr>
        <p:spPr>
          <a:xfrm rot="10800000" flipV="1">
            <a:off x="2763928" y="2596807"/>
            <a:ext cx="2298443" cy="2303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122689B6-99A8-4C70-A29D-78BCD31A05E8}"/>
              </a:ext>
            </a:extLst>
          </p:cNvPr>
          <p:cNvCxnSpPr>
            <a:cxnSpLocks/>
          </p:cNvCxnSpPr>
          <p:nvPr/>
        </p:nvCxnSpPr>
        <p:spPr>
          <a:xfrm rot="10800000" flipV="1">
            <a:off x="2772286" y="2729556"/>
            <a:ext cx="2237834" cy="3162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21192A1E-A41A-4B0F-BDF0-798B4018566A}"/>
              </a:ext>
            </a:extLst>
          </p:cNvPr>
          <p:cNvCxnSpPr>
            <a:cxnSpLocks/>
          </p:cNvCxnSpPr>
          <p:nvPr/>
        </p:nvCxnSpPr>
        <p:spPr>
          <a:xfrm rot="10800000" flipV="1">
            <a:off x="2772287" y="3019170"/>
            <a:ext cx="2290083" cy="23194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0A2B401D-4235-46F8-82AA-CB48D5A6EB18}"/>
              </a:ext>
            </a:extLst>
          </p:cNvPr>
          <p:cNvCxnSpPr>
            <a:cxnSpLocks/>
          </p:cNvCxnSpPr>
          <p:nvPr/>
        </p:nvCxnSpPr>
        <p:spPr>
          <a:xfrm>
            <a:off x="6415725" y="3143851"/>
            <a:ext cx="2959062" cy="2908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CC1C930-BD8C-4C8A-ACE4-723BF39D2A46}"/>
              </a:ext>
            </a:extLst>
          </p:cNvPr>
          <p:cNvCxnSpPr>
            <a:cxnSpLocks/>
          </p:cNvCxnSpPr>
          <p:nvPr/>
        </p:nvCxnSpPr>
        <p:spPr>
          <a:xfrm>
            <a:off x="6564364" y="3038047"/>
            <a:ext cx="2810423" cy="1335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A2D355A4-9474-4E5E-A312-0EDFB7C11898}"/>
              </a:ext>
            </a:extLst>
          </p:cNvPr>
          <p:cNvCxnSpPr>
            <a:cxnSpLocks/>
          </p:cNvCxnSpPr>
          <p:nvPr/>
        </p:nvCxnSpPr>
        <p:spPr>
          <a:xfrm>
            <a:off x="6819413" y="2729556"/>
            <a:ext cx="2557370" cy="150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0D528BE-4A06-44FC-AFF8-AA71B1E9031D}"/>
              </a:ext>
            </a:extLst>
          </p:cNvPr>
          <p:cNvCxnSpPr>
            <a:cxnSpLocks/>
          </p:cNvCxnSpPr>
          <p:nvPr/>
        </p:nvCxnSpPr>
        <p:spPr>
          <a:xfrm>
            <a:off x="6767133" y="2497953"/>
            <a:ext cx="2607654" cy="1837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1464263C-533E-4369-A503-5094522B6AE8}"/>
              </a:ext>
            </a:extLst>
          </p:cNvPr>
          <p:cNvCxnSpPr>
            <a:cxnSpLocks/>
          </p:cNvCxnSpPr>
          <p:nvPr/>
        </p:nvCxnSpPr>
        <p:spPr>
          <a:xfrm>
            <a:off x="6614733" y="2290181"/>
            <a:ext cx="2760054" cy="1756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F05A4CE1-3ECD-46EE-BFFE-38A9A2ADD186}"/>
              </a:ext>
            </a:extLst>
          </p:cNvPr>
          <p:cNvCxnSpPr>
            <a:cxnSpLocks/>
          </p:cNvCxnSpPr>
          <p:nvPr/>
        </p:nvCxnSpPr>
        <p:spPr>
          <a:xfrm>
            <a:off x="6145364" y="3190433"/>
            <a:ext cx="3229423" cy="5233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94408210-3DDA-4454-8E1D-2AEC2C6D013A}"/>
              </a:ext>
            </a:extLst>
          </p:cNvPr>
          <p:cNvCxnSpPr>
            <a:cxnSpLocks/>
          </p:cNvCxnSpPr>
          <p:nvPr/>
        </p:nvCxnSpPr>
        <p:spPr>
          <a:xfrm>
            <a:off x="6415725" y="3400137"/>
            <a:ext cx="2961057" cy="566642"/>
          </a:xfrm>
          <a:prstGeom prst="curvedConnector3">
            <a:avLst>
              <a:gd name="adj1" fmla="val 23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a16="http://schemas.microsoft.com/office/drawing/2014/main" id="{67CA10E9-7043-4D30-9121-48716170597C}"/>
              </a:ext>
            </a:extLst>
          </p:cNvPr>
          <p:cNvCxnSpPr>
            <a:cxnSpLocks/>
          </p:cNvCxnSpPr>
          <p:nvPr/>
        </p:nvCxnSpPr>
        <p:spPr>
          <a:xfrm>
            <a:off x="6046637" y="3277374"/>
            <a:ext cx="3336134" cy="941687"/>
          </a:xfrm>
          <a:prstGeom prst="curvedConnector3">
            <a:avLst>
              <a:gd name="adj1" fmla="val 4789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picture containing furniture&#10;&#10;Description generated with very high confidence">
            <a:extLst>
              <a:ext uri="{FF2B5EF4-FFF2-40B4-BE49-F238E27FC236}">
                <a16:creationId xmlns:a16="http://schemas.microsoft.com/office/drawing/2014/main" id="{ED03A4D9-4285-4BA1-BD63-816BCA009AC9}"/>
              </a:ext>
            </a:extLst>
          </p:cNvPr>
          <p:cNvPicPr>
            <a:picLocks noChangeAspect="1"/>
          </p:cNvPicPr>
          <p:nvPr/>
        </p:nvPicPr>
        <p:blipFill>
          <a:blip r:embed="rId2"/>
          <a:stretch>
            <a:fillRect/>
          </a:stretch>
        </p:blipFill>
        <p:spPr>
          <a:xfrm>
            <a:off x="4747368" y="1990365"/>
            <a:ext cx="2635991" cy="1588578"/>
          </a:xfrm>
          <a:prstGeom prst="rect">
            <a:avLst/>
          </a:prstGeom>
          <a:effectLst>
            <a:softEdge rad="177800"/>
          </a:effectLst>
        </p:spPr>
      </p:pic>
      <p:sp>
        <p:nvSpPr>
          <p:cNvPr id="3" name="TextBox 2">
            <a:extLst>
              <a:ext uri="{FF2B5EF4-FFF2-40B4-BE49-F238E27FC236}">
                <a16:creationId xmlns:a16="http://schemas.microsoft.com/office/drawing/2014/main" id="{2BB8F0F7-B29E-4285-A030-E6F07B3478BA}"/>
              </a:ext>
            </a:extLst>
          </p:cNvPr>
          <p:cNvSpPr txBox="1"/>
          <p:nvPr/>
        </p:nvSpPr>
        <p:spPr>
          <a:xfrm>
            <a:off x="500356" y="1666956"/>
            <a:ext cx="1609330" cy="830997"/>
          </a:xfrm>
          <a:prstGeom prst="rect">
            <a:avLst/>
          </a:prstGeom>
          <a:noFill/>
        </p:spPr>
        <p:txBody>
          <a:bodyPr wrap="square" rtlCol="0">
            <a:spAutoFit/>
          </a:bodyPr>
          <a:lstStyle/>
          <a:p>
            <a:r>
              <a:rPr lang="en-US" sz="1200" dirty="0">
                <a:solidFill>
                  <a:srgbClr val="FF0000"/>
                </a:solidFill>
              </a:rPr>
              <a:t>Since the other system has found it’s solution, dual-center can restart.</a:t>
            </a:r>
            <a:endParaRPr lang="en-GB" sz="1200" dirty="0">
              <a:solidFill>
                <a:srgbClr val="FF0000"/>
              </a:solidFill>
            </a:endParaRPr>
          </a:p>
        </p:txBody>
      </p:sp>
      <p:sp>
        <p:nvSpPr>
          <p:cNvPr id="6" name="TextBox 5">
            <a:extLst>
              <a:ext uri="{FF2B5EF4-FFF2-40B4-BE49-F238E27FC236}">
                <a16:creationId xmlns:a16="http://schemas.microsoft.com/office/drawing/2014/main" id="{1B68FBED-D745-4155-A2A8-0C4089B0705A}"/>
              </a:ext>
            </a:extLst>
          </p:cNvPr>
          <p:cNvSpPr txBox="1"/>
          <p:nvPr/>
        </p:nvSpPr>
        <p:spPr>
          <a:xfrm>
            <a:off x="522870" y="2513480"/>
            <a:ext cx="1271965" cy="1200329"/>
          </a:xfrm>
          <a:prstGeom prst="rect">
            <a:avLst/>
          </a:prstGeom>
          <a:noFill/>
        </p:spPr>
        <p:txBody>
          <a:bodyPr wrap="square" rtlCol="0">
            <a:spAutoFit/>
          </a:bodyPr>
          <a:lstStyle/>
          <a:p>
            <a:r>
              <a:rPr lang="en-US" sz="1200" dirty="0">
                <a:solidFill>
                  <a:srgbClr val="FF0000"/>
                </a:solidFill>
              </a:rPr>
              <a:t>In other words, dual-center has a chance to catch up before 900 evals</a:t>
            </a:r>
            <a:endParaRPr lang="en-GB" sz="1200" dirty="0">
              <a:solidFill>
                <a:srgbClr val="FF0000"/>
              </a:solidFill>
            </a:endParaRPr>
          </a:p>
        </p:txBody>
      </p:sp>
      <p:cxnSp>
        <p:nvCxnSpPr>
          <p:cNvPr id="10" name="Straight Arrow Connector 9">
            <a:extLst>
              <a:ext uri="{FF2B5EF4-FFF2-40B4-BE49-F238E27FC236}">
                <a16:creationId xmlns:a16="http://schemas.microsoft.com/office/drawing/2014/main" id="{02A7ADA6-EA99-45BC-97CA-D5FA0F0BE5F9}"/>
              </a:ext>
            </a:extLst>
          </p:cNvPr>
          <p:cNvCxnSpPr>
            <a:cxnSpLocks/>
          </p:cNvCxnSpPr>
          <p:nvPr/>
        </p:nvCxnSpPr>
        <p:spPr>
          <a:xfrm>
            <a:off x="2755940" y="3400137"/>
            <a:ext cx="0" cy="6654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F6550E6-6292-4E37-98C7-D0C35581691E}"/>
              </a:ext>
            </a:extLst>
          </p:cNvPr>
          <p:cNvCxnSpPr>
            <a:cxnSpLocks/>
          </p:cNvCxnSpPr>
          <p:nvPr/>
        </p:nvCxnSpPr>
        <p:spPr>
          <a:xfrm>
            <a:off x="2772286" y="4065563"/>
            <a:ext cx="29219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E13E65-C789-437B-B5A0-83884F28B748}"/>
              </a:ext>
            </a:extLst>
          </p:cNvPr>
          <p:cNvSpPr txBox="1"/>
          <p:nvPr/>
        </p:nvSpPr>
        <p:spPr>
          <a:xfrm>
            <a:off x="3064475" y="3922498"/>
            <a:ext cx="990727" cy="461665"/>
          </a:xfrm>
          <a:prstGeom prst="rect">
            <a:avLst/>
          </a:prstGeom>
          <a:noFill/>
        </p:spPr>
        <p:txBody>
          <a:bodyPr wrap="square" rtlCol="0">
            <a:spAutoFit/>
          </a:bodyPr>
          <a:lstStyle/>
          <a:p>
            <a:r>
              <a:rPr lang="en-US" sz="1200" dirty="0"/>
              <a:t>FOUND at 850 evals</a:t>
            </a:r>
            <a:endParaRPr lang="en-GB" sz="1200" dirty="0"/>
          </a:p>
        </p:txBody>
      </p:sp>
      <p:sp>
        <p:nvSpPr>
          <p:cNvPr id="17" name="TextBox 16">
            <a:extLst>
              <a:ext uri="{FF2B5EF4-FFF2-40B4-BE49-F238E27FC236}">
                <a16:creationId xmlns:a16="http://schemas.microsoft.com/office/drawing/2014/main" id="{175EEBB8-7E8A-4C6E-B376-F5787925516F}"/>
              </a:ext>
            </a:extLst>
          </p:cNvPr>
          <p:cNvSpPr txBox="1"/>
          <p:nvPr/>
        </p:nvSpPr>
        <p:spPr>
          <a:xfrm>
            <a:off x="1344088" y="4534077"/>
            <a:ext cx="1335719" cy="1384995"/>
          </a:xfrm>
          <a:prstGeom prst="rect">
            <a:avLst/>
          </a:prstGeom>
          <a:noFill/>
        </p:spPr>
        <p:txBody>
          <a:bodyPr wrap="square" rtlCol="0">
            <a:spAutoFit/>
          </a:bodyPr>
          <a:lstStyle/>
          <a:p>
            <a:r>
              <a:rPr lang="en-US" sz="1200" dirty="0">
                <a:solidFill>
                  <a:srgbClr val="FF0000"/>
                </a:solidFill>
              </a:rPr>
              <a:t>Since dual-center found a better solution than CMA-ES before 900 evals. It is the WINNER</a:t>
            </a:r>
            <a:endParaRPr lang="en-GB" sz="1200" dirty="0">
              <a:solidFill>
                <a:srgbClr val="FF0000"/>
              </a:solidFill>
            </a:endParaRPr>
          </a:p>
        </p:txBody>
      </p:sp>
      <p:sp>
        <p:nvSpPr>
          <p:cNvPr id="5" name="Slide Number Placeholder 4">
            <a:extLst>
              <a:ext uri="{FF2B5EF4-FFF2-40B4-BE49-F238E27FC236}">
                <a16:creationId xmlns:a16="http://schemas.microsoft.com/office/drawing/2014/main" id="{ED2ADE7C-31F4-4E12-AF75-BA5533B1FA1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4790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794F-4614-4789-9D6F-756CEA837810}"/>
              </a:ext>
            </a:extLst>
          </p:cNvPr>
          <p:cNvSpPr>
            <a:spLocks noGrp="1"/>
          </p:cNvSpPr>
          <p:nvPr>
            <p:ph type="title"/>
          </p:nvPr>
        </p:nvSpPr>
        <p:spPr>
          <a:xfrm>
            <a:off x="2592925" y="624110"/>
            <a:ext cx="8911687" cy="784560"/>
          </a:xfrm>
        </p:spPr>
        <p:txBody>
          <a:bodyPr/>
          <a:lstStyle/>
          <a:p>
            <a:r>
              <a:rPr lang="en-US" dirty="0"/>
              <a:t>Settings</a:t>
            </a:r>
            <a:endParaRPr lang="en-GB"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E3811FF9-58F2-4667-98E7-7E02325EF01E}"/>
                  </a:ext>
                </a:extLst>
              </p:cNvPr>
              <p:cNvGraphicFramePr>
                <a:graphicFrameLocks noGrp="1"/>
              </p:cNvGraphicFramePr>
              <p:nvPr>
                <p:ph idx="1"/>
                <p:extLst>
                  <p:ext uri="{D42A27DB-BD31-4B8C-83A1-F6EECF244321}">
                    <p14:modId xmlns:p14="http://schemas.microsoft.com/office/powerpoint/2010/main" val="4063561376"/>
                  </p:ext>
                </p:extLst>
              </p:nvPr>
            </p:nvGraphicFramePr>
            <p:xfrm>
              <a:off x="2592925" y="1723834"/>
              <a:ext cx="8111182" cy="3781033"/>
            </p:xfrm>
            <a:graphic>
              <a:graphicData uri="http://schemas.openxmlformats.org/drawingml/2006/table">
                <a:tbl>
                  <a:tblPr firstRow="1" bandRow="1">
                    <a:tableStyleId>{8A107856-5554-42FB-B03E-39F5DBC370BA}</a:tableStyleId>
                  </a:tblPr>
                  <a:tblGrid>
                    <a:gridCol w="4055591">
                      <a:extLst>
                        <a:ext uri="{9D8B030D-6E8A-4147-A177-3AD203B41FA5}">
                          <a16:colId xmlns:a16="http://schemas.microsoft.com/office/drawing/2014/main" val="2520887983"/>
                        </a:ext>
                      </a:extLst>
                    </a:gridCol>
                    <a:gridCol w="4055591">
                      <a:extLst>
                        <a:ext uri="{9D8B030D-6E8A-4147-A177-3AD203B41FA5}">
                          <a16:colId xmlns:a16="http://schemas.microsoft.com/office/drawing/2014/main" val="149245583"/>
                        </a:ext>
                      </a:extLst>
                    </a:gridCol>
                  </a:tblGrid>
                  <a:tr h="461322">
                    <a:tc>
                      <a:txBody>
                        <a:bodyPr/>
                        <a:lstStyle/>
                        <a:p>
                          <a:r>
                            <a:rPr lang="en-US" b="0" i="1" dirty="0" err="1"/>
                            <a:t>orig</a:t>
                          </a:r>
                          <a:r>
                            <a:rPr lang="en-US" b="0" i="1" dirty="0"/>
                            <a:t>-scale</a:t>
                          </a:r>
                          <a:endParaRPr lang="en-GB" b="0" i="1" dirty="0"/>
                        </a:p>
                      </a:txBody>
                      <a:tcPr/>
                    </a:tc>
                    <a:tc>
                      <a:txBody>
                        <a:bodyPr/>
                        <a:lstStyle/>
                        <a:p>
                          <a:pPr algn="ctr"/>
                          <a:r>
                            <a:rPr lang="en-US" b="0" i="1" dirty="0"/>
                            <a:t>1.5</a:t>
                          </a:r>
                          <a:endParaRPr lang="en-GB" b="0" i="1" dirty="0"/>
                        </a:p>
                      </a:txBody>
                      <a:tcPr/>
                    </a:tc>
                    <a:extLst>
                      <a:ext uri="{0D108BD9-81ED-4DB2-BD59-A6C34878D82A}">
                        <a16:rowId xmlns:a16="http://schemas.microsoft.com/office/drawing/2014/main" val="833340410"/>
                      </a:ext>
                    </a:extLst>
                  </a:tr>
                  <a:tr h="543697">
                    <a:tc>
                      <a:txBody>
                        <a:bodyPr/>
                        <a:lstStyle/>
                        <a:p>
                          <a:r>
                            <a:rPr lang="en-US" i="1" dirty="0"/>
                            <a:t>best-scale</a:t>
                          </a:r>
                          <a:endParaRPr lang="en-GB" i="1" dirty="0"/>
                        </a:p>
                      </a:txBody>
                      <a:tcPr/>
                    </a:tc>
                    <a:tc>
                      <a:txBody>
                        <a:bodyPr/>
                        <a:lstStyle/>
                        <a:p>
                          <a:pPr algn="ctr"/>
                          <a:r>
                            <a:rPr lang="en-US" i="1" dirty="0"/>
                            <a:t>0.5</a:t>
                          </a:r>
                          <a:endParaRPr lang="en-GB" i="1" dirty="0"/>
                        </a:p>
                      </a:txBody>
                      <a:tcPr/>
                    </a:tc>
                    <a:extLst>
                      <a:ext uri="{0D108BD9-81ED-4DB2-BD59-A6C34878D82A}">
                        <a16:rowId xmlns:a16="http://schemas.microsoft.com/office/drawing/2014/main" val="3878928666"/>
                      </a:ext>
                    </a:extLst>
                  </a:tr>
                  <a:tr h="1075038">
                    <a:tc>
                      <a:txBody>
                        <a:bodyPr/>
                        <a:lstStyle/>
                        <a:p>
                          <a:r>
                            <a:rPr lang="en-US" i="1" dirty="0"/>
                            <a:t>weights for adaptive generation</a:t>
                          </a:r>
                          <a:endParaRPr lang="en-GB" i="1"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limLoc m:val="undOvr"/>
                                    <m:ctrlPr>
                                      <a:rPr lang="en-GB" sz="1800" i="1" kern="1200" baseline="-25000" smtClean="0">
                                        <a:solidFill>
                                          <a:schemeClr val="dk1"/>
                                        </a:solidFill>
                                        <a:effectLst/>
                                        <a:latin typeface="Cambria Math" panose="02040503050406030204" pitchFamily="18" charset="0"/>
                                        <a:ea typeface="+mn-ea"/>
                                        <a:cs typeface="+mn-cs"/>
                                      </a:rPr>
                                    </m:ctrlPr>
                                  </m:naryPr>
                                  <m:sub>
                                    <m:r>
                                      <a:rPr lang="en-US" sz="1800" i="1" kern="1200" baseline="-25000">
                                        <a:solidFill>
                                          <a:schemeClr val="dk1"/>
                                        </a:solidFill>
                                        <a:effectLst/>
                                        <a:latin typeface="Cambria Math" panose="02040503050406030204" pitchFamily="18" charset="0"/>
                                        <a:ea typeface="+mn-ea"/>
                                        <a:cs typeface="+mn-cs"/>
                                      </a:rPr>
                                      <m:t>𝑖</m:t>
                                    </m:r>
                                    <m:r>
                                      <a:rPr lang="en-US" sz="1800" i="1" kern="1200" baseline="-25000">
                                        <a:solidFill>
                                          <a:schemeClr val="dk1"/>
                                        </a:solidFill>
                                        <a:effectLst/>
                                        <a:latin typeface="Cambria Math" panose="02040503050406030204" pitchFamily="18" charset="0"/>
                                        <a:ea typeface="+mn-ea"/>
                                        <a:cs typeface="+mn-cs"/>
                                      </a:rPr>
                                      <m:t>=1</m:t>
                                    </m:r>
                                  </m:sub>
                                  <m:sup>
                                    <m:r>
                                      <a:rPr lang="en-US" sz="1800" i="1" kern="1200" baseline="-25000" smtClean="0">
                                        <a:solidFill>
                                          <a:schemeClr val="dk1"/>
                                        </a:solidFill>
                                        <a:effectLst/>
                                        <a:latin typeface="Cambria Math" panose="02040503050406030204" pitchFamily="18" charset="0"/>
                                        <a:ea typeface="+mn-ea"/>
                                        <a:cs typeface="+mn-cs"/>
                                      </a:rPr>
                                      <m:t>µ</m:t>
                                    </m:r>
                                  </m:sup>
                                  <m:e>
                                    <m:f>
                                      <m:fPr>
                                        <m:ctrlPr>
                                          <a:rPr lang="en-GB" sz="1800" i="1" kern="1200" baseline="-25000">
                                            <a:solidFill>
                                              <a:schemeClr val="dk1"/>
                                            </a:solidFill>
                                            <a:effectLst/>
                                            <a:latin typeface="Cambria Math" panose="02040503050406030204" pitchFamily="18" charset="0"/>
                                            <a:ea typeface="+mn-ea"/>
                                            <a:cs typeface="+mn-cs"/>
                                          </a:rPr>
                                        </m:ctrlPr>
                                      </m:fPr>
                                      <m:num>
                                        <m:r>
                                          <m:rPr>
                                            <m:sty m:val="p"/>
                                          </m:rPr>
                                          <a:rPr lang="en-US" sz="1800" kern="1200">
                                            <a:solidFill>
                                              <a:schemeClr val="dk1"/>
                                            </a:solidFill>
                                            <a:effectLst/>
                                            <a:latin typeface="Cambria Math" panose="02040503050406030204" pitchFamily="18" charset="0"/>
                                            <a:ea typeface="+mn-ea"/>
                                            <a:cs typeface="+mn-cs"/>
                                          </a:rPr>
                                          <m:t>ln</m:t>
                                        </m:r>
                                        <m:d>
                                          <m:dPr>
                                            <m:ctrlPr>
                                              <a:rPr lang="en-GB" sz="1800" i="1" kern="1200">
                                                <a:solidFill>
                                                  <a:schemeClr val="dk1"/>
                                                </a:solidFill>
                                                <a:effectLst/>
                                                <a:latin typeface="Cambria Math" panose="02040503050406030204" pitchFamily="18" charset="0"/>
                                                <a:ea typeface="+mn-ea"/>
                                                <a:cs typeface="+mn-cs"/>
                                              </a:rPr>
                                            </m:ctrlPr>
                                          </m:dPr>
                                          <m:e>
                                            <m:r>
                                              <m:rPr>
                                                <m:sty m:val="p"/>
                                              </m:rPr>
                                              <a:rPr lang="en-US" sz="1800" kern="1200">
                                                <a:solidFill>
                                                  <a:schemeClr val="dk1"/>
                                                </a:solidFill>
                                                <a:effectLst/>
                                                <a:latin typeface="Cambria Math" panose="02040503050406030204" pitchFamily="18" charset="0"/>
                                                <a:ea typeface="+mn-ea"/>
                                                <a:cs typeface="+mn-cs"/>
                                              </a:rPr>
                                              <m:t>μ</m:t>
                                            </m:r>
                                            <m:r>
                                              <a:rPr lang="en-US" sz="1800" kern="1200">
                                                <a:solidFill>
                                                  <a:schemeClr val="dk1"/>
                                                </a:solidFill>
                                                <a:effectLst/>
                                                <a:latin typeface="Cambria Math" panose="02040503050406030204" pitchFamily="18" charset="0"/>
                                                <a:ea typeface="+mn-ea"/>
                                                <a:cs typeface="+mn-cs"/>
                                              </a:rPr>
                                              <m:t>+</m:t>
                                            </m:r>
                                            <m:r>
                                              <a:rPr lang="en-US" sz="1800" b="0" i="1" kern="1200" smtClean="0">
                                                <a:solidFill>
                                                  <a:schemeClr val="dk1"/>
                                                </a:solidFill>
                                                <a:effectLst/>
                                                <a:latin typeface="Cambria Math" panose="02040503050406030204" pitchFamily="18" charset="0"/>
                                                <a:ea typeface="+mn-ea"/>
                                                <a:cs typeface="+mn-cs"/>
                                              </a:rPr>
                                              <m:t>𝑛</m:t>
                                            </m:r>
                                          </m:e>
                                        </m:d>
                                        <m:r>
                                          <a:rPr lang="en-US" sz="1800" i="1" kern="1200">
                                            <a:solidFill>
                                              <a:schemeClr val="dk1"/>
                                            </a:solidFill>
                                            <a:effectLst/>
                                            <a:latin typeface="Cambria Math" panose="02040503050406030204" pitchFamily="18" charset="0"/>
                                            <a:ea typeface="+mn-ea"/>
                                            <a:cs typeface="+mn-cs"/>
                                          </a:rPr>
                                          <m:t>− </m:t>
                                        </m:r>
                                        <m:r>
                                          <m:rPr>
                                            <m:sty m:val="p"/>
                                          </m:rPr>
                                          <a:rPr lang="en-US" sz="1800" kern="1200">
                                            <a:solidFill>
                                              <a:schemeClr val="dk1"/>
                                            </a:solidFill>
                                            <a:effectLst/>
                                            <a:latin typeface="Cambria Math" panose="02040503050406030204" pitchFamily="18" charset="0"/>
                                            <a:ea typeface="+mn-ea"/>
                                            <a:cs typeface="+mn-cs"/>
                                          </a:rPr>
                                          <m:t>ln</m:t>
                                        </m:r>
                                        <m:r>
                                          <a:rPr lang="en-US" sz="1800" kern="1200">
                                            <a:solidFill>
                                              <a:schemeClr val="dk1"/>
                                            </a:solidFill>
                                            <a:effectLst/>
                                            <a:latin typeface="Cambria Math" panose="02040503050406030204" pitchFamily="18" charset="0"/>
                                            <a:ea typeface="+mn-ea"/>
                                            <a:cs typeface="+mn-cs"/>
                                          </a:rPr>
                                          <m:t>­</m:t>
                                        </m:r>
                                        <m:d>
                                          <m:dPr>
                                            <m:ctrlPr>
                                              <a:rPr lang="en-GB" sz="1800" i="1" kern="1200">
                                                <a:solidFill>
                                                  <a:schemeClr val="dk1"/>
                                                </a:solidFill>
                                                <a:effectLst/>
                                                <a:latin typeface="Cambria Math" panose="02040503050406030204" pitchFamily="18" charset="0"/>
                                                <a:ea typeface="+mn-ea"/>
                                                <a:cs typeface="+mn-cs"/>
                                              </a:rPr>
                                            </m:ctrlPr>
                                          </m:dPr>
                                          <m:e>
                                            <m:r>
                                              <m:rPr>
                                                <m:sty m:val="p"/>
                                              </m:rPr>
                                              <a:rPr lang="en-US" sz="1800" b="0" i="0" kern="1200" smtClean="0">
                                                <a:solidFill>
                                                  <a:schemeClr val="dk1"/>
                                                </a:solidFill>
                                                <a:effectLst/>
                                                <a:latin typeface="Cambria Math" panose="02040503050406030204" pitchFamily="18" charset="0"/>
                                                <a:ea typeface="+mn-ea"/>
                                                <a:cs typeface="+mn-cs"/>
                                              </a:rPr>
                                              <m:t>i</m:t>
                                            </m:r>
                                          </m:e>
                                        </m:d>
                                      </m:num>
                                      <m:den>
                                        <m:nary>
                                          <m:naryPr>
                                            <m:chr m:val="∑"/>
                                            <m:limLoc m:val="undOvr"/>
                                            <m:ctrlPr>
                                              <a:rPr lang="en-GB" sz="1800" i="1" kern="1200" baseline="-25000">
                                                <a:solidFill>
                                                  <a:schemeClr val="dk1"/>
                                                </a:solidFill>
                                                <a:effectLst/>
                                                <a:latin typeface="Cambria Math" panose="02040503050406030204" pitchFamily="18" charset="0"/>
                                                <a:ea typeface="+mn-ea"/>
                                                <a:cs typeface="+mn-cs"/>
                                              </a:rPr>
                                            </m:ctrlPr>
                                          </m:naryPr>
                                          <m:sub>
                                            <m:r>
                                              <a:rPr lang="en-US" sz="1800" i="1" kern="1200" baseline="-25000">
                                                <a:solidFill>
                                                  <a:schemeClr val="dk1"/>
                                                </a:solidFill>
                                                <a:effectLst/>
                                                <a:latin typeface="Cambria Math" panose="02040503050406030204" pitchFamily="18" charset="0"/>
                                                <a:ea typeface="+mn-ea"/>
                                                <a:cs typeface="+mn-cs"/>
                                              </a:rPr>
                                              <m:t>𝑗</m:t>
                                            </m:r>
                                            <m:r>
                                              <a:rPr lang="en-US" sz="1800" i="1" kern="1200" baseline="-25000">
                                                <a:solidFill>
                                                  <a:schemeClr val="dk1"/>
                                                </a:solidFill>
                                                <a:effectLst/>
                                                <a:latin typeface="Cambria Math" panose="02040503050406030204" pitchFamily="18" charset="0"/>
                                                <a:ea typeface="+mn-ea"/>
                                                <a:cs typeface="+mn-cs"/>
                                              </a:rPr>
                                              <m:t>=1</m:t>
                                            </m:r>
                                          </m:sub>
                                          <m:sup>
                                            <m:r>
                                              <a:rPr lang="en-US" sz="1800" i="1" kern="1200" baseline="-25000">
                                                <a:solidFill>
                                                  <a:schemeClr val="dk1"/>
                                                </a:solidFill>
                                                <a:effectLst/>
                                                <a:latin typeface="Cambria Math" panose="02040503050406030204" pitchFamily="18" charset="0"/>
                                                <a:ea typeface="+mn-ea"/>
                                                <a:cs typeface="+mn-cs"/>
                                              </a:rPr>
                                              <m:t>𝜇</m:t>
                                            </m:r>
                                          </m:sup>
                                          <m:e>
                                            <m:r>
                                              <m:rPr>
                                                <m:sty m:val="p"/>
                                              </m:rPr>
                                              <a:rPr lang="en-US" sz="1800" kern="1200">
                                                <a:solidFill>
                                                  <a:schemeClr val="dk1"/>
                                                </a:solidFill>
                                                <a:effectLst/>
                                                <a:latin typeface="Cambria Math" panose="02040503050406030204" pitchFamily="18" charset="0"/>
                                                <a:ea typeface="+mn-ea"/>
                                                <a:cs typeface="+mn-cs"/>
                                              </a:rPr>
                                              <m:t>ln</m:t>
                                            </m:r>
                                            <m:d>
                                              <m:dPr>
                                                <m:ctrlPr>
                                                  <a:rPr lang="en-GB" sz="1800" i="1" kern="1200">
                                                    <a:solidFill>
                                                      <a:schemeClr val="dk1"/>
                                                    </a:solidFill>
                                                    <a:effectLst/>
                                                    <a:latin typeface="Cambria Math" panose="02040503050406030204" pitchFamily="18" charset="0"/>
                                                    <a:ea typeface="+mn-ea"/>
                                                    <a:cs typeface="+mn-cs"/>
                                                  </a:rPr>
                                                </m:ctrlPr>
                                              </m:dPr>
                                              <m:e>
                                                <m:r>
                                                  <m:rPr>
                                                    <m:sty m:val="p"/>
                                                  </m:rPr>
                                                  <a:rPr lang="en-US" sz="1800" kern="1200">
                                                    <a:solidFill>
                                                      <a:schemeClr val="dk1"/>
                                                    </a:solidFill>
                                                    <a:effectLst/>
                                                    <a:latin typeface="Cambria Math" panose="02040503050406030204" pitchFamily="18" charset="0"/>
                                                    <a:ea typeface="+mn-ea"/>
                                                    <a:cs typeface="+mn-cs"/>
                                                  </a:rPr>
                                                  <m:t>μ</m:t>
                                                </m:r>
                                                <m:r>
                                                  <a:rPr lang="en-US" sz="1800" kern="1200">
                                                    <a:solidFill>
                                                      <a:schemeClr val="dk1"/>
                                                    </a:solidFill>
                                                    <a:effectLst/>
                                                    <a:latin typeface="Cambria Math" panose="02040503050406030204" pitchFamily="18" charset="0"/>
                                                    <a:ea typeface="+mn-ea"/>
                                                    <a:cs typeface="+mn-cs"/>
                                                  </a:rPr>
                                                  <m:t>+</m:t>
                                                </m:r>
                                                <m:r>
                                                  <a:rPr lang="en-US" sz="1800" b="0" i="1" kern="1200" smtClean="0">
                                                    <a:solidFill>
                                                      <a:schemeClr val="dk1"/>
                                                    </a:solidFill>
                                                    <a:effectLst/>
                                                    <a:latin typeface="Cambria Math" panose="02040503050406030204" pitchFamily="18" charset="0"/>
                                                    <a:ea typeface="+mn-ea"/>
                                                    <a:cs typeface="+mn-cs"/>
                                                  </a:rPr>
                                                  <m:t>𝑛</m:t>
                                                </m:r>
                                              </m:e>
                                            </m:d>
                                            <m:r>
                                              <a:rPr lang="en-US" sz="1800" i="1" kern="1200">
                                                <a:solidFill>
                                                  <a:schemeClr val="dk1"/>
                                                </a:solidFill>
                                                <a:effectLst/>
                                                <a:latin typeface="Cambria Math" panose="02040503050406030204" pitchFamily="18" charset="0"/>
                                                <a:ea typeface="+mn-ea"/>
                                                <a:cs typeface="+mn-cs"/>
                                              </a:rPr>
                                              <m:t>− </m:t>
                                            </m:r>
                                            <m:r>
                                              <m:rPr>
                                                <m:sty m:val="p"/>
                                              </m:rPr>
                                              <a:rPr lang="en-US" sz="1800" kern="1200">
                                                <a:solidFill>
                                                  <a:schemeClr val="dk1"/>
                                                </a:solidFill>
                                                <a:effectLst/>
                                                <a:latin typeface="Cambria Math" panose="02040503050406030204" pitchFamily="18" charset="0"/>
                                                <a:ea typeface="+mn-ea"/>
                                                <a:cs typeface="+mn-cs"/>
                                              </a:rPr>
                                              <m:t>ln</m:t>
                                            </m:r>
                                            <m:r>
                                              <a:rPr lang="en-US" sz="1800" kern="1200">
                                                <a:solidFill>
                                                  <a:schemeClr val="dk1"/>
                                                </a:solidFill>
                                                <a:effectLst/>
                                                <a:latin typeface="Cambria Math" panose="02040503050406030204" pitchFamily="18" charset="0"/>
                                                <a:ea typeface="+mn-ea"/>
                                                <a:cs typeface="+mn-cs"/>
                                              </a:rPr>
                                              <m:t>­</m:t>
                                            </m:r>
                                            <m:d>
                                              <m:dPr>
                                                <m:ctrlPr>
                                                  <a:rPr lang="en-GB" sz="1800" i="1" kern="1200">
                                                    <a:solidFill>
                                                      <a:schemeClr val="dk1"/>
                                                    </a:solidFill>
                                                    <a:effectLst/>
                                                    <a:latin typeface="Cambria Math" panose="02040503050406030204" pitchFamily="18" charset="0"/>
                                                    <a:ea typeface="+mn-ea"/>
                                                    <a:cs typeface="+mn-cs"/>
                                                  </a:rPr>
                                                </m:ctrlPr>
                                              </m:dPr>
                                              <m:e>
                                                <m:r>
                                                  <a:rPr lang="en-US" sz="1800" b="0" i="1" kern="1200" smtClean="0">
                                                    <a:solidFill>
                                                      <a:schemeClr val="dk1"/>
                                                    </a:solidFill>
                                                    <a:effectLst/>
                                                    <a:latin typeface="Cambria Math" panose="02040503050406030204" pitchFamily="18" charset="0"/>
                                                    <a:ea typeface="+mn-ea"/>
                                                    <a:cs typeface="+mn-cs"/>
                                                  </a:rPr>
                                                  <m:t>𝑗</m:t>
                                                </m:r>
                                              </m:e>
                                            </m:d>
                                          </m:e>
                                        </m:nary>
                                      </m:den>
                                    </m:f>
                                  </m:e>
                                </m:nary>
                              </m:oMath>
                            </m:oMathPara>
                          </a14:m>
                          <a:endParaRPr lang="en-GB" i="1" dirty="0"/>
                        </a:p>
                      </a:txBody>
                      <a:tcPr/>
                    </a:tc>
                    <a:extLst>
                      <a:ext uri="{0D108BD9-81ED-4DB2-BD59-A6C34878D82A}">
                        <a16:rowId xmlns:a16="http://schemas.microsoft.com/office/drawing/2014/main" val="4032446342"/>
                      </a:ext>
                    </a:extLst>
                  </a:tr>
                  <a:tr h="1060896">
                    <a:tc>
                      <a:txBody>
                        <a:bodyPr/>
                        <a:lstStyle/>
                        <a:p>
                          <a:r>
                            <a:rPr lang="en-US" i="1" dirty="0"/>
                            <a:t>weights for computing best center</a:t>
                          </a:r>
                          <a:endParaRPr lang="en-GB" i="1"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limLoc m:val="undOvr"/>
                                    <m:ctrlPr>
                                      <a:rPr lang="en-GB" sz="1800" i="1" kern="1200" baseline="-25000" smtClean="0">
                                        <a:solidFill>
                                          <a:schemeClr val="dk1"/>
                                        </a:solidFill>
                                        <a:effectLst/>
                                        <a:latin typeface="Cambria Math" panose="02040503050406030204" pitchFamily="18" charset="0"/>
                                        <a:ea typeface="+mn-ea"/>
                                        <a:cs typeface="+mn-cs"/>
                                      </a:rPr>
                                    </m:ctrlPr>
                                  </m:naryPr>
                                  <m:sub>
                                    <m:r>
                                      <a:rPr lang="en-US" sz="1800" i="1" kern="1200" baseline="-25000">
                                        <a:solidFill>
                                          <a:schemeClr val="dk1"/>
                                        </a:solidFill>
                                        <a:effectLst/>
                                        <a:latin typeface="Cambria Math" panose="02040503050406030204" pitchFamily="18" charset="0"/>
                                        <a:ea typeface="+mn-ea"/>
                                        <a:cs typeface="+mn-cs"/>
                                      </a:rPr>
                                      <m:t>𝑖</m:t>
                                    </m:r>
                                    <m:r>
                                      <a:rPr lang="en-US" sz="1800" i="1" kern="1200" baseline="-25000">
                                        <a:solidFill>
                                          <a:schemeClr val="dk1"/>
                                        </a:solidFill>
                                        <a:effectLst/>
                                        <a:latin typeface="Cambria Math" panose="02040503050406030204" pitchFamily="18" charset="0"/>
                                        <a:ea typeface="+mn-ea"/>
                                        <a:cs typeface="+mn-cs"/>
                                      </a:rPr>
                                      <m:t>=1</m:t>
                                    </m:r>
                                  </m:sub>
                                  <m:sup>
                                    <m:r>
                                      <m:rPr>
                                        <m:sty m:val="p"/>
                                      </m:rPr>
                                      <a:rPr lang="el-GR" sz="1800" i="1" kern="1200" baseline="-25000" smtClean="0">
                                        <a:solidFill>
                                          <a:schemeClr val="dk1"/>
                                        </a:solidFill>
                                        <a:effectLst/>
                                        <a:latin typeface="Cambria Math" panose="02040503050406030204" pitchFamily="18" charset="0"/>
                                        <a:ea typeface="+mn-ea"/>
                                        <a:cs typeface="+mn-cs"/>
                                      </a:rPr>
                                      <m:t>μ</m:t>
                                    </m:r>
                                  </m:sup>
                                  <m:e>
                                    <m:f>
                                      <m:fPr>
                                        <m:ctrlPr>
                                          <a:rPr lang="en-GB" sz="1800" i="1" kern="1200" baseline="-25000">
                                            <a:solidFill>
                                              <a:schemeClr val="dk1"/>
                                            </a:solidFill>
                                            <a:effectLst/>
                                            <a:latin typeface="Cambria Math" panose="02040503050406030204" pitchFamily="18" charset="0"/>
                                            <a:ea typeface="+mn-ea"/>
                                            <a:cs typeface="+mn-cs"/>
                                          </a:rPr>
                                        </m:ctrlPr>
                                      </m:fPr>
                                      <m:num>
                                        <m:r>
                                          <m:rPr>
                                            <m:sty m:val="p"/>
                                          </m:rPr>
                                          <a:rPr lang="en-US" sz="1800" kern="1200">
                                            <a:solidFill>
                                              <a:schemeClr val="dk1"/>
                                            </a:solidFill>
                                            <a:effectLst/>
                                            <a:latin typeface="Cambria Math" panose="02040503050406030204" pitchFamily="18" charset="0"/>
                                            <a:ea typeface="+mn-ea"/>
                                            <a:cs typeface="+mn-cs"/>
                                          </a:rPr>
                                          <m:t>ln</m:t>
                                        </m:r>
                                        <m:d>
                                          <m:dPr>
                                            <m:ctrlPr>
                                              <a:rPr lang="en-GB" sz="1800" i="1" kern="1200">
                                                <a:solidFill>
                                                  <a:schemeClr val="dk1"/>
                                                </a:solidFill>
                                                <a:effectLst/>
                                                <a:latin typeface="Cambria Math" panose="02040503050406030204" pitchFamily="18" charset="0"/>
                                                <a:ea typeface="+mn-ea"/>
                                                <a:cs typeface="+mn-cs"/>
                                              </a:rPr>
                                            </m:ctrlPr>
                                          </m:dPr>
                                          <m:e>
                                            <m:r>
                                              <m:rPr>
                                                <m:sty m:val="p"/>
                                              </m:rPr>
                                              <a:rPr lang="en-US" sz="1800" kern="1200">
                                                <a:solidFill>
                                                  <a:schemeClr val="dk1"/>
                                                </a:solidFill>
                                                <a:effectLst/>
                                                <a:latin typeface="Cambria Math" panose="02040503050406030204" pitchFamily="18" charset="0"/>
                                                <a:ea typeface="+mn-ea"/>
                                                <a:cs typeface="+mn-cs"/>
                                              </a:rPr>
                                              <m:t>μ</m:t>
                                            </m:r>
                                            <m:r>
                                              <a:rPr lang="en-US" sz="1800" kern="1200">
                                                <a:solidFill>
                                                  <a:schemeClr val="dk1"/>
                                                </a:solidFill>
                                                <a:effectLst/>
                                                <a:latin typeface="Cambria Math" panose="02040503050406030204" pitchFamily="18" charset="0"/>
                                                <a:ea typeface="+mn-ea"/>
                                                <a:cs typeface="+mn-cs"/>
                                              </a:rPr>
                                              <m:t>+</m:t>
                                            </m:r>
                                            <m:r>
                                              <a:rPr lang="en-US" sz="1800" b="0" i="1" kern="1200" smtClean="0">
                                                <a:solidFill>
                                                  <a:schemeClr val="dk1"/>
                                                </a:solidFill>
                                                <a:effectLst/>
                                                <a:latin typeface="Cambria Math" panose="02040503050406030204" pitchFamily="18" charset="0"/>
                                                <a:ea typeface="+mn-ea"/>
                                                <a:cs typeface="+mn-cs"/>
                                              </a:rPr>
                                              <m:t>15+4</m:t>
                                            </m:r>
                                            <m:r>
                                              <a:rPr lang="en-US" sz="1800" b="0" i="1" kern="1200" smtClean="0">
                                                <a:solidFill>
                                                  <a:schemeClr val="dk1"/>
                                                </a:solidFill>
                                                <a:effectLst/>
                                                <a:latin typeface="Cambria Math" panose="02040503050406030204" pitchFamily="18" charset="0"/>
                                                <a:ea typeface="+mn-ea"/>
                                                <a:cs typeface="+mn-cs"/>
                                              </a:rPr>
                                              <m:t>𝑙𝑜𝑔𝑛</m:t>
                                            </m:r>
                                          </m:e>
                                        </m:d>
                                        <m:r>
                                          <a:rPr lang="en-US" sz="1800" i="1" kern="1200">
                                            <a:solidFill>
                                              <a:schemeClr val="dk1"/>
                                            </a:solidFill>
                                            <a:effectLst/>
                                            <a:latin typeface="Cambria Math" panose="02040503050406030204" pitchFamily="18" charset="0"/>
                                            <a:ea typeface="+mn-ea"/>
                                            <a:cs typeface="+mn-cs"/>
                                          </a:rPr>
                                          <m:t>− </m:t>
                                        </m:r>
                                        <m:r>
                                          <m:rPr>
                                            <m:sty m:val="p"/>
                                          </m:rPr>
                                          <a:rPr lang="en-US" sz="1800" kern="1200">
                                            <a:solidFill>
                                              <a:schemeClr val="dk1"/>
                                            </a:solidFill>
                                            <a:effectLst/>
                                            <a:latin typeface="Cambria Math" panose="02040503050406030204" pitchFamily="18" charset="0"/>
                                            <a:ea typeface="+mn-ea"/>
                                            <a:cs typeface="+mn-cs"/>
                                          </a:rPr>
                                          <m:t>ln</m:t>
                                        </m:r>
                                        <m:r>
                                          <a:rPr lang="en-US" sz="1800" kern="1200">
                                            <a:solidFill>
                                              <a:schemeClr val="dk1"/>
                                            </a:solidFill>
                                            <a:effectLst/>
                                            <a:latin typeface="Cambria Math" panose="02040503050406030204" pitchFamily="18" charset="0"/>
                                            <a:ea typeface="+mn-ea"/>
                                            <a:cs typeface="+mn-cs"/>
                                          </a:rPr>
                                          <m:t>­</m:t>
                                        </m:r>
                                        <m:d>
                                          <m:dPr>
                                            <m:ctrlPr>
                                              <a:rPr lang="en-GB" sz="1800" i="1" kern="1200">
                                                <a:solidFill>
                                                  <a:schemeClr val="dk1"/>
                                                </a:solidFill>
                                                <a:effectLst/>
                                                <a:latin typeface="Cambria Math" panose="02040503050406030204" pitchFamily="18" charset="0"/>
                                                <a:ea typeface="+mn-ea"/>
                                                <a:cs typeface="+mn-cs"/>
                                              </a:rPr>
                                            </m:ctrlPr>
                                          </m:dPr>
                                          <m:e>
                                            <m:r>
                                              <m:rPr>
                                                <m:sty m:val="p"/>
                                              </m:rPr>
                                              <a:rPr lang="en-US" sz="1800" b="0" i="0" kern="1200" smtClean="0">
                                                <a:solidFill>
                                                  <a:schemeClr val="dk1"/>
                                                </a:solidFill>
                                                <a:effectLst/>
                                                <a:latin typeface="Cambria Math" panose="02040503050406030204" pitchFamily="18" charset="0"/>
                                                <a:ea typeface="+mn-ea"/>
                                                <a:cs typeface="+mn-cs"/>
                                              </a:rPr>
                                              <m:t>i</m:t>
                                            </m:r>
                                          </m:e>
                                        </m:d>
                                      </m:num>
                                      <m:den>
                                        <m:nary>
                                          <m:naryPr>
                                            <m:chr m:val="∑"/>
                                            <m:limLoc m:val="undOvr"/>
                                            <m:ctrlPr>
                                              <a:rPr lang="en-GB" sz="1800" i="1" kern="1200" baseline="-25000">
                                                <a:solidFill>
                                                  <a:schemeClr val="dk1"/>
                                                </a:solidFill>
                                                <a:effectLst/>
                                                <a:latin typeface="Cambria Math" panose="02040503050406030204" pitchFamily="18" charset="0"/>
                                                <a:ea typeface="+mn-ea"/>
                                                <a:cs typeface="+mn-cs"/>
                                              </a:rPr>
                                            </m:ctrlPr>
                                          </m:naryPr>
                                          <m:sub>
                                            <m:r>
                                              <a:rPr lang="en-US" sz="1800" i="1" kern="1200" baseline="-25000">
                                                <a:solidFill>
                                                  <a:schemeClr val="dk1"/>
                                                </a:solidFill>
                                                <a:effectLst/>
                                                <a:latin typeface="Cambria Math" panose="02040503050406030204" pitchFamily="18" charset="0"/>
                                                <a:ea typeface="+mn-ea"/>
                                                <a:cs typeface="+mn-cs"/>
                                              </a:rPr>
                                              <m:t>𝑗</m:t>
                                            </m:r>
                                            <m:r>
                                              <a:rPr lang="en-US" sz="1800" i="1" kern="1200" baseline="-25000">
                                                <a:solidFill>
                                                  <a:schemeClr val="dk1"/>
                                                </a:solidFill>
                                                <a:effectLst/>
                                                <a:latin typeface="Cambria Math" panose="02040503050406030204" pitchFamily="18" charset="0"/>
                                                <a:ea typeface="+mn-ea"/>
                                                <a:cs typeface="+mn-cs"/>
                                              </a:rPr>
                                              <m:t>=1</m:t>
                                            </m:r>
                                          </m:sub>
                                          <m:sup>
                                            <m:r>
                                              <a:rPr lang="en-US" sz="1800" i="1" kern="1200" baseline="-25000">
                                                <a:solidFill>
                                                  <a:schemeClr val="dk1"/>
                                                </a:solidFill>
                                                <a:effectLst/>
                                                <a:latin typeface="Cambria Math" panose="02040503050406030204" pitchFamily="18" charset="0"/>
                                                <a:ea typeface="+mn-ea"/>
                                                <a:cs typeface="+mn-cs"/>
                                              </a:rPr>
                                              <m:t>𝜇</m:t>
                                            </m:r>
                                          </m:sup>
                                          <m:e>
                                            <m:r>
                                              <m:rPr>
                                                <m:sty m:val="p"/>
                                              </m:rPr>
                                              <a:rPr lang="en-US" sz="1800" kern="1200">
                                                <a:solidFill>
                                                  <a:schemeClr val="dk1"/>
                                                </a:solidFill>
                                                <a:effectLst/>
                                                <a:latin typeface="Cambria Math" panose="02040503050406030204" pitchFamily="18" charset="0"/>
                                                <a:ea typeface="+mn-ea"/>
                                                <a:cs typeface="+mn-cs"/>
                                              </a:rPr>
                                              <m:t>ln</m:t>
                                            </m:r>
                                            <m:d>
                                              <m:dPr>
                                                <m:ctrlPr>
                                                  <a:rPr lang="en-GB" sz="1800" i="1" kern="1200">
                                                    <a:solidFill>
                                                      <a:schemeClr val="dk1"/>
                                                    </a:solidFill>
                                                    <a:effectLst/>
                                                    <a:latin typeface="Cambria Math" panose="02040503050406030204" pitchFamily="18" charset="0"/>
                                                    <a:ea typeface="+mn-ea"/>
                                                    <a:cs typeface="+mn-cs"/>
                                                  </a:rPr>
                                                </m:ctrlPr>
                                              </m:dPr>
                                              <m:e>
                                                <m:r>
                                                  <m:rPr>
                                                    <m:sty m:val="p"/>
                                                  </m:rPr>
                                                  <a:rPr lang="en-US" sz="1800" kern="1200">
                                                    <a:solidFill>
                                                      <a:schemeClr val="dk1"/>
                                                    </a:solidFill>
                                                    <a:effectLst/>
                                                    <a:latin typeface="Cambria Math" panose="02040503050406030204" pitchFamily="18" charset="0"/>
                                                    <a:ea typeface="+mn-ea"/>
                                                    <a:cs typeface="+mn-cs"/>
                                                  </a:rPr>
                                                  <m:t>μ</m:t>
                                                </m:r>
                                                <m:r>
                                                  <a:rPr lang="en-US" sz="1800" kern="1200">
                                                    <a:solidFill>
                                                      <a:schemeClr val="dk1"/>
                                                    </a:solidFill>
                                                    <a:effectLst/>
                                                    <a:latin typeface="Cambria Math" panose="02040503050406030204" pitchFamily="18" charset="0"/>
                                                    <a:ea typeface="+mn-ea"/>
                                                    <a:cs typeface="+mn-cs"/>
                                                  </a:rPr>
                                                  <m:t>+</m:t>
                                                </m:r>
                                                <m:r>
                                                  <a:rPr lang="en-US" sz="1800" b="0" i="1" kern="1200" smtClean="0">
                                                    <a:solidFill>
                                                      <a:schemeClr val="dk1"/>
                                                    </a:solidFill>
                                                    <a:effectLst/>
                                                    <a:latin typeface="Cambria Math" panose="02040503050406030204" pitchFamily="18" charset="0"/>
                                                    <a:ea typeface="+mn-ea"/>
                                                    <a:cs typeface="+mn-cs"/>
                                                  </a:rPr>
                                                  <m:t>15+4</m:t>
                                                </m:r>
                                                <m:r>
                                                  <a:rPr lang="en-US" sz="1800" b="0" i="1" kern="1200" smtClean="0">
                                                    <a:solidFill>
                                                      <a:schemeClr val="dk1"/>
                                                    </a:solidFill>
                                                    <a:effectLst/>
                                                    <a:latin typeface="Cambria Math" panose="02040503050406030204" pitchFamily="18" charset="0"/>
                                                    <a:ea typeface="+mn-ea"/>
                                                    <a:cs typeface="+mn-cs"/>
                                                  </a:rPr>
                                                  <m:t>𝑙𝑜𝑔𝑛</m:t>
                                                </m:r>
                                              </m:e>
                                            </m:d>
                                            <m:r>
                                              <a:rPr lang="en-US" sz="1800" i="1" kern="1200">
                                                <a:solidFill>
                                                  <a:schemeClr val="dk1"/>
                                                </a:solidFill>
                                                <a:effectLst/>
                                                <a:latin typeface="Cambria Math" panose="02040503050406030204" pitchFamily="18" charset="0"/>
                                                <a:ea typeface="+mn-ea"/>
                                                <a:cs typeface="+mn-cs"/>
                                              </a:rPr>
                                              <m:t>− </m:t>
                                            </m:r>
                                            <m:r>
                                              <m:rPr>
                                                <m:sty m:val="p"/>
                                              </m:rPr>
                                              <a:rPr lang="en-US" sz="1800" kern="1200">
                                                <a:solidFill>
                                                  <a:schemeClr val="dk1"/>
                                                </a:solidFill>
                                                <a:effectLst/>
                                                <a:latin typeface="Cambria Math" panose="02040503050406030204" pitchFamily="18" charset="0"/>
                                                <a:ea typeface="+mn-ea"/>
                                                <a:cs typeface="+mn-cs"/>
                                              </a:rPr>
                                              <m:t>ln</m:t>
                                            </m:r>
                                            <m:r>
                                              <a:rPr lang="en-US" sz="1800" kern="1200">
                                                <a:solidFill>
                                                  <a:schemeClr val="dk1"/>
                                                </a:solidFill>
                                                <a:effectLst/>
                                                <a:latin typeface="Cambria Math" panose="02040503050406030204" pitchFamily="18" charset="0"/>
                                                <a:ea typeface="+mn-ea"/>
                                                <a:cs typeface="+mn-cs"/>
                                              </a:rPr>
                                              <m:t>­</m:t>
                                            </m:r>
                                            <m:d>
                                              <m:dPr>
                                                <m:ctrlPr>
                                                  <a:rPr lang="en-GB" sz="1800" i="1" kern="1200">
                                                    <a:solidFill>
                                                      <a:schemeClr val="dk1"/>
                                                    </a:solidFill>
                                                    <a:effectLst/>
                                                    <a:latin typeface="Cambria Math" panose="02040503050406030204" pitchFamily="18" charset="0"/>
                                                    <a:ea typeface="+mn-ea"/>
                                                    <a:cs typeface="+mn-cs"/>
                                                  </a:rPr>
                                                </m:ctrlPr>
                                              </m:dPr>
                                              <m:e>
                                                <m:r>
                                                  <m:rPr>
                                                    <m:sty m:val="p"/>
                                                  </m:rPr>
                                                  <a:rPr lang="en-US" sz="1800" b="0" i="0" kern="1200" smtClean="0">
                                                    <a:solidFill>
                                                      <a:schemeClr val="dk1"/>
                                                    </a:solidFill>
                                                    <a:effectLst/>
                                                    <a:latin typeface="Cambria Math" panose="02040503050406030204" pitchFamily="18" charset="0"/>
                                                    <a:ea typeface="+mn-ea"/>
                                                    <a:cs typeface="+mn-cs"/>
                                                  </a:rPr>
                                                  <m:t>j</m:t>
                                                </m:r>
                                              </m:e>
                                            </m:d>
                                          </m:e>
                                        </m:nary>
                                      </m:den>
                                    </m:f>
                                  </m:e>
                                </m:nary>
                              </m:oMath>
                            </m:oMathPara>
                          </a14:m>
                          <a:endParaRPr lang="en-GB" i="1" dirty="0"/>
                        </a:p>
                      </a:txBody>
                      <a:tcPr/>
                    </a:tc>
                    <a:extLst>
                      <a:ext uri="{0D108BD9-81ED-4DB2-BD59-A6C34878D82A}">
                        <a16:rowId xmlns:a16="http://schemas.microsoft.com/office/drawing/2014/main" val="252187239"/>
                      </a:ext>
                    </a:extLst>
                  </a:tr>
                  <a:tr h="421915">
                    <a:tc>
                      <a:txBody>
                        <a:bodyPr/>
                        <a:lstStyle/>
                        <a:p>
                          <a:r>
                            <a:rPr lang="en-US" i="1" dirty="0"/>
                            <a:t>history window size for best solutions</a:t>
                          </a:r>
                          <a:endParaRPr lang="en-GB" i="1" dirty="0"/>
                        </a:p>
                      </a:txBody>
                      <a:tcPr/>
                    </a:tc>
                    <a:tc>
                      <a:txBody>
                        <a:bodyPr/>
                        <a:lstStyle/>
                        <a:p>
                          <a:pPr algn="ctr"/>
                          <a:r>
                            <a:rPr lang="en-US" i="1" dirty="0"/>
                            <a:t>10</a:t>
                          </a:r>
                          <a:endParaRPr lang="en-GB" i="1" dirty="0"/>
                        </a:p>
                      </a:txBody>
                      <a:tcPr/>
                    </a:tc>
                    <a:extLst>
                      <a:ext uri="{0D108BD9-81ED-4DB2-BD59-A6C34878D82A}">
                        <a16:rowId xmlns:a16="http://schemas.microsoft.com/office/drawing/2014/main" val="1616316292"/>
                      </a:ext>
                    </a:extLst>
                  </a:tr>
                </a:tbl>
              </a:graphicData>
            </a:graphic>
          </p:graphicFrame>
        </mc:Choice>
        <mc:Fallback xmlns="">
          <p:graphicFrame>
            <p:nvGraphicFramePr>
              <p:cNvPr id="4" name="Content Placeholder 3">
                <a:extLst>
                  <a:ext uri="{FF2B5EF4-FFF2-40B4-BE49-F238E27FC236}">
                    <a16:creationId xmlns:a16="http://schemas.microsoft.com/office/drawing/2014/main" id="{E3811FF9-58F2-4667-98E7-7E02325EF01E}"/>
                  </a:ext>
                </a:extLst>
              </p:cNvPr>
              <p:cNvGraphicFramePr>
                <a:graphicFrameLocks noGrp="1"/>
              </p:cNvGraphicFramePr>
              <p:nvPr>
                <p:ph idx="1"/>
                <p:extLst>
                  <p:ext uri="{D42A27DB-BD31-4B8C-83A1-F6EECF244321}">
                    <p14:modId xmlns:p14="http://schemas.microsoft.com/office/powerpoint/2010/main" val="4063561376"/>
                  </p:ext>
                </p:extLst>
              </p:nvPr>
            </p:nvGraphicFramePr>
            <p:xfrm>
              <a:off x="2592925" y="1723834"/>
              <a:ext cx="8111182" cy="3781033"/>
            </p:xfrm>
            <a:graphic>
              <a:graphicData uri="http://schemas.openxmlformats.org/drawingml/2006/table">
                <a:tbl>
                  <a:tblPr firstRow="1" bandRow="1">
                    <a:tableStyleId>{8A107856-5554-42FB-B03E-39F5DBC370BA}</a:tableStyleId>
                  </a:tblPr>
                  <a:tblGrid>
                    <a:gridCol w="4055591">
                      <a:extLst>
                        <a:ext uri="{9D8B030D-6E8A-4147-A177-3AD203B41FA5}">
                          <a16:colId xmlns:a16="http://schemas.microsoft.com/office/drawing/2014/main" val="2520887983"/>
                        </a:ext>
                      </a:extLst>
                    </a:gridCol>
                    <a:gridCol w="4055591">
                      <a:extLst>
                        <a:ext uri="{9D8B030D-6E8A-4147-A177-3AD203B41FA5}">
                          <a16:colId xmlns:a16="http://schemas.microsoft.com/office/drawing/2014/main" val="149245583"/>
                        </a:ext>
                      </a:extLst>
                    </a:gridCol>
                  </a:tblGrid>
                  <a:tr h="461322">
                    <a:tc>
                      <a:txBody>
                        <a:bodyPr/>
                        <a:lstStyle/>
                        <a:p>
                          <a:r>
                            <a:rPr lang="en-US" b="0" i="1" dirty="0" err="1"/>
                            <a:t>orig</a:t>
                          </a:r>
                          <a:r>
                            <a:rPr lang="en-US" b="0" i="1" dirty="0"/>
                            <a:t>-scale</a:t>
                          </a:r>
                          <a:endParaRPr lang="en-GB" b="0" i="1" dirty="0"/>
                        </a:p>
                      </a:txBody>
                      <a:tcPr/>
                    </a:tc>
                    <a:tc>
                      <a:txBody>
                        <a:bodyPr/>
                        <a:lstStyle/>
                        <a:p>
                          <a:pPr algn="ctr"/>
                          <a:r>
                            <a:rPr lang="en-US" b="0" i="1" dirty="0"/>
                            <a:t>1.5</a:t>
                          </a:r>
                          <a:endParaRPr lang="en-GB" b="0" i="1" dirty="0"/>
                        </a:p>
                      </a:txBody>
                      <a:tcPr/>
                    </a:tc>
                    <a:extLst>
                      <a:ext uri="{0D108BD9-81ED-4DB2-BD59-A6C34878D82A}">
                        <a16:rowId xmlns:a16="http://schemas.microsoft.com/office/drawing/2014/main" val="833340410"/>
                      </a:ext>
                    </a:extLst>
                  </a:tr>
                  <a:tr h="543697">
                    <a:tc>
                      <a:txBody>
                        <a:bodyPr/>
                        <a:lstStyle/>
                        <a:p>
                          <a:r>
                            <a:rPr lang="en-US" i="1" dirty="0"/>
                            <a:t>best-scale</a:t>
                          </a:r>
                          <a:endParaRPr lang="en-GB" i="1" dirty="0"/>
                        </a:p>
                      </a:txBody>
                      <a:tcPr/>
                    </a:tc>
                    <a:tc>
                      <a:txBody>
                        <a:bodyPr/>
                        <a:lstStyle/>
                        <a:p>
                          <a:pPr algn="ctr"/>
                          <a:r>
                            <a:rPr lang="en-US" i="1" dirty="0"/>
                            <a:t>0.5</a:t>
                          </a:r>
                          <a:endParaRPr lang="en-GB" i="1" dirty="0"/>
                        </a:p>
                      </a:txBody>
                      <a:tcPr/>
                    </a:tc>
                    <a:extLst>
                      <a:ext uri="{0D108BD9-81ED-4DB2-BD59-A6C34878D82A}">
                        <a16:rowId xmlns:a16="http://schemas.microsoft.com/office/drawing/2014/main" val="3878928666"/>
                      </a:ext>
                    </a:extLst>
                  </a:tr>
                  <a:tr h="1075038">
                    <a:tc>
                      <a:txBody>
                        <a:bodyPr/>
                        <a:lstStyle/>
                        <a:p>
                          <a:r>
                            <a:rPr lang="en-US" i="1" dirty="0"/>
                            <a:t>weights for adaptive generation</a:t>
                          </a:r>
                          <a:endParaRPr lang="en-GB" i="1" dirty="0"/>
                        </a:p>
                      </a:txBody>
                      <a:tcPr/>
                    </a:tc>
                    <a:tc>
                      <a:txBody>
                        <a:bodyPr/>
                        <a:lstStyle/>
                        <a:p>
                          <a:endParaRPr lang="en-US"/>
                        </a:p>
                      </a:txBody>
                      <a:tcPr>
                        <a:blipFill>
                          <a:blip r:embed="rId2"/>
                          <a:stretch>
                            <a:fillRect l="-100301" t="-96045" r="-451" b="-166667"/>
                          </a:stretch>
                        </a:blipFill>
                      </a:tcPr>
                    </a:tc>
                    <a:extLst>
                      <a:ext uri="{0D108BD9-81ED-4DB2-BD59-A6C34878D82A}">
                        <a16:rowId xmlns:a16="http://schemas.microsoft.com/office/drawing/2014/main" val="4032446342"/>
                      </a:ext>
                    </a:extLst>
                  </a:tr>
                  <a:tr h="1060896">
                    <a:tc>
                      <a:txBody>
                        <a:bodyPr/>
                        <a:lstStyle/>
                        <a:p>
                          <a:r>
                            <a:rPr lang="en-US" i="1" dirty="0"/>
                            <a:t>weights for computing best center</a:t>
                          </a:r>
                          <a:endParaRPr lang="en-GB" i="1" dirty="0"/>
                        </a:p>
                      </a:txBody>
                      <a:tcPr/>
                    </a:tc>
                    <a:tc>
                      <a:txBody>
                        <a:bodyPr/>
                        <a:lstStyle/>
                        <a:p>
                          <a:endParaRPr lang="en-US"/>
                        </a:p>
                      </a:txBody>
                      <a:tcPr>
                        <a:blipFill>
                          <a:blip r:embed="rId2"/>
                          <a:stretch>
                            <a:fillRect l="-100301" t="-198286" r="-451" b="-68571"/>
                          </a:stretch>
                        </a:blipFill>
                      </a:tcPr>
                    </a:tc>
                    <a:extLst>
                      <a:ext uri="{0D108BD9-81ED-4DB2-BD59-A6C34878D82A}">
                        <a16:rowId xmlns:a16="http://schemas.microsoft.com/office/drawing/2014/main" val="252187239"/>
                      </a:ext>
                    </a:extLst>
                  </a:tr>
                  <a:tr h="640080">
                    <a:tc>
                      <a:txBody>
                        <a:bodyPr/>
                        <a:lstStyle/>
                        <a:p>
                          <a:r>
                            <a:rPr lang="en-US" i="1" dirty="0"/>
                            <a:t>history window size for best solutions</a:t>
                          </a:r>
                          <a:endParaRPr lang="en-GB" i="1" dirty="0"/>
                        </a:p>
                      </a:txBody>
                      <a:tcPr/>
                    </a:tc>
                    <a:tc>
                      <a:txBody>
                        <a:bodyPr/>
                        <a:lstStyle/>
                        <a:p>
                          <a:pPr algn="ctr"/>
                          <a:r>
                            <a:rPr lang="en-US" i="1" dirty="0"/>
                            <a:t>10</a:t>
                          </a:r>
                          <a:endParaRPr lang="en-GB" i="1" dirty="0"/>
                        </a:p>
                      </a:txBody>
                      <a:tcPr/>
                    </a:tc>
                    <a:extLst>
                      <a:ext uri="{0D108BD9-81ED-4DB2-BD59-A6C34878D82A}">
                        <a16:rowId xmlns:a16="http://schemas.microsoft.com/office/drawing/2014/main" val="1616316292"/>
                      </a:ext>
                    </a:extLst>
                  </a:tr>
                </a:tbl>
              </a:graphicData>
            </a:graphic>
          </p:graphicFrame>
        </mc:Fallback>
      </mc:AlternateContent>
      <p:sp>
        <p:nvSpPr>
          <p:cNvPr id="3" name="TextBox 2">
            <a:extLst>
              <a:ext uri="{FF2B5EF4-FFF2-40B4-BE49-F238E27FC236}">
                <a16:creationId xmlns:a16="http://schemas.microsoft.com/office/drawing/2014/main" id="{0E4CE5D0-029E-4244-AD52-A1A3C569FBD5}"/>
              </a:ext>
            </a:extLst>
          </p:cNvPr>
          <p:cNvSpPr txBox="1"/>
          <p:nvPr/>
        </p:nvSpPr>
        <p:spPr>
          <a:xfrm>
            <a:off x="9947189" y="3027405"/>
            <a:ext cx="1013254" cy="369332"/>
          </a:xfrm>
          <a:prstGeom prst="rect">
            <a:avLst/>
          </a:prstGeom>
          <a:noFill/>
        </p:spPr>
        <p:txBody>
          <a:bodyPr wrap="square" rtlCol="0">
            <a:spAutoFit/>
          </a:bodyPr>
          <a:lstStyle/>
          <a:p>
            <a:r>
              <a:rPr lang="en-US" dirty="0">
                <a:solidFill>
                  <a:srgbClr val="FF0000"/>
                </a:solidFill>
              </a:rPr>
              <a:t>Why?</a:t>
            </a:r>
            <a:endParaRPr lang="en-GB" dirty="0">
              <a:solidFill>
                <a:srgbClr val="FF0000"/>
              </a:solidFill>
            </a:endParaRPr>
          </a:p>
        </p:txBody>
      </p:sp>
      <p:sp>
        <p:nvSpPr>
          <p:cNvPr id="5" name="TextBox 4">
            <a:extLst>
              <a:ext uri="{FF2B5EF4-FFF2-40B4-BE49-F238E27FC236}">
                <a16:creationId xmlns:a16="http://schemas.microsoft.com/office/drawing/2014/main" id="{7458963E-A8F0-4C18-867C-1023E01FE738}"/>
              </a:ext>
            </a:extLst>
          </p:cNvPr>
          <p:cNvSpPr txBox="1"/>
          <p:nvPr/>
        </p:nvSpPr>
        <p:spPr>
          <a:xfrm>
            <a:off x="10379676" y="4176584"/>
            <a:ext cx="803189" cy="369332"/>
          </a:xfrm>
          <a:prstGeom prst="rect">
            <a:avLst/>
          </a:prstGeom>
          <a:noFill/>
        </p:spPr>
        <p:txBody>
          <a:bodyPr wrap="square" rtlCol="0">
            <a:spAutoFit/>
          </a:bodyPr>
          <a:lstStyle/>
          <a:p>
            <a:r>
              <a:rPr lang="en-US" dirty="0">
                <a:solidFill>
                  <a:srgbClr val="FF0000"/>
                </a:solidFill>
              </a:rPr>
              <a:t>Why?</a:t>
            </a:r>
            <a:endParaRPr lang="en-GB" dirty="0">
              <a:solidFill>
                <a:srgbClr val="FF0000"/>
              </a:solidFill>
            </a:endParaRPr>
          </a:p>
        </p:txBody>
      </p:sp>
      <p:sp>
        <p:nvSpPr>
          <p:cNvPr id="6" name="Slide Number Placeholder 5">
            <a:extLst>
              <a:ext uri="{FF2B5EF4-FFF2-40B4-BE49-F238E27FC236}">
                <a16:creationId xmlns:a16="http://schemas.microsoft.com/office/drawing/2014/main" id="{0BFF9EAC-3DB7-4C9C-B6F2-BE0AA2932ED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77501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ADDE-85CC-4582-B0ED-BF1F02082EEC}"/>
              </a:ext>
            </a:extLst>
          </p:cNvPr>
          <p:cNvSpPr>
            <a:spLocks noGrp="1"/>
          </p:cNvSpPr>
          <p:nvPr>
            <p:ph type="title"/>
          </p:nvPr>
        </p:nvSpPr>
        <p:spPr>
          <a:xfrm>
            <a:off x="2592925" y="624110"/>
            <a:ext cx="8911687" cy="673349"/>
          </a:xfrm>
        </p:spPr>
        <p:txBody>
          <a:bodyPr/>
          <a:lstStyle/>
          <a:p>
            <a:r>
              <a:rPr lang="en-US" dirty="0"/>
              <a:t>Results</a:t>
            </a:r>
            <a:endParaRPr lang="en-GB" dirty="0"/>
          </a:p>
        </p:txBody>
      </p:sp>
      <p:graphicFrame>
        <p:nvGraphicFramePr>
          <p:cNvPr id="5" name="Table 4">
            <a:extLst>
              <a:ext uri="{FF2B5EF4-FFF2-40B4-BE49-F238E27FC236}">
                <a16:creationId xmlns:a16="http://schemas.microsoft.com/office/drawing/2014/main" id="{CC049030-76BD-4DD2-A23A-533B2EB32B5D}"/>
              </a:ext>
            </a:extLst>
          </p:cNvPr>
          <p:cNvGraphicFramePr>
            <a:graphicFrameLocks noGrp="1"/>
          </p:cNvGraphicFramePr>
          <p:nvPr>
            <p:extLst>
              <p:ext uri="{D42A27DB-BD31-4B8C-83A1-F6EECF244321}">
                <p14:modId xmlns:p14="http://schemas.microsoft.com/office/powerpoint/2010/main" val="448015346"/>
              </p:ext>
            </p:extLst>
          </p:nvPr>
        </p:nvGraphicFramePr>
        <p:xfrm>
          <a:off x="2971394" y="4667055"/>
          <a:ext cx="5844030" cy="2190945"/>
        </p:xfrm>
        <a:graphic>
          <a:graphicData uri="http://schemas.openxmlformats.org/drawingml/2006/table">
            <a:tbl>
              <a:tblPr firstRow="1" bandRow="1">
                <a:tableStyleId>{0505E3EF-67EA-436B-97B2-0124C06EBD24}</a:tableStyleId>
              </a:tblPr>
              <a:tblGrid>
                <a:gridCol w="1948010">
                  <a:extLst>
                    <a:ext uri="{9D8B030D-6E8A-4147-A177-3AD203B41FA5}">
                      <a16:colId xmlns:a16="http://schemas.microsoft.com/office/drawing/2014/main" val="1528461052"/>
                    </a:ext>
                  </a:extLst>
                </a:gridCol>
                <a:gridCol w="1948010">
                  <a:extLst>
                    <a:ext uri="{9D8B030D-6E8A-4147-A177-3AD203B41FA5}">
                      <a16:colId xmlns:a16="http://schemas.microsoft.com/office/drawing/2014/main" val="380231483"/>
                    </a:ext>
                  </a:extLst>
                </a:gridCol>
                <a:gridCol w="1948010">
                  <a:extLst>
                    <a:ext uri="{9D8B030D-6E8A-4147-A177-3AD203B41FA5}">
                      <a16:colId xmlns:a16="http://schemas.microsoft.com/office/drawing/2014/main" val="356512087"/>
                    </a:ext>
                  </a:extLst>
                </a:gridCol>
              </a:tblGrid>
              <a:tr h="354860">
                <a:tc gridSpan="3">
                  <a:txBody>
                    <a:bodyPr/>
                    <a:lstStyle/>
                    <a:p>
                      <a:r>
                        <a:rPr lang="en-US" sz="1600" dirty="0"/>
                        <a:t>Levy Function</a:t>
                      </a:r>
                      <a:endParaRPr lang="en-GB" sz="16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360273430"/>
                  </a:ext>
                </a:extLst>
              </a:tr>
              <a:tr h="367217">
                <a:tc>
                  <a:txBody>
                    <a:bodyPr/>
                    <a:lstStyle/>
                    <a:p>
                      <a:pPr algn="ctr"/>
                      <a:r>
                        <a:rPr lang="en-US" sz="1600" dirty="0"/>
                        <a:t>dimension</a:t>
                      </a:r>
                      <a:endParaRPr lang="en-GB" sz="1600" dirty="0"/>
                    </a:p>
                  </a:txBody>
                  <a:tcPr/>
                </a:tc>
                <a:tc>
                  <a:txBody>
                    <a:bodyPr/>
                    <a:lstStyle/>
                    <a:p>
                      <a:pPr algn="ctr"/>
                      <a:r>
                        <a:rPr lang="en-US" sz="1600" dirty="0"/>
                        <a:t>normal wins</a:t>
                      </a:r>
                      <a:endParaRPr lang="en-GB" sz="1600" dirty="0"/>
                    </a:p>
                  </a:txBody>
                  <a:tcPr/>
                </a:tc>
                <a:tc>
                  <a:txBody>
                    <a:bodyPr/>
                    <a:lstStyle/>
                    <a:p>
                      <a:pPr algn="ctr"/>
                      <a:r>
                        <a:rPr lang="en-US" sz="1600" dirty="0"/>
                        <a:t>dual-center wins</a:t>
                      </a:r>
                      <a:endParaRPr lang="en-GB" sz="1600" dirty="0"/>
                    </a:p>
                  </a:txBody>
                  <a:tcPr/>
                </a:tc>
                <a:extLst>
                  <a:ext uri="{0D108BD9-81ED-4DB2-BD59-A6C34878D82A}">
                    <a16:rowId xmlns:a16="http://schemas.microsoft.com/office/drawing/2014/main" val="1213822233"/>
                  </a:ext>
                </a:extLst>
              </a:tr>
              <a:tr h="367217">
                <a:tc>
                  <a:txBody>
                    <a:bodyPr/>
                    <a:lstStyle/>
                    <a:p>
                      <a:pPr algn="ctr"/>
                      <a:r>
                        <a:rPr lang="en-US" sz="1600" dirty="0"/>
                        <a:t>5</a:t>
                      </a:r>
                      <a:endParaRPr lang="en-GB" sz="1600" dirty="0"/>
                    </a:p>
                  </a:txBody>
                  <a:tcPr/>
                </a:tc>
                <a:tc>
                  <a:txBody>
                    <a:bodyPr/>
                    <a:lstStyle/>
                    <a:p>
                      <a:pPr algn="ctr"/>
                      <a:r>
                        <a:rPr lang="en-US" dirty="0"/>
                        <a:t>12</a:t>
                      </a:r>
                      <a:endParaRPr lang="en-GB" dirty="0"/>
                    </a:p>
                  </a:txBody>
                  <a:tcPr/>
                </a:tc>
                <a:tc>
                  <a:txBody>
                    <a:bodyPr/>
                    <a:lstStyle/>
                    <a:p>
                      <a:pPr algn="ctr"/>
                      <a:r>
                        <a:rPr lang="en-US" b="1" dirty="0">
                          <a:solidFill>
                            <a:srgbClr val="00B050"/>
                          </a:solidFill>
                        </a:rPr>
                        <a:t>38</a:t>
                      </a:r>
                      <a:endParaRPr lang="en-GB" b="1" dirty="0">
                        <a:solidFill>
                          <a:srgbClr val="00B050"/>
                        </a:solidFill>
                      </a:endParaRPr>
                    </a:p>
                  </a:txBody>
                  <a:tcPr/>
                </a:tc>
                <a:extLst>
                  <a:ext uri="{0D108BD9-81ED-4DB2-BD59-A6C34878D82A}">
                    <a16:rowId xmlns:a16="http://schemas.microsoft.com/office/drawing/2014/main" val="3422702846"/>
                  </a:ext>
                </a:extLst>
              </a:tr>
              <a:tr h="367217">
                <a:tc>
                  <a:txBody>
                    <a:bodyPr/>
                    <a:lstStyle/>
                    <a:p>
                      <a:pPr algn="ctr"/>
                      <a:r>
                        <a:rPr lang="en-US" sz="1600" dirty="0"/>
                        <a:t>10</a:t>
                      </a:r>
                      <a:endParaRPr lang="en-GB" sz="1600" dirty="0"/>
                    </a:p>
                  </a:txBody>
                  <a:tcPr/>
                </a:tc>
                <a:tc>
                  <a:txBody>
                    <a:bodyPr/>
                    <a:lstStyle/>
                    <a:p>
                      <a:pPr algn="ctr"/>
                      <a:r>
                        <a:rPr lang="en-US" dirty="0"/>
                        <a:t>17</a:t>
                      </a:r>
                      <a:endParaRPr lang="en-GB" dirty="0"/>
                    </a:p>
                  </a:txBody>
                  <a:tcPr/>
                </a:tc>
                <a:tc>
                  <a:txBody>
                    <a:bodyPr/>
                    <a:lstStyle/>
                    <a:p>
                      <a:pPr algn="ctr"/>
                      <a:r>
                        <a:rPr lang="en-US" b="1" dirty="0">
                          <a:solidFill>
                            <a:srgbClr val="00B050"/>
                          </a:solidFill>
                        </a:rPr>
                        <a:t>33</a:t>
                      </a:r>
                      <a:endParaRPr lang="en-GB" b="1" dirty="0">
                        <a:solidFill>
                          <a:srgbClr val="00B050"/>
                        </a:solidFill>
                      </a:endParaRPr>
                    </a:p>
                  </a:txBody>
                  <a:tcPr/>
                </a:tc>
                <a:extLst>
                  <a:ext uri="{0D108BD9-81ED-4DB2-BD59-A6C34878D82A}">
                    <a16:rowId xmlns:a16="http://schemas.microsoft.com/office/drawing/2014/main" val="3962650258"/>
                  </a:ext>
                </a:extLst>
              </a:tr>
              <a:tr h="367217">
                <a:tc>
                  <a:txBody>
                    <a:bodyPr/>
                    <a:lstStyle/>
                    <a:p>
                      <a:pPr algn="ctr"/>
                      <a:r>
                        <a:rPr lang="en-US" sz="1600" dirty="0"/>
                        <a:t>25</a:t>
                      </a:r>
                      <a:endParaRPr lang="en-GB" sz="1600" dirty="0"/>
                    </a:p>
                  </a:txBody>
                  <a:tcPr/>
                </a:tc>
                <a:tc>
                  <a:txBody>
                    <a:bodyPr/>
                    <a:lstStyle/>
                    <a:p>
                      <a:pPr algn="ctr"/>
                      <a:r>
                        <a:rPr lang="en-US" dirty="0"/>
                        <a:t>19</a:t>
                      </a:r>
                      <a:endParaRPr lang="en-GB" dirty="0"/>
                    </a:p>
                  </a:txBody>
                  <a:tcPr/>
                </a:tc>
                <a:tc>
                  <a:txBody>
                    <a:bodyPr/>
                    <a:lstStyle/>
                    <a:p>
                      <a:pPr algn="ctr"/>
                      <a:r>
                        <a:rPr lang="en-US" b="1" dirty="0">
                          <a:solidFill>
                            <a:srgbClr val="00B050"/>
                          </a:solidFill>
                        </a:rPr>
                        <a:t>31</a:t>
                      </a:r>
                      <a:endParaRPr lang="en-GB" b="1" dirty="0">
                        <a:solidFill>
                          <a:srgbClr val="00B050"/>
                        </a:solidFill>
                      </a:endParaRPr>
                    </a:p>
                  </a:txBody>
                  <a:tcPr/>
                </a:tc>
                <a:extLst>
                  <a:ext uri="{0D108BD9-81ED-4DB2-BD59-A6C34878D82A}">
                    <a16:rowId xmlns:a16="http://schemas.microsoft.com/office/drawing/2014/main" val="2750496112"/>
                  </a:ext>
                </a:extLst>
              </a:tr>
              <a:tr h="367217">
                <a:tc>
                  <a:txBody>
                    <a:bodyPr/>
                    <a:lstStyle/>
                    <a:p>
                      <a:pPr algn="ctr"/>
                      <a:r>
                        <a:rPr lang="en-US" sz="1600" dirty="0"/>
                        <a:t>50</a:t>
                      </a:r>
                      <a:endParaRPr lang="en-GB" sz="1600" dirty="0"/>
                    </a:p>
                  </a:txBody>
                  <a:tcPr/>
                </a:tc>
                <a:tc>
                  <a:txBody>
                    <a:bodyPr/>
                    <a:lstStyle/>
                    <a:p>
                      <a:pPr algn="ctr"/>
                      <a:r>
                        <a:rPr lang="en-US" dirty="0"/>
                        <a:t>15</a:t>
                      </a:r>
                      <a:endParaRPr lang="en-GB" dirty="0"/>
                    </a:p>
                  </a:txBody>
                  <a:tcPr/>
                </a:tc>
                <a:tc>
                  <a:txBody>
                    <a:bodyPr/>
                    <a:lstStyle/>
                    <a:p>
                      <a:pPr algn="ctr"/>
                      <a:r>
                        <a:rPr lang="en-US" b="1" dirty="0">
                          <a:solidFill>
                            <a:srgbClr val="00B050"/>
                          </a:solidFill>
                        </a:rPr>
                        <a:t>35</a:t>
                      </a:r>
                      <a:endParaRPr lang="en-GB" b="1" dirty="0">
                        <a:solidFill>
                          <a:srgbClr val="00B050"/>
                        </a:solidFill>
                      </a:endParaRPr>
                    </a:p>
                  </a:txBody>
                  <a:tcPr/>
                </a:tc>
                <a:extLst>
                  <a:ext uri="{0D108BD9-81ED-4DB2-BD59-A6C34878D82A}">
                    <a16:rowId xmlns:a16="http://schemas.microsoft.com/office/drawing/2014/main" val="2965566234"/>
                  </a:ext>
                </a:extLst>
              </a:tr>
            </a:tbl>
          </a:graphicData>
        </a:graphic>
      </p:graphicFrame>
      <p:pic>
        <p:nvPicPr>
          <p:cNvPr id="8" name="Picture 7" descr="A close up of a map&#10;&#10;Description generated with high confidence">
            <a:extLst>
              <a:ext uri="{FF2B5EF4-FFF2-40B4-BE49-F238E27FC236}">
                <a16:creationId xmlns:a16="http://schemas.microsoft.com/office/drawing/2014/main" id="{9594EC05-CB2D-4463-8BD0-221974FEC346}"/>
              </a:ext>
            </a:extLst>
          </p:cNvPr>
          <p:cNvPicPr>
            <a:picLocks noChangeAspect="1"/>
          </p:cNvPicPr>
          <p:nvPr/>
        </p:nvPicPr>
        <p:blipFill>
          <a:blip r:embed="rId2"/>
          <a:stretch>
            <a:fillRect/>
          </a:stretch>
        </p:blipFill>
        <p:spPr>
          <a:xfrm>
            <a:off x="2971394" y="1297460"/>
            <a:ext cx="5844030" cy="3015048"/>
          </a:xfrm>
          <a:prstGeom prst="rect">
            <a:avLst/>
          </a:prstGeom>
        </p:spPr>
      </p:pic>
      <p:sp>
        <p:nvSpPr>
          <p:cNvPr id="11" name="TextBox 10">
            <a:extLst>
              <a:ext uri="{FF2B5EF4-FFF2-40B4-BE49-F238E27FC236}">
                <a16:creationId xmlns:a16="http://schemas.microsoft.com/office/drawing/2014/main" id="{047AE047-C85C-4568-B5BF-9C3A6D2F6BE4}"/>
              </a:ext>
            </a:extLst>
          </p:cNvPr>
          <p:cNvSpPr txBox="1"/>
          <p:nvPr/>
        </p:nvSpPr>
        <p:spPr>
          <a:xfrm>
            <a:off x="2152961" y="4366671"/>
            <a:ext cx="8804596" cy="246221"/>
          </a:xfrm>
          <a:prstGeom prst="rect">
            <a:avLst/>
          </a:prstGeom>
          <a:noFill/>
        </p:spPr>
        <p:txBody>
          <a:bodyPr wrap="square" rtlCol="0">
            <a:spAutoFit/>
          </a:bodyPr>
          <a:lstStyle/>
          <a:p>
            <a:r>
              <a:rPr lang="en-US" sz="1000" dirty="0" err="1"/>
              <a:t>Surjanovic</a:t>
            </a:r>
            <a:r>
              <a:rPr lang="en-US" sz="1000" dirty="0"/>
              <a:t>, S &amp; Derek Bingham. (August 2017) . Levy Function [PNG]. Retrieved from </a:t>
            </a:r>
            <a:r>
              <a:rPr lang="en-GB" sz="1000" dirty="0">
                <a:hlinkClick r:id="rId3"/>
              </a:rPr>
              <a:t>https://www.sfu.ca/~ssurjano/levy.html</a:t>
            </a:r>
            <a:endParaRPr lang="en-GB" sz="1000" dirty="0"/>
          </a:p>
        </p:txBody>
      </p:sp>
      <p:sp>
        <p:nvSpPr>
          <p:cNvPr id="3" name="Slide Number Placeholder 2">
            <a:extLst>
              <a:ext uri="{FF2B5EF4-FFF2-40B4-BE49-F238E27FC236}">
                <a16:creationId xmlns:a16="http://schemas.microsoft.com/office/drawing/2014/main" id="{593BE114-C958-4681-9135-D6C73BE1CF77}"/>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606945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ADDE-85CC-4582-B0ED-BF1F02082EEC}"/>
              </a:ext>
            </a:extLst>
          </p:cNvPr>
          <p:cNvSpPr>
            <a:spLocks noGrp="1"/>
          </p:cNvSpPr>
          <p:nvPr>
            <p:ph type="title"/>
          </p:nvPr>
        </p:nvSpPr>
        <p:spPr>
          <a:xfrm>
            <a:off x="2592925" y="624110"/>
            <a:ext cx="8911687" cy="673349"/>
          </a:xfrm>
        </p:spPr>
        <p:txBody>
          <a:bodyPr/>
          <a:lstStyle/>
          <a:p>
            <a:r>
              <a:rPr lang="en-US" dirty="0"/>
              <a:t>Results</a:t>
            </a:r>
            <a:endParaRPr lang="en-GB" dirty="0"/>
          </a:p>
        </p:txBody>
      </p:sp>
      <p:graphicFrame>
        <p:nvGraphicFramePr>
          <p:cNvPr id="5" name="Table 4">
            <a:extLst>
              <a:ext uri="{FF2B5EF4-FFF2-40B4-BE49-F238E27FC236}">
                <a16:creationId xmlns:a16="http://schemas.microsoft.com/office/drawing/2014/main" id="{CC049030-76BD-4DD2-A23A-533B2EB32B5D}"/>
              </a:ext>
            </a:extLst>
          </p:cNvPr>
          <p:cNvGraphicFramePr>
            <a:graphicFrameLocks noGrp="1"/>
          </p:cNvGraphicFramePr>
          <p:nvPr>
            <p:extLst>
              <p:ext uri="{D42A27DB-BD31-4B8C-83A1-F6EECF244321}">
                <p14:modId xmlns:p14="http://schemas.microsoft.com/office/powerpoint/2010/main" val="3106953666"/>
              </p:ext>
            </p:extLst>
          </p:nvPr>
        </p:nvGraphicFramePr>
        <p:xfrm>
          <a:off x="2971394" y="4667055"/>
          <a:ext cx="5844030" cy="2190945"/>
        </p:xfrm>
        <a:graphic>
          <a:graphicData uri="http://schemas.openxmlformats.org/drawingml/2006/table">
            <a:tbl>
              <a:tblPr firstRow="1" bandRow="1">
                <a:tableStyleId>{0505E3EF-67EA-436B-97B2-0124C06EBD24}</a:tableStyleId>
              </a:tblPr>
              <a:tblGrid>
                <a:gridCol w="1948010">
                  <a:extLst>
                    <a:ext uri="{9D8B030D-6E8A-4147-A177-3AD203B41FA5}">
                      <a16:colId xmlns:a16="http://schemas.microsoft.com/office/drawing/2014/main" val="1528461052"/>
                    </a:ext>
                  </a:extLst>
                </a:gridCol>
                <a:gridCol w="1948010">
                  <a:extLst>
                    <a:ext uri="{9D8B030D-6E8A-4147-A177-3AD203B41FA5}">
                      <a16:colId xmlns:a16="http://schemas.microsoft.com/office/drawing/2014/main" val="380231483"/>
                    </a:ext>
                  </a:extLst>
                </a:gridCol>
                <a:gridCol w="1948010">
                  <a:extLst>
                    <a:ext uri="{9D8B030D-6E8A-4147-A177-3AD203B41FA5}">
                      <a16:colId xmlns:a16="http://schemas.microsoft.com/office/drawing/2014/main" val="356512087"/>
                    </a:ext>
                  </a:extLst>
                </a:gridCol>
              </a:tblGrid>
              <a:tr h="354860">
                <a:tc gridSpan="3">
                  <a:txBody>
                    <a:bodyPr/>
                    <a:lstStyle/>
                    <a:p>
                      <a:r>
                        <a:rPr lang="en-US" sz="1600" dirty="0"/>
                        <a:t>Ackley Function</a:t>
                      </a:r>
                      <a:endParaRPr lang="en-GB" sz="16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360273430"/>
                  </a:ext>
                </a:extLst>
              </a:tr>
              <a:tr h="367217">
                <a:tc>
                  <a:txBody>
                    <a:bodyPr/>
                    <a:lstStyle/>
                    <a:p>
                      <a:pPr algn="ctr"/>
                      <a:r>
                        <a:rPr lang="en-US" sz="1600" dirty="0"/>
                        <a:t>dimension</a:t>
                      </a:r>
                      <a:endParaRPr lang="en-GB" sz="1600" dirty="0"/>
                    </a:p>
                  </a:txBody>
                  <a:tcPr/>
                </a:tc>
                <a:tc>
                  <a:txBody>
                    <a:bodyPr/>
                    <a:lstStyle/>
                    <a:p>
                      <a:pPr algn="ctr"/>
                      <a:r>
                        <a:rPr lang="en-US" sz="1600" dirty="0"/>
                        <a:t>normal wins</a:t>
                      </a:r>
                      <a:endParaRPr lang="en-GB" sz="1600" dirty="0"/>
                    </a:p>
                  </a:txBody>
                  <a:tcPr/>
                </a:tc>
                <a:tc>
                  <a:txBody>
                    <a:bodyPr/>
                    <a:lstStyle/>
                    <a:p>
                      <a:pPr algn="ctr"/>
                      <a:r>
                        <a:rPr lang="en-US" sz="1600" dirty="0"/>
                        <a:t>dual-center wins</a:t>
                      </a:r>
                      <a:endParaRPr lang="en-GB" sz="1600" dirty="0"/>
                    </a:p>
                  </a:txBody>
                  <a:tcPr/>
                </a:tc>
                <a:extLst>
                  <a:ext uri="{0D108BD9-81ED-4DB2-BD59-A6C34878D82A}">
                    <a16:rowId xmlns:a16="http://schemas.microsoft.com/office/drawing/2014/main" val="1213822233"/>
                  </a:ext>
                </a:extLst>
              </a:tr>
              <a:tr h="367217">
                <a:tc>
                  <a:txBody>
                    <a:bodyPr/>
                    <a:lstStyle/>
                    <a:p>
                      <a:pPr algn="ctr"/>
                      <a:r>
                        <a:rPr lang="en-US" sz="1600" dirty="0"/>
                        <a:t>5</a:t>
                      </a:r>
                      <a:endParaRPr lang="en-GB" sz="1600" dirty="0"/>
                    </a:p>
                  </a:txBody>
                  <a:tcPr/>
                </a:tc>
                <a:tc>
                  <a:txBody>
                    <a:bodyPr/>
                    <a:lstStyle/>
                    <a:p>
                      <a:pPr algn="ctr"/>
                      <a:r>
                        <a:rPr lang="en-US" dirty="0"/>
                        <a:t>9</a:t>
                      </a:r>
                      <a:endParaRPr lang="en-GB" dirty="0"/>
                    </a:p>
                  </a:txBody>
                  <a:tcPr/>
                </a:tc>
                <a:tc>
                  <a:txBody>
                    <a:bodyPr/>
                    <a:lstStyle/>
                    <a:p>
                      <a:pPr algn="ctr"/>
                      <a:r>
                        <a:rPr lang="en-US" b="1" dirty="0">
                          <a:solidFill>
                            <a:srgbClr val="00B050"/>
                          </a:solidFill>
                        </a:rPr>
                        <a:t>41</a:t>
                      </a:r>
                      <a:endParaRPr lang="en-GB" b="1" dirty="0">
                        <a:solidFill>
                          <a:srgbClr val="00B050"/>
                        </a:solidFill>
                      </a:endParaRPr>
                    </a:p>
                  </a:txBody>
                  <a:tcPr/>
                </a:tc>
                <a:extLst>
                  <a:ext uri="{0D108BD9-81ED-4DB2-BD59-A6C34878D82A}">
                    <a16:rowId xmlns:a16="http://schemas.microsoft.com/office/drawing/2014/main" val="3422702846"/>
                  </a:ext>
                </a:extLst>
              </a:tr>
              <a:tr h="367217">
                <a:tc>
                  <a:txBody>
                    <a:bodyPr/>
                    <a:lstStyle/>
                    <a:p>
                      <a:pPr algn="ctr"/>
                      <a:r>
                        <a:rPr lang="en-US" sz="1600" dirty="0"/>
                        <a:t>10</a:t>
                      </a:r>
                      <a:endParaRPr lang="en-GB" sz="1600" dirty="0"/>
                    </a:p>
                  </a:txBody>
                  <a:tcPr/>
                </a:tc>
                <a:tc>
                  <a:txBody>
                    <a:bodyPr/>
                    <a:lstStyle/>
                    <a:p>
                      <a:pPr algn="ctr"/>
                      <a:r>
                        <a:rPr lang="en-US" dirty="0"/>
                        <a:t>3</a:t>
                      </a:r>
                      <a:endParaRPr lang="en-GB" dirty="0"/>
                    </a:p>
                  </a:txBody>
                  <a:tcPr/>
                </a:tc>
                <a:tc>
                  <a:txBody>
                    <a:bodyPr/>
                    <a:lstStyle/>
                    <a:p>
                      <a:pPr algn="ctr"/>
                      <a:r>
                        <a:rPr lang="en-US" b="1" dirty="0">
                          <a:solidFill>
                            <a:srgbClr val="00B050"/>
                          </a:solidFill>
                        </a:rPr>
                        <a:t>47</a:t>
                      </a:r>
                      <a:endParaRPr lang="en-GB" b="1" dirty="0">
                        <a:solidFill>
                          <a:srgbClr val="00B050"/>
                        </a:solidFill>
                      </a:endParaRPr>
                    </a:p>
                  </a:txBody>
                  <a:tcPr/>
                </a:tc>
                <a:extLst>
                  <a:ext uri="{0D108BD9-81ED-4DB2-BD59-A6C34878D82A}">
                    <a16:rowId xmlns:a16="http://schemas.microsoft.com/office/drawing/2014/main" val="3962650258"/>
                  </a:ext>
                </a:extLst>
              </a:tr>
              <a:tr h="367217">
                <a:tc>
                  <a:txBody>
                    <a:bodyPr/>
                    <a:lstStyle/>
                    <a:p>
                      <a:pPr algn="ctr"/>
                      <a:r>
                        <a:rPr lang="en-US" sz="1600" dirty="0"/>
                        <a:t>25</a:t>
                      </a:r>
                      <a:endParaRPr lang="en-GB" sz="1600" dirty="0"/>
                    </a:p>
                  </a:txBody>
                  <a:tcPr/>
                </a:tc>
                <a:tc>
                  <a:txBody>
                    <a:bodyPr/>
                    <a:lstStyle/>
                    <a:p>
                      <a:pPr algn="ctr"/>
                      <a:r>
                        <a:rPr lang="en-US" dirty="0"/>
                        <a:t>11</a:t>
                      </a:r>
                      <a:endParaRPr lang="en-GB" dirty="0"/>
                    </a:p>
                  </a:txBody>
                  <a:tcPr/>
                </a:tc>
                <a:tc>
                  <a:txBody>
                    <a:bodyPr/>
                    <a:lstStyle/>
                    <a:p>
                      <a:pPr algn="ctr"/>
                      <a:r>
                        <a:rPr lang="en-US" b="1" dirty="0">
                          <a:solidFill>
                            <a:srgbClr val="00B050"/>
                          </a:solidFill>
                        </a:rPr>
                        <a:t>39</a:t>
                      </a:r>
                      <a:endParaRPr lang="en-GB" b="1" dirty="0">
                        <a:solidFill>
                          <a:srgbClr val="00B050"/>
                        </a:solidFill>
                      </a:endParaRPr>
                    </a:p>
                  </a:txBody>
                  <a:tcPr/>
                </a:tc>
                <a:extLst>
                  <a:ext uri="{0D108BD9-81ED-4DB2-BD59-A6C34878D82A}">
                    <a16:rowId xmlns:a16="http://schemas.microsoft.com/office/drawing/2014/main" val="2750496112"/>
                  </a:ext>
                </a:extLst>
              </a:tr>
              <a:tr h="367217">
                <a:tc>
                  <a:txBody>
                    <a:bodyPr/>
                    <a:lstStyle/>
                    <a:p>
                      <a:pPr algn="ctr"/>
                      <a:r>
                        <a:rPr lang="en-US" sz="1600" dirty="0"/>
                        <a:t>50</a:t>
                      </a:r>
                      <a:endParaRPr lang="en-GB" sz="1600" dirty="0"/>
                    </a:p>
                  </a:txBody>
                  <a:tcPr/>
                </a:tc>
                <a:tc>
                  <a:txBody>
                    <a:bodyPr/>
                    <a:lstStyle/>
                    <a:p>
                      <a:pPr algn="ctr"/>
                      <a:r>
                        <a:rPr lang="en-US" dirty="0"/>
                        <a:t>13</a:t>
                      </a:r>
                      <a:endParaRPr lang="en-GB" dirty="0"/>
                    </a:p>
                  </a:txBody>
                  <a:tcPr/>
                </a:tc>
                <a:tc>
                  <a:txBody>
                    <a:bodyPr/>
                    <a:lstStyle/>
                    <a:p>
                      <a:pPr algn="ctr"/>
                      <a:r>
                        <a:rPr lang="en-US" b="1" dirty="0">
                          <a:solidFill>
                            <a:srgbClr val="00B050"/>
                          </a:solidFill>
                        </a:rPr>
                        <a:t>37</a:t>
                      </a:r>
                      <a:endParaRPr lang="en-GB" b="1" dirty="0">
                        <a:solidFill>
                          <a:srgbClr val="00B050"/>
                        </a:solidFill>
                      </a:endParaRPr>
                    </a:p>
                  </a:txBody>
                  <a:tcPr/>
                </a:tc>
                <a:extLst>
                  <a:ext uri="{0D108BD9-81ED-4DB2-BD59-A6C34878D82A}">
                    <a16:rowId xmlns:a16="http://schemas.microsoft.com/office/drawing/2014/main" val="2965566234"/>
                  </a:ext>
                </a:extLst>
              </a:tr>
            </a:tbl>
          </a:graphicData>
        </a:graphic>
      </p:graphicFrame>
      <p:pic>
        <p:nvPicPr>
          <p:cNvPr id="4" name="Picture 3" descr="A picture containing text, map&#10;&#10;Description generated with very high confidence">
            <a:extLst>
              <a:ext uri="{FF2B5EF4-FFF2-40B4-BE49-F238E27FC236}">
                <a16:creationId xmlns:a16="http://schemas.microsoft.com/office/drawing/2014/main" id="{4BDBEDDA-9B3C-44E3-BEFE-C545692A5946}"/>
              </a:ext>
            </a:extLst>
          </p:cNvPr>
          <p:cNvPicPr>
            <a:picLocks noChangeAspect="1"/>
          </p:cNvPicPr>
          <p:nvPr/>
        </p:nvPicPr>
        <p:blipFill>
          <a:blip r:embed="rId2"/>
          <a:stretch>
            <a:fillRect/>
          </a:stretch>
        </p:blipFill>
        <p:spPr>
          <a:xfrm>
            <a:off x="2971394" y="1297459"/>
            <a:ext cx="5844030" cy="3015049"/>
          </a:xfrm>
          <a:prstGeom prst="rect">
            <a:avLst/>
          </a:prstGeom>
        </p:spPr>
      </p:pic>
      <p:sp>
        <p:nvSpPr>
          <p:cNvPr id="7" name="TextBox 6">
            <a:extLst>
              <a:ext uri="{FF2B5EF4-FFF2-40B4-BE49-F238E27FC236}">
                <a16:creationId xmlns:a16="http://schemas.microsoft.com/office/drawing/2014/main" id="{3E476CC4-D974-42C8-B79F-BE4BAE3A92F3}"/>
              </a:ext>
            </a:extLst>
          </p:cNvPr>
          <p:cNvSpPr txBox="1"/>
          <p:nvPr/>
        </p:nvSpPr>
        <p:spPr>
          <a:xfrm>
            <a:off x="2152961" y="4366671"/>
            <a:ext cx="8804596" cy="246221"/>
          </a:xfrm>
          <a:prstGeom prst="rect">
            <a:avLst/>
          </a:prstGeom>
          <a:noFill/>
        </p:spPr>
        <p:txBody>
          <a:bodyPr wrap="square" rtlCol="0">
            <a:spAutoFit/>
          </a:bodyPr>
          <a:lstStyle/>
          <a:p>
            <a:r>
              <a:rPr lang="en-US" sz="1000" dirty="0" err="1"/>
              <a:t>Surjanovic</a:t>
            </a:r>
            <a:r>
              <a:rPr lang="en-US" sz="1000" dirty="0"/>
              <a:t>, S &amp; Derek Bingham. (August 2017) . Ackley Function [PNG]. Retrieved from </a:t>
            </a:r>
            <a:r>
              <a:rPr lang="en-GB" sz="1000" dirty="0">
                <a:hlinkClick r:id="rId3"/>
              </a:rPr>
              <a:t>https://www.sfu.ca/~ssurjano/ackley.html</a:t>
            </a:r>
            <a:endParaRPr lang="en-GB" sz="1000" dirty="0"/>
          </a:p>
        </p:txBody>
      </p:sp>
      <p:sp>
        <p:nvSpPr>
          <p:cNvPr id="3" name="Slide Number Placeholder 2">
            <a:extLst>
              <a:ext uri="{FF2B5EF4-FFF2-40B4-BE49-F238E27FC236}">
                <a16:creationId xmlns:a16="http://schemas.microsoft.com/office/drawing/2014/main" id="{F7AC431B-4503-4A63-95E7-A0DB532A14F2}"/>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687079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ADDE-85CC-4582-B0ED-BF1F02082EEC}"/>
              </a:ext>
            </a:extLst>
          </p:cNvPr>
          <p:cNvSpPr>
            <a:spLocks noGrp="1"/>
          </p:cNvSpPr>
          <p:nvPr>
            <p:ph type="title"/>
          </p:nvPr>
        </p:nvSpPr>
        <p:spPr>
          <a:xfrm>
            <a:off x="2592925" y="624110"/>
            <a:ext cx="8911687" cy="673349"/>
          </a:xfrm>
        </p:spPr>
        <p:txBody>
          <a:bodyPr/>
          <a:lstStyle/>
          <a:p>
            <a:r>
              <a:rPr lang="en-US" dirty="0"/>
              <a:t>Results</a:t>
            </a:r>
            <a:endParaRPr lang="en-GB" dirty="0"/>
          </a:p>
        </p:txBody>
      </p:sp>
      <p:graphicFrame>
        <p:nvGraphicFramePr>
          <p:cNvPr id="5" name="Table 4">
            <a:extLst>
              <a:ext uri="{FF2B5EF4-FFF2-40B4-BE49-F238E27FC236}">
                <a16:creationId xmlns:a16="http://schemas.microsoft.com/office/drawing/2014/main" id="{CC049030-76BD-4DD2-A23A-533B2EB32B5D}"/>
              </a:ext>
            </a:extLst>
          </p:cNvPr>
          <p:cNvGraphicFramePr>
            <a:graphicFrameLocks noGrp="1"/>
          </p:cNvGraphicFramePr>
          <p:nvPr>
            <p:extLst>
              <p:ext uri="{D42A27DB-BD31-4B8C-83A1-F6EECF244321}">
                <p14:modId xmlns:p14="http://schemas.microsoft.com/office/powerpoint/2010/main" val="2054512943"/>
              </p:ext>
            </p:extLst>
          </p:nvPr>
        </p:nvGraphicFramePr>
        <p:xfrm>
          <a:off x="2971395" y="4667055"/>
          <a:ext cx="5844030" cy="2190945"/>
        </p:xfrm>
        <a:graphic>
          <a:graphicData uri="http://schemas.openxmlformats.org/drawingml/2006/table">
            <a:tbl>
              <a:tblPr firstRow="1" bandRow="1">
                <a:tableStyleId>{0505E3EF-67EA-436B-97B2-0124C06EBD24}</a:tableStyleId>
              </a:tblPr>
              <a:tblGrid>
                <a:gridCol w="1948010">
                  <a:extLst>
                    <a:ext uri="{9D8B030D-6E8A-4147-A177-3AD203B41FA5}">
                      <a16:colId xmlns:a16="http://schemas.microsoft.com/office/drawing/2014/main" val="1528461052"/>
                    </a:ext>
                  </a:extLst>
                </a:gridCol>
                <a:gridCol w="1948010">
                  <a:extLst>
                    <a:ext uri="{9D8B030D-6E8A-4147-A177-3AD203B41FA5}">
                      <a16:colId xmlns:a16="http://schemas.microsoft.com/office/drawing/2014/main" val="380231483"/>
                    </a:ext>
                  </a:extLst>
                </a:gridCol>
                <a:gridCol w="1948010">
                  <a:extLst>
                    <a:ext uri="{9D8B030D-6E8A-4147-A177-3AD203B41FA5}">
                      <a16:colId xmlns:a16="http://schemas.microsoft.com/office/drawing/2014/main" val="356512087"/>
                    </a:ext>
                  </a:extLst>
                </a:gridCol>
              </a:tblGrid>
              <a:tr h="354860">
                <a:tc gridSpan="3">
                  <a:txBody>
                    <a:bodyPr/>
                    <a:lstStyle/>
                    <a:p>
                      <a:r>
                        <a:rPr lang="en-US" sz="1600" dirty="0" err="1"/>
                        <a:t>Rosenbrock</a:t>
                      </a:r>
                      <a:r>
                        <a:rPr lang="en-US" sz="1600" dirty="0"/>
                        <a:t> Function</a:t>
                      </a:r>
                      <a:endParaRPr lang="en-GB" sz="16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360273430"/>
                  </a:ext>
                </a:extLst>
              </a:tr>
              <a:tr h="367217">
                <a:tc>
                  <a:txBody>
                    <a:bodyPr/>
                    <a:lstStyle/>
                    <a:p>
                      <a:pPr algn="ctr"/>
                      <a:r>
                        <a:rPr lang="en-US" sz="1600" dirty="0"/>
                        <a:t>dimension</a:t>
                      </a:r>
                      <a:endParaRPr lang="en-GB" sz="1600" dirty="0"/>
                    </a:p>
                  </a:txBody>
                  <a:tcPr/>
                </a:tc>
                <a:tc>
                  <a:txBody>
                    <a:bodyPr/>
                    <a:lstStyle/>
                    <a:p>
                      <a:pPr algn="ctr"/>
                      <a:r>
                        <a:rPr lang="en-US" sz="1600" dirty="0"/>
                        <a:t>normal wins</a:t>
                      </a:r>
                      <a:endParaRPr lang="en-GB" sz="1600" dirty="0"/>
                    </a:p>
                  </a:txBody>
                  <a:tcPr/>
                </a:tc>
                <a:tc>
                  <a:txBody>
                    <a:bodyPr/>
                    <a:lstStyle/>
                    <a:p>
                      <a:pPr algn="ctr"/>
                      <a:r>
                        <a:rPr lang="en-US" sz="1600" dirty="0"/>
                        <a:t>dual-center wins</a:t>
                      </a:r>
                      <a:endParaRPr lang="en-GB" sz="1600" dirty="0"/>
                    </a:p>
                  </a:txBody>
                  <a:tcPr/>
                </a:tc>
                <a:extLst>
                  <a:ext uri="{0D108BD9-81ED-4DB2-BD59-A6C34878D82A}">
                    <a16:rowId xmlns:a16="http://schemas.microsoft.com/office/drawing/2014/main" val="1213822233"/>
                  </a:ext>
                </a:extLst>
              </a:tr>
              <a:tr h="367217">
                <a:tc>
                  <a:txBody>
                    <a:bodyPr/>
                    <a:lstStyle/>
                    <a:p>
                      <a:pPr algn="ctr"/>
                      <a:r>
                        <a:rPr lang="en-US" sz="1600" dirty="0"/>
                        <a:t>5</a:t>
                      </a:r>
                      <a:endParaRPr lang="en-GB" sz="1600" dirty="0"/>
                    </a:p>
                  </a:txBody>
                  <a:tcPr/>
                </a:tc>
                <a:tc>
                  <a:txBody>
                    <a:bodyPr/>
                    <a:lstStyle/>
                    <a:p>
                      <a:pPr algn="ctr"/>
                      <a:r>
                        <a:rPr lang="en-US" dirty="0"/>
                        <a:t>16</a:t>
                      </a:r>
                      <a:endParaRPr lang="en-GB" dirty="0"/>
                    </a:p>
                  </a:txBody>
                  <a:tcPr/>
                </a:tc>
                <a:tc>
                  <a:txBody>
                    <a:bodyPr/>
                    <a:lstStyle/>
                    <a:p>
                      <a:pPr algn="ctr"/>
                      <a:r>
                        <a:rPr lang="en-US" b="1" dirty="0">
                          <a:solidFill>
                            <a:srgbClr val="00B050"/>
                          </a:solidFill>
                        </a:rPr>
                        <a:t>34</a:t>
                      </a:r>
                      <a:endParaRPr lang="en-GB" b="1" dirty="0">
                        <a:solidFill>
                          <a:srgbClr val="00B050"/>
                        </a:solidFill>
                      </a:endParaRPr>
                    </a:p>
                  </a:txBody>
                  <a:tcPr/>
                </a:tc>
                <a:extLst>
                  <a:ext uri="{0D108BD9-81ED-4DB2-BD59-A6C34878D82A}">
                    <a16:rowId xmlns:a16="http://schemas.microsoft.com/office/drawing/2014/main" val="3422702846"/>
                  </a:ext>
                </a:extLst>
              </a:tr>
              <a:tr h="367217">
                <a:tc>
                  <a:txBody>
                    <a:bodyPr/>
                    <a:lstStyle/>
                    <a:p>
                      <a:pPr algn="ctr"/>
                      <a:r>
                        <a:rPr lang="en-US" sz="1600" dirty="0"/>
                        <a:t>10</a:t>
                      </a:r>
                      <a:endParaRPr lang="en-GB" sz="1600" dirty="0"/>
                    </a:p>
                  </a:txBody>
                  <a:tcPr/>
                </a:tc>
                <a:tc>
                  <a:txBody>
                    <a:bodyPr/>
                    <a:lstStyle/>
                    <a:p>
                      <a:pPr algn="ctr"/>
                      <a:r>
                        <a:rPr lang="en-US" dirty="0"/>
                        <a:t>2</a:t>
                      </a:r>
                      <a:endParaRPr lang="en-GB" dirty="0"/>
                    </a:p>
                  </a:txBody>
                  <a:tcPr/>
                </a:tc>
                <a:tc>
                  <a:txBody>
                    <a:bodyPr/>
                    <a:lstStyle/>
                    <a:p>
                      <a:pPr algn="ctr"/>
                      <a:r>
                        <a:rPr lang="en-US" b="1" dirty="0">
                          <a:solidFill>
                            <a:srgbClr val="00B050"/>
                          </a:solidFill>
                        </a:rPr>
                        <a:t>48</a:t>
                      </a:r>
                      <a:endParaRPr lang="en-GB" b="1" dirty="0">
                        <a:solidFill>
                          <a:srgbClr val="00B050"/>
                        </a:solidFill>
                      </a:endParaRPr>
                    </a:p>
                  </a:txBody>
                  <a:tcPr/>
                </a:tc>
                <a:extLst>
                  <a:ext uri="{0D108BD9-81ED-4DB2-BD59-A6C34878D82A}">
                    <a16:rowId xmlns:a16="http://schemas.microsoft.com/office/drawing/2014/main" val="3962650258"/>
                  </a:ext>
                </a:extLst>
              </a:tr>
              <a:tr h="367217">
                <a:tc>
                  <a:txBody>
                    <a:bodyPr/>
                    <a:lstStyle/>
                    <a:p>
                      <a:pPr algn="ctr"/>
                      <a:r>
                        <a:rPr lang="en-US" sz="1600" dirty="0"/>
                        <a:t>25</a:t>
                      </a:r>
                      <a:endParaRPr lang="en-GB" sz="1600" dirty="0"/>
                    </a:p>
                  </a:txBody>
                  <a:tcPr/>
                </a:tc>
                <a:tc>
                  <a:txBody>
                    <a:bodyPr/>
                    <a:lstStyle/>
                    <a:p>
                      <a:pPr algn="ctr"/>
                      <a:r>
                        <a:rPr lang="en-US" dirty="0"/>
                        <a:t>1</a:t>
                      </a:r>
                      <a:endParaRPr lang="en-GB" dirty="0"/>
                    </a:p>
                  </a:txBody>
                  <a:tcPr/>
                </a:tc>
                <a:tc>
                  <a:txBody>
                    <a:bodyPr/>
                    <a:lstStyle/>
                    <a:p>
                      <a:pPr algn="ctr"/>
                      <a:r>
                        <a:rPr lang="en-US" b="1" dirty="0">
                          <a:solidFill>
                            <a:srgbClr val="00B050"/>
                          </a:solidFill>
                        </a:rPr>
                        <a:t>49</a:t>
                      </a:r>
                      <a:endParaRPr lang="en-GB" b="1" dirty="0">
                        <a:solidFill>
                          <a:srgbClr val="00B050"/>
                        </a:solidFill>
                      </a:endParaRPr>
                    </a:p>
                  </a:txBody>
                  <a:tcPr/>
                </a:tc>
                <a:extLst>
                  <a:ext uri="{0D108BD9-81ED-4DB2-BD59-A6C34878D82A}">
                    <a16:rowId xmlns:a16="http://schemas.microsoft.com/office/drawing/2014/main" val="2750496112"/>
                  </a:ext>
                </a:extLst>
              </a:tr>
              <a:tr h="367217">
                <a:tc>
                  <a:txBody>
                    <a:bodyPr/>
                    <a:lstStyle/>
                    <a:p>
                      <a:pPr algn="ctr"/>
                      <a:r>
                        <a:rPr lang="en-US" sz="1600" dirty="0"/>
                        <a:t>50</a:t>
                      </a:r>
                      <a:endParaRPr lang="en-GB" sz="1600" dirty="0"/>
                    </a:p>
                  </a:txBody>
                  <a:tcPr/>
                </a:tc>
                <a:tc>
                  <a:txBody>
                    <a:bodyPr/>
                    <a:lstStyle/>
                    <a:p>
                      <a:pPr algn="ctr"/>
                      <a:r>
                        <a:rPr lang="en-US" dirty="0"/>
                        <a:t>6</a:t>
                      </a:r>
                      <a:endParaRPr lang="en-GB" dirty="0"/>
                    </a:p>
                  </a:txBody>
                  <a:tcPr/>
                </a:tc>
                <a:tc>
                  <a:txBody>
                    <a:bodyPr/>
                    <a:lstStyle/>
                    <a:p>
                      <a:pPr algn="ctr"/>
                      <a:r>
                        <a:rPr lang="en-US" b="1" dirty="0">
                          <a:solidFill>
                            <a:srgbClr val="00B050"/>
                          </a:solidFill>
                        </a:rPr>
                        <a:t>44</a:t>
                      </a:r>
                      <a:endParaRPr lang="en-GB" b="1" dirty="0">
                        <a:solidFill>
                          <a:srgbClr val="00B050"/>
                        </a:solidFill>
                      </a:endParaRPr>
                    </a:p>
                  </a:txBody>
                  <a:tcPr/>
                </a:tc>
                <a:extLst>
                  <a:ext uri="{0D108BD9-81ED-4DB2-BD59-A6C34878D82A}">
                    <a16:rowId xmlns:a16="http://schemas.microsoft.com/office/drawing/2014/main" val="2965566234"/>
                  </a:ext>
                </a:extLst>
              </a:tr>
            </a:tbl>
          </a:graphicData>
        </a:graphic>
      </p:graphicFrame>
      <p:pic>
        <p:nvPicPr>
          <p:cNvPr id="6" name="Picture 5" descr="A picture containing text&#10;&#10;Description generated with high confidence">
            <a:extLst>
              <a:ext uri="{FF2B5EF4-FFF2-40B4-BE49-F238E27FC236}">
                <a16:creationId xmlns:a16="http://schemas.microsoft.com/office/drawing/2014/main" id="{A53107AA-F88D-4309-AA18-22B66209875D}"/>
              </a:ext>
            </a:extLst>
          </p:cNvPr>
          <p:cNvPicPr>
            <a:picLocks noChangeAspect="1"/>
          </p:cNvPicPr>
          <p:nvPr/>
        </p:nvPicPr>
        <p:blipFill>
          <a:blip r:embed="rId2"/>
          <a:stretch>
            <a:fillRect/>
          </a:stretch>
        </p:blipFill>
        <p:spPr>
          <a:xfrm>
            <a:off x="2971395" y="1297458"/>
            <a:ext cx="5844030" cy="3027407"/>
          </a:xfrm>
          <a:prstGeom prst="rect">
            <a:avLst/>
          </a:prstGeom>
        </p:spPr>
      </p:pic>
      <p:sp>
        <p:nvSpPr>
          <p:cNvPr id="7" name="TextBox 6">
            <a:extLst>
              <a:ext uri="{FF2B5EF4-FFF2-40B4-BE49-F238E27FC236}">
                <a16:creationId xmlns:a16="http://schemas.microsoft.com/office/drawing/2014/main" id="{843F9087-B322-4272-9F7F-E3CA7C7A7FD3}"/>
              </a:ext>
            </a:extLst>
          </p:cNvPr>
          <p:cNvSpPr txBox="1"/>
          <p:nvPr/>
        </p:nvSpPr>
        <p:spPr>
          <a:xfrm>
            <a:off x="2152961" y="4366671"/>
            <a:ext cx="8804596" cy="246221"/>
          </a:xfrm>
          <a:prstGeom prst="rect">
            <a:avLst/>
          </a:prstGeom>
          <a:noFill/>
        </p:spPr>
        <p:txBody>
          <a:bodyPr wrap="square" rtlCol="0">
            <a:spAutoFit/>
          </a:bodyPr>
          <a:lstStyle/>
          <a:p>
            <a:r>
              <a:rPr lang="en-US" sz="1000" dirty="0" err="1"/>
              <a:t>Surjanovic</a:t>
            </a:r>
            <a:r>
              <a:rPr lang="en-US" sz="1000" dirty="0"/>
              <a:t>, S &amp; Derek Bingham. (August 2017) . </a:t>
            </a:r>
            <a:r>
              <a:rPr lang="en-US" sz="1000" dirty="0" err="1"/>
              <a:t>Rosenbrock</a:t>
            </a:r>
            <a:r>
              <a:rPr lang="en-US" sz="1000" dirty="0"/>
              <a:t> Function [PNG]. Retrieved from </a:t>
            </a:r>
            <a:r>
              <a:rPr lang="en-GB" sz="1000" dirty="0">
                <a:hlinkClick r:id="rId3"/>
              </a:rPr>
              <a:t>https://www.sfu.ca/~ssurjano/rosen.html</a:t>
            </a:r>
            <a:endParaRPr lang="en-GB" sz="1000" dirty="0"/>
          </a:p>
        </p:txBody>
      </p:sp>
      <p:sp>
        <p:nvSpPr>
          <p:cNvPr id="3" name="Slide Number Placeholder 2">
            <a:extLst>
              <a:ext uri="{FF2B5EF4-FFF2-40B4-BE49-F238E27FC236}">
                <a16:creationId xmlns:a16="http://schemas.microsoft.com/office/drawing/2014/main" id="{C540457D-057F-4841-989E-E5342205D17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09881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ADDE-85CC-4582-B0ED-BF1F02082EEC}"/>
              </a:ext>
            </a:extLst>
          </p:cNvPr>
          <p:cNvSpPr>
            <a:spLocks noGrp="1"/>
          </p:cNvSpPr>
          <p:nvPr>
            <p:ph type="title"/>
          </p:nvPr>
        </p:nvSpPr>
        <p:spPr>
          <a:xfrm>
            <a:off x="2592925" y="624110"/>
            <a:ext cx="8911687" cy="673349"/>
          </a:xfrm>
        </p:spPr>
        <p:txBody>
          <a:bodyPr/>
          <a:lstStyle/>
          <a:p>
            <a:r>
              <a:rPr lang="en-US" dirty="0"/>
              <a:t>Results</a:t>
            </a:r>
            <a:endParaRPr lang="en-GB" dirty="0"/>
          </a:p>
        </p:txBody>
      </p:sp>
      <p:graphicFrame>
        <p:nvGraphicFramePr>
          <p:cNvPr id="5" name="Table 4">
            <a:extLst>
              <a:ext uri="{FF2B5EF4-FFF2-40B4-BE49-F238E27FC236}">
                <a16:creationId xmlns:a16="http://schemas.microsoft.com/office/drawing/2014/main" id="{CC049030-76BD-4DD2-A23A-533B2EB32B5D}"/>
              </a:ext>
            </a:extLst>
          </p:cNvPr>
          <p:cNvGraphicFramePr>
            <a:graphicFrameLocks noGrp="1"/>
          </p:cNvGraphicFramePr>
          <p:nvPr>
            <p:extLst>
              <p:ext uri="{D42A27DB-BD31-4B8C-83A1-F6EECF244321}">
                <p14:modId xmlns:p14="http://schemas.microsoft.com/office/powerpoint/2010/main" val="496938332"/>
              </p:ext>
            </p:extLst>
          </p:nvPr>
        </p:nvGraphicFramePr>
        <p:xfrm>
          <a:off x="2971394" y="4667055"/>
          <a:ext cx="5844030" cy="2190945"/>
        </p:xfrm>
        <a:graphic>
          <a:graphicData uri="http://schemas.openxmlformats.org/drawingml/2006/table">
            <a:tbl>
              <a:tblPr firstRow="1" bandRow="1">
                <a:tableStyleId>{0505E3EF-67EA-436B-97B2-0124C06EBD24}</a:tableStyleId>
              </a:tblPr>
              <a:tblGrid>
                <a:gridCol w="1948010">
                  <a:extLst>
                    <a:ext uri="{9D8B030D-6E8A-4147-A177-3AD203B41FA5}">
                      <a16:colId xmlns:a16="http://schemas.microsoft.com/office/drawing/2014/main" val="1528461052"/>
                    </a:ext>
                  </a:extLst>
                </a:gridCol>
                <a:gridCol w="1948010">
                  <a:extLst>
                    <a:ext uri="{9D8B030D-6E8A-4147-A177-3AD203B41FA5}">
                      <a16:colId xmlns:a16="http://schemas.microsoft.com/office/drawing/2014/main" val="380231483"/>
                    </a:ext>
                  </a:extLst>
                </a:gridCol>
                <a:gridCol w="1948010">
                  <a:extLst>
                    <a:ext uri="{9D8B030D-6E8A-4147-A177-3AD203B41FA5}">
                      <a16:colId xmlns:a16="http://schemas.microsoft.com/office/drawing/2014/main" val="356512087"/>
                    </a:ext>
                  </a:extLst>
                </a:gridCol>
              </a:tblGrid>
              <a:tr h="354860">
                <a:tc gridSpan="3">
                  <a:txBody>
                    <a:bodyPr/>
                    <a:lstStyle/>
                    <a:p>
                      <a:r>
                        <a:rPr lang="en-US" sz="1600" dirty="0"/>
                        <a:t>Elliptical Function</a:t>
                      </a:r>
                      <a:endParaRPr lang="en-GB" sz="16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360273430"/>
                  </a:ext>
                </a:extLst>
              </a:tr>
              <a:tr h="367217">
                <a:tc>
                  <a:txBody>
                    <a:bodyPr/>
                    <a:lstStyle/>
                    <a:p>
                      <a:pPr algn="ctr"/>
                      <a:r>
                        <a:rPr lang="en-US" sz="1600" dirty="0"/>
                        <a:t>dimension</a:t>
                      </a:r>
                      <a:endParaRPr lang="en-GB" sz="1600" dirty="0"/>
                    </a:p>
                  </a:txBody>
                  <a:tcPr/>
                </a:tc>
                <a:tc>
                  <a:txBody>
                    <a:bodyPr/>
                    <a:lstStyle/>
                    <a:p>
                      <a:pPr algn="ctr"/>
                      <a:r>
                        <a:rPr lang="en-US" sz="1600" dirty="0"/>
                        <a:t>normal wins</a:t>
                      </a:r>
                      <a:endParaRPr lang="en-GB" sz="1600" dirty="0"/>
                    </a:p>
                  </a:txBody>
                  <a:tcPr/>
                </a:tc>
                <a:tc>
                  <a:txBody>
                    <a:bodyPr/>
                    <a:lstStyle/>
                    <a:p>
                      <a:pPr algn="ctr"/>
                      <a:r>
                        <a:rPr lang="en-US" sz="1600" dirty="0"/>
                        <a:t>dual-center wins</a:t>
                      </a:r>
                      <a:endParaRPr lang="en-GB" sz="1600" dirty="0"/>
                    </a:p>
                  </a:txBody>
                  <a:tcPr/>
                </a:tc>
                <a:extLst>
                  <a:ext uri="{0D108BD9-81ED-4DB2-BD59-A6C34878D82A}">
                    <a16:rowId xmlns:a16="http://schemas.microsoft.com/office/drawing/2014/main" val="1213822233"/>
                  </a:ext>
                </a:extLst>
              </a:tr>
              <a:tr h="367217">
                <a:tc>
                  <a:txBody>
                    <a:bodyPr/>
                    <a:lstStyle/>
                    <a:p>
                      <a:pPr algn="ctr"/>
                      <a:r>
                        <a:rPr lang="en-US" sz="1600" dirty="0"/>
                        <a:t>5</a:t>
                      </a:r>
                      <a:endParaRPr lang="en-GB" sz="1600" dirty="0"/>
                    </a:p>
                  </a:txBody>
                  <a:tcPr/>
                </a:tc>
                <a:tc>
                  <a:txBody>
                    <a:bodyPr/>
                    <a:lstStyle/>
                    <a:p>
                      <a:pPr algn="ctr"/>
                      <a:r>
                        <a:rPr lang="en-US" dirty="0"/>
                        <a:t>19</a:t>
                      </a:r>
                      <a:endParaRPr lang="en-GB" dirty="0"/>
                    </a:p>
                  </a:txBody>
                  <a:tcPr/>
                </a:tc>
                <a:tc>
                  <a:txBody>
                    <a:bodyPr/>
                    <a:lstStyle/>
                    <a:p>
                      <a:pPr algn="ctr"/>
                      <a:r>
                        <a:rPr lang="en-US" b="1" dirty="0">
                          <a:solidFill>
                            <a:srgbClr val="00B050"/>
                          </a:solidFill>
                        </a:rPr>
                        <a:t>31</a:t>
                      </a:r>
                      <a:endParaRPr lang="en-GB" b="1" dirty="0">
                        <a:solidFill>
                          <a:srgbClr val="00B050"/>
                        </a:solidFill>
                      </a:endParaRPr>
                    </a:p>
                  </a:txBody>
                  <a:tcPr/>
                </a:tc>
                <a:extLst>
                  <a:ext uri="{0D108BD9-81ED-4DB2-BD59-A6C34878D82A}">
                    <a16:rowId xmlns:a16="http://schemas.microsoft.com/office/drawing/2014/main" val="3422702846"/>
                  </a:ext>
                </a:extLst>
              </a:tr>
              <a:tr h="367217">
                <a:tc>
                  <a:txBody>
                    <a:bodyPr/>
                    <a:lstStyle/>
                    <a:p>
                      <a:pPr algn="ctr"/>
                      <a:r>
                        <a:rPr lang="en-US" sz="1600" dirty="0"/>
                        <a:t>10</a:t>
                      </a:r>
                      <a:endParaRPr lang="en-GB" sz="1600" dirty="0"/>
                    </a:p>
                  </a:txBody>
                  <a:tcPr/>
                </a:tc>
                <a:tc>
                  <a:txBody>
                    <a:bodyPr/>
                    <a:lstStyle/>
                    <a:p>
                      <a:pPr algn="ctr"/>
                      <a:r>
                        <a:rPr lang="en-US" dirty="0"/>
                        <a:t>6</a:t>
                      </a:r>
                      <a:endParaRPr lang="en-GB" dirty="0"/>
                    </a:p>
                  </a:txBody>
                  <a:tcPr/>
                </a:tc>
                <a:tc>
                  <a:txBody>
                    <a:bodyPr/>
                    <a:lstStyle/>
                    <a:p>
                      <a:pPr algn="ctr"/>
                      <a:r>
                        <a:rPr lang="en-US" b="1" dirty="0">
                          <a:solidFill>
                            <a:srgbClr val="00B050"/>
                          </a:solidFill>
                        </a:rPr>
                        <a:t>44</a:t>
                      </a:r>
                      <a:endParaRPr lang="en-GB" b="1" dirty="0">
                        <a:solidFill>
                          <a:srgbClr val="00B050"/>
                        </a:solidFill>
                      </a:endParaRPr>
                    </a:p>
                  </a:txBody>
                  <a:tcPr/>
                </a:tc>
                <a:extLst>
                  <a:ext uri="{0D108BD9-81ED-4DB2-BD59-A6C34878D82A}">
                    <a16:rowId xmlns:a16="http://schemas.microsoft.com/office/drawing/2014/main" val="3962650258"/>
                  </a:ext>
                </a:extLst>
              </a:tr>
              <a:tr h="367217">
                <a:tc>
                  <a:txBody>
                    <a:bodyPr/>
                    <a:lstStyle/>
                    <a:p>
                      <a:pPr algn="ctr"/>
                      <a:r>
                        <a:rPr lang="en-US" sz="1600" dirty="0"/>
                        <a:t>25</a:t>
                      </a:r>
                      <a:endParaRPr lang="en-GB" sz="1600" dirty="0"/>
                    </a:p>
                  </a:txBody>
                  <a:tcPr/>
                </a:tc>
                <a:tc>
                  <a:txBody>
                    <a:bodyPr/>
                    <a:lstStyle/>
                    <a:p>
                      <a:pPr algn="ctr"/>
                      <a:r>
                        <a:rPr lang="en-US" dirty="0"/>
                        <a:t>12</a:t>
                      </a:r>
                      <a:endParaRPr lang="en-GB" dirty="0"/>
                    </a:p>
                  </a:txBody>
                  <a:tcPr/>
                </a:tc>
                <a:tc>
                  <a:txBody>
                    <a:bodyPr/>
                    <a:lstStyle/>
                    <a:p>
                      <a:pPr algn="ctr"/>
                      <a:r>
                        <a:rPr lang="en-US" b="1" dirty="0">
                          <a:solidFill>
                            <a:srgbClr val="00B050"/>
                          </a:solidFill>
                        </a:rPr>
                        <a:t>38</a:t>
                      </a:r>
                      <a:endParaRPr lang="en-GB" b="1" dirty="0">
                        <a:solidFill>
                          <a:srgbClr val="00B050"/>
                        </a:solidFill>
                      </a:endParaRPr>
                    </a:p>
                  </a:txBody>
                  <a:tcPr/>
                </a:tc>
                <a:extLst>
                  <a:ext uri="{0D108BD9-81ED-4DB2-BD59-A6C34878D82A}">
                    <a16:rowId xmlns:a16="http://schemas.microsoft.com/office/drawing/2014/main" val="2750496112"/>
                  </a:ext>
                </a:extLst>
              </a:tr>
              <a:tr h="367217">
                <a:tc>
                  <a:txBody>
                    <a:bodyPr/>
                    <a:lstStyle/>
                    <a:p>
                      <a:pPr algn="ctr"/>
                      <a:r>
                        <a:rPr lang="en-US" sz="1600" dirty="0"/>
                        <a:t>50</a:t>
                      </a:r>
                      <a:endParaRPr lang="en-GB" sz="1600" dirty="0"/>
                    </a:p>
                  </a:txBody>
                  <a:tcPr/>
                </a:tc>
                <a:tc>
                  <a:txBody>
                    <a:bodyPr/>
                    <a:lstStyle/>
                    <a:p>
                      <a:pPr algn="ctr"/>
                      <a:r>
                        <a:rPr lang="en-US" dirty="0"/>
                        <a:t>22</a:t>
                      </a:r>
                      <a:endParaRPr lang="en-GB" dirty="0"/>
                    </a:p>
                  </a:txBody>
                  <a:tcPr/>
                </a:tc>
                <a:tc>
                  <a:txBody>
                    <a:bodyPr/>
                    <a:lstStyle/>
                    <a:p>
                      <a:pPr algn="ctr"/>
                      <a:r>
                        <a:rPr lang="en-US" b="1" dirty="0">
                          <a:solidFill>
                            <a:srgbClr val="00B050"/>
                          </a:solidFill>
                        </a:rPr>
                        <a:t>28</a:t>
                      </a:r>
                      <a:endParaRPr lang="en-GB" b="1" dirty="0">
                        <a:solidFill>
                          <a:srgbClr val="00B050"/>
                        </a:solidFill>
                      </a:endParaRPr>
                    </a:p>
                  </a:txBody>
                  <a:tcPr/>
                </a:tc>
                <a:extLst>
                  <a:ext uri="{0D108BD9-81ED-4DB2-BD59-A6C34878D82A}">
                    <a16:rowId xmlns:a16="http://schemas.microsoft.com/office/drawing/2014/main" val="2965566234"/>
                  </a:ext>
                </a:extLst>
              </a:tr>
            </a:tbl>
          </a:graphicData>
        </a:graphic>
      </p:graphicFrame>
      <p:sp>
        <p:nvSpPr>
          <p:cNvPr id="7" name="TextBox 6">
            <a:extLst>
              <a:ext uri="{FF2B5EF4-FFF2-40B4-BE49-F238E27FC236}">
                <a16:creationId xmlns:a16="http://schemas.microsoft.com/office/drawing/2014/main" id="{AFBB7419-BB2A-4D70-8875-35FAF29DCDCF}"/>
              </a:ext>
            </a:extLst>
          </p:cNvPr>
          <p:cNvSpPr txBox="1"/>
          <p:nvPr/>
        </p:nvSpPr>
        <p:spPr>
          <a:xfrm>
            <a:off x="2152961" y="4366671"/>
            <a:ext cx="8804596" cy="246221"/>
          </a:xfrm>
          <a:prstGeom prst="rect">
            <a:avLst/>
          </a:prstGeom>
          <a:noFill/>
        </p:spPr>
        <p:txBody>
          <a:bodyPr wrap="square" rtlCol="0">
            <a:spAutoFit/>
          </a:bodyPr>
          <a:lstStyle/>
          <a:p>
            <a:r>
              <a:rPr lang="en-US" sz="1000" dirty="0" err="1"/>
              <a:t>Surjanovic</a:t>
            </a:r>
            <a:r>
              <a:rPr lang="en-US" sz="1000" dirty="0"/>
              <a:t>, S &amp; Derek Bingham. (August 2017) . Elliptical Function [PNG]. Retrieved from </a:t>
            </a:r>
            <a:r>
              <a:rPr lang="en-GB" sz="1000" dirty="0">
                <a:hlinkClick r:id="rId2"/>
              </a:rPr>
              <a:t>https://www.sfu.ca/~ssurjano/rothyp.html</a:t>
            </a:r>
            <a:endParaRPr lang="en-GB" sz="1000" dirty="0"/>
          </a:p>
        </p:txBody>
      </p:sp>
      <p:pic>
        <p:nvPicPr>
          <p:cNvPr id="4" name="Picture 3">
            <a:extLst>
              <a:ext uri="{FF2B5EF4-FFF2-40B4-BE49-F238E27FC236}">
                <a16:creationId xmlns:a16="http://schemas.microsoft.com/office/drawing/2014/main" id="{34D7DB3A-CB92-4AE4-96B2-715A1E4C119E}"/>
              </a:ext>
            </a:extLst>
          </p:cNvPr>
          <p:cNvPicPr>
            <a:picLocks noChangeAspect="1"/>
          </p:cNvPicPr>
          <p:nvPr/>
        </p:nvPicPr>
        <p:blipFill>
          <a:blip r:embed="rId3"/>
          <a:stretch>
            <a:fillRect/>
          </a:stretch>
        </p:blipFill>
        <p:spPr>
          <a:xfrm>
            <a:off x="2971395" y="1297459"/>
            <a:ext cx="5844030" cy="3015049"/>
          </a:xfrm>
          <a:prstGeom prst="rect">
            <a:avLst/>
          </a:prstGeom>
        </p:spPr>
      </p:pic>
      <p:sp>
        <p:nvSpPr>
          <p:cNvPr id="3" name="Slide Number Placeholder 2">
            <a:extLst>
              <a:ext uri="{FF2B5EF4-FFF2-40B4-BE49-F238E27FC236}">
                <a16:creationId xmlns:a16="http://schemas.microsoft.com/office/drawing/2014/main" id="{6FFCDD02-B918-467D-AA12-BFAEB8BF21E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69333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generated with very high confidence">
            <a:extLst>
              <a:ext uri="{FF2B5EF4-FFF2-40B4-BE49-F238E27FC236}">
                <a16:creationId xmlns:a16="http://schemas.microsoft.com/office/drawing/2014/main" id="{A3C8CDEC-5F09-48E5-ABA8-BE7DBAFC6B00}"/>
              </a:ext>
            </a:extLst>
          </p:cNvPr>
          <p:cNvPicPr>
            <a:picLocks noChangeAspect="1"/>
          </p:cNvPicPr>
          <p:nvPr/>
        </p:nvPicPr>
        <p:blipFill>
          <a:blip r:embed="rId2"/>
          <a:stretch>
            <a:fillRect/>
          </a:stretch>
        </p:blipFill>
        <p:spPr>
          <a:xfrm>
            <a:off x="1915297" y="1297459"/>
            <a:ext cx="8798011" cy="5166392"/>
          </a:xfrm>
          <a:prstGeom prst="rect">
            <a:avLst/>
          </a:prstGeom>
        </p:spPr>
      </p:pic>
      <p:sp>
        <p:nvSpPr>
          <p:cNvPr id="2" name="Title 1">
            <a:extLst>
              <a:ext uri="{FF2B5EF4-FFF2-40B4-BE49-F238E27FC236}">
                <a16:creationId xmlns:a16="http://schemas.microsoft.com/office/drawing/2014/main" id="{EF8FADDE-85CC-4582-B0ED-BF1F02082EEC}"/>
              </a:ext>
            </a:extLst>
          </p:cNvPr>
          <p:cNvSpPr>
            <a:spLocks noGrp="1"/>
          </p:cNvSpPr>
          <p:nvPr>
            <p:ph type="title"/>
          </p:nvPr>
        </p:nvSpPr>
        <p:spPr>
          <a:xfrm>
            <a:off x="2592925" y="624110"/>
            <a:ext cx="8911687" cy="673349"/>
          </a:xfrm>
        </p:spPr>
        <p:txBody>
          <a:bodyPr/>
          <a:lstStyle/>
          <a:p>
            <a:r>
              <a:rPr lang="en-US" dirty="0"/>
              <a:t>Results</a:t>
            </a:r>
            <a:endParaRPr lang="en-GB" dirty="0"/>
          </a:p>
        </p:txBody>
      </p:sp>
      <p:graphicFrame>
        <p:nvGraphicFramePr>
          <p:cNvPr id="5" name="Table 4">
            <a:extLst>
              <a:ext uri="{FF2B5EF4-FFF2-40B4-BE49-F238E27FC236}">
                <a16:creationId xmlns:a16="http://schemas.microsoft.com/office/drawing/2014/main" id="{CC049030-76BD-4DD2-A23A-533B2EB32B5D}"/>
              </a:ext>
            </a:extLst>
          </p:cNvPr>
          <p:cNvGraphicFramePr>
            <a:graphicFrameLocks noGrp="1"/>
          </p:cNvGraphicFramePr>
          <p:nvPr>
            <p:extLst>
              <p:ext uri="{D42A27DB-BD31-4B8C-83A1-F6EECF244321}">
                <p14:modId xmlns:p14="http://schemas.microsoft.com/office/powerpoint/2010/main" val="1747656173"/>
              </p:ext>
            </p:extLst>
          </p:nvPr>
        </p:nvGraphicFramePr>
        <p:xfrm>
          <a:off x="2922730" y="4270375"/>
          <a:ext cx="5844030" cy="2193476"/>
        </p:xfrm>
        <a:graphic>
          <a:graphicData uri="http://schemas.openxmlformats.org/drawingml/2006/table">
            <a:tbl>
              <a:tblPr firstRow="1" bandRow="1">
                <a:tableStyleId>{0505E3EF-67EA-436B-97B2-0124C06EBD24}</a:tableStyleId>
              </a:tblPr>
              <a:tblGrid>
                <a:gridCol w="1948010">
                  <a:extLst>
                    <a:ext uri="{9D8B030D-6E8A-4147-A177-3AD203B41FA5}">
                      <a16:colId xmlns:a16="http://schemas.microsoft.com/office/drawing/2014/main" val="1528461052"/>
                    </a:ext>
                  </a:extLst>
                </a:gridCol>
                <a:gridCol w="1948010">
                  <a:extLst>
                    <a:ext uri="{9D8B030D-6E8A-4147-A177-3AD203B41FA5}">
                      <a16:colId xmlns:a16="http://schemas.microsoft.com/office/drawing/2014/main" val="380231483"/>
                    </a:ext>
                  </a:extLst>
                </a:gridCol>
                <a:gridCol w="1948010">
                  <a:extLst>
                    <a:ext uri="{9D8B030D-6E8A-4147-A177-3AD203B41FA5}">
                      <a16:colId xmlns:a16="http://schemas.microsoft.com/office/drawing/2014/main" val="356512087"/>
                    </a:ext>
                  </a:extLst>
                </a:gridCol>
              </a:tblGrid>
              <a:tr h="357391">
                <a:tc gridSpan="3">
                  <a:txBody>
                    <a:bodyPr/>
                    <a:lstStyle/>
                    <a:p>
                      <a:r>
                        <a:rPr lang="en-US" sz="1600" dirty="0" err="1"/>
                        <a:t>Griewank</a:t>
                      </a:r>
                      <a:r>
                        <a:rPr lang="en-US" sz="1600" dirty="0"/>
                        <a:t> Function</a:t>
                      </a:r>
                      <a:endParaRPr lang="en-GB" sz="16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360273430"/>
                  </a:ext>
                </a:extLst>
              </a:tr>
              <a:tr h="367217">
                <a:tc>
                  <a:txBody>
                    <a:bodyPr/>
                    <a:lstStyle/>
                    <a:p>
                      <a:pPr algn="ctr"/>
                      <a:r>
                        <a:rPr lang="en-US" sz="1600" dirty="0"/>
                        <a:t>dimension</a:t>
                      </a:r>
                      <a:endParaRPr lang="en-GB" sz="1600" dirty="0"/>
                    </a:p>
                  </a:txBody>
                  <a:tcPr/>
                </a:tc>
                <a:tc>
                  <a:txBody>
                    <a:bodyPr/>
                    <a:lstStyle/>
                    <a:p>
                      <a:pPr algn="ctr"/>
                      <a:r>
                        <a:rPr lang="en-US" sz="1600" dirty="0"/>
                        <a:t>normal wins</a:t>
                      </a:r>
                      <a:endParaRPr lang="en-GB" sz="1600" dirty="0"/>
                    </a:p>
                  </a:txBody>
                  <a:tcPr/>
                </a:tc>
                <a:tc>
                  <a:txBody>
                    <a:bodyPr/>
                    <a:lstStyle/>
                    <a:p>
                      <a:pPr algn="ctr"/>
                      <a:r>
                        <a:rPr lang="en-US" sz="1600" dirty="0"/>
                        <a:t>dual-center wins</a:t>
                      </a:r>
                      <a:endParaRPr lang="en-GB" sz="1600" dirty="0"/>
                    </a:p>
                  </a:txBody>
                  <a:tcPr/>
                </a:tc>
                <a:extLst>
                  <a:ext uri="{0D108BD9-81ED-4DB2-BD59-A6C34878D82A}">
                    <a16:rowId xmlns:a16="http://schemas.microsoft.com/office/drawing/2014/main" val="1213822233"/>
                  </a:ext>
                </a:extLst>
              </a:tr>
              <a:tr h="367217">
                <a:tc>
                  <a:txBody>
                    <a:bodyPr/>
                    <a:lstStyle/>
                    <a:p>
                      <a:pPr algn="ctr"/>
                      <a:r>
                        <a:rPr lang="en-US" sz="1600" dirty="0"/>
                        <a:t>5</a:t>
                      </a:r>
                      <a:endParaRPr lang="en-GB" sz="1600" dirty="0"/>
                    </a:p>
                  </a:txBody>
                  <a:tcPr/>
                </a:tc>
                <a:tc>
                  <a:txBody>
                    <a:bodyPr/>
                    <a:lstStyle/>
                    <a:p>
                      <a:pPr algn="ctr"/>
                      <a:r>
                        <a:rPr lang="en-US" dirty="0"/>
                        <a:t>20</a:t>
                      </a:r>
                      <a:endParaRPr lang="en-GB" dirty="0"/>
                    </a:p>
                  </a:txBody>
                  <a:tcPr/>
                </a:tc>
                <a:tc>
                  <a:txBody>
                    <a:bodyPr/>
                    <a:lstStyle/>
                    <a:p>
                      <a:pPr algn="ctr"/>
                      <a:r>
                        <a:rPr lang="en-US" b="1" dirty="0">
                          <a:solidFill>
                            <a:srgbClr val="00B050"/>
                          </a:solidFill>
                        </a:rPr>
                        <a:t>30</a:t>
                      </a:r>
                      <a:endParaRPr lang="en-GB" b="1" dirty="0">
                        <a:solidFill>
                          <a:srgbClr val="00B050"/>
                        </a:solidFill>
                      </a:endParaRPr>
                    </a:p>
                  </a:txBody>
                  <a:tcPr/>
                </a:tc>
                <a:extLst>
                  <a:ext uri="{0D108BD9-81ED-4DB2-BD59-A6C34878D82A}">
                    <a16:rowId xmlns:a16="http://schemas.microsoft.com/office/drawing/2014/main" val="3422702846"/>
                  </a:ext>
                </a:extLst>
              </a:tr>
              <a:tr h="367217">
                <a:tc>
                  <a:txBody>
                    <a:bodyPr/>
                    <a:lstStyle/>
                    <a:p>
                      <a:pPr algn="ctr"/>
                      <a:r>
                        <a:rPr lang="en-US" sz="1600" dirty="0"/>
                        <a:t>10</a:t>
                      </a:r>
                      <a:endParaRPr lang="en-GB" sz="1600" dirty="0"/>
                    </a:p>
                  </a:txBody>
                  <a:tcPr/>
                </a:tc>
                <a:tc>
                  <a:txBody>
                    <a:bodyPr/>
                    <a:lstStyle/>
                    <a:p>
                      <a:pPr algn="ctr"/>
                      <a:r>
                        <a:rPr lang="en-US" dirty="0"/>
                        <a:t>9</a:t>
                      </a:r>
                      <a:endParaRPr lang="en-GB" dirty="0"/>
                    </a:p>
                  </a:txBody>
                  <a:tcPr/>
                </a:tc>
                <a:tc>
                  <a:txBody>
                    <a:bodyPr/>
                    <a:lstStyle/>
                    <a:p>
                      <a:pPr algn="ctr"/>
                      <a:r>
                        <a:rPr lang="en-US" b="1" dirty="0">
                          <a:solidFill>
                            <a:srgbClr val="00B050"/>
                          </a:solidFill>
                        </a:rPr>
                        <a:t>41</a:t>
                      </a:r>
                      <a:endParaRPr lang="en-GB" b="1" dirty="0">
                        <a:solidFill>
                          <a:srgbClr val="00B050"/>
                        </a:solidFill>
                      </a:endParaRPr>
                    </a:p>
                  </a:txBody>
                  <a:tcPr/>
                </a:tc>
                <a:extLst>
                  <a:ext uri="{0D108BD9-81ED-4DB2-BD59-A6C34878D82A}">
                    <a16:rowId xmlns:a16="http://schemas.microsoft.com/office/drawing/2014/main" val="3962650258"/>
                  </a:ext>
                </a:extLst>
              </a:tr>
              <a:tr h="367217">
                <a:tc>
                  <a:txBody>
                    <a:bodyPr/>
                    <a:lstStyle/>
                    <a:p>
                      <a:pPr algn="ctr"/>
                      <a:r>
                        <a:rPr lang="en-US" sz="1600" dirty="0"/>
                        <a:t>25</a:t>
                      </a:r>
                      <a:endParaRPr lang="en-GB" sz="1600" dirty="0"/>
                    </a:p>
                  </a:txBody>
                  <a:tcPr/>
                </a:tc>
                <a:tc>
                  <a:txBody>
                    <a:bodyPr/>
                    <a:lstStyle/>
                    <a:p>
                      <a:pPr algn="ctr"/>
                      <a:r>
                        <a:rPr lang="en-US" dirty="0"/>
                        <a:t>8</a:t>
                      </a:r>
                      <a:endParaRPr lang="en-GB" dirty="0"/>
                    </a:p>
                  </a:txBody>
                  <a:tcPr/>
                </a:tc>
                <a:tc>
                  <a:txBody>
                    <a:bodyPr/>
                    <a:lstStyle/>
                    <a:p>
                      <a:pPr algn="ctr"/>
                      <a:r>
                        <a:rPr lang="en-US" b="1" dirty="0">
                          <a:solidFill>
                            <a:srgbClr val="00B050"/>
                          </a:solidFill>
                        </a:rPr>
                        <a:t>42</a:t>
                      </a:r>
                      <a:endParaRPr lang="en-GB" b="1" dirty="0">
                        <a:solidFill>
                          <a:srgbClr val="00B050"/>
                        </a:solidFill>
                      </a:endParaRPr>
                    </a:p>
                  </a:txBody>
                  <a:tcPr/>
                </a:tc>
                <a:extLst>
                  <a:ext uri="{0D108BD9-81ED-4DB2-BD59-A6C34878D82A}">
                    <a16:rowId xmlns:a16="http://schemas.microsoft.com/office/drawing/2014/main" val="2750496112"/>
                  </a:ext>
                </a:extLst>
              </a:tr>
              <a:tr h="367217">
                <a:tc>
                  <a:txBody>
                    <a:bodyPr/>
                    <a:lstStyle/>
                    <a:p>
                      <a:pPr algn="ctr"/>
                      <a:r>
                        <a:rPr lang="en-US" sz="1600" dirty="0"/>
                        <a:t>50</a:t>
                      </a:r>
                      <a:endParaRPr lang="en-GB" sz="1600" dirty="0"/>
                    </a:p>
                  </a:txBody>
                  <a:tcPr/>
                </a:tc>
                <a:tc>
                  <a:txBody>
                    <a:bodyPr/>
                    <a:lstStyle/>
                    <a:p>
                      <a:pPr algn="ctr"/>
                      <a:r>
                        <a:rPr lang="en-US" dirty="0"/>
                        <a:t>14</a:t>
                      </a:r>
                      <a:endParaRPr lang="en-GB" dirty="0"/>
                    </a:p>
                  </a:txBody>
                  <a:tcPr/>
                </a:tc>
                <a:tc>
                  <a:txBody>
                    <a:bodyPr/>
                    <a:lstStyle/>
                    <a:p>
                      <a:pPr algn="ctr"/>
                      <a:r>
                        <a:rPr lang="en-US" b="1" dirty="0">
                          <a:solidFill>
                            <a:srgbClr val="00B050"/>
                          </a:solidFill>
                        </a:rPr>
                        <a:t>36</a:t>
                      </a:r>
                      <a:endParaRPr lang="en-GB" b="1" dirty="0">
                        <a:solidFill>
                          <a:srgbClr val="00B050"/>
                        </a:solidFill>
                      </a:endParaRPr>
                    </a:p>
                  </a:txBody>
                  <a:tcPr/>
                </a:tc>
                <a:extLst>
                  <a:ext uri="{0D108BD9-81ED-4DB2-BD59-A6C34878D82A}">
                    <a16:rowId xmlns:a16="http://schemas.microsoft.com/office/drawing/2014/main" val="2965566234"/>
                  </a:ext>
                </a:extLst>
              </a:tr>
            </a:tbl>
          </a:graphicData>
        </a:graphic>
      </p:graphicFrame>
      <p:sp>
        <p:nvSpPr>
          <p:cNvPr id="7" name="TextBox 6">
            <a:extLst>
              <a:ext uri="{FF2B5EF4-FFF2-40B4-BE49-F238E27FC236}">
                <a16:creationId xmlns:a16="http://schemas.microsoft.com/office/drawing/2014/main" id="{2AF2E147-487B-4998-B004-D24AD78C47CD}"/>
              </a:ext>
            </a:extLst>
          </p:cNvPr>
          <p:cNvSpPr txBox="1"/>
          <p:nvPr/>
        </p:nvSpPr>
        <p:spPr>
          <a:xfrm>
            <a:off x="2461880" y="6532576"/>
            <a:ext cx="8804596" cy="246221"/>
          </a:xfrm>
          <a:prstGeom prst="rect">
            <a:avLst/>
          </a:prstGeom>
          <a:noFill/>
        </p:spPr>
        <p:txBody>
          <a:bodyPr wrap="square" rtlCol="0">
            <a:spAutoFit/>
          </a:bodyPr>
          <a:lstStyle/>
          <a:p>
            <a:r>
              <a:rPr lang="en-US" sz="1000" dirty="0" err="1"/>
              <a:t>Surjanovic</a:t>
            </a:r>
            <a:r>
              <a:rPr lang="en-US" sz="1000" dirty="0"/>
              <a:t>, S &amp; Derek Bingham. (August 2017) . </a:t>
            </a:r>
            <a:r>
              <a:rPr lang="en-US" sz="1000" dirty="0" err="1"/>
              <a:t>Griewank</a:t>
            </a:r>
            <a:r>
              <a:rPr lang="en-US" sz="1000" dirty="0"/>
              <a:t> Function [PNG]. Retrieved from </a:t>
            </a:r>
            <a:r>
              <a:rPr lang="en-GB" sz="1000" dirty="0">
                <a:hlinkClick r:id="rId3"/>
              </a:rPr>
              <a:t>https://www.sfu.ca/~ssurjano/griewank.html</a:t>
            </a:r>
            <a:endParaRPr lang="en-GB" sz="1000" dirty="0"/>
          </a:p>
        </p:txBody>
      </p:sp>
      <p:sp>
        <p:nvSpPr>
          <p:cNvPr id="3" name="Slide Number Placeholder 2">
            <a:extLst>
              <a:ext uri="{FF2B5EF4-FFF2-40B4-BE49-F238E27FC236}">
                <a16:creationId xmlns:a16="http://schemas.microsoft.com/office/drawing/2014/main" id="{47BC274F-E00A-40D8-8DAC-B26D2A4C4FF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71130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42FF-4E22-470D-A6BD-C08DFE07ECE8}"/>
              </a:ext>
            </a:extLst>
          </p:cNvPr>
          <p:cNvSpPr>
            <a:spLocks noGrp="1"/>
          </p:cNvSpPr>
          <p:nvPr>
            <p:ph type="title"/>
          </p:nvPr>
        </p:nvSpPr>
        <p:spPr>
          <a:xfrm>
            <a:off x="2580568" y="380270"/>
            <a:ext cx="8911687" cy="1280890"/>
          </a:xfrm>
        </p:spPr>
        <p:txBody>
          <a:bodyPr/>
          <a:lstStyle/>
          <a:p>
            <a:r>
              <a:rPr lang="en-US" dirty="0"/>
              <a:t>Results without Adaptive Solution Generation System</a:t>
            </a:r>
            <a:endParaRPr lang="en-GB" dirty="0"/>
          </a:p>
        </p:txBody>
      </p:sp>
      <p:graphicFrame>
        <p:nvGraphicFramePr>
          <p:cNvPr id="4" name="Content Placeholder 3">
            <a:extLst>
              <a:ext uri="{FF2B5EF4-FFF2-40B4-BE49-F238E27FC236}">
                <a16:creationId xmlns:a16="http://schemas.microsoft.com/office/drawing/2014/main" id="{C7DC5737-F0E6-4C12-BA73-373F64B28A4C}"/>
              </a:ext>
            </a:extLst>
          </p:cNvPr>
          <p:cNvGraphicFramePr>
            <a:graphicFrameLocks noGrp="1"/>
          </p:cNvGraphicFramePr>
          <p:nvPr>
            <p:ph idx="1"/>
            <p:extLst>
              <p:ext uri="{D42A27DB-BD31-4B8C-83A1-F6EECF244321}">
                <p14:modId xmlns:p14="http://schemas.microsoft.com/office/powerpoint/2010/main" val="1768873405"/>
              </p:ext>
            </p:extLst>
          </p:nvPr>
        </p:nvGraphicFramePr>
        <p:xfrm>
          <a:off x="1478221" y="1661160"/>
          <a:ext cx="4201296" cy="4937760"/>
        </p:xfrm>
        <a:graphic>
          <a:graphicData uri="http://schemas.openxmlformats.org/drawingml/2006/table">
            <a:tbl>
              <a:tblPr firstRow="1" bandRow="1">
                <a:tableStyleId>{8A107856-5554-42FB-B03E-39F5DBC370BA}</a:tableStyleId>
              </a:tblPr>
              <a:tblGrid>
                <a:gridCol w="1400432">
                  <a:extLst>
                    <a:ext uri="{9D8B030D-6E8A-4147-A177-3AD203B41FA5}">
                      <a16:colId xmlns:a16="http://schemas.microsoft.com/office/drawing/2014/main" val="1490931830"/>
                    </a:ext>
                  </a:extLst>
                </a:gridCol>
                <a:gridCol w="1400432">
                  <a:extLst>
                    <a:ext uri="{9D8B030D-6E8A-4147-A177-3AD203B41FA5}">
                      <a16:colId xmlns:a16="http://schemas.microsoft.com/office/drawing/2014/main" val="3447106872"/>
                    </a:ext>
                  </a:extLst>
                </a:gridCol>
                <a:gridCol w="1400432">
                  <a:extLst>
                    <a:ext uri="{9D8B030D-6E8A-4147-A177-3AD203B41FA5}">
                      <a16:colId xmlns:a16="http://schemas.microsoft.com/office/drawing/2014/main" val="1210390699"/>
                    </a:ext>
                  </a:extLst>
                </a:gridCol>
              </a:tblGrid>
              <a:tr h="214596">
                <a:tc gridSpan="3">
                  <a:txBody>
                    <a:bodyPr/>
                    <a:lstStyle/>
                    <a:p>
                      <a:r>
                        <a:rPr lang="en-US" sz="1200" dirty="0" err="1"/>
                        <a:t>rosenbrock</a:t>
                      </a:r>
                      <a:endParaRPr lang="en-GB" sz="12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067376487"/>
                  </a:ext>
                </a:extLst>
              </a:tr>
              <a:tr h="214596">
                <a:tc>
                  <a:txBody>
                    <a:bodyPr/>
                    <a:lstStyle/>
                    <a:p>
                      <a:r>
                        <a:rPr lang="en-US" sz="1200" b="1" dirty="0"/>
                        <a:t>dimension</a:t>
                      </a:r>
                      <a:endParaRPr lang="en-GB" sz="1200" b="1" dirty="0"/>
                    </a:p>
                  </a:txBody>
                  <a:tcPr/>
                </a:tc>
                <a:tc>
                  <a:txBody>
                    <a:bodyPr/>
                    <a:lstStyle/>
                    <a:p>
                      <a:r>
                        <a:rPr lang="en-US" sz="1200" b="1"/>
                        <a:t>normal wins</a:t>
                      </a:r>
                      <a:endParaRPr lang="en-GB" sz="1200" b="1" dirty="0"/>
                    </a:p>
                  </a:txBody>
                  <a:tcPr/>
                </a:tc>
                <a:tc>
                  <a:txBody>
                    <a:bodyPr/>
                    <a:lstStyle/>
                    <a:p>
                      <a:r>
                        <a:rPr lang="en-US" sz="1200" b="1" dirty="0" err="1"/>
                        <a:t>dualcenter</a:t>
                      </a:r>
                      <a:r>
                        <a:rPr lang="en-US" sz="1200" b="1" dirty="0"/>
                        <a:t> wins</a:t>
                      </a:r>
                      <a:endParaRPr lang="en-GB" sz="1200" b="1" dirty="0"/>
                    </a:p>
                  </a:txBody>
                  <a:tcPr/>
                </a:tc>
                <a:extLst>
                  <a:ext uri="{0D108BD9-81ED-4DB2-BD59-A6C34878D82A}">
                    <a16:rowId xmlns:a16="http://schemas.microsoft.com/office/drawing/2014/main" val="112150799"/>
                  </a:ext>
                </a:extLst>
              </a:tr>
              <a:tr h="214596">
                <a:tc>
                  <a:txBody>
                    <a:bodyPr/>
                    <a:lstStyle/>
                    <a:p>
                      <a:pPr algn="ctr"/>
                      <a:r>
                        <a:rPr lang="en-US" sz="1200" dirty="0"/>
                        <a:t>5</a:t>
                      </a:r>
                      <a:endParaRPr lang="en-GB" sz="1200" dirty="0"/>
                    </a:p>
                  </a:txBody>
                  <a:tcPr/>
                </a:tc>
                <a:tc>
                  <a:txBody>
                    <a:bodyPr/>
                    <a:lstStyle/>
                    <a:p>
                      <a:pPr algn="ctr"/>
                      <a:r>
                        <a:rPr lang="en-US" sz="1200" dirty="0"/>
                        <a:t>11</a:t>
                      </a:r>
                      <a:endParaRPr lang="en-GB" sz="1200" dirty="0"/>
                    </a:p>
                  </a:txBody>
                  <a:tcPr/>
                </a:tc>
                <a:tc>
                  <a:txBody>
                    <a:bodyPr/>
                    <a:lstStyle/>
                    <a:p>
                      <a:pPr algn="ctr"/>
                      <a:r>
                        <a:rPr lang="en-US" sz="1200" b="1" dirty="0">
                          <a:solidFill>
                            <a:srgbClr val="00B050"/>
                          </a:solidFill>
                        </a:rPr>
                        <a:t>39</a:t>
                      </a:r>
                      <a:endParaRPr lang="en-GB" sz="1200" b="1" dirty="0">
                        <a:solidFill>
                          <a:srgbClr val="00B050"/>
                        </a:solidFill>
                      </a:endParaRPr>
                    </a:p>
                  </a:txBody>
                  <a:tcPr/>
                </a:tc>
                <a:extLst>
                  <a:ext uri="{0D108BD9-81ED-4DB2-BD59-A6C34878D82A}">
                    <a16:rowId xmlns:a16="http://schemas.microsoft.com/office/drawing/2014/main" val="2741772633"/>
                  </a:ext>
                </a:extLst>
              </a:tr>
              <a:tr h="214596">
                <a:tc>
                  <a:txBody>
                    <a:bodyPr/>
                    <a:lstStyle/>
                    <a:p>
                      <a:pPr algn="ctr"/>
                      <a:r>
                        <a:rPr lang="en-US" sz="1200" dirty="0"/>
                        <a:t>10</a:t>
                      </a:r>
                      <a:endParaRPr lang="en-GB" sz="1200" dirty="0"/>
                    </a:p>
                  </a:txBody>
                  <a:tcPr/>
                </a:tc>
                <a:tc>
                  <a:txBody>
                    <a:bodyPr/>
                    <a:lstStyle/>
                    <a:p>
                      <a:pPr algn="ctr"/>
                      <a:r>
                        <a:rPr lang="en-US" sz="1200" dirty="0"/>
                        <a:t>1</a:t>
                      </a:r>
                      <a:endParaRPr lang="en-GB" sz="1200" dirty="0"/>
                    </a:p>
                  </a:txBody>
                  <a:tcPr/>
                </a:tc>
                <a:tc>
                  <a:txBody>
                    <a:bodyPr/>
                    <a:lstStyle/>
                    <a:p>
                      <a:pPr algn="ctr"/>
                      <a:r>
                        <a:rPr lang="en-US" sz="1200" b="1" dirty="0">
                          <a:solidFill>
                            <a:srgbClr val="00B050"/>
                          </a:solidFill>
                        </a:rPr>
                        <a:t>49</a:t>
                      </a:r>
                      <a:endParaRPr lang="en-GB" sz="1200" b="1" dirty="0">
                        <a:solidFill>
                          <a:srgbClr val="00B050"/>
                        </a:solidFill>
                      </a:endParaRPr>
                    </a:p>
                  </a:txBody>
                  <a:tcPr/>
                </a:tc>
                <a:extLst>
                  <a:ext uri="{0D108BD9-81ED-4DB2-BD59-A6C34878D82A}">
                    <a16:rowId xmlns:a16="http://schemas.microsoft.com/office/drawing/2014/main" val="3296653651"/>
                  </a:ext>
                </a:extLst>
              </a:tr>
              <a:tr h="214596">
                <a:tc>
                  <a:txBody>
                    <a:bodyPr/>
                    <a:lstStyle/>
                    <a:p>
                      <a:pPr algn="ctr"/>
                      <a:r>
                        <a:rPr lang="en-US" sz="1200" dirty="0"/>
                        <a:t>25</a:t>
                      </a:r>
                      <a:endParaRPr lang="en-GB" sz="1200" dirty="0"/>
                    </a:p>
                  </a:txBody>
                  <a:tcPr/>
                </a:tc>
                <a:tc>
                  <a:txBody>
                    <a:bodyPr/>
                    <a:lstStyle/>
                    <a:p>
                      <a:pPr algn="ctr"/>
                      <a:r>
                        <a:rPr lang="en-US" sz="1200" dirty="0"/>
                        <a:t>3</a:t>
                      </a:r>
                      <a:endParaRPr lang="en-GB" sz="1200" dirty="0"/>
                    </a:p>
                  </a:txBody>
                  <a:tcPr/>
                </a:tc>
                <a:tc>
                  <a:txBody>
                    <a:bodyPr/>
                    <a:lstStyle/>
                    <a:p>
                      <a:pPr algn="ctr"/>
                      <a:r>
                        <a:rPr lang="en-US" sz="1200" b="1" dirty="0">
                          <a:solidFill>
                            <a:srgbClr val="00B050"/>
                          </a:solidFill>
                        </a:rPr>
                        <a:t>47</a:t>
                      </a:r>
                      <a:endParaRPr lang="en-GB" sz="1200" b="1" dirty="0">
                        <a:solidFill>
                          <a:srgbClr val="00B050"/>
                        </a:solidFill>
                      </a:endParaRPr>
                    </a:p>
                  </a:txBody>
                  <a:tcPr/>
                </a:tc>
                <a:extLst>
                  <a:ext uri="{0D108BD9-81ED-4DB2-BD59-A6C34878D82A}">
                    <a16:rowId xmlns:a16="http://schemas.microsoft.com/office/drawing/2014/main" val="3592028383"/>
                  </a:ext>
                </a:extLst>
              </a:tr>
              <a:tr h="214596">
                <a:tc>
                  <a:txBody>
                    <a:bodyPr/>
                    <a:lstStyle/>
                    <a:p>
                      <a:pPr algn="ctr"/>
                      <a:r>
                        <a:rPr lang="en-US" sz="1200" dirty="0"/>
                        <a:t>50</a:t>
                      </a:r>
                      <a:endParaRPr lang="en-GB" sz="1200" dirty="0"/>
                    </a:p>
                  </a:txBody>
                  <a:tcPr/>
                </a:tc>
                <a:tc>
                  <a:txBody>
                    <a:bodyPr/>
                    <a:lstStyle/>
                    <a:p>
                      <a:pPr algn="ctr"/>
                      <a:r>
                        <a:rPr lang="en-US" sz="1200" dirty="0"/>
                        <a:t>2</a:t>
                      </a:r>
                      <a:endParaRPr lang="en-GB" sz="1200" dirty="0"/>
                    </a:p>
                  </a:txBody>
                  <a:tcPr/>
                </a:tc>
                <a:tc>
                  <a:txBody>
                    <a:bodyPr/>
                    <a:lstStyle/>
                    <a:p>
                      <a:pPr algn="ctr"/>
                      <a:r>
                        <a:rPr lang="en-US" sz="1200" b="1" dirty="0">
                          <a:solidFill>
                            <a:srgbClr val="00B050"/>
                          </a:solidFill>
                        </a:rPr>
                        <a:t>48</a:t>
                      </a:r>
                      <a:endParaRPr lang="en-GB" sz="1200" b="1" dirty="0">
                        <a:solidFill>
                          <a:srgbClr val="00B050"/>
                        </a:solidFill>
                      </a:endParaRPr>
                    </a:p>
                  </a:txBody>
                  <a:tcPr/>
                </a:tc>
                <a:extLst>
                  <a:ext uri="{0D108BD9-81ED-4DB2-BD59-A6C34878D82A}">
                    <a16:rowId xmlns:a16="http://schemas.microsoft.com/office/drawing/2014/main" val="2787214132"/>
                  </a:ext>
                </a:extLst>
              </a:tr>
              <a:tr h="214596">
                <a:tc gridSpan="3">
                  <a:txBody>
                    <a:bodyPr/>
                    <a:lstStyle/>
                    <a:p>
                      <a:r>
                        <a:rPr lang="en-US" sz="1200" b="1" dirty="0"/>
                        <a:t>levy</a:t>
                      </a:r>
                      <a:endParaRPr lang="en-GB" sz="1200" b="1"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4014755268"/>
                  </a:ext>
                </a:extLst>
              </a:tr>
              <a:tr h="214596">
                <a:tc>
                  <a:txBody>
                    <a:bodyPr/>
                    <a:lstStyle/>
                    <a:p>
                      <a:r>
                        <a:rPr lang="en-US" sz="1200" b="1" dirty="0"/>
                        <a:t>dimension</a:t>
                      </a:r>
                      <a:endParaRPr lang="en-GB" sz="1200" b="1" dirty="0"/>
                    </a:p>
                  </a:txBody>
                  <a:tcPr/>
                </a:tc>
                <a:tc>
                  <a:txBody>
                    <a:bodyPr/>
                    <a:lstStyle/>
                    <a:p>
                      <a:r>
                        <a:rPr lang="en-US" sz="1200" b="1" dirty="0"/>
                        <a:t>normal wins</a:t>
                      </a:r>
                      <a:endParaRPr lang="en-GB" sz="1200" b="1" dirty="0"/>
                    </a:p>
                  </a:txBody>
                  <a:tcPr/>
                </a:tc>
                <a:tc>
                  <a:txBody>
                    <a:bodyPr/>
                    <a:lstStyle/>
                    <a:p>
                      <a:r>
                        <a:rPr lang="en-US" sz="1200" b="1" dirty="0" err="1"/>
                        <a:t>dualcenter</a:t>
                      </a:r>
                      <a:r>
                        <a:rPr lang="en-US" sz="1200" b="1" dirty="0"/>
                        <a:t> wins</a:t>
                      </a:r>
                      <a:endParaRPr lang="en-GB" sz="1200" b="1" dirty="0"/>
                    </a:p>
                  </a:txBody>
                  <a:tcPr/>
                </a:tc>
                <a:extLst>
                  <a:ext uri="{0D108BD9-81ED-4DB2-BD59-A6C34878D82A}">
                    <a16:rowId xmlns:a16="http://schemas.microsoft.com/office/drawing/2014/main" val="1658469191"/>
                  </a:ext>
                </a:extLst>
              </a:tr>
              <a:tr h="214596">
                <a:tc>
                  <a:txBody>
                    <a:bodyPr/>
                    <a:lstStyle/>
                    <a:p>
                      <a:pPr algn="ctr"/>
                      <a:r>
                        <a:rPr lang="en-US" sz="1200" dirty="0"/>
                        <a:t>5</a:t>
                      </a:r>
                      <a:endParaRPr lang="en-GB" sz="1200" dirty="0"/>
                    </a:p>
                  </a:txBody>
                  <a:tcPr/>
                </a:tc>
                <a:tc>
                  <a:txBody>
                    <a:bodyPr/>
                    <a:lstStyle/>
                    <a:p>
                      <a:pPr algn="ctr"/>
                      <a:r>
                        <a:rPr lang="en-US" sz="1200" dirty="0"/>
                        <a:t>14</a:t>
                      </a:r>
                      <a:endParaRPr lang="en-GB" sz="1200" dirty="0"/>
                    </a:p>
                  </a:txBody>
                  <a:tcPr/>
                </a:tc>
                <a:tc>
                  <a:txBody>
                    <a:bodyPr/>
                    <a:lstStyle/>
                    <a:p>
                      <a:pPr algn="ctr"/>
                      <a:r>
                        <a:rPr lang="en-US" sz="1200" b="1" dirty="0">
                          <a:solidFill>
                            <a:srgbClr val="00B050"/>
                          </a:solidFill>
                        </a:rPr>
                        <a:t>36</a:t>
                      </a:r>
                      <a:endParaRPr lang="en-GB" sz="1200" b="1" dirty="0">
                        <a:solidFill>
                          <a:srgbClr val="00B050"/>
                        </a:solidFill>
                      </a:endParaRPr>
                    </a:p>
                  </a:txBody>
                  <a:tcPr/>
                </a:tc>
                <a:extLst>
                  <a:ext uri="{0D108BD9-81ED-4DB2-BD59-A6C34878D82A}">
                    <a16:rowId xmlns:a16="http://schemas.microsoft.com/office/drawing/2014/main" val="4211055247"/>
                  </a:ext>
                </a:extLst>
              </a:tr>
              <a:tr h="214596">
                <a:tc>
                  <a:txBody>
                    <a:bodyPr/>
                    <a:lstStyle/>
                    <a:p>
                      <a:pPr algn="ctr"/>
                      <a:r>
                        <a:rPr lang="en-US" sz="1200" dirty="0"/>
                        <a:t>10</a:t>
                      </a:r>
                      <a:endParaRPr lang="en-GB" sz="1200" dirty="0"/>
                    </a:p>
                  </a:txBody>
                  <a:tcPr/>
                </a:tc>
                <a:tc>
                  <a:txBody>
                    <a:bodyPr/>
                    <a:lstStyle/>
                    <a:p>
                      <a:pPr algn="ctr"/>
                      <a:r>
                        <a:rPr lang="en-US" sz="1200" dirty="0"/>
                        <a:t>13</a:t>
                      </a:r>
                      <a:endParaRPr lang="en-GB" sz="1200" dirty="0"/>
                    </a:p>
                  </a:txBody>
                  <a:tcPr/>
                </a:tc>
                <a:tc>
                  <a:txBody>
                    <a:bodyPr/>
                    <a:lstStyle/>
                    <a:p>
                      <a:pPr algn="ctr"/>
                      <a:r>
                        <a:rPr lang="en-US" sz="1200" b="1" dirty="0">
                          <a:solidFill>
                            <a:srgbClr val="00B050"/>
                          </a:solidFill>
                        </a:rPr>
                        <a:t>37</a:t>
                      </a:r>
                      <a:endParaRPr lang="en-GB" sz="1200" b="1" dirty="0">
                        <a:solidFill>
                          <a:srgbClr val="00B050"/>
                        </a:solidFill>
                      </a:endParaRPr>
                    </a:p>
                  </a:txBody>
                  <a:tcPr/>
                </a:tc>
                <a:extLst>
                  <a:ext uri="{0D108BD9-81ED-4DB2-BD59-A6C34878D82A}">
                    <a16:rowId xmlns:a16="http://schemas.microsoft.com/office/drawing/2014/main" val="381284471"/>
                  </a:ext>
                </a:extLst>
              </a:tr>
              <a:tr h="214596">
                <a:tc>
                  <a:txBody>
                    <a:bodyPr/>
                    <a:lstStyle/>
                    <a:p>
                      <a:pPr algn="ctr"/>
                      <a:r>
                        <a:rPr lang="en-US" sz="1200" dirty="0"/>
                        <a:t>25</a:t>
                      </a:r>
                      <a:endParaRPr lang="en-GB" sz="1200" dirty="0"/>
                    </a:p>
                  </a:txBody>
                  <a:tcPr/>
                </a:tc>
                <a:tc>
                  <a:txBody>
                    <a:bodyPr/>
                    <a:lstStyle/>
                    <a:p>
                      <a:pPr algn="ctr"/>
                      <a:r>
                        <a:rPr lang="en-US" sz="1200" dirty="0"/>
                        <a:t>19</a:t>
                      </a:r>
                      <a:endParaRPr lang="en-GB" sz="1200" dirty="0"/>
                    </a:p>
                  </a:txBody>
                  <a:tcPr/>
                </a:tc>
                <a:tc>
                  <a:txBody>
                    <a:bodyPr/>
                    <a:lstStyle/>
                    <a:p>
                      <a:pPr algn="ctr"/>
                      <a:r>
                        <a:rPr lang="en-US" sz="1200" b="1" dirty="0">
                          <a:solidFill>
                            <a:srgbClr val="00B050"/>
                          </a:solidFill>
                        </a:rPr>
                        <a:t>31</a:t>
                      </a:r>
                      <a:endParaRPr lang="en-GB" sz="1200" b="1" dirty="0">
                        <a:solidFill>
                          <a:srgbClr val="00B050"/>
                        </a:solidFill>
                      </a:endParaRPr>
                    </a:p>
                  </a:txBody>
                  <a:tcPr/>
                </a:tc>
                <a:extLst>
                  <a:ext uri="{0D108BD9-81ED-4DB2-BD59-A6C34878D82A}">
                    <a16:rowId xmlns:a16="http://schemas.microsoft.com/office/drawing/2014/main" val="3096288444"/>
                  </a:ext>
                </a:extLst>
              </a:tr>
              <a:tr h="214596">
                <a:tc>
                  <a:txBody>
                    <a:bodyPr/>
                    <a:lstStyle/>
                    <a:p>
                      <a:pPr algn="ctr"/>
                      <a:r>
                        <a:rPr lang="en-US" sz="1200" dirty="0"/>
                        <a:t>50</a:t>
                      </a:r>
                      <a:endParaRPr lang="en-GB" sz="1200" dirty="0"/>
                    </a:p>
                  </a:txBody>
                  <a:tcPr/>
                </a:tc>
                <a:tc>
                  <a:txBody>
                    <a:bodyPr/>
                    <a:lstStyle/>
                    <a:p>
                      <a:pPr algn="ctr"/>
                      <a:r>
                        <a:rPr lang="en-US" sz="1200" dirty="0"/>
                        <a:t>22</a:t>
                      </a:r>
                      <a:endParaRPr lang="en-GB" sz="1200" dirty="0"/>
                    </a:p>
                  </a:txBody>
                  <a:tcPr/>
                </a:tc>
                <a:tc>
                  <a:txBody>
                    <a:bodyPr/>
                    <a:lstStyle/>
                    <a:p>
                      <a:pPr algn="ctr"/>
                      <a:r>
                        <a:rPr lang="en-US" sz="1200" b="1" dirty="0">
                          <a:solidFill>
                            <a:srgbClr val="00B050"/>
                          </a:solidFill>
                        </a:rPr>
                        <a:t>28</a:t>
                      </a:r>
                      <a:endParaRPr lang="en-GB" sz="1200" b="1" dirty="0">
                        <a:solidFill>
                          <a:srgbClr val="00B050"/>
                        </a:solidFill>
                      </a:endParaRPr>
                    </a:p>
                  </a:txBody>
                  <a:tcPr/>
                </a:tc>
                <a:extLst>
                  <a:ext uri="{0D108BD9-81ED-4DB2-BD59-A6C34878D82A}">
                    <a16:rowId xmlns:a16="http://schemas.microsoft.com/office/drawing/2014/main" val="25607245"/>
                  </a:ext>
                </a:extLst>
              </a:tr>
              <a:tr h="214596">
                <a:tc gridSpan="3">
                  <a:txBody>
                    <a:bodyPr/>
                    <a:lstStyle/>
                    <a:p>
                      <a:r>
                        <a:rPr lang="en-US" sz="1200" b="1" dirty="0"/>
                        <a:t>elliptical</a:t>
                      </a:r>
                      <a:endParaRPr lang="en-GB" sz="1200" b="1"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959040861"/>
                  </a:ext>
                </a:extLst>
              </a:tr>
              <a:tr h="214596">
                <a:tc>
                  <a:txBody>
                    <a:bodyPr/>
                    <a:lstStyle/>
                    <a:p>
                      <a:r>
                        <a:rPr lang="en-US" sz="1200" b="1" dirty="0"/>
                        <a:t>dimension</a:t>
                      </a:r>
                      <a:endParaRPr lang="en-GB" sz="1200" b="1" dirty="0"/>
                    </a:p>
                  </a:txBody>
                  <a:tcPr/>
                </a:tc>
                <a:tc>
                  <a:txBody>
                    <a:bodyPr/>
                    <a:lstStyle/>
                    <a:p>
                      <a:r>
                        <a:rPr lang="en-US" sz="1200" b="1" dirty="0"/>
                        <a:t>normal wins</a:t>
                      </a:r>
                      <a:endParaRPr lang="en-GB" sz="1200" b="1" dirty="0"/>
                    </a:p>
                  </a:txBody>
                  <a:tcPr/>
                </a:tc>
                <a:tc>
                  <a:txBody>
                    <a:bodyPr/>
                    <a:lstStyle/>
                    <a:p>
                      <a:r>
                        <a:rPr lang="en-US" sz="1200" b="1" dirty="0" err="1"/>
                        <a:t>dualcenter</a:t>
                      </a:r>
                      <a:r>
                        <a:rPr lang="en-US" sz="1200" b="1" dirty="0"/>
                        <a:t> wins</a:t>
                      </a:r>
                      <a:endParaRPr lang="en-GB" sz="1200" b="1" dirty="0"/>
                    </a:p>
                  </a:txBody>
                  <a:tcPr/>
                </a:tc>
                <a:extLst>
                  <a:ext uri="{0D108BD9-81ED-4DB2-BD59-A6C34878D82A}">
                    <a16:rowId xmlns:a16="http://schemas.microsoft.com/office/drawing/2014/main" val="14915245"/>
                  </a:ext>
                </a:extLst>
              </a:tr>
              <a:tr h="214596">
                <a:tc>
                  <a:txBody>
                    <a:bodyPr/>
                    <a:lstStyle/>
                    <a:p>
                      <a:pPr algn="ctr"/>
                      <a:r>
                        <a:rPr lang="en-US" sz="1200" dirty="0"/>
                        <a:t>5</a:t>
                      </a:r>
                      <a:endParaRPr lang="en-GB" sz="1200" dirty="0"/>
                    </a:p>
                  </a:txBody>
                  <a:tcPr/>
                </a:tc>
                <a:tc>
                  <a:txBody>
                    <a:bodyPr/>
                    <a:lstStyle/>
                    <a:p>
                      <a:pPr algn="ctr"/>
                      <a:r>
                        <a:rPr lang="en-US" sz="1200" dirty="0"/>
                        <a:t>17</a:t>
                      </a:r>
                      <a:endParaRPr lang="en-GB" sz="1200" dirty="0"/>
                    </a:p>
                  </a:txBody>
                  <a:tcPr/>
                </a:tc>
                <a:tc>
                  <a:txBody>
                    <a:bodyPr/>
                    <a:lstStyle/>
                    <a:p>
                      <a:pPr algn="ctr"/>
                      <a:r>
                        <a:rPr lang="en-US" sz="1200" b="1" dirty="0">
                          <a:solidFill>
                            <a:srgbClr val="00B050"/>
                          </a:solidFill>
                        </a:rPr>
                        <a:t>33</a:t>
                      </a:r>
                      <a:endParaRPr lang="en-GB" sz="1200" b="1" dirty="0">
                        <a:solidFill>
                          <a:srgbClr val="00B050"/>
                        </a:solidFill>
                      </a:endParaRPr>
                    </a:p>
                  </a:txBody>
                  <a:tcPr/>
                </a:tc>
                <a:extLst>
                  <a:ext uri="{0D108BD9-81ED-4DB2-BD59-A6C34878D82A}">
                    <a16:rowId xmlns:a16="http://schemas.microsoft.com/office/drawing/2014/main" val="3125939462"/>
                  </a:ext>
                </a:extLst>
              </a:tr>
              <a:tr h="214596">
                <a:tc>
                  <a:txBody>
                    <a:bodyPr/>
                    <a:lstStyle/>
                    <a:p>
                      <a:pPr algn="ctr"/>
                      <a:r>
                        <a:rPr lang="en-US" sz="1200" dirty="0"/>
                        <a:t>10</a:t>
                      </a:r>
                      <a:endParaRPr lang="en-GB" sz="1200" dirty="0"/>
                    </a:p>
                  </a:txBody>
                  <a:tcPr/>
                </a:tc>
                <a:tc>
                  <a:txBody>
                    <a:bodyPr/>
                    <a:lstStyle/>
                    <a:p>
                      <a:pPr algn="ctr"/>
                      <a:r>
                        <a:rPr lang="en-US" sz="1200" dirty="0"/>
                        <a:t>3</a:t>
                      </a:r>
                      <a:endParaRPr lang="en-GB" sz="1200" dirty="0"/>
                    </a:p>
                  </a:txBody>
                  <a:tcPr/>
                </a:tc>
                <a:tc>
                  <a:txBody>
                    <a:bodyPr/>
                    <a:lstStyle/>
                    <a:p>
                      <a:pPr algn="ctr"/>
                      <a:r>
                        <a:rPr lang="en-US" sz="1200" b="1" dirty="0">
                          <a:solidFill>
                            <a:srgbClr val="00B050"/>
                          </a:solidFill>
                        </a:rPr>
                        <a:t>47</a:t>
                      </a:r>
                      <a:endParaRPr lang="en-GB" sz="1200" b="1" dirty="0">
                        <a:solidFill>
                          <a:srgbClr val="00B050"/>
                        </a:solidFill>
                      </a:endParaRPr>
                    </a:p>
                  </a:txBody>
                  <a:tcPr/>
                </a:tc>
                <a:extLst>
                  <a:ext uri="{0D108BD9-81ED-4DB2-BD59-A6C34878D82A}">
                    <a16:rowId xmlns:a16="http://schemas.microsoft.com/office/drawing/2014/main" val="2968770665"/>
                  </a:ext>
                </a:extLst>
              </a:tr>
              <a:tr h="214596">
                <a:tc>
                  <a:txBody>
                    <a:bodyPr/>
                    <a:lstStyle/>
                    <a:p>
                      <a:pPr algn="ctr"/>
                      <a:r>
                        <a:rPr lang="en-US" sz="1200" dirty="0"/>
                        <a:t>25</a:t>
                      </a:r>
                      <a:endParaRPr lang="en-GB" sz="1200" dirty="0"/>
                    </a:p>
                  </a:txBody>
                  <a:tcPr/>
                </a:tc>
                <a:tc>
                  <a:txBody>
                    <a:bodyPr/>
                    <a:lstStyle/>
                    <a:p>
                      <a:pPr algn="ctr"/>
                      <a:r>
                        <a:rPr lang="en-US" sz="1200" dirty="0"/>
                        <a:t>8</a:t>
                      </a:r>
                      <a:endParaRPr lang="en-GB" sz="1200" dirty="0"/>
                    </a:p>
                  </a:txBody>
                  <a:tcPr/>
                </a:tc>
                <a:tc>
                  <a:txBody>
                    <a:bodyPr/>
                    <a:lstStyle/>
                    <a:p>
                      <a:pPr algn="ctr"/>
                      <a:r>
                        <a:rPr lang="en-US" sz="1200" b="1" dirty="0">
                          <a:solidFill>
                            <a:srgbClr val="00B050"/>
                          </a:solidFill>
                        </a:rPr>
                        <a:t>42</a:t>
                      </a:r>
                      <a:endParaRPr lang="en-GB" sz="1200" b="1" dirty="0">
                        <a:solidFill>
                          <a:srgbClr val="00B050"/>
                        </a:solidFill>
                      </a:endParaRPr>
                    </a:p>
                  </a:txBody>
                  <a:tcPr/>
                </a:tc>
                <a:extLst>
                  <a:ext uri="{0D108BD9-81ED-4DB2-BD59-A6C34878D82A}">
                    <a16:rowId xmlns:a16="http://schemas.microsoft.com/office/drawing/2014/main" val="3188726297"/>
                  </a:ext>
                </a:extLst>
              </a:tr>
              <a:tr h="214596">
                <a:tc>
                  <a:txBody>
                    <a:bodyPr/>
                    <a:lstStyle/>
                    <a:p>
                      <a:pPr algn="ctr"/>
                      <a:r>
                        <a:rPr lang="en-US" sz="1200" dirty="0"/>
                        <a:t>50</a:t>
                      </a:r>
                      <a:endParaRPr lang="en-GB" sz="1200" dirty="0"/>
                    </a:p>
                  </a:txBody>
                  <a:tcPr/>
                </a:tc>
                <a:tc>
                  <a:txBody>
                    <a:bodyPr/>
                    <a:lstStyle/>
                    <a:p>
                      <a:pPr algn="ctr"/>
                      <a:r>
                        <a:rPr lang="en-US" sz="1200" dirty="0"/>
                        <a:t>25</a:t>
                      </a:r>
                      <a:endParaRPr lang="en-GB" sz="1200" dirty="0"/>
                    </a:p>
                  </a:txBody>
                  <a:tcPr/>
                </a:tc>
                <a:tc>
                  <a:txBody>
                    <a:bodyPr/>
                    <a:lstStyle/>
                    <a:p>
                      <a:pPr algn="ctr"/>
                      <a:r>
                        <a:rPr lang="en-US" sz="1200" b="0" dirty="0">
                          <a:solidFill>
                            <a:srgbClr val="0D3B0E"/>
                          </a:solidFill>
                        </a:rPr>
                        <a:t>25</a:t>
                      </a:r>
                      <a:endParaRPr lang="en-GB" sz="1200" b="0" dirty="0">
                        <a:solidFill>
                          <a:srgbClr val="0D3B0E"/>
                        </a:solidFill>
                      </a:endParaRPr>
                    </a:p>
                  </a:txBody>
                  <a:tcPr/>
                </a:tc>
                <a:extLst>
                  <a:ext uri="{0D108BD9-81ED-4DB2-BD59-A6C34878D82A}">
                    <a16:rowId xmlns:a16="http://schemas.microsoft.com/office/drawing/2014/main" val="92016616"/>
                  </a:ext>
                </a:extLst>
              </a:tr>
            </a:tbl>
          </a:graphicData>
        </a:graphic>
      </p:graphicFrame>
      <p:graphicFrame>
        <p:nvGraphicFramePr>
          <p:cNvPr id="5" name="Table 4">
            <a:extLst>
              <a:ext uri="{FF2B5EF4-FFF2-40B4-BE49-F238E27FC236}">
                <a16:creationId xmlns:a16="http://schemas.microsoft.com/office/drawing/2014/main" id="{683FAD12-8CE6-41B5-AA09-6A4347D14528}"/>
              </a:ext>
            </a:extLst>
          </p:cNvPr>
          <p:cNvGraphicFramePr>
            <a:graphicFrameLocks noGrp="1"/>
          </p:cNvGraphicFramePr>
          <p:nvPr>
            <p:extLst>
              <p:ext uri="{D42A27DB-BD31-4B8C-83A1-F6EECF244321}">
                <p14:modId xmlns:p14="http://schemas.microsoft.com/office/powerpoint/2010/main" val="3835234819"/>
              </p:ext>
            </p:extLst>
          </p:nvPr>
        </p:nvGraphicFramePr>
        <p:xfrm>
          <a:off x="6621227" y="1661160"/>
          <a:ext cx="4201296" cy="3291840"/>
        </p:xfrm>
        <a:graphic>
          <a:graphicData uri="http://schemas.openxmlformats.org/drawingml/2006/table">
            <a:tbl>
              <a:tblPr firstRow="1" bandRow="1">
                <a:tableStyleId>{8A107856-5554-42FB-B03E-39F5DBC370BA}</a:tableStyleId>
              </a:tblPr>
              <a:tblGrid>
                <a:gridCol w="1400432">
                  <a:extLst>
                    <a:ext uri="{9D8B030D-6E8A-4147-A177-3AD203B41FA5}">
                      <a16:colId xmlns:a16="http://schemas.microsoft.com/office/drawing/2014/main" val="570345284"/>
                    </a:ext>
                  </a:extLst>
                </a:gridCol>
                <a:gridCol w="1400432">
                  <a:extLst>
                    <a:ext uri="{9D8B030D-6E8A-4147-A177-3AD203B41FA5}">
                      <a16:colId xmlns:a16="http://schemas.microsoft.com/office/drawing/2014/main" val="1315088603"/>
                    </a:ext>
                  </a:extLst>
                </a:gridCol>
                <a:gridCol w="1400432">
                  <a:extLst>
                    <a:ext uri="{9D8B030D-6E8A-4147-A177-3AD203B41FA5}">
                      <a16:colId xmlns:a16="http://schemas.microsoft.com/office/drawing/2014/main" val="3378614644"/>
                    </a:ext>
                  </a:extLst>
                </a:gridCol>
              </a:tblGrid>
              <a:tr h="214596">
                <a:tc gridSpan="3">
                  <a:txBody>
                    <a:bodyPr/>
                    <a:lstStyle/>
                    <a:p>
                      <a:r>
                        <a:rPr lang="en-US" sz="1200" b="1" dirty="0" err="1"/>
                        <a:t>ackley</a:t>
                      </a:r>
                      <a:endParaRPr lang="en-GB" sz="1200" b="1"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4119435425"/>
                  </a:ext>
                </a:extLst>
              </a:tr>
              <a:tr h="214596">
                <a:tc>
                  <a:txBody>
                    <a:bodyPr/>
                    <a:lstStyle/>
                    <a:p>
                      <a:r>
                        <a:rPr lang="en-US" sz="1200" b="1" dirty="0"/>
                        <a:t>dimension</a:t>
                      </a:r>
                      <a:endParaRPr lang="en-GB" sz="1200" b="1" dirty="0"/>
                    </a:p>
                  </a:txBody>
                  <a:tcPr/>
                </a:tc>
                <a:tc>
                  <a:txBody>
                    <a:bodyPr/>
                    <a:lstStyle/>
                    <a:p>
                      <a:r>
                        <a:rPr lang="en-US" sz="1200" b="1" dirty="0"/>
                        <a:t>normal wins</a:t>
                      </a:r>
                      <a:endParaRPr lang="en-GB" sz="1200" b="1" dirty="0"/>
                    </a:p>
                  </a:txBody>
                  <a:tcPr/>
                </a:tc>
                <a:tc>
                  <a:txBody>
                    <a:bodyPr/>
                    <a:lstStyle/>
                    <a:p>
                      <a:r>
                        <a:rPr lang="en-US" sz="1200" b="1" dirty="0" err="1"/>
                        <a:t>dualcenter</a:t>
                      </a:r>
                      <a:r>
                        <a:rPr lang="en-US" sz="1200" b="1" dirty="0"/>
                        <a:t> wins</a:t>
                      </a:r>
                      <a:endParaRPr lang="en-GB" sz="1200" b="1" dirty="0"/>
                    </a:p>
                  </a:txBody>
                  <a:tcPr/>
                </a:tc>
                <a:extLst>
                  <a:ext uri="{0D108BD9-81ED-4DB2-BD59-A6C34878D82A}">
                    <a16:rowId xmlns:a16="http://schemas.microsoft.com/office/drawing/2014/main" val="2578446111"/>
                  </a:ext>
                </a:extLst>
              </a:tr>
              <a:tr h="214596">
                <a:tc>
                  <a:txBody>
                    <a:bodyPr/>
                    <a:lstStyle/>
                    <a:p>
                      <a:pPr algn="ctr"/>
                      <a:r>
                        <a:rPr lang="en-US" sz="1200" dirty="0"/>
                        <a:t>5</a:t>
                      </a:r>
                      <a:endParaRPr lang="en-GB" sz="1200" dirty="0"/>
                    </a:p>
                  </a:txBody>
                  <a:tcPr/>
                </a:tc>
                <a:tc>
                  <a:txBody>
                    <a:bodyPr/>
                    <a:lstStyle/>
                    <a:p>
                      <a:pPr algn="ctr"/>
                      <a:r>
                        <a:rPr lang="en-US" sz="1200" dirty="0"/>
                        <a:t>12</a:t>
                      </a:r>
                      <a:endParaRPr lang="en-GB" sz="1200" dirty="0"/>
                    </a:p>
                  </a:txBody>
                  <a:tcPr/>
                </a:tc>
                <a:tc>
                  <a:txBody>
                    <a:bodyPr/>
                    <a:lstStyle/>
                    <a:p>
                      <a:pPr algn="ctr"/>
                      <a:r>
                        <a:rPr lang="en-US" sz="1200" b="1" dirty="0">
                          <a:solidFill>
                            <a:srgbClr val="00B050"/>
                          </a:solidFill>
                        </a:rPr>
                        <a:t>38</a:t>
                      </a:r>
                      <a:endParaRPr lang="en-GB" sz="1200" b="1" dirty="0">
                        <a:solidFill>
                          <a:srgbClr val="00B050"/>
                        </a:solidFill>
                      </a:endParaRPr>
                    </a:p>
                  </a:txBody>
                  <a:tcPr/>
                </a:tc>
                <a:extLst>
                  <a:ext uri="{0D108BD9-81ED-4DB2-BD59-A6C34878D82A}">
                    <a16:rowId xmlns:a16="http://schemas.microsoft.com/office/drawing/2014/main" val="4203465140"/>
                  </a:ext>
                </a:extLst>
              </a:tr>
              <a:tr h="214596">
                <a:tc>
                  <a:txBody>
                    <a:bodyPr/>
                    <a:lstStyle/>
                    <a:p>
                      <a:pPr algn="ctr"/>
                      <a:r>
                        <a:rPr lang="en-US" sz="1200" dirty="0"/>
                        <a:t>10</a:t>
                      </a:r>
                      <a:endParaRPr lang="en-GB" sz="1200" dirty="0"/>
                    </a:p>
                  </a:txBody>
                  <a:tcPr/>
                </a:tc>
                <a:tc>
                  <a:txBody>
                    <a:bodyPr/>
                    <a:lstStyle/>
                    <a:p>
                      <a:pPr algn="ctr"/>
                      <a:r>
                        <a:rPr lang="en-US" sz="1200" dirty="0"/>
                        <a:t>4</a:t>
                      </a:r>
                      <a:endParaRPr lang="en-GB" sz="1200" dirty="0"/>
                    </a:p>
                  </a:txBody>
                  <a:tcPr/>
                </a:tc>
                <a:tc>
                  <a:txBody>
                    <a:bodyPr/>
                    <a:lstStyle/>
                    <a:p>
                      <a:pPr algn="ctr"/>
                      <a:r>
                        <a:rPr lang="en-US" sz="1200" b="1" dirty="0">
                          <a:solidFill>
                            <a:srgbClr val="00B050"/>
                          </a:solidFill>
                        </a:rPr>
                        <a:t>46</a:t>
                      </a:r>
                      <a:endParaRPr lang="en-GB" sz="1200" b="1" dirty="0">
                        <a:solidFill>
                          <a:srgbClr val="00B050"/>
                        </a:solidFill>
                      </a:endParaRPr>
                    </a:p>
                  </a:txBody>
                  <a:tcPr/>
                </a:tc>
                <a:extLst>
                  <a:ext uri="{0D108BD9-81ED-4DB2-BD59-A6C34878D82A}">
                    <a16:rowId xmlns:a16="http://schemas.microsoft.com/office/drawing/2014/main" val="2725538288"/>
                  </a:ext>
                </a:extLst>
              </a:tr>
              <a:tr h="214596">
                <a:tc>
                  <a:txBody>
                    <a:bodyPr/>
                    <a:lstStyle/>
                    <a:p>
                      <a:pPr algn="ctr"/>
                      <a:r>
                        <a:rPr lang="en-US" sz="1200" dirty="0"/>
                        <a:t>25</a:t>
                      </a:r>
                      <a:endParaRPr lang="en-GB" sz="1200" dirty="0"/>
                    </a:p>
                  </a:txBody>
                  <a:tcPr/>
                </a:tc>
                <a:tc>
                  <a:txBody>
                    <a:bodyPr/>
                    <a:lstStyle/>
                    <a:p>
                      <a:pPr algn="ctr"/>
                      <a:r>
                        <a:rPr lang="en-US" sz="1200" dirty="0"/>
                        <a:t>5</a:t>
                      </a:r>
                      <a:endParaRPr lang="en-GB" sz="1200" dirty="0"/>
                    </a:p>
                  </a:txBody>
                  <a:tcPr/>
                </a:tc>
                <a:tc>
                  <a:txBody>
                    <a:bodyPr/>
                    <a:lstStyle/>
                    <a:p>
                      <a:pPr algn="ctr"/>
                      <a:r>
                        <a:rPr lang="en-US" sz="1200" b="1" dirty="0">
                          <a:solidFill>
                            <a:srgbClr val="00B050"/>
                          </a:solidFill>
                        </a:rPr>
                        <a:t>45</a:t>
                      </a:r>
                      <a:endParaRPr lang="en-GB" sz="1200" b="1" dirty="0">
                        <a:solidFill>
                          <a:srgbClr val="00B050"/>
                        </a:solidFill>
                      </a:endParaRPr>
                    </a:p>
                  </a:txBody>
                  <a:tcPr/>
                </a:tc>
                <a:extLst>
                  <a:ext uri="{0D108BD9-81ED-4DB2-BD59-A6C34878D82A}">
                    <a16:rowId xmlns:a16="http://schemas.microsoft.com/office/drawing/2014/main" val="2485854810"/>
                  </a:ext>
                </a:extLst>
              </a:tr>
              <a:tr h="214596">
                <a:tc>
                  <a:txBody>
                    <a:bodyPr/>
                    <a:lstStyle/>
                    <a:p>
                      <a:pPr algn="ctr"/>
                      <a:r>
                        <a:rPr lang="en-US" sz="1200" dirty="0"/>
                        <a:t>50</a:t>
                      </a:r>
                      <a:endParaRPr lang="en-GB" sz="1200" dirty="0"/>
                    </a:p>
                  </a:txBody>
                  <a:tcPr/>
                </a:tc>
                <a:tc>
                  <a:txBody>
                    <a:bodyPr/>
                    <a:lstStyle/>
                    <a:p>
                      <a:pPr algn="ctr"/>
                      <a:r>
                        <a:rPr lang="en-US" sz="1200" dirty="0"/>
                        <a:t>13</a:t>
                      </a:r>
                      <a:endParaRPr lang="en-GB" sz="1200" dirty="0"/>
                    </a:p>
                  </a:txBody>
                  <a:tcPr/>
                </a:tc>
                <a:tc>
                  <a:txBody>
                    <a:bodyPr/>
                    <a:lstStyle/>
                    <a:p>
                      <a:pPr algn="ctr"/>
                      <a:r>
                        <a:rPr lang="en-US" sz="1200" b="1" dirty="0">
                          <a:solidFill>
                            <a:srgbClr val="00B050"/>
                          </a:solidFill>
                        </a:rPr>
                        <a:t>37</a:t>
                      </a:r>
                      <a:endParaRPr lang="en-GB" sz="1200" b="1" dirty="0">
                        <a:solidFill>
                          <a:srgbClr val="00B050"/>
                        </a:solidFill>
                      </a:endParaRPr>
                    </a:p>
                  </a:txBody>
                  <a:tcPr/>
                </a:tc>
                <a:extLst>
                  <a:ext uri="{0D108BD9-81ED-4DB2-BD59-A6C34878D82A}">
                    <a16:rowId xmlns:a16="http://schemas.microsoft.com/office/drawing/2014/main" val="1317449561"/>
                  </a:ext>
                </a:extLst>
              </a:tr>
              <a:tr h="214596">
                <a:tc gridSpan="3">
                  <a:txBody>
                    <a:bodyPr/>
                    <a:lstStyle/>
                    <a:p>
                      <a:r>
                        <a:rPr lang="en-US" sz="1200" b="1" dirty="0" err="1"/>
                        <a:t>griewank</a:t>
                      </a:r>
                      <a:endParaRPr lang="en-GB" sz="1200" b="1"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075399728"/>
                  </a:ext>
                </a:extLst>
              </a:tr>
              <a:tr h="214596">
                <a:tc>
                  <a:txBody>
                    <a:bodyPr/>
                    <a:lstStyle/>
                    <a:p>
                      <a:r>
                        <a:rPr lang="en-US" sz="1200" b="1" dirty="0"/>
                        <a:t>dimension</a:t>
                      </a:r>
                      <a:endParaRPr lang="en-GB" sz="1200" b="1" dirty="0"/>
                    </a:p>
                  </a:txBody>
                  <a:tcPr/>
                </a:tc>
                <a:tc>
                  <a:txBody>
                    <a:bodyPr/>
                    <a:lstStyle/>
                    <a:p>
                      <a:r>
                        <a:rPr lang="en-US" sz="1200" b="1" dirty="0"/>
                        <a:t>normal wins</a:t>
                      </a:r>
                      <a:endParaRPr lang="en-GB" sz="1200" b="1" dirty="0"/>
                    </a:p>
                  </a:txBody>
                  <a:tcPr/>
                </a:tc>
                <a:tc>
                  <a:txBody>
                    <a:bodyPr/>
                    <a:lstStyle/>
                    <a:p>
                      <a:r>
                        <a:rPr lang="en-US" sz="1200" b="1" dirty="0" err="1"/>
                        <a:t>dualcenter</a:t>
                      </a:r>
                      <a:r>
                        <a:rPr lang="en-US" sz="1200" b="1" dirty="0"/>
                        <a:t> wins</a:t>
                      </a:r>
                      <a:endParaRPr lang="en-GB" sz="1200" b="1" dirty="0"/>
                    </a:p>
                  </a:txBody>
                  <a:tcPr/>
                </a:tc>
                <a:extLst>
                  <a:ext uri="{0D108BD9-81ED-4DB2-BD59-A6C34878D82A}">
                    <a16:rowId xmlns:a16="http://schemas.microsoft.com/office/drawing/2014/main" val="3999964779"/>
                  </a:ext>
                </a:extLst>
              </a:tr>
              <a:tr h="214596">
                <a:tc>
                  <a:txBody>
                    <a:bodyPr/>
                    <a:lstStyle/>
                    <a:p>
                      <a:pPr algn="ctr"/>
                      <a:r>
                        <a:rPr lang="en-US" sz="1200" dirty="0"/>
                        <a:t>5</a:t>
                      </a:r>
                      <a:endParaRPr lang="en-GB" sz="1200" dirty="0"/>
                    </a:p>
                  </a:txBody>
                  <a:tcPr/>
                </a:tc>
                <a:tc>
                  <a:txBody>
                    <a:bodyPr/>
                    <a:lstStyle/>
                    <a:p>
                      <a:pPr algn="ctr"/>
                      <a:r>
                        <a:rPr lang="en-US" sz="1200" dirty="0"/>
                        <a:t>15</a:t>
                      </a:r>
                      <a:endParaRPr lang="en-GB" sz="1200" dirty="0"/>
                    </a:p>
                  </a:txBody>
                  <a:tcPr/>
                </a:tc>
                <a:tc>
                  <a:txBody>
                    <a:bodyPr/>
                    <a:lstStyle/>
                    <a:p>
                      <a:pPr algn="ctr"/>
                      <a:r>
                        <a:rPr lang="en-US" sz="1200" b="1" dirty="0">
                          <a:solidFill>
                            <a:srgbClr val="00B050"/>
                          </a:solidFill>
                        </a:rPr>
                        <a:t>35</a:t>
                      </a:r>
                      <a:endParaRPr lang="en-GB" sz="1200" b="1" dirty="0">
                        <a:solidFill>
                          <a:srgbClr val="00B050"/>
                        </a:solidFill>
                      </a:endParaRPr>
                    </a:p>
                  </a:txBody>
                  <a:tcPr/>
                </a:tc>
                <a:extLst>
                  <a:ext uri="{0D108BD9-81ED-4DB2-BD59-A6C34878D82A}">
                    <a16:rowId xmlns:a16="http://schemas.microsoft.com/office/drawing/2014/main" val="4243571916"/>
                  </a:ext>
                </a:extLst>
              </a:tr>
              <a:tr h="214596">
                <a:tc>
                  <a:txBody>
                    <a:bodyPr/>
                    <a:lstStyle/>
                    <a:p>
                      <a:pPr algn="ctr"/>
                      <a:r>
                        <a:rPr lang="en-US" sz="1200" dirty="0"/>
                        <a:t>10</a:t>
                      </a:r>
                      <a:endParaRPr lang="en-GB" sz="1200" dirty="0"/>
                    </a:p>
                  </a:txBody>
                  <a:tcPr/>
                </a:tc>
                <a:tc>
                  <a:txBody>
                    <a:bodyPr/>
                    <a:lstStyle/>
                    <a:p>
                      <a:pPr algn="ctr"/>
                      <a:r>
                        <a:rPr lang="en-US" sz="1200" dirty="0"/>
                        <a:t>8</a:t>
                      </a:r>
                      <a:endParaRPr lang="en-GB" sz="1200" dirty="0"/>
                    </a:p>
                  </a:txBody>
                  <a:tcPr/>
                </a:tc>
                <a:tc>
                  <a:txBody>
                    <a:bodyPr/>
                    <a:lstStyle/>
                    <a:p>
                      <a:pPr algn="ctr"/>
                      <a:r>
                        <a:rPr lang="en-US" sz="1200" b="1" dirty="0">
                          <a:solidFill>
                            <a:srgbClr val="00B050"/>
                          </a:solidFill>
                        </a:rPr>
                        <a:t>42</a:t>
                      </a:r>
                      <a:endParaRPr lang="en-GB" sz="1200" b="1" dirty="0">
                        <a:solidFill>
                          <a:srgbClr val="00B050"/>
                        </a:solidFill>
                      </a:endParaRPr>
                    </a:p>
                  </a:txBody>
                  <a:tcPr/>
                </a:tc>
                <a:extLst>
                  <a:ext uri="{0D108BD9-81ED-4DB2-BD59-A6C34878D82A}">
                    <a16:rowId xmlns:a16="http://schemas.microsoft.com/office/drawing/2014/main" val="3923268459"/>
                  </a:ext>
                </a:extLst>
              </a:tr>
              <a:tr h="214596">
                <a:tc>
                  <a:txBody>
                    <a:bodyPr/>
                    <a:lstStyle/>
                    <a:p>
                      <a:pPr algn="ctr"/>
                      <a:r>
                        <a:rPr lang="en-US" sz="1200" dirty="0"/>
                        <a:t>25</a:t>
                      </a:r>
                      <a:endParaRPr lang="en-GB" sz="1200" dirty="0"/>
                    </a:p>
                  </a:txBody>
                  <a:tcPr/>
                </a:tc>
                <a:tc>
                  <a:txBody>
                    <a:bodyPr/>
                    <a:lstStyle/>
                    <a:p>
                      <a:pPr algn="ctr"/>
                      <a:r>
                        <a:rPr lang="en-US" sz="1200" dirty="0"/>
                        <a:t>12</a:t>
                      </a:r>
                      <a:endParaRPr lang="en-GB" sz="1200" dirty="0"/>
                    </a:p>
                  </a:txBody>
                  <a:tcPr/>
                </a:tc>
                <a:tc>
                  <a:txBody>
                    <a:bodyPr/>
                    <a:lstStyle/>
                    <a:p>
                      <a:pPr algn="ctr"/>
                      <a:r>
                        <a:rPr lang="en-US" sz="1200" b="1" dirty="0">
                          <a:solidFill>
                            <a:srgbClr val="00B050"/>
                          </a:solidFill>
                        </a:rPr>
                        <a:t>38</a:t>
                      </a:r>
                      <a:endParaRPr lang="en-GB" sz="1200" b="1" dirty="0">
                        <a:solidFill>
                          <a:srgbClr val="00B050"/>
                        </a:solidFill>
                      </a:endParaRPr>
                    </a:p>
                  </a:txBody>
                  <a:tcPr/>
                </a:tc>
                <a:extLst>
                  <a:ext uri="{0D108BD9-81ED-4DB2-BD59-A6C34878D82A}">
                    <a16:rowId xmlns:a16="http://schemas.microsoft.com/office/drawing/2014/main" val="3608519118"/>
                  </a:ext>
                </a:extLst>
              </a:tr>
              <a:tr h="214596">
                <a:tc>
                  <a:txBody>
                    <a:bodyPr/>
                    <a:lstStyle/>
                    <a:p>
                      <a:pPr algn="ctr"/>
                      <a:r>
                        <a:rPr lang="en-US" sz="1200" dirty="0"/>
                        <a:t>50</a:t>
                      </a:r>
                      <a:endParaRPr lang="en-GB" sz="1200" dirty="0"/>
                    </a:p>
                  </a:txBody>
                  <a:tcPr/>
                </a:tc>
                <a:tc>
                  <a:txBody>
                    <a:bodyPr/>
                    <a:lstStyle/>
                    <a:p>
                      <a:pPr algn="ctr"/>
                      <a:r>
                        <a:rPr lang="en-US" sz="1200" dirty="0"/>
                        <a:t>18</a:t>
                      </a:r>
                      <a:endParaRPr lang="en-GB" sz="1200" dirty="0"/>
                    </a:p>
                  </a:txBody>
                  <a:tcPr/>
                </a:tc>
                <a:tc>
                  <a:txBody>
                    <a:bodyPr/>
                    <a:lstStyle/>
                    <a:p>
                      <a:pPr algn="ctr"/>
                      <a:r>
                        <a:rPr lang="en-US" sz="1200" b="1" dirty="0">
                          <a:solidFill>
                            <a:srgbClr val="00B050"/>
                          </a:solidFill>
                        </a:rPr>
                        <a:t>32</a:t>
                      </a:r>
                      <a:endParaRPr lang="en-GB" sz="1200" b="1" dirty="0">
                        <a:solidFill>
                          <a:srgbClr val="00B050"/>
                        </a:solidFill>
                      </a:endParaRPr>
                    </a:p>
                  </a:txBody>
                  <a:tcPr/>
                </a:tc>
                <a:extLst>
                  <a:ext uri="{0D108BD9-81ED-4DB2-BD59-A6C34878D82A}">
                    <a16:rowId xmlns:a16="http://schemas.microsoft.com/office/drawing/2014/main" val="1327615539"/>
                  </a:ext>
                </a:extLst>
              </a:tr>
            </a:tbl>
          </a:graphicData>
        </a:graphic>
      </p:graphicFrame>
      <p:sp>
        <p:nvSpPr>
          <p:cNvPr id="3" name="Slide Number Placeholder 2">
            <a:extLst>
              <a:ext uri="{FF2B5EF4-FFF2-40B4-BE49-F238E27FC236}">
                <a16:creationId xmlns:a16="http://schemas.microsoft.com/office/drawing/2014/main" id="{9A62D5D9-D292-4B3C-8D7C-95CFF31722C4}"/>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773871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94C7-8242-4C23-A76D-D270A6C4EFDE}"/>
              </a:ext>
            </a:extLst>
          </p:cNvPr>
          <p:cNvSpPr>
            <a:spLocks noGrp="1"/>
          </p:cNvSpPr>
          <p:nvPr>
            <p:ph type="title"/>
          </p:nvPr>
        </p:nvSpPr>
        <p:spPr/>
        <p:txBody>
          <a:bodyPr/>
          <a:lstStyle/>
          <a:p>
            <a:r>
              <a:rPr lang="en-US" dirty="0"/>
              <a:t>Planned course of work	</a:t>
            </a:r>
            <a:endParaRPr lang="en-GB" dirty="0"/>
          </a:p>
        </p:txBody>
      </p:sp>
      <p:sp>
        <p:nvSpPr>
          <p:cNvPr id="3" name="Content Placeholder 2">
            <a:extLst>
              <a:ext uri="{FF2B5EF4-FFF2-40B4-BE49-F238E27FC236}">
                <a16:creationId xmlns:a16="http://schemas.microsoft.com/office/drawing/2014/main" id="{8AB8F402-5B82-4A94-A407-0C1B262AB57F}"/>
              </a:ext>
            </a:extLst>
          </p:cNvPr>
          <p:cNvSpPr>
            <a:spLocks noGrp="1"/>
          </p:cNvSpPr>
          <p:nvPr>
            <p:ph idx="1"/>
          </p:nvPr>
        </p:nvSpPr>
        <p:spPr/>
        <p:txBody>
          <a:bodyPr/>
          <a:lstStyle/>
          <a:p>
            <a:r>
              <a:rPr lang="en-US" dirty="0"/>
              <a:t>To provide conclusive evidence as to why improvements were seen.</a:t>
            </a:r>
          </a:p>
          <a:p>
            <a:endParaRPr lang="en-US" dirty="0"/>
          </a:p>
          <a:p>
            <a:r>
              <a:rPr lang="en-US" dirty="0"/>
              <a:t>Experiment with parameters to find a balance of improvements across the entire function test suite.</a:t>
            </a:r>
          </a:p>
          <a:p>
            <a:pPr marL="0" indent="0">
              <a:buNone/>
            </a:pPr>
            <a:endParaRPr lang="en-US" dirty="0"/>
          </a:p>
        </p:txBody>
      </p:sp>
      <p:sp>
        <p:nvSpPr>
          <p:cNvPr id="4" name="Slide Number Placeholder 3">
            <a:extLst>
              <a:ext uri="{FF2B5EF4-FFF2-40B4-BE49-F238E27FC236}">
                <a16:creationId xmlns:a16="http://schemas.microsoft.com/office/drawing/2014/main" id="{75834BD8-CAF1-47AC-8B3A-878425A20EE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711953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B17E-0737-426F-9191-D3E7CB67334B}"/>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DEAC1BD9-87A4-4CFF-B9F6-39A4577FF6B5}"/>
              </a:ext>
            </a:extLst>
          </p:cNvPr>
          <p:cNvSpPr>
            <a:spLocks noGrp="1"/>
          </p:cNvSpPr>
          <p:nvPr>
            <p:ph idx="1"/>
          </p:nvPr>
        </p:nvSpPr>
        <p:spPr/>
        <p:txBody>
          <a:bodyPr/>
          <a:lstStyle/>
          <a:p>
            <a:r>
              <a:rPr lang="en-US" dirty="0"/>
              <a:t>Auger, A., &amp; Hansen, N. (2013). Tutorial CMA-ES. </a:t>
            </a:r>
            <a:r>
              <a:rPr lang="en-US" i="1" dirty="0"/>
              <a:t>Proceeding of the Fifteenth Annual Conference Companion on Genetic and Evolutionary Computation Conference Companion - GECCO 13 Companion</a:t>
            </a:r>
            <a:r>
              <a:rPr lang="en-US" dirty="0"/>
              <a:t>. doi:10.1145/2464576.2483910 </a:t>
            </a:r>
          </a:p>
          <a:p>
            <a:r>
              <a:rPr lang="en-US" dirty="0" err="1"/>
              <a:t>Wineberg</a:t>
            </a:r>
            <a:r>
              <a:rPr lang="en-US" dirty="0"/>
              <a:t>, M. (2018). </a:t>
            </a:r>
            <a:r>
              <a:rPr lang="en-US" i="1" dirty="0"/>
              <a:t>1 Evolution Strategies</a:t>
            </a:r>
            <a:r>
              <a:rPr lang="en-US" dirty="0"/>
              <a:t> [PDF Slides]. </a:t>
            </a:r>
          </a:p>
          <a:p>
            <a:r>
              <a:rPr lang="en-US" dirty="0" err="1"/>
              <a:t>Wineberg</a:t>
            </a:r>
            <a:r>
              <a:rPr lang="en-US" dirty="0"/>
              <a:t>, M. (2018). </a:t>
            </a:r>
            <a:r>
              <a:rPr lang="en-US" i="1" dirty="0"/>
              <a:t>7 CMA-ES</a:t>
            </a:r>
            <a:r>
              <a:rPr lang="en-US" dirty="0"/>
              <a:t> [PDF Slides].</a:t>
            </a:r>
          </a:p>
          <a:p>
            <a:r>
              <a:rPr lang="en-US" dirty="0" err="1"/>
              <a:t>Wineberg</a:t>
            </a:r>
            <a:r>
              <a:rPr lang="en-US" dirty="0"/>
              <a:t>, M. (2018). </a:t>
            </a:r>
            <a:r>
              <a:rPr lang="en-US" i="1" dirty="0"/>
              <a:t>8 IPOP</a:t>
            </a:r>
            <a:r>
              <a:rPr lang="en-US" dirty="0"/>
              <a:t> [PDF Slides].  </a:t>
            </a:r>
            <a:endParaRPr lang="en-GB" dirty="0"/>
          </a:p>
        </p:txBody>
      </p:sp>
      <p:sp>
        <p:nvSpPr>
          <p:cNvPr id="4" name="Slide Number Placeholder 3">
            <a:extLst>
              <a:ext uri="{FF2B5EF4-FFF2-40B4-BE49-F238E27FC236}">
                <a16:creationId xmlns:a16="http://schemas.microsoft.com/office/drawing/2014/main" id="{A09A7D6E-7990-4DB7-A559-0B015E24F79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39187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6771-7D7F-448B-8D41-67AF728095C6}"/>
              </a:ext>
            </a:extLst>
          </p:cNvPr>
          <p:cNvSpPr>
            <a:spLocks noGrp="1"/>
          </p:cNvSpPr>
          <p:nvPr>
            <p:ph type="title"/>
          </p:nvPr>
        </p:nvSpPr>
        <p:spPr/>
        <p:txBody>
          <a:bodyPr/>
          <a:lstStyle/>
          <a:p>
            <a:r>
              <a:rPr lang="en-US" dirty="0"/>
              <a:t>Multivariate Normal Distribution</a:t>
            </a:r>
            <a:endParaRPr lang="en-GB" dirty="0"/>
          </a:p>
        </p:txBody>
      </p:sp>
      <p:sp>
        <p:nvSpPr>
          <p:cNvPr id="8" name="TextBox 7">
            <a:extLst>
              <a:ext uri="{FF2B5EF4-FFF2-40B4-BE49-F238E27FC236}">
                <a16:creationId xmlns:a16="http://schemas.microsoft.com/office/drawing/2014/main" id="{360AAEDA-C63F-469D-9A21-46AC694C45E1}"/>
              </a:ext>
            </a:extLst>
          </p:cNvPr>
          <p:cNvSpPr txBox="1"/>
          <p:nvPr/>
        </p:nvSpPr>
        <p:spPr>
          <a:xfrm>
            <a:off x="1459139" y="6581001"/>
            <a:ext cx="10045473" cy="276999"/>
          </a:xfrm>
          <a:prstGeom prst="rect">
            <a:avLst/>
          </a:prstGeom>
          <a:noFill/>
        </p:spPr>
        <p:txBody>
          <a:bodyPr wrap="square" rtlCol="0">
            <a:spAutoFit/>
          </a:bodyPr>
          <a:lstStyle/>
          <a:p>
            <a:r>
              <a:rPr lang="en-US" sz="1200" dirty="0"/>
              <a:t>Image taken from “Tutorial CMAE-ES – Evolutionary Strategies and Covariance Matrix Adaptation” by Anne Auger &amp; Nikolaus Hansen</a:t>
            </a:r>
            <a:endParaRPr lang="en-GB" sz="1200" dirty="0"/>
          </a:p>
        </p:txBody>
      </p:sp>
      <p:pic>
        <p:nvPicPr>
          <p:cNvPr id="10" name="Picture 9">
            <a:extLst>
              <a:ext uri="{FF2B5EF4-FFF2-40B4-BE49-F238E27FC236}">
                <a16:creationId xmlns:a16="http://schemas.microsoft.com/office/drawing/2014/main" id="{D312DA75-F0BD-4657-9D8D-28CEC03C8397}"/>
              </a:ext>
            </a:extLst>
          </p:cNvPr>
          <p:cNvPicPr>
            <a:picLocks noChangeAspect="1"/>
          </p:cNvPicPr>
          <p:nvPr/>
        </p:nvPicPr>
        <p:blipFill>
          <a:blip r:embed="rId2"/>
          <a:stretch>
            <a:fillRect/>
          </a:stretch>
        </p:blipFill>
        <p:spPr>
          <a:xfrm>
            <a:off x="2438401" y="1960136"/>
            <a:ext cx="3657599" cy="4100290"/>
          </a:xfrm>
          <a:prstGeom prst="rect">
            <a:avLst/>
          </a:prstGeom>
        </p:spPr>
      </p:pic>
      <mc:AlternateContent xmlns:mc="http://schemas.openxmlformats.org/markup-compatibility/2006" xmlns:am3d="http://schemas.microsoft.com/office/drawing/2017/model3d">
        <mc:Choice Requires="am3d">
          <p:graphicFrame>
            <p:nvGraphicFramePr>
              <p:cNvPr id="11" name="3D Model 10" descr="Light Gray Sphere">
                <a:extLst>
                  <a:ext uri="{FF2B5EF4-FFF2-40B4-BE49-F238E27FC236}">
                    <a16:creationId xmlns:a16="http://schemas.microsoft.com/office/drawing/2014/main" id="{06864857-8AEE-4FE8-8FC3-C7F466E4E507}"/>
                  </a:ext>
                </a:extLst>
              </p:cNvPr>
              <p:cNvGraphicFramePr>
                <a:graphicFrameLocks noChangeAspect="1"/>
              </p:cNvGraphicFramePr>
              <p:nvPr>
                <p:extLst>
                  <p:ext uri="{D42A27DB-BD31-4B8C-83A1-F6EECF244321}">
                    <p14:modId xmlns:p14="http://schemas.microsoft.com/office/powerpoint/2010/main" val="1667423261"/>
                  </p:ext>
                </p:extLst>
              </p:nvPr>
            </p:nvGraphicFramePr>
            <p:xfrm>
              <a:off x="6944497" y="2733573"/>
              <a:ext cx="1937282" cy="1937281"/>
            </p:xfrm>
            <a:graphic>
              <a:graphicData uri="http://schemas.microsoft.com/office/drawing/2017/model3d">
                <am3d:model3d r:embed="rId3">
                  <am3d:spPr>
                    <a:xfrm>
                      <a:off x="0" y="0"/>
                      <a:ext cx="1937282" cy="1937281"/>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1962786" ay="49290" az="-31663"/>
                    <am3d:postTrans dx="0" dy="0" dz="0"/>
                  </am3d:trans>
                  <am3d:attrSrcUrl r:id="rId4"/>
                  <am3d:raster rName="Office3DRenderer" rVer="16.0.8326">
                    <am3d:blip r:embed="rId5"/>
                  </am3d:raster>
                  <am3d:objViewport viewportSz="342419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1" name="3D Model 10" descr="Light Gray Sphere">
                <a:extLst>
                  <a:ext uri="{FF2B5EF4-FFF2-40B4-BE49-F238E27FC236}">
                    <a16:creationId xmlns:a16="http://schemas.microsoft.com/office/drawing/2014/main" id="{06864857-8AEE-4FE8-8FC3-C7F466E4E507}"/>
                  </a:ext>
                </a:extLst>
              </p:cNvPr>
              <p:cNvPicPr>
                <a:picLocks noGrp="1" noRot="1" noChangeAspect="1" noMove="1" noResize="1" noEditPoints="1" noAdjustHandles="1" noChangeArrowheads="1" noChangeShapeType="1" noCrop="1"/>
              </p:cNvPicPr>
              <p:nvPr/>
            </p:nvPicPr>
            <p:blipFill>
              <a:blip r:embed="rId6"/>
              <a:stretch>
                <a:fillRect/>
              </a:stretch>
            </p:blipFill>
            <p:spPr>
              <a:xfrm>
                <a:off x="6944497" y="2733573"/>
                <a:ext cx="1937282" cy="1937281"/>
              </a:xfrm>
              <a:prstGeom prst="rect">
                <a:avLst/>
              </a:prstGeom>
            </p:spPr>
          </p:pic>
        </mc:Fallback>
      </mc:AlternateContent>
      <p:sp>
        <p:nvSpPr>
          <p:cNvPr id="3" name="Slide Number Placeholder 2">
            <a:extLst>
              <a:ext uri="{FF2B5EF4-FFF2-40B4-BE49-F238E27FC236}">
                <a16:creationId xmlns:a16="http://schemas.microsoft.com/office/drawing/2014/main" id="{41E1B8DE-A25B-4461-82D9-45213ECDBDB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6964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
                                        </p:tgtEl>
                                      </p:cBhvr>
                                      <p:by x="135000" y="135000"/>
                                    </p:animScale>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11"/>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6DB2-5E76-4549-9CDF-7971B1707F1E}"/>
              </a:ext>
            </a:extLst>
          </p:cNvPr>
          <p:cNvSpPr>
            <a:spLocks noGrp="1"/>
          </p:cNvSpPr>
          <p:nvPr>
            <p:ph type="title"/>
          </p:nvPr>
        </p:nvSpPr>
        <p:spPr/>
        <p:txBody>
          <a:bodyPr/>
          <a:lstStyle/>
          <a:p>
            <a:r>
              <a:rPr lang="en-US" dirty="0"/>
              <a:t>Multivariate Normal Distributions</a:t>
            </a:r>
            <a:endParaRPr lang="en-GB" dirty="0"/>
          </a:p>
        </p:txBody>
      </p:sp>
      <p:pic>
        <p:nvPicPr>
          <p:cNvPr id="4" name="Picture 3">
            <a:extLst>
              <a:ext uri="{FF2B5EF4-FFF2-40B4-BE49-F238E27FC236}">
                <a16:creationId xmlns:a16="http://schemas.microsoft.com/office/drawing/2014/main" id="{641586A7-2C88-47AF-828D-AE7A0D61C7A3}"/>
              </a:ext>
            </a:extLst>
          </p:cNvPr>
          <p:cNvPicPr>
            <a:picLocks noChangeAspect="1"/>
          </p:cNvPicPr>
          <p:nvPr/>
        </p:nvPicPr>
        <p:blipFill>
          <a:blip r:embed="rId2"/>
          <a:stretch>
            <a:fillRect/>
          </a:stretch>
        </p:blipFill>
        <p:spPr>
          <a:xfrm>
            <a:off x="1521155" y="1905000"/>
            <a:ext cx="2700997" cy="4045634"/>
          </a:xfrm>
          <a:prstGeom prst="rect">
            <a:avLst/>
          </a:prstGeom>
        </p:spPr>
      </p:pic>
      <mc:AlternateContent xmlns:mc="http://schemas.openxmlformats.org/markup-compatibility/2006" xmlns:am3d="http://schemas.microsoft.com/office/drawing/2017/model3d">
        <mc:Choice Requires="am3d">
          <p:graphicFrame>
            <p:nvGraphicFramePr>
              <p:cNvPr id="5" name="3D Model 4" descr="Light Gray Ellipsoid">
                <a:extLst>
                  <a:ext uri="{FF2B5EF4-FFF2-40B4-BE49-F238E27FC236}">
                    <a16:creationId xmlns:a16="http://schemas.microsoft.com/office/drawing/2014/main" id="{20894CD3-1C40-4BB9-93A3-4C7232BF90A9}"/>
                  </a:ext>
                </a:extLst>
              </p:cNvPr>
              <p:cNvGraphicFramePr>
                <a:graphicFrameLocks noChangeAspect="1"/>
              </p:cNvGraphicFramePr>
              <p:nvPr>
                <p:extLst>
                  <p:ext uri="{D42A27DB-BD31-4B8C-83A1-F6EECF244321}">
                    <p14:modId xmlns:p14="http://schemas.microsoft.com/office/powerpoint/2010/main" val="3247591943"/>
                  </p:ext>
                </p:extLst>
              </p:nvPr>
            </p:nvGraphicFramePr>
            <p:xfrm rot="5400000">
              <a:off x="3547489" y="2703110"/>
              <a:ext cx="3346621" cy="1750401"/>
            </p:xfrm>
            <a:graphic>
              <a:graphicData uri="http://schemas.microsoft.com/office/drawing/2017/model3d">
                <am3d:model3d r:embed="rId3">
                  <am3d:spPr>
                    <a:xfrm rot="5400000">
                      <a:off x="0" y="0"/>
                      <a:ext cx="3346621" cy="1750401"/>
                    </a:xfrm>
                    <a:prstGeom prst="rect">
                      <a:avLst/>
                    </a:prstGeom>
                    <a:solidFill>
                      <a:schemeClr val="accent2">
                        <a:lumMod val="40000"/>
                        <a:lumOff val="60000"/>
                      </a:schemeClr>
                    </a:solidFill>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m3d:postTrans dx="0" dy="0" dz="0"/>
                  </am3d:trans>
                  <am3d:attrSrcUrl r:id="rId4"/>
                  <am3d:raster rName="Office3DRenderer" rVer="16.0.8326">
                    <am3d:blip r:embed="rId5"/>
                  </am3d:raster>
                  <am3d:objViewport viewportSz="516050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Light Gray Ellipsoid">
                <a:extLst>
                  <a:ext uri="{FF2B5EF4-FFF2-40B4-BE49-F238E27FC236}">
                    <a16:creationId xmlns:a16="http://schemas.microsoft.com/office/drawing/2014/main" id="{20894CD3-1C40-4BB9-93A3-4C7232BF90A9}"/>
                  </a:ext>
                </a:extLst>
              </p:cNvPr>
              <p:cNvPicPr>
                <a:picLocks noGrp="1" noRot="1" noChangeAspect="1" noMove="1" noResize="1" noEditPoints="1" noAdjustHandles="1" noChangeArrowheads="1" noChangeShapeType="1" noCrop="1"/>
              </p:cNvPicPr>
              <p:nvPr/>
            </p:nvPicPr>
            <p:blipFill>
              <a:blip r:embed="rId6"/>
              <a:stretch>
                <a:fillRect/>
              </a:stretch>
            </p:blipFill>
            <p:spPr>
              <a:xfrm rot="5400000">
                <a:off x="3547489" y="2703110"/>
                <a:ext cx="3346621" cy="1750401"/>
              </a:xfrm>
              <a:prstGeom prst="rect">
                <a:avLst/>
              </a:prstGeom>
              <a:solidFill>
                <a:schemeClr val="accent2">
                  <a:lumMod val="40000"/>
                  <a:lumOff val="60000"/>
                </a:schemeClr>
              </a:solidFill>
            </p:spPr>
          </p:pic>
        </mc:Fallback>
      </mc:AlternateContent>
      <p:pic>
        <p:nvPicPr>
          <p:cNvPr id="6" name="Picture 5">
            <a:extLst>
              <a:ext uri="{FF2B5EF4-FFF2-40B4-BE49-F238E27FC236}">
                <a16:creationId xmlns:a16="http://schemas.microsoft.com/office/drawing/2014/main" id="{C6BE4D1B-000B-4D69-9315-6398AAAC1D8F}"/>
              </a:ext>
            </a:extLst>
          </p:cNvPr>
          <p:cNvPicPr>
            <a:picLocks noChangeAspect="1"/>
          </p:cNvPicPr>
          <p:nvPr/>
        </p:nvPicPr>
        <p:blipFill>
          <a:blip r:embed="rId7"/>
          <a:stretch>
            <a:fillRect/>
          </a:stretch>
        </p:blipFill>
        <p:spPr>
          <a:xfrm>
            <a:off x="6348490" y="1905000"/>
            <a:ext cx="2700997" cy="4151026"/>
          </a:xfrm>
          <a:prstGeom prst="rect">
            <a:avLst/>
          </a:prstGeom>
        </p:spPr>
      </p:pic>
      <mc:AlternateContent xmlns:mc="http://schemas.openxmlformats.org/markup-compatibility/2006" xmlns:am3d="http://schemas.microsoft.com/office/drawing/2017/model3d">
        <mc:Choice Requires="am3d">
          <p:graphicFrame>
            <p:nvGraphicFramePr>
              <p:cNvPr id="7" name="3D Model 6" descr="Light Gray Ellipsoid">
                <a:extLst>
                  <a:ext uri="{FF2B5EF4-FFF2-40B4-BE49-F238E27FC236}">
                    <a16:creationId xmlns:a16="http://schemas.microsoft.com/office/drawing/2014/main" id="{3167AEFE-37B2-4850-B2E1-6388AB0CC533}"/>
                  </a:ext>
                </a:extLst>
              </p:cNvPr>
              <p:cNvGraphicFramePr>
                <a:graphicFrameLocks noChangeAspect="1"/>
              </p:cNvGraphicFramePr>
              <p:nvPr>
                <p:extLst>
                  <p:ext uri="{D42A27DB-BD31-4B8C-83A1-F6EECF244321}">
                    <p14:modId xmlns:p14="http://schemas.microsoft.com/office/powerpoint/2010/main" val="2319603988"/>
                  </p:ext>
                </p:extLst>
              </p:nvPr>
            </p:nvGraphicFramePr>
            <p:xfrm rot="5400000">
              <a:off x="8438579" y="2642330"/>
              <a:ext cx="3346622" cy="1871962"/>
            </p:xfrm>
            <a:graphic>
              <a:graphicData uri="http://schemas.microsoft.com/office/drawing/2017/model3d">
                <am3d:model3d r:embed="rId3">
                  <am3d:spPr>
                    <a:xfrm rot="5400000">
                      <a:off x="0" y="0"/>
                      <a:ext cx="3346622" cy="1871962"/>
                    </a:xfrm>
                    <a:prstGeom prst="rect">
                      <a:avLst/>
                    </a:prstGeom>
                    <a:solidFill>
                      <a:schemeClr val="accent2">
                        <a:lumMod val="40000"/>
                        <a:lumOff val="60000"/>
                      </a:schemeClr>
                    </a:solidFill>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m3d:postTrans dx="0" dy="0" dz="0"/>
                  </am3d:trans>
                  <am3d:attrSrcUrl r:id="rId4"/>
                  <am3d:raster rName="Office3DRenderer" rVer="16.0.8326">
                    <am3d:blip r:embed="rId8"/>
                  </am3d:raster>
                  <am3d:objViewport viewportSz="516050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7" name="3D Model 6" descr="Light Gray Ellipsoid">
                <a:extLst>
                  <a:ext uri="{FF2B5EF4-FFF2-40B4-BE49-F238E27FC236}">
                    <a16:creationId xmlns:a16="http://schemas.microsoft.com/office/drawing/2014/main" id="{3167AEFE-37B2-4850-B2E1-6388AB0CC533}"/>
                  </a:ext>
                </a:extLst>
              </p:cNvPr>
              <p:cNvPicPr>
                <a:picLocks noGrp="1" noRot="1" noChangeAspect="1" noMove="1" noResize="1" noEditPoints="1" noAdjustHandles="1" noChangeArrowheads="1" noChangeShapeType="1" noCrop="1"/>
              </p:cNvPicPr>
              <p:nvPr/>
            </p:nvPicPr>
            <p:blipFill>
              <a:blip r:embed="rId9"/>
              <a:stretch>
                <a:fillRect/>
              </a:stretch>
            </p:blipFill>
            <p:spPr>
              <a:xfrm rot="5400000">
                <a:off x="8438579" y="2642330"/>
                <a:ext cx="3346622" cy="1871962"/>
              </a:xfrm>
              <a:prstGeom prst="rect">
                <a:avLst/>
              </a:prstGeom>
              <a:solidFill>
                <a:schemeClr val="accent2">
                  <a:lumMod val="40000"/>
                  <a:lumOff val="60000"/>
                </a:schemeClr>
              </a:solidFill>
            </p:spPr>
          </p:pic>
        </mc:Fallback>
      </mc:AlternateContent>
      <p:sp>
        <p:nvSpPr>
          <p:cNvPr id="8" name="TextBox 7">
            <a:extLst>
              <a:ext uri="{FF2B5EF4-FFF2-40B4-BE49-F238E27FC236}">
                <a16:creationId xmlns:a16="http://schemas.microsoft.com/office/drawing/2014/main" id="{BB770D00-01BA-4025-8E19-C174DAC3A444}"/>
              </a:ext>
            </a:extLst>
          </p:cNvPr>
          <p:cNvSpPr txBox="1"/>
          <p:nvPr/>
        </p:nvSpPr>
        <p:spPr>
          <a:xfrm>
            <a:off x="1459139" y="6581001"/>
            <a:ext cx="10045473" cy="276999"/>
          </a:xfrm>
          <a:prstGeom prst="rect">
            <a:avLst/>
          </a:prstGeom>
          <a:noFill/>
        </p:spPr>
        <p:txBody>
          <a:bodyPr wrap="square" rtlCol="0">
            <a:spAutoFit/>
          </a:bodyPr>
          <a:lstStyle/>
          <a:p>
            <a:r>
              <a:rPr lang="en-US" sz="1200" dirty="0"/>
              <a:t>Image taken from “Tutorial CMAE-ES – Evolutionary Strategies and Covariance Matrix Adaptation” by Anne Auger &amp; Nikolaus Hansen</a:t>
            </a:r>
            <a:endParaRPr lang="en-GB" sz="1200" dirty="0"/>
          </a:p>
        </p:txBody>
      </p:sp>
      <p:sp>
        <p:nvSpPr>
          <p:cNvPr id="3" name="Slide Number Placeholder 2">
            <a:extLst>
              <a:ext uri="{FF2B5EF4-FFF2-40B4-BE49-F238E27FC236}">
                <a16:creationId xmlns:a16="http://schemas.microsoft.com/office/drawing/2014/main" id="{620A33AD-787D-48F4-9916-8137DD02446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5059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00000" y="25000"/>
                                    </p:animScale>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5"/>
                                        </p:tgtEl>
                                      </p:cBhvr>
                                      <p:by x="100000" y="400000"/>
                                    </p:animScale>
                                  </p:childTnLst>
                                </p:cTn>
                              </p:par>
                            </p:childTnLst>
                          </p:cTn>
                        </p:par>
                      </p:childTnLst>
                    </p:cTn>
                  </p:par>
                  <p:par>
                    <p:cTn id="10" fill="hold">
                      <p:stCondLst>
                        <p:cond delay="indefinite"/>
                      </p:stCondLst>
                      <p:childTnLst>
                        <p:par>
                          <p:cTn id="11" fill="hold">
                            <p:stCondLst>
                              <p:cond delay="0"/>
                            </p:stCondLst>
                            <p:childTnLst>
                              <p:par>
                                <p:cTn id="12" presetID="38" presetClass="emph" presetSubtype="2048" fill="hold" nodeType="clickEffect">
                                  <p:stCondLst>
                                    <p:cond delay="0"/>
                                  </p:stCondLst>
                                  <p:childTnLst>
                                    <p:anim calcmode="lin" valueType="num">
                                      <p:cBhvr additive="sum">
                                        <p:cTn id="13" dur="5000" fill="hold"/>
                                        <p:tgtEl>
                                          <p:spTgt spid="7"/>
                                        </p:tgtEl>
                                        <p:attrNameLst>
                                          <p:attrName>3d.view.rotation.z</p:attrName>
                                        </p:attrNameLst>
                                      </p:cBhvr>
                                      <p:tavLst>
                                        <p:tav tm="0">
                                          <p:val>
                                            <p:fltVal val="0"/>
                                          </p:val>
                                        </p:tav>
                                        <p:tav tm="3330">
                                          <p:val>
                                            <p:fltVal val="-6.9747"/>
                                          </p:val>
                                        </p:tav>
                                        <p:tav tm="6660">
                                          <p:val>
                                            <p:fltVal val="-12.1039"/>
                                          </p:val>
                                        </p:tav>
                                        <p:tav tm="9990">
                                          <p:val>
                                            <p:fltVal val="-15.6713"/>
                                          </p:val>
                                        </p:tav>
                                        <p:tav tm="13320">
                                          <p:val>
                                            <p:fltVal val="-17.9604"/>
                                          </p:val>
                                        </p:tav>
                                        <p:tav tm="16650">
                                          <p:val>
                                            <p:fltVal val="-19.2548"/>
                                          </p:val>
                                        </p:tav>
                                        <p:tav tm="19970">
                                          <p:val>
                                            <p:fltVal val="-19.8371"/>
                                          </p:val>
                                        </p:tav>
                                        <p:tav tm="23290">
                                          <p:val>
                                            <p:fltVal val="-19.9936"/>
                                          </p:val>
                                        </p:tav>
                                        <p:tav tm="26620">
                                          <p:val>
                                            <p:fltVal val="-19.9945"/>
                                          </p:val>
                                        </p:tav>
                                        <p:tav tm="29950">
                                          <p:val>
                                            <p:fltVal val="-19.8447"/>
                                          </p:val>
                                        </p:tav>
                                        <p:tav tm="33280">
                                          <p:val>
                                            <p:fltVal val="-19.2733"/>
                                          </p:val>
                                        </p:tav>
                                        <p:tav tm="36610">
                                          <p:val>
                                            <p:fltVal val="-17.9968"/>
                                          </p:val>
                                        </p:tav>
                                        <p:tav tm="39940">
                                          <p:val>
                                            <p:fltVal val="-15.7316"/>
                                          </p:val>
                                        </p:tav>
                                        <p:tav tm="43270">
                                          <p:val>
                                            <p:fltVal val="-12.194"/>
                                          </p:val>
                                        </p:tav>
                                        <p:tav tm="46600">
                                          <p:val>
                                            <p:fltVal val="-7.1005"/>
                                          </p:val>
                                        </p:tav>
                                        <p:tav tm="49930">
                                          <p:val>
                                            <p:fltVal val="-0.1675"/>
                                          </p:val>
                                        </p:tav>
                                        <p:tav tm="53250">
                                          <p:val>
                                            <p:fltVal val="6.8299"/>
                                          </p:val>
                                        </p:tav>
                                        <p:tav tm="56580">
                                          <p:val>
                                            <p:fltVal val="12.0002"/>
                                          </p:val>
                                        </p:tav>
                                        <p:tav tm="59900">
                                          <p:val>
                                            <p:fltVal val="15.593"/>
                                          </p:val>
                                        </p:tav>
                                        <p:tav tm="63220">
                                          <p:val>
                                            <p:fltVal val="17.9075"/>
                                          </p:val>
                                        </p:tav>
                                        <p:tav tm="66540">
                                          <p:val>
                                            <p:fltVal val="19.2249"/>
                                          </p:val>
                                        </p:tav>
                                        <p:tav tm="69870">
                                          <p:val>
                                            <p:fltVal val="19.8271"/>
                                          </p:val>
                                        </p:tav>
                                        <p:tav tm="73190">
                                          <p:val>
                                            <p:fltVal val="19.9924"/>
                                          </p:val>
                                        </p:tav>
                                        <p:tav tm="76510">
                                          <p:val>
                                            <p:fltVal val="19.9955"/>
                                          </p:val>
                                        </p:tav>
                                        <p:tav tm="79830">
                                          <p:val>
                                            <p:fltVal val="19.8557"/>
                                          </p:val>
                                        </p:tav>
                                        <p:tav tm="83160">
                                          <p:val>
                                            <p:fltVal val="19.3045"/>
                                          </p:val>
                                        </p:tav>
                                        <p:tav tm="86480">
                                          <p:val>
                                            <p:fltVal val="18.0634"/>
                                          </p:val>
                                        </p:tav>
                                        <p:tav tm="89800">
                                          <p:val>
                                            <p:fltVal val="15.8505"/>
                                          </p:val>
                                        </p:tav>
                                        <p:tav tm="93120">
                                          <p:val>
                                            <p:fltVal val="12.3847"/>
                                          </p:val>
                                        </p:tav>
                                        <p:tav tm="96450">
                                          <p:val>
                                            <p:fltVal val="7.3674"/>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a16="http://schemas.microsoft.com/office/drawing/2014/main" id="{028137A5-68C2-44CC-B972-E32DD589093F}"/>
              </a:ext>
            </a:extLst>
          </p:cNvPr>
          <p:cNvPicPr>
            <a:picLocks noGrp="1" noChangeAspect="1"/>
          </p:cNvPicPr>
          <p:nvPr>
            <p:ph idx="1"/>
          </p:nvPr>
        </p:nvPicPr>
        <p:blipFill>
          <a:blip r:embed="rId2"/>
          <a:stretch>
            <a:fillRect/>
          </a:stretch>
        </p:blipFill>
        <p:spPr>
          <a:xfrm>
            <a:off x="1862067" y="551851"/>
            <a:ext cx="9580100" cy="6059964"/>
          </a:xfrm>
        </p:spPr>
      </p:pic>
      <p:sp>
        <p:nvSpPr>
          <p:cNvPr id="2" name="TextBox 1">
            <a:extLst>
              <a:ext uri="{FF2B5EF4-FFF2-40B4-BE49-F238E27FC236}">
                <a16:creationId xmlns:a16="http://schemas.microsoft.com/office/drawing/2014/main" id="{8BFC2C4E-B0C9-4580-BAAA-515A276D5978}"/>
              </a:ext>
            </a:extLst>
          </p:cNvPr>
          <p:cNvSpPr txBox="1"/>
          <p:nvPr/>
        </p:nvSpPr>
        <p:spPr>
          <a:xfrm>
            <a:off x="4139513" y="1458783"/>
            <a:ext cx="1507524" cy="369332"/>
          </a:xfrm>
          <a:prstGeom prst="rect">
            <a:avLst/>
          </a:prstGeom>
          <a:noFill/>
        </p:spPr>
        <p:txBody>
          <a:bodyPr wrap="square" rtlCol="0">
            <a:spAutoFit/>
          </a:bodyPr>
          <a:lstStyle/>
          <a:p>
            <a:r>
              <a:rPr lang="en-US" dirty="0">
                <a:solidFill>
                  <a:srgbClr val="FF0000"/>
                </a:solidFill>
              </a:rPr>
              <a:t>initialization</a:t>
            </a:r>
            <a:endParaRPr lang="en-GB" dirty="0">
              <a:solidFill>
                <a:srgbClr val="FF0000"/>
              </a:solidFill>
            </a:endParaRPr>
          </a:p>
        </p:txBody>
      </p:sp>
      <p:sp>
        <p:nvSpPr>
          <p:cNvPr id="3" name="Right Brace 2">
            <a:extLst>
              <a:ext uri="{FF2B5EF4-FFF2-40B4-BE49-F238E27FC236}">
                <a16:creationId xmlns:a16="http://schemas.microsoft.com/office/drawing/2014/main" id="{50427ACE-34B8-4712-B8D9-7916E08EBC5E}"/>
              </a:ext>
            </a:extLst>
          </p:cNvPr>
          <p:cNvSpPr/>
          <p:nvPr/>
        </p:nvSpPr>
        <p:spPr>
          <a:xfrm>
            <a:off x="3657599" y="1062682"/>
            <a:ext cx="481914" cy="1161535"/>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Right Brace 5">
            <a:extLst>
              <a:ext uri="{FF2B5EF4-FFF2-40B4-BE49-F238E27FC236}">
                <a16:creationId xmlns:a16="http://schemas.microsoft.com/office/drawing/2014/main" id="{1D401634-2FE3-4DC8-901B-B6D1C14473C3}"/>
              </a:ext>
            </a:extLst>
          </p:cNvPr>
          <p:cNvSpPr/>
          <p:nvPr/>
        </p:nvSpPr>
        <p:spPr>
          <a:xfrm>
            <a:off x="4464907" y="3271108"/>
            <a:ext cx="181233" cy="685115"/>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4" name="TextBox 3">
            <a:extLst>
              <a:ext uri="{FF2B5EF4-FFF2-40B4-BE49-F238E27FC236}">
                <a16:creationId xmlns:a16="http://schemas.microsoft.com/office/drawing/2014/main" id="{C481DB6E-B041-4CD2-A1C3-FE008AD58CE8}"/>
              </a:ext>
            </a:extLst>
          </p:cNvPr>
          <p:cNvSpPr txBox="1"/>
          <p:nvPr/>
        </p:nvSpPr>
        <p:spPr>
          <a:xfrm>
            <a:off x="4646140" y="3429000"/>
            <a:ext cx="2335428" cy="369332"/>
          </a:xfrm>
          <a:prstGeom prst="rect">
            <a:avLst/>
          </a:prstGeom>
          <a:noFill/>
        </p:spPr>
        <p:txBody>
          <a:bodyPr wrap="square" rtlCol="0">
            <a:spAutoFit/>
          </a:bodyPr>
          <a:lstStyle/>
          <a:p>
            <a:r>
              <a:rPr lang="en-US" dirty="0">
                <a:solidFill>
                  <a:srgbClr val="FF0000"/>
                </a:solidFill>
              </a:rPr>
              <a:t>random sample</a:t>
            </a:r>
            <a:endParaRPr lang="en-GB" dirty="0">
              <a:solidFill>
                <a:srgbClr val="FF0000"/>
              </a:solidFill>
            </a:endParaRPr>
          </a:p>
        </p:txBody>
      </p:sp>
      <p:cxnSp>
        <p:nvCxnSpPr>
          <p:cNvPr id="11" name="Straight Arrow Connector 10">
            <a:extLst>
              <a:ext uri="{FF2B5EF4-FFF2-40B4-BE49-F238E27FC236}">
                <a16:creationId xmlns:a16="http://schemas.microsoft.com/office/drawing/2014/main" id="{34A086CD-F413-4701-A55E-76975877E3B1}"/>
              </a:ext>
            </a:extLst>
          </p:cNvPr>
          <p:cNvCxnSpPr/>
          <p:nvPr/>
        </p:nvCxnSpPr>
        <p:spPr>
          <a:xfrm flipH="1">
            <a:off x="3917092" y="4151870"/>
            <a:ext cx="72904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AD8A9-E2C7-4EBD-BADF-D5E81879DDA2}"/>
              </a:ext>
            </a:extLst>
          </p:cNvPr>
          <p:cNvSpPr txBox="1"/>
          <p:nvPr/>
        </p:nvSpPr>
        <p:spPr>
          <a:xfrm>
            <a:off x="4646140" y="3956223"/>
            <a:ext cx="1754660" cy="369266"/>
          </a:xfrm>
          <a:prstGeom prst="rect">
            <a:avLst/>
          </a:prstGeom>
          <a:noFill/>
        </p:spPr>
        <p:txBody>
          <a:bodyPr wrap="square" rtlCol="0">
            <a:spAutoFit/>
          </a:bodyPr>
          <a:lstStyle/>
          <a:p>
            <a:r>
              <a:rPr lang="en-US" dirty="0">
                <a:solidFill>
                  <a:srgbClr val="FF0000"/>
                </a:solidFill>
              </a:rPr>
              <a:t>evaluate</a:t>
            </a:r>
            <a:endParaRPr lang="en-GB" dirty="0">
              <a:solidFill>
                <a:srgbClr val="FF0000"/>
              </a:solidFill>
            </a:endParaRPr>
          </a:p>
        </p:txBody>
      </p:sp>
      <p:sp>
        <p:nvSpPr>
          <p:cNvPr id="13" name="Right Brace 12">
            <a:extLst>
              <a:ext uri="{FF2B5EF4-FFF2-40B4-BE49-F238E27FC236}">
                <a16:creationId xmlns:a16="http://schemas.microsoft.com/office/drawing/2014/main" id="{8E17CC2A-797E-44F0-BD99-9173C61222EB}"/>
              </a:ext>
            </a:extLst>
          </p:cNvPr>
          <p:cNvSpPr/>
          <p:nvPr/>
        </p:nvSpPr>
        <p:spPr>
          <a:xfrm>
            <a:off x="5745892" y="4588672"/>
            <a:ext cx="160637" cy="3692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DD779674-B9C6-4843-9059-C080E63A98BB}"/>
              </a:ext>
            </a:extLst>
          </p:cNvPr>
          <p:cNvSpPr txBox="1"/>
          <p:nvPr/>
        </p:nvSpPr>
        <p:spPr>
          <a:xfrm>
            <a:off x="5906592" y="4588672"/>
            <a:ext cx="3373332" cy="369332"/>
          </a:xfrm>
          <a:prstGeom prst="rect">
            <a:avLst/>
          </a:prstGeom>
          <a:noFill/>
        </p:spPr>
        <p:txBody>
          <a:bodyPr wrap="square" rtlCol="0">
            <a:spAutoFit/>
          </a:bodyPr>
          <a:lstStyle/>
          <a:p>
            <a:r>
              <a:rPr lang="en-US" dirty="0">
                <a:solidFill>
                  <a:srgbClr val="FF0000"/>
                </a:solidFill>
              </a:rPr>
              <a:t>selection &amp; update center</a:t>
            </a:r>
            <a:endParaRPr lang="en-GB" dirty="0">
              <a:solidFill>
                <a:srgbClr val="FF0000"/>
              </a:solidFill>
            </a:endParaRPr>
          </a:p>
        </p:txBody>
      </p:sp>
      <p:sp>
        <p:nvSpPr>
          <p:cNvPr id="15" name="Right Brace 14">
            <a:extLst>
              <a:ext uri="{FF2B5EF4-FFF2-40B4-BE49-F238E27FC236}">
                <a16:creationId xmlns:a16="http://schemas.microsoft.com/office/drawing/2014/main" id="{555F3B7C-7D2C-4955-8610-E0D7C807A295}"/>
              </a:ext>
            </a:extLst>
          </p:cNvPr>
          <p:cNvSpPr/>
          <p:nvPr/>
        </p:nvSpPr>
        <p:spPr>
          <a:xfrm>
            <a:off x="7043352" y="5004144"/>
            <a:ext cx="259492" cy="65490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AAC3A01C-B581-4CC9-876B-AFD9B89C4591}"/>
              </a:ext>
            </a:extLst>
          </p:cNvPr>
          <p:cNvSpPr txBox="1"/>
          <p:nvPr/>
        </p:nvSpPr>
        <p:spPr>
          <a:xfrm>
            <a:off x="7302844" y="5146932"/>
            <a:ext cx="2458994" cy="369332"/>
          </a:xfrm>
          <a:prstGeom prst="rect">
            <a:avLst/>
          </a:prstGeom>
          <a:noFill/>
        </p:spPr>
        <p:txBody>
          <a:bodyPr wrap="square" rtlCol="0">
            <a:spAutoFit/>
          </a:bodyPr>
          <a:lstStyle/>
          <a:p>
            <a:r>
              <a:rPr lang="en-US" dirty="0">
                <a:solidFill>
                  <a:srgbClr val="FF0000"/>
                </a:solidFill>
              </a:rPr>
              <a:t>update step-size</a:t>
            </a:r>
            <a:endParaRPr lang="en-GB" dirty="0">
              <a:solidFill>
                <a:srgbClr val="FF0000"/>
              </a:solidFill>
            </a:endParaRPr>
          </a:p>
        </p:txBody>
      </p:sp>
      <p:sp>
        <p:nvSpPr>
          <p:cNvPr id="17" name="Right Brace 16">
            <a:extLst>
              <a:ext uri="{FF2B5EF4-FFF2-40B4-BE49-F238E27FC236}">
                <a16:creationId xmlns:a16="http://schemas.microsoft.com/office/drawing/2014/main" id="{832F8EB8-DE6A-46F4-BC25-BFFBD6916FD6}"/>
              </a:ext>
            </a:extLst>
          </p:cNvPr>
          <p:cNvSpPr/>
          <p:nvPr/>
        </p:nvSpPr>
        <p:spPr>
          <a:xfrm>
            <a:off x="8532341" y="5795318"/>
            <a:ext cx="216243" cy="51898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2BE72BBB-2AE4-446C-8758-26B21572672B}"/>
              </a:ext>
            </a:extLst>
          </p:cNvPr>
          <p:cNvSpPr txBox="1"/>
          <p:nvPr/>
        </p:nvSpPr>
        <p:spPr>
          <a:xfrm>
            <a:off x="8748583" y="5839043"/>
            <a:ext cx="2372497" cy="369332"/>
          </a:xfrm>
          <a:prstGeom prst="rect">
            <a:avLst/>
          </a:prstGeom>
          <a:noFill/>
        </p:spPr>
        <p:txBody>
          <a:bodyPr wrap="square" rtlCol="0">
            <a:spAutoFit/>
          </a:bodyPr>
          <a:lstStyle/>
          <a:p>
            <a:r>
              <a:rPr lang="en-US" dirty="0">
                <a:solidFill>
                  <a:srgbClr val="FF0000"/>
                </a:solidFill>
              </a:rPr>
              <a:t>update covariance</a:t>
            </a:r>
            <a:endParaRPr lang="en-GB" dirty="0">
              <a:solidFill>
                <a:srgbClr val="FF0000"/>
              </a:solidFill>
            </a:endParaRPr>
          </a:p>
        </p:txBody>
      </p:sp>
      <p:sp>
        <p:nvSpPr>
          <p:cNvPr id="7" name="Slide Number Placeholder 6">
            <a:extLst>
              <a:ext uri="{FF2B5EF4-FFF2-40B4-BE49-F238E27FC236}">
                <a16:creationId xmlns:a16="http://schemas.microsoft.com/office/drawing/2014/main" id="{F2588472-657E-49EB-9D86-10F27DE97E2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87639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anim calcmode="lin" valueType="num">
                                      <p:cBhvr>
                                        <p:cTn id="73" dur="1000" fill="hold"/>
                                        <p:tgtEl>
                                          <p:spTgt spid="18"/>
                                        </p:tgtEl>
                                        <p:attrNameLst>
                                          <p:attrName>ppt_x</p:attrName>
                                        </p:attrNameLst>
                                      </p:cBhvr>
                                      <p:tavLst>
                                        <p:tav tm="0">
                                          <p:val>
                                            <p:strVal val="#ppt_x"/>
                                          </p:val>
                                        </p:tav>
                                        <p:tav tm="100000">
                                          <p:val>
                                            <p:strVal val="#ppt_x"/>
                                          </p:val>
                                        </p:tav>
                                      </p:tavLst>
                                    </p:anim>
                                    <p:anim calcmode="lin" valueType="num">
                                      <p:cBhvr>
                                        <p:cTn id="7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4" grpId="0"/>
      <p:bldP spid="12" grpId="0"/>
      <p:bldP spid="13" grpId="0" animBg="1"/>
      <p:bldP spid="14" grpId="0"/>
      <p:bldP spid="15" grpId="0" animBg="1"/>
      <p:bldP spid="16"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828E6F-6C70-45E7-A561-50EC19D704C4}"/>
              </a:ext>
            </a:extLst>
          </p:cNvPr>
          <p:cNvPicPr>
            <a:picLocks noChangeAspect="1"/>
          </p:cNvPicPr>
          <p:nvPr/>
        </p:nvPicPr>
        <p:blipFill>
          <a:blip r:embed="rId2"/>
          <a:stretch>
            <a:fillRect/>
          </a:stretch>
        </p:blipFill>
        <p:spPr>
          <a:xfrm>
            <a:off x="1762006" y="1155357"/>
            <a:ext cx="9235507" cy="4547286"/>
          </a:xfrm>
          <a:prstGeom prst="rect">
            <a:avLst/>
          </a:prstGeom>
        </p:spPr>
      </p:pic>
      <p:sp>
        <p:nvSpPr>
          <p:cNvPr id="3" name="Slide Number Placeholder 2">
            <a:extLst>
              <a:ext uri="{FF2B5EF4-FFF2-40B4-BE49-F238E27FC236}">
                <a16:creationId xmlns:a16="http://schemas.microsoft.com/office/drawing/2014/main" id="{0FD59A52-3F67-493D-AABA-5A130899744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15971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a16="http://schemas.microsoft.com/office/drawing/2014/main" id="{028137A5-68C2-44CC-B972-E32DD589093F}"/>
              </a:ext>
            </a:extLst>
          </p:cNvPr>
          <p:cNvPicPr>
            <a:picLocks noGrp="1" noChangeAspect="1"/>
          </p:cNvPicPr>
          <p:nvPr>
            <p:ph idx="1"/>
          </p:nvPr>
        </p:nvPicPr>
        <p:blipFill>
          <a:blip r:embed="rId2"/>
          <a:stretch>
            <a:fillRect/>
          </a:stretch>
        </p:blipFill>
        <p:spPr>
          <a:xfrm>
            <a:off x="1899137" y="551851"/>
            <a:ext cx="9580100" cy="6059964"/>
          </a:xfrm>
        </p:spPr>
      </p:pic>
      <p:sp>
        <p:nvSpPr>
          <p:cNvPr id="6" name="Oval 5">
            <a:extLst>
              <a:ext uri="{FF2B5EF4-FFF2-40B4-BE49-F238E27FC236}">
                <a16:creationId xmlns:a16="http://schemas.microsoft.com/office/drawing/2014/main" id="{0DE8AF53-AF20-473F-8C87-01FA2EAF03F0}"/>
              </a:ext>
            </a:extLst>
          </p:cNvPr>
          <p:cNvSpPr/>
          <p:nvPr/>
        </p:nvSpPr>
        <p:spPr>
          <a:xfrm>
            <a:off x="3534032" y="6030097"/>
            <a:ext cx="234779" cy="185352"/>
          </a:xfrm>
          <a:prstGeom prst="ellipse">
            <a:avLst/>
          </a:prstGeom>
          <a:noFill/>
          <a:ln w="190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9009D15-2B8A-474F-828D-A5BB0CFA56A3}"/>
              </a:ext>
            </a:extLst>
          </p:cNvPr>
          <p:cNvSpPr/>
          <p:nvPr/>
        </p:nvSpPr>
        <p:spPr>
          <a:xfrm>
            <a:off x="3966519" y="6030097"/>
            <a:ext cx="321276" cy="231690"/>
          </a:xfrm>
          <a:prstGeom prst="ellipse">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Oval 7">
            <a:extLst>
              <a:ext uri="{FF2B5EF4-FFF2-40B4-BE49-F238E27FC236}">
                <a16:creationId xmlns:a16="http://schemas.microsoft.com/office/drawing/2014/main" id="{931D3E90-3DD8-4C46-811C-688F214F3FB1}"/>
              </a:ext>
            </a:extLst>
          </p:cNvPr>
          <p:cNvSpPr/>
          <p:nvPr/>
        </p:nvSpPr>
        <p:spPr>
          <a:xfrm>
            <a:off x="4749113" y="6030097"/>
            <a:ext cx="234779" cy="185352"/>
          </a:xfrm>
          <a:prstGeom prst="ellipse">
            <a:avLst/>
          </a:prstGeom>
          <a:noFill/>
          <a:ln w="190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Oval 9">
            <a:extLst>
              <a:ext uri="{FF2B5EF4-FFF2-40B4-BE49-F238E27FC236}">
                <a16:creationId xmlns:a16="http://schemas.microsoft.com/office/drawing/2014/main" id="{A521BB52-76C9-486B-99D2-152AA3F9CAA8}"/>
              </a:ext>
            </a:extLst>
          </p:cNvPr>
          <p:cNvSpPr/>
          <p:nvPr/>
        </p:nvSpPr>
        <p:spPr>
          <a:xfrm>
            <a:off x="6855845" y="6006928"/>
            <a:ext cx="321276" cy="231690"/>
          </a:xfrm>
          <a:prstGeom prst="ellipse">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998A9C09-215D-4013-ABEE-39A1D5186D13}"/>
                  </a:ext>
                </a:extLst>
              </p14:cNvPr>
              <p14:cNvContentPartPr/>
              <p14:nvPr/>
            </p14:nvContentPartPr>
            <p14:xfrm>
              <a:off x="5608566" y="6022245"/>
              <a:ext cx="894600" cy="180000"/>
            </p14:xfrm>
          </p:contentPart>
        </mc:Choice>
        <mc:Fallback xmlns="">
          <p:pic>
            <p:nvPicPr>
              <p:cNvPr id="15" name="Ink 14">
                <a:extLst>
                  <a:ext uri="{FF2B5EF4-FFF2-40B4-BE49-F238E27FC236}">
                    <a16:creationId xmlns:a16="http://schemas.microsoft.com/office/drawing/2014/main" id="{998A9C09-215D-4013-ABEE-39A1D5186D13}"/>
                  </a:ext>
                </a:extLst>
              </p:cNvPr>
              <p:cNvPicPr/>
              <p:nvPr/>
            </p:nvPicPr>
            <p:blipFill>
              <a:blip r:embed="rId4"/>
              <a:stretch>
                <a:fillRect/>
              </a:stretch>
            </p:blipFill>
            <p:spPr>
              <a:xfrm>
                <a:off x="5590573" y="6004605"/>
                <a:ext cx="930226"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D940C2A9-C302-4F05-81FB-15E7C94F0FCE}"/>
                  </a:ext>
                </a:extLst>
              </p14:cNvPr>
              <p14:cNvContentPartPr/>
              <p14:nvPr/>
            </p14:nvContentPartPr>
            <p14:xfrm>
              <a:off x="5057406" y="6277125"/>
              <a:ext cx="478440" cy="360"/>
            </p14:xfrm>
          </p:contentPart>
        </mc:Choice>
        <mc:Fallback xmlns="">
          <p:pic>
            <p:nvPicPr>
              <p:cNvPr id="17" name="Ink 16">
                <a:extLst>
                  <a:ext uri="{FF2B5EF4-FFF2-40B4-BE49-F238E27FC236}">
                    <a16:creationId xmlns:a16="http://schemas.microsoft.com/office/drawing/2014/main" id="{D940C2A9-C302-4F05-81FB-15E7C94F0FCE}"/>
                  </a:ext>
                </a:extLst>
              </p:cNvPr>
              <p:cNvPicPr/>
              <p:nvPr/>
            </p:nvPicPr>
            <p:blipFill>
              <a:blip r:embed="rId6"/>
              <a:stretch>
                <a:fillRect/>
              </a:stretch>
            </p:blipFill>
            <p:spPr>
              <a:xfrm>
                <a:off x="5039406" y="6259125"/>
                <a:ext cx="514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19A2F48-3FD3-46BC-8A69-F757C7E6DCA4}"/>
                  </a:ext>
                </a:extLst>
              </p14:cNvPr>
              <p14:cNvContentPartPr/>
              <p14:nvPr/>
            </p14:nvContentPartPr>
            <p14:xfrm>
              <a:off x="7128846" y="6268485"/>
              <a:ext cx="1483920" cy="70200"/>
            </p14:xfrm>
          </p:contentPart>
        </mc:Choice>
        <mc:Fallback xmlns="">
          <p:pic>
            <p:nvPicPr>
              <p:cNvPr id="20" name="Ink 19">
                <a:extLst>
                  <a:ext uri="{FF2B5EF4-FFF2-40B4-BE49-F238E27FC236}">
                    <a16:creationId xmlns:a16="http://schemas.microsoft.com/office/drawing/2014/main" id="{819A2F48-3FD3-46BC-8A69-F757C7E6DCA4}"/>
                  </a:ext>
                </a:extLst>
              </p:cNvPr>
              <p:cNvPicPr/>
              <p:nvPr/>
            </p:nvPicPr>
            <p:blipFill>
              <a:blip r:embed="rId8"/>
              <a:stretch>
                <a:fillRect/>
              </a:stretch>
            </p:blipFill>
            <p:spPr>
              <a:xfrm>
                <a:off x="7110846" y="6250845"/>
                <a:ext cx="1519560" cy="105840"/>
              </a:xfrm>
              <a:prstGeom prst="rect">
                <a:avLst/>
              </a:prstGeom>
            </p:spPr>
          </p:pic>
        </mc:Fallback>
      </mc:AlternateContent>
      <p:sp>
        <p:nvSpPr>
          <p:cNvPr id="21" name="Rectangle 20">
            <a:extLst>
              <a:ext uri="{FF2B5EF4-FFF2-40B4-BE49-F238E27FC236}">
                <a16:creationId xmlns:a16="http://schemas.microsoft.com/office/drawing/2014/main" id="{CDC32ADF-4B3E-4F89-A56A-F536EBA8C3F9}"/>
              </a:ext>
            </a:extLst>
          </p:cNvPr>
          <p:cNvSpPr/>
          <p:nvPr/>
        </p:nvSpPr>
        <p:spPr>
          <a:xfrm>
            <a:off x="7488195" y="3892378"/>
            <a:ext cx="172994" cy="185352"/>
          </a:xfrm>
          <a:prstGeom prst="rect">
            <a:avLst/>
          </a:prstGeom>
          <a:solidFill>
            <a:srgbClr val="006600"/>
          </a:solidFill>
          <a:ln>
            <a:solidFill>
              <a:srgbClr val="0D3B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AB408346-00DB-4B91-9572-B26EBD551424}"/>
              </a:ext>
            </a:extLst>
          </p:cNvPr>
          <p:cNvSpPr txBox="1"/>
          <p:nvPr/>
        </p:nvSpPr>
        <p:spPr>
          <a:xfrm>
            <a:off x="7760042" y="3846554"/>
            <a:ext cx="2063579" cy="276999"/>
          </a:xfrm>
          <a:prstGeom prst="rect">
            <a:avLst/>
          </a:prstGeom>
          <a:noFill/>
        </p:spPr>
        <p:txBody>
          <a:bodyPr wrap="square" rtlCol="0">
            <a:spAutoFit/>
          </a:bodyPr>
          <a:lstStyle/>
          <a:p>
            <a:r>
              <a:rPr lang="en-US" sz="1200" dirty="0"/>
              <a:t>rank-one update matrix</a:t>
            </a:r>
            <a:endParaRPr lang="en-GB" sz="1200" dirty="0"/>
          </a:p>
        </p:txBody>
      </p:sp>
      <p:sp>
        <p:nvSpPr>
          <p:cNvPr id="23" name="Rectangle 22">
            <a:extLst>
              <a:ext uri="{FF2B5EF4-FFF2-40B4-BE49-F238E27FC236}">
                <a16:creationId xmlns:a16="http://schemas.microsoft.com/office/drawing/2014/main" id="{AACB9980-5D73-4374-8CCA-A907B58C9A9A}"/>
              </a:ext>
            </a:extLst>
          </p:cNvPr>
          <p:cNvSpPr/>
          <p:nvPr/>
        </p:nvSpPr>
        <p:spPr>
          <a:xfrm>
            <a:off x="7488195" y="4226011"/>
            <a:ext cx="172994" cy="1853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A28E5205-5D92-498A-86BF-29B9E4CC3819}"/>
              </a:ext>
            </a:extLst>
          </p:cNvPr>
          <p:cNvSpPr txBox="1"/>
          <p:nvPr/>
        </p:nvSpPr>
        <p:spPr>
          <a:xfrm>
            <a:off x="7760042" y="4153420"/>
            <a:ext cx="1902942" cy="276999"/>
          </a:xfrm>
          <a:prstGeom prst="rect">
            <a:avLst/>
          </a:prstGeom>
          <a:noFill/>
        </p:spPr>
        <p:txBody>
          <a:bodyPr wrap="square" rtlCol="0">
            <a:spAutoFit/>
          </a:bodyPr>
          <a:lstStyle/>
          <a:p>
            <a:r>
              <a:rPr lang="en-US" sz="1200" dirty="0"/>
              <a:t>rank-µ update matrix</a:t>
            </a:r>
            <a:endParaRPr lang="en-GB" sz="1200" dirty="0"/>
          </a:p>
        </p:txBody>
      </p:sp>
      <p:sp>
        <p:nvSpPr>
          <p:cNvPr id="2" name="Slide Number Placeholder 1">
            <a:extLst>
              <a:ext uri="{FF2B5EF4-FFF2-40B4-BE49-F238E27FC236}">
                <a16:creationId xmlns:a16="http://schemas.microsoft.com/office/drawing/2014/main" id="{0A29548B-50BB-4E66-B5B9-73F9D9C703F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6130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EA0B-18D7-4703-828D-DB2DD68F81CD}"/>
              </a:ext>
            </a:extLst>
          </p:cNvPr>
          <p:cNvSpPr>
            <a:spLocks noGrp="1"/>
          </p:cNvSpPr>
          <p:nvPr>
            <p:ph type="title"/>
          </p:nvPr>
        </p:nvSpPr>
        <p:spPr/>
        <p:txBody>
          <a:bodyPr/>
          <a:lstStyle/>
          <a:p>
            <a:r>
              <a:rPr lang="en-US" dirty="0"/>
              <a:t>Rank-One and Rank-Mu Updates</a:t>
            </a:r>
            <a:endParaRPr lang="en-GB" dirty="0"/>
          </a:p>
        </p:txBody>
      </p:sp>
      <p:sp>
        <p:nvSpPr>
          <p:cNvPr id="3" name="Content Placeholder 2">
            <a:extLst>
              <a:ext uri="{FF2B5EF4-FFF2-40B4-BE49-F238E27FC236}">
                <a16:creationId xmlns:a16="http://schemas.microsoft.com/office/drawing/2014/main" id="{B8E81D20-698B-4170-AE04-F03EAFCB2A02}"/>
              </a:ext>
            </a:extLst>
          </p:cNvPr>
          <p:cNvSpPr>
            <a:spLocks noGrp="1"/>
          </p:cNvSpPr>
          <p:nvPr>
            <p:ph idx="1"/>
          </p:nvPr>
        </p:nvSpPr>
        <p:spPr/>
        <p:txBody>
          <a:bodyPr/>
          <a:lstStyle/>
          <a:p>
            <a:r>
              <a:rPr lang="en-US" dirty="0"/>
              <a:t>The rank-one update was used on it’s own before rank-mu was added.</a:t>
            </a:r>
          </a:p>
          <a:p>
            <a:endParaRPr lang="en-US" dirty="0"/>
          </a:p>
          <a:p>
            <a:r>
              <a:rPr lang="en-US" dirty="0"/>
              <a:t>The rank-mu update was included after to improve the learning rate in large populations.</a:t>
            </a:r>
          </a:p>
          <a:p>
            <a:endParaRPr lang="en-US" dirty="0"/>
          </a:p>
          <a:p>
            <a:r>
              <a:rPr lang="en-US" dirty="0"/>
              <a:t>The </a:t>
            </a:r>
            <a:r>
              <a:rPr lang="en-US" b="1" dirty="0"/>
              <a:t>rank-mu</a:t>
            </a:r>
            <a:r>
              <a:rPr lang="en-US" dirty="0"/>
              <a:t> is the primary mechanism used in </a:t>
            </a:r>
            <a:r>
              <a:rPr lang="en-US" b="1" dirty="0"/>
              <a:t>large populations</a:t>
            </a:r>
            <a:r>
              <a:rPr lang="en-US" dirty="0"/>
              <a:t> and </a:t>
            </a:r>
            <a:r>
              <a:rPr lang="en-US" b="1" dirty="0"/>
              <a:t>multimodal functions</a:t>
            </a:r>
            <a:r>
              <a:rPr lang="en-US" dirty="0"/>
              <a:t>. </a:t>
            </a:r>
          </a:p>
          <a:p>
            <a:endParaRPr lang="en-US" dirty="0"/>
          </a:p>
          <a:p>
            <a:r>
              <a:rPr lang="en-US" dirty="0"/>
              <a:t>The rank-one and rank-mu update can be used together in the covariance matrix update.</a:t>
            </a:r>
            <a:endParaRPr lang="en-GB" dirty="0"/>
          </a:p>
        </p:txBody>
      </p:sp>
      <p:sp>
        <p:nvSpPr>
          <p:cNvPr id="4" name="Slide Number Placeholder 3">
            <a:extLst>
              <a:ext uri="{FF2B5EF4-FFF2-40B4-BE49-F238E27FC236}">
                <a16:creationId xmlns:a16="http://schemas.microsoft.com/office/drawing/2014/main" id="{34DF0264-41A0-4484-A4D6-5C2118B3BE7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33938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979E-DD6D-453E-BBDE-8E570332C137}"/>
              </a:ext>
            </a:extLst>
          </p:cNvPr>
          <p:cNvSpPr>
            <a:spLocks noGrp="1"/>
          </p:cNvSpPr>
          <p:nvPr>
            <p:ph type="title"/>
          </p:nvPr>
        </p:nvSpPr>
        <p:spPr/>
        <p:txBody>
          <a:bodyPr/>
          <a:lstStyle/>
          <a:p>
            <a:r>
              <a:rPr lang="en-US" dirty="0"/>
              <a:t>Increasing Population (IPOP)</a:t>
            </a:r>
            <a:endParaRPr lang="en-GB" dirty="0"/>
          </a:p>
        </p:txBody>
      </p:sp>
      <p:sp>
        <p:nvSpPr>
          <p:cNvPr id="3" name="Content Placeholder 2">
            <a:extLst>
              <a:ext uri="{FF2B5EF4-FFF2-40B4-BE49-F238E27FC236}">
                <a16:creationId xmlns:a16="http://schemas.microsoft.com/office/drawing/2014/main" id="{30D32AFB-568A-408D-942B-2680707AB548}"/>
              </a:ext>
            </a:extLst>
          </p:cNvPr>
          <p:cNvSpPr>
            <a:spLocks noGrp="1"/>
          </p:cNvSpPr>
          <p:nvPr>
            <p:ph idx="1"/>
          </p:nvPr>
        </p:nvSpPr>
        <p:spPr>
          <a:xfrm>
            <a:off x="2589212" y="2133600"/>
            <a:ext cx="8915400" cy="4100290"/>
          </a:xfrm>
        </p:spPr>
        <p:txBody>
          <a:bodyPr/>
          <a:lstStyle/>
          <a:p>
            <a:pPr marL="0" indent="0">
              <a:buNone/>
            </a:pPr>
            <a:r>
              <a:rPr lang="en-US" sz="2000" dirty="0">
                <a:solidFill>
                  <a:schemeClr val="accent2">
                    <a:lumMod val="75000"/>
                  </a:schemeClr>
                </a:solidFill>
              </a:rPr>
              <a:t>Problem</a:t>
            </a:r>
          </a:p>
          <a:p>
            <a:r>
              <a:rPr lang="en-US" dirty="0"/>
              <a:t>The default population size which is relatively small, is only suitable for unimodal problems.</a:t>
            </a:r>
          </a:p>
          <a:p>
            <a:r>
              <a:rPr lang="en-US" dirty="0"/>
              <a:t>Multi-modal problems generally work best with a larger population</a:t>
            </a:r>
          </a:p>
          <a:p>
            <a:pPr marL="0" indent="0">
              <a:buNone/>
            </a:pPr>
            <a:endParaRPr lang="en-US" dirty="0"/>
          </a:p>
          <a:p>
            <a:pPr marL="0" indent="0">
              <a:buNone/>
            </a:pPr>
            <a:r>
              <a:rPr lang="en-US" sz="2000" dirty="0">
                <a:solidFill>
                  <a:schemeClr val="accent2">
                    <a:lumMod val="75000"/>
                  </a:schemeClr>
                </a:solidFill>
              </a:rPr>
              <a:t>S</a:t>
            </a:r>
            <a:r>
              <a:rPr lang="en-GB" sz="2000" dirty="0" err="1">
                <a:solidFill>
                  <a:schemeClr val="accent2">
                    <a:lumMod val="75000"/>
                  </a:schemeClr>
                </a:solidFill>
              </a:rPr>
              <a:t>olution</a:t>
            </a:r>
            <a:endParaRPr lang="en-GB" sz="2000" dirty="0">
              <a:solidFill>
                <a:schemeClr val="accent2">
                  <a:lumMod val="75000"/>
                </a:schemeClr>
              </a:solidFill>
            </a:endParaRPr>
          </a:p>
          <a:p>
            <a:r>
              <a:rPr lang="en-US" sz="2000" dirty="0"/>
              <a:t>S</a:t>
            </a:r>
            <a:r>
              <a:rPr lang="en-GB" sz="2000" dirty="0"/>
              <a:t>tart out with the default population size</a:t>
            </a:r>
          </a:p>
          <a:p>
            <a:r>
              <a:rPr lang="en-US" sz="2000" dirty="0"/>
              <a:t>D</a:t>
            </a:r>
            <a:r>
              <a:rPr lang="en-GB" sz="2000" dirty="0" err="1"/>
              <a:t>ouble</a:t>
            </a:r>
            <a:r>
              <a:rPr lang="en-GB" sz="2000" dirty="0"/>
              <a:t> the population size after every restart</a:t>
            </a:r>
          </a:p>
          <a:p>
            <a:endParaRPr lang="en-US" sz="2000" dirty="0"/>
          </a:p>
          <a:p>
            <a:pPr marL="0" indent="0">
              <a:buNone/>
            </a:pPr>
            <a:r>
              <a:rPr lang="en-US" sz="2000" dirty="0"/>
              <a:t>SO…What determines that the system should restart?</a:t>
            </a:r>
          </a:p>
        </p:txBody>
      </p:sp>
      <p:sp>
        <p:nvSpPr>
          <p:cNvPr id="4" name="Slide Number Placeholder 3">
            <a:extLst>
              <a:ext uri="{FF2B5EF4-FFF2-40B4-BE49-F238E27FC236}">
                <a16:creationId xmlns:a16="http://schemas.microsoft.com/office/drawing/2014/main" id="{57D499B4-5547-437C-9826-6BDAEBEAD24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107672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13631</TotalTime>
  <Words>1613</Words>
  <Application>Microsoft Office PowerPoint</Application>
  <PresentationFormat>Widescreen</PresentationFormat>
  <Paragraphs>384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 Math</vt:lpstr>
      <vt:lpstr>Century Gothic</vt:lpstr>
      <vt:lpstr>Times New Roman</vt:lpstr>
      <vt:lpstr>Wingdings 3</vt:lpstr>
      <vt:lpstr>Wisp</vt:lpstr>
      <vt:lpstr>Dual-center CMA-ES</vt:lpstr>
      <vt:lpstr>Outline</vt:lpstr>
      <vt:lpstr>Multivariate Normal Distribution</vt:lpstr>
      <vt:lpstr>Multivariate Normal Distributions</vt:lpstr>
      <vt:lpstr>PowerPoint Presentation</vt:lpstr>
      <vt:lpstr>PowerPoint Presentation</vt:lpstr>
      <vt:lpstr>PowerPoint Presentation</vt:lpstr>
      <vt:lpstr>Rank-One and Rank-Mu Updates</vt:lpstr>
      <vt:lpstr>Increasing Population (IPOP)</vt:lpstr>
      <vt:lpstr>IPOP – Restart Conditions</vt:lpstr>
      <vt:lpstr>Selection in (µ, λ) – CMAES</vt:lpstr>
      <vt:lpstr>Elitism in (µ+λ)-CMAES</vt:lpstr>
      <vt:lpstr>Motivation for Dual-center CMA-ES</vt:lpstr>
      <vt:lpstr>Motivation for Dual-center CMA-ES</vt:lpstr>
      <vt:lpstr>Dual-center CMAES System </vt:lpstr>
      <vt:lpstr>The Best Center (2nd center)</vt:lpstr>
      <vt:lpstr>The Best Center (2nd center) </vt:lpstr>
      <vt:lpstr>Adaptive Solution Generation System</vt:lpstr>
      <vt:lpstr>Common Random Numbers (CRN)</vt:lpstr>
      <vt:lpstr>Common Random Numbers (CRN)</vt:lpstr>
      <vt:lpstr>Settings</vt:lpstr>
      <vt:lpstr>Results</vt:lpstr>
      <vt:lpstr>Results</vt:lpstr>
      <vt:lpstr>Results</vt:lpstr>
      <vt:lpstr>Results</vt:lpstr>
      <vt:lpstr>Results</vt:lpstr>
      <vt:lpstr>Results without Adaptive Solution Generation System</vt:lpstr>
      <vt:lpstr>Planned course of work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Dual-center CMA-ES</dc:title>
  <dc:creator>Dillon Bourne</dc:creator>
  <cp:lastModifiedBy>dillon bourne</cp:lastModifiedBy>
  <cp:revision>122</cp:revision>
  <dcterms:created xsi:type="dcterms:W3CDTF">2019-06-27T13:41:37Z</dcterms:created>
  <dcterms:modified xsi:type="dcterms:W3CDTF">2019-07-23T00:11:23Z</dcterms:modified>
</cp:coreProperties>
</file>