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312" r:id="rId20"/>
    <p:sldId id="313" r:id="rId21"/>
    <p:sldId id="339" r:id="rId22"/>
    <p:sldId id="340" r:id="rId23"/>
    <p:sldId id="314" r:id="rId24"/>
    <p:sldId id="315" r:id="rId25"/>
    <p:sldId id="316" r:id="rId26"/>
    <p:sldId id="335" r:id="rId27"/>
    <p:sldId id="336" r:id="rId28"/>
    <p:sldId id="317" r:id="rId29"/>
    <p:sldId id="318" r:id="rId30"/>
    <p:sldId id="319" r:id="rId31"/>
    <p:sldId id="320" r:id="rId32"/>
    <p:sldId id="333" r:id="rId33"/>
    <p:sldId id="334" r:id="rId34"/>
    <p:sldId id="329" r:id="rId35"/>
    <p:sldId id="330" r:id="rId36"/>
    <p:sldId id="331" r:id="rId37"/>
    <p:sldId id="332" r:id="rId38"/>
    <p:sldId id="321" r:id="rId39"/>
    <p:sldId id="322" r:id="rId40"/>
    <p:sldId id="323" r:id="rId41"/>
    <p:sldId id="324" r:id="rId42"/>
    <p:sldId id="298" r:id="rId43"/>
    <p:sldId id="299" r:id="rId44"/>
    <p:sldId id="310" r:id="rId45"/>
    <p:sldId id="311" r:id="rId46"/>
    <p:sldId id="327" r:id="rId47"/>
    <p:sldId id="328" r:id="rId48"/>
    <p:sldId id="325" r:id="rId49"/>
    <p:sldId id="326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78855-F1AD-49F6-420B-D06F2649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ADF04-475C-CC10-09CB-6F50AD04A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733DE-C5D1-DE34-CAD5-FCFAF446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021E-281A-478F-BB18-6BAD2DE8BFF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6EEBC-BEF3-E1A7-A8DD-28A3C872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38129-8184-8657-2F07-0892FA54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664B-DBCE-4485-8865-C41E29A3C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7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FE021-D64B-5775-BB2C-9EC9ABB9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A86F62-E336-344E-7B55-73BC33015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5D925-ACFD-F7A9-D0AD-73150BD0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021E-281A-478F-BB18-6BAD2DE8BFF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77D4E-7577-2231-4B22-C2B41C97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2C8D3-5658-D3CF-60E5-D391F188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664B-DBCE-4485-8865-C41E29A3C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28F6C6-BAE0-1021-FAE3-AEB7B162B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479378-E6EA-CE73-903F-63B5464A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C51B1-2D4F-CCF8-F69D-3076BC83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021E-281A-478F-BB18-6BAD2DE8BFF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1166C-C48A-DD3A-001D-111C55AE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CCE96-751B-5BD0-D500-D53C1ED0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664B-DBCE-4485-8865-C41E29A3C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39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1A235-401D-D0CE-7322-DAE70110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666FD-8E8B-F65C-37B9-7872B264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D2AA1-415A-D4D7-8D6A-CE005277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021E-281A-478F-BB18-6BAD2DE8BFF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9442B-2860-DC61-2378-3AAFA60B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15CD3-9B51-41A7-7CD2-683E52AB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664B-DBCE-4485-8865-C41E29A3C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4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A97A5-BA7A-6412-74F8-6523F2AF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083FC-6BE4-304A-746B-09C5F20E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31CFF-8AC6-CC51-2660-3046F0C4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021E-281A-478F-BB18-6BAD2DE8BFF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4FCE1-E92B-A8C2-FE31-4D5CDE78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65805-34D6-AC3B-658B-5291DE52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664B-DBCE-4485-8865-C41E29A3C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3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861EE-240A-A5A6-E6FB-F589B530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638D4-A0C2-F812-1274-80465A33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91CF83-3C87-903B-EAF0-C83909D29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0C318-AE95-47FB-FCEA-302B2648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021E-281A-478F-BB18-6BAD2DE8BFF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E3D93-1A9F-8992-EBE6-0DDE1A1B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F56409-E1AB-ACF0-0927-41818EE5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664B-DBCE-4485-8865-C41E29A3C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5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B927E-9779-16AD-9E12-8BE93FA2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DCD6B-B4CD-A14E-7D4E-858A84F5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2817A1-E50D-FCF4-562A-AF64DEA7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F04F34-0F08-4714-FA65-30503573D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309406-37E3-793D-8D8A-436654208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531D89-D51A-AFAE-7E0F-96317974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021E-281A-478F-BB18-6BAD2DE8BFF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252DCA-F9E0-21A5-9896-473172A1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49439F-0F5A-6CAA-8857-AD0067A2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664B-DBCE-4485-8865-C41E29A3C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2B7CB-D9AE-AADF-3EDB-66B7ABAD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1A1E27-D400-1B3E-924C-E4B12106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021E-281A-478F-BB18-6BAD2DE8BFF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25DD38-23A2-2F8E-F3F0-327EA5DB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4254E4-2772-E712-95D8-7D7C4768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664B-DBCE-4485-8865-C41E29A3C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0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8BCA36-8FDE-7E74-638E-DA2E5353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021E-281A-478F-BB18-6BAD2DE8BFF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D966CE-9580-2DAF-F461-AA6F809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4B030F-7E56-0F5E-806C-148C9ED8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664B-DBCE-4485-8865-C41E29A3C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6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7E39F-9D15-F2B7-57C0-12F5BCC1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3E047-FB22-AA1A-3803-B2F0F9EE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EF063B-9A79-8F69-8A40-902D61648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C608F-9B02-5A26-63E9-371CF1D9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021E-281A-478F-BB18-6BAD2DE8BFF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9A992-DC14-DF54-31D9-E527E4F6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387D65-7B45-E107-D5F2-F70F1A59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664B-DBCE-4485-8865-C41E29A3C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1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17F6-9907-A87D-F589-342B28C0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953641-6D1A-37DA-693E-D06A97A67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290E0-948D-CC94-3E2E-10AD25FCA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299555-4B19-C6F8-1A54-6C91BF67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021E-281A-478F-BB18-6BAD2DE8BFF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BC4324-7746-DDC2-4BDC-B5755BEE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A1EE5-D78E-E6F2-C20B-BAFDBA67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664B-DBCE-4485-8865-C41E29A3C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9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898879-C4C7-084B-6209-A265D7FE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E4411-DC0C-B387-80E9-D375B03B5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28B7C-2A2B-CC81-B6F5-915A6E81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7021E-281A-478F-BB18-6BAD2DE8BFFE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BFDCE-C21E-5163-B10F-CD8955F72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A43F8-3B4C-855C-EAD5-6A6E96F71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F664B-DBCE-4485-8865-C41E29A3C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2351257898@qq.com" TargetMode="External"/><Relationship Id="rId2" Type="http://schemas.openxmlformats.org/officeDocument/2006/relationships/hyperlink" Target="mailto:zhoutb@stu.pk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E58E-8329-FCAA-A941-DEC444D36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2D795-53F7-D52F-B2E5-15782815C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周天宝</a:t>
            </a:r>
          </a:p>
        </p:txBody>
      </p:sp>
    </p:spTree>
    <p:extLst>
      <p:ext uri="{BB962C8B-B14F-4D97-AF65-F5344CB8AC3E}">
        <p14:creationId xmlns:p14="http://schemas.microsoft.com/office/powerpoint/2010/main" val="111692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5EFAC-15A6-BD15-56DD-E17FABEF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求树的直径（最长链）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0D4A4A-A117-8730-9F55-05301EE4C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类似于上一题的合并，记录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的当前深度。</a:t>
                </a:r>
                <a:endParaRPr lang="en-US" altLang="zh-CN" dirty="0"/>
              </a:p>
              <a:p>
                <a:r>
                  <a:rPr lang="zh-CN" altLang="en-US" dirty="0"/>
                  <a:t>如果要对直径计数，额外记录数量。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0D4A4A-A117-8730-9F55-05301EE4C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48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C953-E7B6-4764-4AFA-AD13EC29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P3174】</a:t>
            </a:r>
            <a:r>
              <a:rPr lang="zh-CN" altLang="en-US" dirty="0"/>
              <a:t>毛毛虫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C4890-E57C-1C3A-90B6-7B3CD74B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311C9-D03F-B78D-D1D1-A1EF2433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64324" cy="307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DBCE11-AC32-AD67-7108-B099B8DB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3635"/>
            <a:ext cx="5200650" cy="885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8A7F57-7D30-60B3-777A-CDB919EC4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10" y="5267510"/>
            <a:ext cx="50863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9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F2BF6-9E1A-413A-DA05-7BF98113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P3174】</a:t>
            </a:r>
            <a:r>
              <a:rPr lang="zh-CN" altLang="en-US" dirty="0"/>
              <a:t>毛毛虫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8DB984-B51F-764D-21FF-35A08F942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答案为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，树形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求最长链。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8DB984-B51F-764D-21FF-35A08F942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7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F786-F4B4-BFC8-CF07-25665F12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树上最大独立集</a:t>
            </a:r>
            <a:r>
              <a:rPr lang="en-US" altLang="zh-CN" dirty="0"/>
              <a:t>/</a:t>
            </a:r>
            <a:r>
              <a:rPr lang="zh-CN" altLang="en-US" dirty="0"/>
              <a:t>最小点覆盖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D2501-8DAE-2636-9901-49F82D1E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最大独立集：选择尽可能多的点，但是父亲和儿子不能同时选择。</a:t>
            </a:r>
            <a:endParaRPr lang="en-US" altLang="zh-CN" dirty="0"/>
          </a:p>
          <a:p>
            <a:r>
              <a:rPr lang="zh-CN" altLang="en-US" dirty="0"/>
              <a:t>最小点覆盖：选择尽可能少的点，但是父亲和儿子至少选一个。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644AED-3039-139D-45FA-56F80476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66" y="3035693"/>
            <a:ext cx="2947791" cy="33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4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6DC8F-DB1F-3275-96DB-114CFDD4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树上最大独立集</a:t>
            </a:r>
            <a:r>
              <a:rPr lang="en-US" altLang="zh-CN" dirty="0"/>
              <a:t>/</a:t>
            </a:r>
            <a:r>
              <a:rPr lang="zh-CN" altLang="en-US" dirty="0"/>
              <a:t>最小点覆盖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11C0D0-939F-26E9-1A0F-6EC92D1D3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5642" y="1825625"/>
                <a:ext cx="10859984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e>
                    </m:d>
                  </m:oMath>
                </a14:m>
                <a:r>
                  <a:rPr lang="zh-CN" altLang="en-US" dirty="0"/>
                  <a:t> 表示在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选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不选情况下，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子树内的最大独立集点数。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e>
                    </m:d>
                  </m:oMath>
                </a14:m>
                <a:r>
                  <a:rPr lang="zh-CN" altLang="en-US" dirty="0"/>
                  <a:t> 表示在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选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不选情况下，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子树内的最小点覆盖点数。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11C0D0-939F-26E9-1A0F-6EC92D1D3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642" y="1825625"/>
                <a:ext cx="10859984" cy="4351338"/>
              </a:xfrm>
              <a:blipFill>
                <a:blip r:embed="rId2"/>
                <a:stretch>
                  <a:fillRect l="-84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49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2BFAC-A331-B0A4-2510-847B730F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P2899】Cell Phone Network 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AEF7D9-15A2-5DE2-6161-3879802FE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701" y="1792917"/>
            <a:ext cx="9953493" cy="13255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7236C1-45B0-D7DD-758B-C61D65BD4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01" y="3118480"/>
            <a:ext cx="3446316" cy="79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6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B6D50-77FB-340F-FE2C-944ABAD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P2899】Cell Phone Network 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463E97-E1D7-B939-B7CE-695EEBCAE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699" y="1825625"/>
                <a:ext cx="1094410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0/1/2</m:t>
                        </m:r>
                      </m:e>
                    </m:d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子树内的最小信号塔数，其中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被儿子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自己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父亲覆盖。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463E97-E1D7-B939-B7CE-695EEBCAE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699" y="1825625"/>
                <a:ext cx="10944101" cy="4351338"/>
              </a:xfrm>
              <a:blipFill>
                <a:blip r:embed="rId2"/>
                <a:stretch>
                  <a:fillRect t="-2381" r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25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2B29-F7B0-BE0A-8A3A-869E03B2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P4084】Barn Painting G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C3E1124-E696-124E-94C3-E0D62D25D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261" y="2747233"/>
            <a:ext cx="2688029" cy="627207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41CE76-8424-1F79-1515-4979F20D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722925" cy="9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9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3A228-424C-18AF-C5ED-0F70735C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P4084】Barn Painting 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043383-2620-DD75-CB2D-9E4C6F982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0/1/2</m:t>
                        </m:r>
                      </m:e>
                    </m:d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染成三种颜色的子树内方案数。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043383-2620-DD75-CB2D-9E4C6F982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4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879A4-1CCD-D103-BAD7-2B59EFD3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树上拓扑序计数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1AE2B7-96D3-2CB1-88FB-83977B4A1F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给定一棵外向树（每条边的方向是从父亲到儿子），求其拓扑序个数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998244353</m:t>
                    </m:r>
                  </m:oMath>
                </a14:m>
                <a:r>
                  <a:rPr lang="zh-CN" altLang="en-US" dirty="0"/>
                  <a:t> 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 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1AE2B7-96D3-2CB1-88FB-83977B4A1F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55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1D537-FD6C-5C21-6CC6-19E25796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268F6B-CCAD-4C9D-8D17-96083DAAC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zhoutb@stu.pku.edu.cn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hlinkClick r:id="rId3"/>
                  </a:rPr>
                  <a:t>2351257898@qq.com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QQ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:2351257898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微信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hotbuz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有任何问题都可以提（包括但不限于</a:t>
                </a:r>
                <a:r>
                  <a:rPr lang="en-US" altLang="zh-CN" dirty="0"/>
                  <a:t>OI</a:t>
                </a:r>
                <a:r>
                  <a:rPr lang="zh-CN" altLang="en-US" dirty="0"/>
                  <a:t>，文化课，发展规划）！鼓励提问！</a:t>
                </a:r>
                <a:endParaRPr lang="en-US" altLang="zh-CN" dirty="0"/>
              </a:p>
              <a:p>
                <a:r>
                  <a:rPr lang="zh-CN" altLang="en-US" dirty="0"/>
                  <a:t>如果有代码实现上的问题也可以私信我解决。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268F6B-CCAD-4C9D-8D17-96083DAAC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719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70D86-C31F-CFB4-4982-E12CDE85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树上拓扑序计数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717024-B685-6C35-34B3-B76ACD837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192" y="1825625"/>
                <a:ext cx="11181608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的子树的拓扑序个数。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子树内首先第一位必须是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，然后剩下的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个位置需要分配给其儿子的子树。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个儿子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，则分配位置的方案数为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⋯−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然后再乘上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717024-B685-6C35-34B3-B76ACD837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192" y="1825625"/>
                <a:ext cx="11181608" cy="4351338"/>
              </a:xfrm>
              <a:blipFill>
                <a:blip r:embed="rId2"/>
                <a:stretch>
                  <a:fillRect l="-98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35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5BD4-532A-40C1-F8A4-7AFFE375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7CACF1-AEAF-7EE0-FA72-A6CAB6871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在树上选出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条边互不相交的链，使得他们的长度和最大。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7CACF1-AEAF-7EE0-FA72-A6CAB6871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900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45D6C-DD27-3895-7B2E-A4109E39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E01D99-183D-531E-5757-3969F79888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315" y="1819687"/>
                <a:ext cx="11571514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e>
                    </m:d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的子树选择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条链，是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否有一条从儿子伸到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的半链，的最大长度和。</a:t>
                </a:r>
                <a:endParaRPr lang="en-US" altLang="zh-CN" dirty="0"/>
              </a:p>
              <a:p>
                <a:r>
                  <a:rPr lang="zh-CN" altLang="en-US" dirty="0"/>
                  <a:t>转移时枚举儿子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（半链合并）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（半链伸上来）</a:t>
                </a:r>
                <a:endParaRPr lang="en-US" altLang="zh-CN" dirty="0"/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E01D99-183D-531E-5757-3969F7988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315" y="1819687"/>
                <a:ext cx="11571514" cy="4351338"/>
              </a:xfrm>
              <a:blipFill>
                <a:blip r:embed="rId2"/>
                <a:stretch>
                  <a:fillRect l="-948" t="-2525" r="-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369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78B90-C291-0119-97EB-C93B0314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状压 </a:t>
            </a:r>
            <a:r>
              <a:rPr lang="en-US" altLang="zh-CN" dirty="0"/>
              <a:t>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F1F5AD-34C8-7D0F-5CB4-4181F1AA8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将当前需要用到的状态记录并压缩。</a:t>
                </a:r>
                <a:endParaRPr lang="en-US" altLang="zh-CN" dirty="0"/>
              </a:p>
              <a:p>
                <a:r>
                  <a:rPr lang="zh-CN" altLang="en-US" dirty="0"/>
                  <a:t>例如一般的序列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可能只需要记录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，而状压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可能需要记录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中具体哪些位置在状态中。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F1F5AD-34C8-7D0F-5CB4-4181F1AA8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76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17DB4-891D-A94B-908F-7AB1EF29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P1171】</a:t>
            </a:r>
            <a:r>
              <a:rPr lang="zh-CN" altLang="en-US" dirty="0"/>
              <a:t>售货员的难题（</a:t>
            </a:r>
            <a:r>
              <a:rPr lang="en-US" altLang="zh-CN" dirty="0"/>
              <a:t>TSP</a:t>
            </a:r>
            <a:r>
              <a:rPr lang="zh-CN" altLang="en-US" dirty="0"/>
              <a:t>问题）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0E9283-CA83-CDF6-E8C8-192AFD75F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02" y="1881048"/>
            <a:ext cx="9715543" cy="1547952"/>
          </a:xfrm>
        </p:spPr>
      </p:pic>
    </p:spTree>
    <p:extLst>
      <p:ext uri="{BB962C8B-B14F-4D97-AF65-F5344CB8AC3E}">
        <p14:creationId xmlns:p14="http://schemas.microsoft.com/office/powerpoint/2010/main" val="281034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8286D-4592-0C0E-A371-5EBADB11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P1171】</a:t>
            </a:r>
            <a:r>
              <a:rPr lang="zh-CN" altLang="en-US" dirty="0"/>
              <a:t>售货员的难题（</a:t>
            </a:r>
            <a:r>
              <a:rPr lang="en-US" altLang="zh-CN" dirty="0"/>
              <a:t>TSP</a:t>
            </a:r>
            <a:r>
              <a:rPr lang="zh-CN" altLang="en-US" dirty="0"/>
              <a:t>问题）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471807-A915-72A2-35EB-D4BD11542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表示从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一共经过了村庄集合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的最短路。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这与搜索不同之处在于，状压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只关注了去过村庄的集合，而搜索关注访问它们的顺序。在 </a:t>
                </a:r>
                <a:r>
                  <a:rPr lang="en-US" altLang="zh-CN" dirty="0"/>
                  <a:t>TSP </a:t>
                </a:r>
                <a:r>
                  <a:rPr lang="zh-CN" altLang="en-US" dirty="0"/>
                  <a:t>问题中，知道访问顺序是没用的。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471807-A915-72A2-35EB-D4BD11542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645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88369-4E3E-164C-7058-45279D94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P1559】</a:t>
            </a:r>
            <a:r>
              <a:rPr lang="zh-CN" altLang="en-US" dirty="0"/>
              <a:t>运动员最佳匹配问题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0FFD0-E96C-64CC-FD0E-EA35413C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5EE6D9-8362-9DF9-A1C6-1CAFE7B2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07" y="1690688"/>
            <a:ext cx="10606334" cy="2341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8B4470-233B-4602-E8CF-696CB9953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21" y="4418141"/>
            <a:ext cx="10711357" cy="7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04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2F714-079A-9A78-7675-1051476B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P1559】</a:t>
            </a:r>
            <a:r>
              <a:rPr lang="zh-CN" altLang="en-US" dirty="0"/>
              <a:t>运动员最佳匹配问题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4DB5C1-5211-69B7-333F-173CEBB8B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与旅行商问题一样，在后面的运动员进行匹配时，我们只关心有哪些运动员已经匹配了，而不关心他们具体是怎么匹配的。这就是状压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相较于普通搜索优化的方式。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表示考虑男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号运动员，已经匹配的女运动员集合为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的最大竞赛优势和。</a:t>
                </a:r>
                <a:endParaRPr lang="en-US" altLang="zh-CN" dirty="0"/>
              </a:p>
              <a:p>
                <a:r>
                  <a:rPr lang="zh-CN" altLang="en-US" dirty="0"/>
                  <a:t>考虑第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号男运动员与哪位女运动员匹配了，那么有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4DB5C1-5211-69B7-333F-173CEBB8B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377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BA7AB-036D-9AB6-E0CD-CAC707A6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P1896】</a:t>
            </a:r>
            <a:r>
              <a:rPr lang="zh-CN" altLang="en-US" dirty="0"/>
              <a:t>互不侵犯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63DC154-DC91-097A-18DD-1A7C7020E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779" y="2756113"/>
            <a:ext cx="2085975" cy="142875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75B499-2BD5-1A44-BA96-CD69CC47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9" y="1798906"/>
            <a:ext cx="10666021" cy="9572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F703A4-4DDA-D4B3-7703-E18B346BE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76" y="4267426"/>
            <a:ext cx="6210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42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97789-D03D-9291-B4F5-E911D30A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P1896】</a:t>
            </a:r>
            <a:r>
              <a:rPr lang="zh-CN" altLang="en-US" dirty="0"/>
              <a:t>互不侵犯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1A698E-BFAB-24B4-CF1C-279E98653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按行转移。设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表示前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行，共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个国王，第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行的状态为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的方案数。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1A698E-BFAB-24B4-CF1C-279E98653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91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6D65A-5B02-A091-E3AE-EE7443A3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树形 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DB08E-030E-540D-12FA-A35D91E8A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考虑以每个节点为根的子树。对每个子树设计状态。</a:t>
            </a:r>
            <a:endParaRPr lang="en-US" altLang="zh-CN" dirty="0"/>
          </a:p>
          <a:p>
            <a:r>
              <a:rPr lang="zh-CN" altLang="en-US" dirty="0"/>
              <a:t>节点的信息由其所有儿子的信息转移得到。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2201F6-6532-9443-9B6C-1B0A2110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54" y="2998272"/>
            <a:ext cx="2994251" cy="34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20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3CAC3-4649-E549-0B79-273D6914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P2704】</a:t>
            </a:r>
            <a:r>
              <a:rPr lang="zh-CN" altLang="en-US" dirty="0"/>
              <a:t>炮兵阵地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B5BFA76-8510-4B68-9BD0-33F0E2565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15" y="6248400"/>
            <a:ext cx="8181975" cy="60960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B58643-E059-64E3-292F-D59227599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0622"/>
            <a:ext cx="6690162" cy="49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46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7B432-D5DA-6FB3-2A66-FBE2F5D1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P2704】</a:t>
            </a:r>
            <a:r>
              <a:rPr lang="zh-CN" altLang="en-US" dirty="0"/>
              <a:t>炮兵阵地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0A663-C393-7C6C-E0FF-BFE6F768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按行转移，记录这一行以及上一行的状态。</a:t>
            </a:r>
          </a:p>
        </p:txBody>
      </p:sp>
    </p:spTree>
    <p:extLst>
      <p:ext uri="{BB962C8B-B14F-4D97-AF65-F5344CB8AC3E}">
        <p14:creationId xmlns:p14="http://schemas.microsoft.com/office/powerpoint/2010/main" val="3399663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33CB1-70F2-28DE-19A8-F75D8275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P2157】</a:t>
            </a:r>
            <a:r>
              <a:rPr lang="zh-CN" altLang="en-US" dirty="0"/>
              <a:t>学校食堂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035-449A-72E0-9ECD-5E0E7EB8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6C351-E726-3A81-4D39-DB995EE1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560492"/>
            <a:ext cx="9878476" cy="40827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089FD0-F2F8-F707-891C-71AFCDE0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09" y="5616575"/>
            <a:ext cx="91154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2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E5036-F708-F5CA-5FB4-6EF5D5A8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P2157】</a:t>
            </a:r>
            <a:r>
              <a:rPr lang="zh-CN" altLang="en-US" dirty="0"/>
              <a:t>学校食堂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D252A8-7FD7-95DB-5583-689D8F537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由于每个人只允许最多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dirty="0"/>
                  <a:t> 个人插队，那么只需要状压当前结尾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dirty="0"/>
                  <a:t> 个人是否已经取餐。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表示考虑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的人，最后一个取餐的是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，结尾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dirty="0"/>
                  <a:t> 个人取餐的状态为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的最小总时间。枚举下一个取餐的是谁进行转移。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D252A8-7FD7-95DB-5583-689D8F537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499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20F7E-9DB6-ECD8-7446-8B9A24D5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P3226】</a:t>
            </a:r>
            <a:r>
              <a:rPr lang="zh-CN" altLang="en-US" dirty="0"/>
              <a:t>集合选数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4F7ED-7815-59F0-6BCF-4384D489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3FEA1A-D116-9D1A-2E30-7228C906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8" y="1690688"/>
            <a:ext cx="10931855" cy="21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35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EC254-F6FA-F66C-8904-5AE7C6F0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P3226】</a:t>
            </a:r>
            <a:r>
              <a:rPr lang="zh-CN" altLang="en-US" dirty="0"/>
              <a:t>集合选数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1C41E-E6AB-C1FE-B2B0-F891DAFF4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把一个数的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倍排在它下面，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 倍排在它右面，会形成一个网格图，状压每一行选择哪些数。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6=1,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6=5</m:t>
                    </m:r>
                  </m:oMath>
                </a14:m>
                <a:r>
                  <a:rPr lang="zh-CN" altLang="en-US" dirty="0"/>
                  <a:t> 的数字会位于左上角。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1C41E-E6AB-C1FE-B2B0-F891DAFF4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468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D83C-ECC9-45BA-5767-4AD9D86E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P4363】</a:t>
            </a:r>
            <a:r>
              <a:rPr lang="zh-CN" altLang="en-US" dirty="0"/>
              <a:t>一双木棋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EA78C-959B-7498-ECC7-C8AD0DB6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533BC1-8CA5-70C9-00D9-4F47674F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68" y="1466155"/>
            <a:ext cx="10463831" cy="47108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0A1B9F-2EC4-8A8C-D46B-D9AE157F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18" y="6049962"/>
            <a:ext cx="74580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27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88FAD-F025-89ED-37B5-53425027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P4363】</a:t>
            </a:r>
            <a:r>
              <a:rPr lang="zh-CN" altLang="en-US" dirty="0"/>
              <a:t>一双木棋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99B1D-69BA-E33A-69B0-C1AF0535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状压当前的轮廓线。依据这一步该谁下进行 </a:t>
            </a:r>
            <a:r>
              <a:rPr lang="en-US" altLang="zh-CN" dirty="0"/>
              <a:t>min/max </a:t>
            </a:r>
            <a:r>
              <a:rPr lang="zh-CN" altLang="en-US" dirty="0"/>
              <a:t>搜索。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276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D9B9E-87B0-902C-426C-3A90B3DB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P5369】</a:t>
            </a:r>
            <a:r>
              <a:rPr lang="zh-CN" altLang="en-US" dirty="0"/>
              <a:t>最大前缀和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9A2D0DE-E75A-2685-8932-0AEA35883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3696494"/>
            <a:ext cx="7143750" cy="60960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4F0A3A-E4A6-C446-B8DA-4C2783BB8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634601" cy="31060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5E0E50-4A19-9EFD-AADB-C8B81C1C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4" y="4982688"/>
            <a:ext cx="71437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55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4D373-644B-0F12-FA2C-44EA171A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P5369】</a:t>
            </a:r>
            <a:r>
              <a:rPr lang="zh-CN" altLang="en-US" dirty="0"/>
              <a:t>最大前缀和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41E6CE-A68B-2A6B-35CA-7FED8A58E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143" y="1825625"/>
                <a:ext cx="10907485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统计每个子集作为最大前缀和的次数。</a:t>
                </a:r>
                <a:endParaRPr lang="en-US" altLang="zh-CN" dirty="0"/>
              </a:p>
              <a:p>
                <a:r>
                  <a:rPr lang="zh-CN" altLang="en-US" dirty="0"/>
                  <a:t>如果某个前缀和是最大前缀和，那么这个前缀的所有后缀和都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，后面的所有前缀和都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为将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排列成所有后缀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的方案数。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为将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排列成所有前缀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zh-CN" altLang="en-US" dirty="0"/>
                  <a:t> 的方案数。</a:t>
                </a:r>
                <a:endParaRPr lang="en-US" altLang="zh-CN" dirty="0"/>
              </a:p>
              <a:p>
                <a:r>
                  <a:rPr lang="zh-CN" altLang="en-US" dirty="0"/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 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 为全集。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41E6CE-A68B-2A6B-35CA-7FED8A58E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3" y="1825625"/>
                <a:ext cx="10907485" cy="4351338"/>
              </a:xfrm>
              <a:blipFill>
                <a:blip r:embed="rId2"/>
                <a:stretch>
                  <a:fillRect l="-1006" t="-2521" r="-4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56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CF264-13E0-7AF6-D123-F06F4145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树形 </a:t>
            </a:r>
            <a:r>
              <a:rPr lang="en-US" altLang="zh-CN" dirty="0"/>
              <a:t>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0D5AA-814C-D0FF-C8EF-23D8AE501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例如求每个子树的深度与每个子树的大小。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0D5AA-814C-D0FF-C8EF-23D8AE501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1C495D2-6C1C-3BF7-E10D-227C9EC1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583" y="1757301"/>
            <a:ext cx="3859048" cy="44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73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1C42F-3DB4-46D3-4ABC-01F348B9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P5492】</a:t>
            </a:r>
            <a:r>
              <a:rPr lang="zh-CN" altLang="en-US" dirty="0"/>
              <a:t>随机算法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EFEB224-A1C4-9F32-EA40-E762F1635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09" y="5433384"/>
            <a:ext cx="10401300" cy="97155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A4A2D2-8352-0603-8976-AFB1E51C2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580649" cy="37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90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56910-4BEC-0524-B870-7571B7B7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P5492】</a:t>
            </a:r>
            <a:r>
              <a:rPr lang="zh-CN" altLang="en-US" dirty="0"/>
              <a:t>随机算法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0EF8D1-CD1B-7540-D30D-A11C4FEA7F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内随机一个排列的正确方案数。</a:t>
                </a:r>
                <a:endParaRPr lang="en-US" altLang="zh-CN" dirty="0"/>
              </a:p>
              <a:p>
                <a:r>
                  <a:rPr lang="zh-CN" altLang="en-US" dirty="0"/>
                  <a:t>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排列的第一个元素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，加入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会导致删除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及与其相邻的点集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 。</a:t>
                </a:r>
                <a:endParaRPr lang="en-US" altLang="zh-CN" dirty="0"/>
              </a:p>
              <a:p>
                <a:r>
                  <a:rPr lang="zh-CN" altLang="en-US" dirty="0"/>
                  <a:t>那么如果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，就令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0EF8D1-CD1B-7540-D30D-A11C4FEA7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714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018BF-041B-79E6-34DA-C5CAB24C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拓扑序计数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AE06F-676C-82AF-8FCC-619850EA8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给定一张有向无环图，求其合法拓扑序个数。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AE06F-676C-82AF-8FCC-619850EA8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177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BB559-699B-6825-AC08-388AC6C6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拓扑序计数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154CE9-88E8-AD44-FA75-3DDAA5868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010" y="1861251"/>
                <a:ext cx="11750634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诱导子图的拓扑序个数。</a:t>
                </a:r>
                <a:endParaRPr lang="en-US" altLang="zh-CN" dirty="0"/>
              </a:p>
              <a:p>
                <a:r>
                  <a:rPr lang="zh-CN" altLang="en-US" dirty="0"/>
                  <a:t>转移时，枚举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中拓扑序最靠前的节点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−{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dirty="0"/>
                  <a:t> 。其中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中没有入度（而非整个图中）。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154CE9-88E8-AD44-FA75-3DDAA5868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010" y="1861251"/>
                <a:ext cx="11750634" cy="4351338"/>
              </a:xfrm>
              <a:blipFill>
                <a:blip r:embed="rId2"/>
                <a:stretch>
                  <a:fillRect l="-934" t="-2381" r="-4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922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A080-80BE-9949-0578-8631677B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边子集拓扑序计数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3AC6AF-7656-E418-AA14-75E1FD67B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给定一张有向图（不一定是 </a:t>
                </a:r>
                <a:r>
                  <a:rPr lang="en-US" altLang="zh-CN" dirty="0"/>
                  <a:t>DAG</a:t>
                </a:r>
                <a:r>
                  <a:rPr lang="zh-CN" altLang="en-US" dirty="0"/>
                  <a:t>）。设其边集为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为保留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时整张图的拓扑序数量。</a:t>
                </a:r>
                <a:endParaRPr lang="en-US" altLang="zh-CN" dirty="0"/>
              </a:p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3AC6AF-7656-E418-AA14-75E1FD67B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605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094F6-569C-7CBB-0117-193FB63A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边子集拓扑序计数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9FD5F0D-BC93-9F2D-F929-E158CB82D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010" y="1861251"/>
                <a:ext cx="11750634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诱导子图的答案。我们输出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与其统计每个边集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的拓扑序方案数，不如统计每种拓扑序能在多少种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下合法。</a:t>
                </a:r>
                <a:endParaRPr lang="en-US" altLang="zh-CN" dirty="0"/>
              </a:p>
              <a:p>
                <a:r>
                  <a:rPr lang="zh-CN" altLang="en-US" dirty="0"/>
                  <a:t>转移时仍然枚举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中拓扑序最靠前的节点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要想让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最靠前合法，就需要让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内的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换句话说，不能保留从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的边，而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的边可以任意保留。</a:t>
                </a:r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连向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9FD5F0D-BC93-9F2D-F929-E158CB82D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010" y="1861251"/>
                <a:ext cx="11750634" cy="4351338"/>
              </a:xfrm>
              <a:blipFill>
                <a:blip r:embed="rId2"/>
                <a:stretch>
                  <a:fillRect l="-934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3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A2F52-6728-6728-21DB-5E32F46B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P2831】</a:t>
            </a:r>
            <a:r>
              <a:rPr lang="zh-CN" altLang="en-US" dirty="0"/>
              <a:t>愤怒的小鸟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E18765C-25B7-E0C5-32E5-1EDDDF847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712" y="3696494"/>
            <a:ext cx="1552575" cy="60960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417F3A-DDC4-552C-85CE-1848063EE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13" y="1453039"/>
            <a:ext cx="7071551" cy="52787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FBCAE0-201A-EBFA-273E-DABF224C2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69" y="4662054"/>
            <a:ext cx="2734651" cy="1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61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376CB-AEF8-40C5-EE3C-C884E3FD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P2831】</a:t>
            </a:r>
            <a:r>
              <a:rPr lang="zh-CN" altLang="en-US" dirty="0"/>
              <a:t>愤怒的小鸟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CD6841-7711-2026-C447-F6F209B1C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每个优的抛物线至少经过两只猪。用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可解出一组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。共有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组。预处理出每两只猪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形成的抛物线能消灭哪些猪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为消灭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集合猪最少需要多少只小鸟。枚举第一条抛物线，则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r>
                  <a:rPr lang="zh-CN" altLang="en-US" dirty="0"/>
                  <a:t> 。</a:t>
                </a:r>
                <a:endParaRPr lang="en-US" altLang="zh-CN" dirty="0"/>
              </a:p>
              <a:p>
                <a:r>
                  <a:rPr lang="zh-CN" altLang="en-US" dirty="0"/>
                  <a:t>固定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中的最小元，则只需枚举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即可。</a:t>
                </a:r>
                <a:endParaRPr lang="en-US" altLang="zh-CN" dirty="0"/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CD6841-7711-2026-C447-F6F209B1C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363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8A31D-1C20-32E1-398C-1FDCA586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P3959】</a:t>
            </a:r>
            <a:r>
              <a:rPr lang="zh-CN" altLang="en-US" dirty="0"/>
              <a:t>宝藏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8C74BC-68F2-FFCA-FAAC-8623EAC92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8430"/>
            <a:ext cx="8257057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9D8012-F98D-F4EF-37FC-96A004517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57405"/>
            <a:ext cx="7810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91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CD69D-EDC1-5F9C-7F7C-C011FB40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P3959】</a:t>
            </a:r>
            <a:r>
              <a:rPr lang="zh-CN" altLang="en-US" dirty="0"/>
              <a:t>宝藏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68A792-3225-6465-7560-D85C4F86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2821" y="1825625"/>
                <a:ext cx="1105097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状态中需记录当前层数。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的子树编号集合为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在第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层的最小子树代价。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枚举每个点作为起始点。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68A792-3225-6465-7560-D85C4F86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821" y="1825625"/>
                <a:ext cx="11050979" cy="4351338"/>
              </a:xfrm>
              <a:blipFill>
                <a:blip r:embed="rId2"/>
                <a:stretch>
                  <a:fillRect l="-88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13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30574-A85A-F65F-32F4-E9A12214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求树上两两距离和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46101B-F7E0-B127-47B1-C15BBA12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统计每条边的贡献：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46101B-F7E0-B127-47B1-C15BBA12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7DF5276-4F1C-ED22-DB3A-090DDAE1B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39" y="2927021"/>
            <a:ext cx="3159438" cy="36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2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00588-5B03-63D7-15A3-8AA3D5D6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P3047】Nearby Cows G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688CBA0-7276-0588-87F6-0651CDA1E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742" y="2492375"/>
            <a:ext cx="7981950" cy="60007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F70BFD-4AB7-CE7D-AD39-DE9AE12ED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3727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1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971C3-8322-3302-10A7-1562F2A6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P3047】Nearby Cows 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7C400D-8454-BFA0-6957-4C5037AAB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子树内，和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距离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的点的点权和。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 时，假设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级祖先，则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7C400D-8454-BFA0-6957-4C5037AAB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54B6992-405D-5B77-4A41-043B092F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65" y="3348595"/>
            <a:ext cx="2947791" cy="33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9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6A077-00DB-7C95-3747-08CB3E52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P2014】</a:t>
            </a:r>
            <a:r>
              <a:rPr lang="zh-CN" altLang="en-US" dirty="0"/>
              <a:t>选课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BD06EA-3793-DD5E-0E00-5B4BB0641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135" y="1878126"/>
            <a:ext cx="10104912" cy="155087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EDE539-730B-C0B6-5CE9-0C6F3FE4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6438"/>
            <a:ext cx="37242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A8B5-51C7-A48B-1BFF-65BD261A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Luogu</a:t>
            </a:r>
            <a:r>
              <a:rPr lang="en-US" altLang="zh-CN" dirty="0"/>
              <a:t> P2014】</a:t>
            </a:r>
            <a:r>
              <a:rPr lang="zh-CN" altLang="en-US" dirty="0"/>
              <a:t>选课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BCF17-DDF5-D09B-511B-CFF1D7F606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0555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把“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的先修课程”视为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的父亲，那么会形成一个森林。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子树中修读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门课的最大学分数。</a:t>
                </a:r>
                <a:endParaRPr lang="en-US" altLang="zh-CN" dirty="0"/>
              </a:p>
              <a:p>
                <a:r>
                  <a:rPr lang="zh-CN" altLang="en-US" dirty="0"/>
                  <a:t>依次枚举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的每个儿子，设当前儿子为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，利用老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合并求出新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意为不含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子树的信息（也就是只考虑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之前的所有儿子的子树）</a:t>
                </a:r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老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。注意由于根节点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必须选，那么要求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这是经典的树形背包问题。利用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序可以优化为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BCF17-DDF5-D09B-511B-CFF1D7F60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05556" cy="4351338"/>
              </a:xfrm>
              <a:blipFill>
                <a:blip r:embed="rId2"/>
                <a:stretch>
                  <a:fillRect l="-1016" t="-3221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40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1911</Words>
  <Application>Microsoft Office PowerPoint</Application>
  <PresentationFormat>宽屏</PresentationFormat>
  <Paragraphs>141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等线</vt:lpstr>
      <vt:lpstr>等线 Light</vt:lpstr>
      <vt:lpstr>Arial</vt:lpstr>
      <vt:lpstr>Cambria Math</vt:lpstr>
      <vt:lpstr>Office 主题​​</vt:lpstr>
      <vt:lpstr>动态规划</vt:lpstr>
      <vt:lpstr>联系方式</vt:lpstr>
      <vt:lpstr>树形 DP</vt:lpstr>
      <vt:lpstr>树形 DP</vt:lpstr>
      <vt:lpstr>求树上两两距离和</vt:lpstr>
      <vt:lpstr>【Luogu P3047】Nearby Cows G</vt:lpstr>
      <vt:lpstr>【Luogu P3047】Nearby Cows G</vt:lpstr>
      <vt:lpstr>【Luogu P2014】选课</vt:lpstr>
      <vt:lpstr>【Luogu P2014】选课</vt:lpstr>
      <vt:lpstr>求树的直径（最长链）</vt:lpstr>
      <vt:lpstr>【Luogu P3174】毛毛虫</vt:lpstr>
      <vt:lpstr>【Luogu P3174】毛毛虫</vt:lpstr>
      <vt:lpstr>树上最大独立集/最小点覆盖</vt:lpstr>
      <vt:lpstr>树上最大独立集/最小点覆盖</vt:lpstr>
      <vt:lpstr>【Luogu P2899】Cell Phone Network G</vt:lpstr>
      <vt:lpstr>【Luogu P2899】Cell Phone Network G</vt:lpstr>
      <vt:lpstr>【Luogu P4084】Barn Painting G</vt:lpstr>
      <vt:lpstr>【Luogu P4084】Barn Painting G</vt:lpstr>
      <vt:lpstr>树上拓扑序计数</vt:lpstr>
      <vt:lpstr>树上拓扑序计数</vt:lpstr>
      <vt:lpstr>树上问题</vt:lpstr>
      <vt:lpstr>树上问题</vt:lpstr>
      <vt:lpstr>状压 DP</vt:lpstr>
      <vt:lpstr>【Luogu P1171】售货员的难题（TSP问题）</vt:lpstr>
      <vt:lpstr>【Luogu P1171】售货员的难题（TSP问题）</vt:lpstr>
      <vt:lpstr>【Luogu P1559】运动员最佳匹配问题</vt:lpstr>
      <vt:lpstr>【Luogu P1559】运动员最佳匹配问题</vt:lpstr>
      <vt:lpstr>【Luogu P1896】互不侵犯</vt:lpstr>
      <vt:lpstr>【Luogu P1896】互不侵犯</vt:lpstr>
      <vt:lpstr>【Luogu P2704】炮兵阵地</vt:lpstr>
      <vt:lpstr>【Luogu P2704】炮兵阵地</vt:lpstr>
      <vt:lpstr>【Luogu P2157】学校食堂</vt:lpstr>
      <vt:lpstr>【Luogu P2157】学校食堂</vt:lpstr>
      <vt:lpstr>【Luogu P3226】集合选数</vt:lpstr>
      <vt:lpstr>【Luogu P3226】集合选数</vt:lpstr>
      <vt:lpstr>【Luogu P4363】一双木棋</vt:lpstr>
      <vt:lpstr>【Luogu P4363】一双木棋</vt:lpstr>
      <vt:lpstr>【Luogu P5369】最大前缀和</vt:lpstr>
      <vt:lpstr>【Luogu P5369】最大前缀和</vt:lpstr>
      <vt:lpstr>【Luogu P5492】随机算法</vt:lpstr>
      <vt:lpstr>【Luogu P5492】随机算法</vt:lpstr>
      <vt:lpstr>拓扑序计数</vt:lpstr>
      <vt:lpstr>拓扑序计数</vt:lpstr>
      <vt:lpstr>边子集拓扑序计数</vt:lpstr>
      <vt:lpstr>边子集拓扑序计数</vt:lpstr>
      <vt:lpstr>【Luogu P2831】愤怒的小鸟</vt:lpstr>
      <vt:lpstr>【Luogu P2831】愤怒的小鸟</vt:lpstr>
      <vt:lpstr>【Luogu P3959】宝藏</vt:lpstr>
      <vt:lpstr>【Luogu P3959】宝藏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</dc:title>
  <dc:creator>天宝 周</dc:creator>
  <cp:lastModifiedBy>天宝 周</cp:lastModifiedBy>
  <cp:revision>19</cp:revision>
  <dcterms:created xsi:type="dcterms:W3CDTF">2023-09-29T17:23:03Z</dcterms:created>
  <dcterms:modified xsi:type="dcterms:W3CDTF">2023-09-30T10:39:20Z</dcterms:modified>
</cp:coreProperties>
</file>