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57" r:id="rId5"/>
    <p:sldId id="258" r:id="rId6"/>
    <p:sldId id="262" r:id="rId7"/>
    <p:sldId id="263" r:id="rId8"/>
    <p:sldId id="259" r:id="rId9"/>
    <p:sldId id="261" r:id="rId10"/>
    <p:sldId id="268" r:id="rId11"/>
    <p:sldId id="269" r:id="rId12"/>
    <p:sldId id="305" r:id="rId13"/>
    <p:sldId id="306" r:id="rId14"/>
    <p:sldId id="307" r:id="rId15"/>
    <p:sldId id="299" r:id="rId16"/>
    <p:sldId id="300" r:id="rId17"/>
    <p:sldId id="301" r:id="rId18"/>
    <p:sldId id="302" r:id="rId19"/>
    <p:sldId id="308" r:id="rId20"/>
    <p:sldId id="309" r:id="rId21"/>
    <p:sldId id="266" r:id="rId22"/>
    <p:sldId id="278" r:id="rId23"/>
    <p:sldId id="267" r:id="rId24"/>
    <p:sldId id="270" r:id="rId25"/>
    <p:sldId id="273" r:id="rId26"/>
    <p:sldId id="274" r:id="rId27"/>
    <p:sldId id="282" r:id="rId28"/>
    <p:sldId id="283" r:id="rId29"/>
    <p:sldId id="275" r:id="rId30"/>
    <p:sldId id="284" r:id="rId31"/>
    <p:sldId id="296" r:id="rId32"/>
    <p:sldId id="297" r:id="rId33"/>
    <p:sldId id="288" r:id="rId34"/>
    <p:sldId id="289" r:id="rId35"/>
    <p:sldId id="290" r:id="rId36"/>
    <p:sldId id="291" r:id="rId37"/>
    <p:sldId id="292" r:id="rId38"/>
    <p:sldId id="293" r:id="rId39"/>
    <p:sldId id="311" r:id="rId40"/>
    <p:sldId id="310" r:id="rId41"/>
    <p:sldId id="312" r:id="rId42"/>
    <p:sldId id="320" r:id="rId43"/>
    <p:sldId id="321" r:id="rId44"/>
    <p:sldId id="322" r:id="rId45"/>
    <p:sldId id="326" r:id="rId46"/>
    <p:sldId id="327" r:id="rId47"/>
    <p:sldId id="323" r:id="rId48"/>
    <p:sldId id="324" r:id="rId49"/>
    <p:sldId id="325" r:id="rId50"/>
    <p:sldId id="328" r:id="rId51"/>
    <p:sldId id="329" r:id="rId52"/>
    <p:sldId id="313" r:id="rId53"/>
    <p:sldId id="370" r:id="rId54"/>
    <p:sldId id="314" r:id="rId55"/>
    <p:sldId id="317" r:id="rId56"/>
    <p:sldId id="318" r:id="rId57"/>
    <p:sldId id="315" r:id="rId58"/>
    <p:sldId id="316" r:id="rId59"/>
    <p:sldId id="319" r:id="rId60"/>
    <p:sldId id="285" r:id="rId61"/>
    <p:sldId id="286" r:id="rId62"/>
    <p:sldId id="287" r:id="rId63"/>
    <p:sldId id="338" r:id="rId64"/>
    <p:sldId id="330" r:id="rId65"/>
    <p:sldId id="331" r:id="rId66"/>
    <p:sldId id="332" r:id="rId67"/>
    <p:sldId id="264" r:id="rId68"/>
    <p:sldId id="339" r:id="rId69"/>
    <p:sldId id="341" r:id="rId70"/>
    <p:sldId id="333" r:id="rId71"/>
    <p:sldId id="334" r:id="rId72"/>
    <p:sldId id="335" r:id="rId73"/>
    <p:sldId id="337" r:id="rId74"/>
    <p:sldId id="340" r:id="rId75"/>
    <p:sldId id="342" r:id="rId76"/>
    <p:sldId id="336" r:id="rId77"/>
    <p:sldId id="298" r:id="rId78"/>
  </p:sldIdLst>
  <p:sldSz cx="12192000" cy="6858000"/>
  <p:notesSz cx="6858000" cy="9144000"/>
  <p:custDataLst>
    <p:tags r:id="rId8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1" autoAdjust="0"/>
    <p:restoredTop sz="94660"/>
  </p:normalViewPr>
  <p:slideViewPr>
    <p:cSldViewPr snapToGrid="0">
      <p:cViewPr varScale="1">
        <p:scale>
          <a:sx n="92" d="100"/>
          <a:sy n="92" d="100"/>
        </p:scale>
        <p:origin x="63" y="49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2" Type="http://schemas.openxmlformats.org/officeDocument/2006/relationships/tags" Target="tags/tag1.xml"/><Relationship Id="rId81" Type="http://schemas.openxmlformats.org/officeDocument/2006/relationships/tableStyles" Target="tableStyles.xml"/><Relationship Id="rId80" Type="http://schemas.openxmlformats.org/officeDocument/2006/relationships/viewProps" Target="viewProps.xml"/><Relationship Id="rId8" Type="http://schemas.openxmlformats.org/officeDocument/2006/relationships/slide" Target="slides/slide6.xml"/><Relationship Id="rId79" Type="http://schemas.openxmlformats.org/officeDocument/2006/relationships/presProps" Target="presProps.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37D9FBE-2C17-488B-9E08-D0436BA2B10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D32BF2-192A-48CD-80A0-6BAD73E6850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C37D9FBE-2C17-488B-9E08-D0436BA2B10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D32BF2-192A-48CD-80A0-6BAD73E6850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C37D9FBE-2C17-488B-9E08-D0436BA2B10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D32BF2-192A-48CD-80A0-6BAD73E6850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endParaRPr lang="zh-CN" alt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C37D9FBE-2C17-488B-9E08-D0436BA2B10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D32BF2-192A-48CD-80A0-6BAD73E6850F}" type="slidenum">
              <a:rPr lang="zh-CN" altLang="en-US" smtClean="0"/>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C37D9FBE-2C17-488B-9E08-D0436BA2B10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D32BF2-192A-48CD-80A0-6BAD73E6850F}"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37D9FBE-2C17-488B-9E08-D0436BA2B10B}" type="datetimeFigureOut">
              <a:rPr lang="zh-CN" altLang="en-US" smtClean="0"/>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D32BF2-192A-48CD-80A0-6BAD73E6850F}"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37D9FBE-2C17-488B-9E08-D0436BA2B10B}" type="datetimeFigureOut">
              <a:rPr lang="zh-CN" altLang="en-US" smtClean="0"/>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D32BF2-192A-48CD-80A0-6BAD73E6850F}"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C37D9FBE-2C17-488B-9E08-D0436BA2B10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D32BF2-192A-48CD-80A0-6BAD73E6850F}"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C37D9FBE-2C17-488B-9E08-D0436BA2B10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D32BF2-192A-48CD-80A0-6BAD73E6850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3"/>
          <p:cNvSpPr>
            <a:spLocks noGrp="1"/>
          </p:cNvSpPr>
          <p:nvPr>
            <p:ph type="dt" sz="half" idx="10"/>
          </p:nvPr>
        </p:nvSpPr>
        <p:spPr/>
        <p:txBody>
          <a:bodyPr/>
          <a:lstStyle/>
          <a:p>
            <a:fld id="{C37D9FBE-2C17-488B-9E08-D0436BA2B10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D32BF2-192A-48CD-80A0-6BAD73E6850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C37D9FBE-2C17-488B-9E08-D0436BA2B10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D32BF2-192A-48CD-80A0-6BAD73E6850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C37D9FBE-2C17-488B-9E08-D0436BA2B10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D32BF2-192A-48CD-80A0-6BAD73E6850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C37D9FBE-2C17-488B-9E08-D0436BA2B10B}"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6D32BF2-192A-48CD-80A0-6BAD73E6850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C37D9FBE-2C17-488B-9E08-D0436BA2B10B}" type="datetimeFigureOut">
              <a:rPr lang="zh-CN" altLang="en-US" smtClean="0"/>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66D32BF2-192A-48CD-80A0-6BAD73E6850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37D9FBE-2C17-488B-9E08-D0436BA2B10B}" type="datetimeFigureOut">
              <a:rPr lang="zh-CN" altLang="en-US" smtClean="0"/>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66D32BF2-192A-48CD-80A0-6BAD73E6850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7" name="Date Placeholder 4"/>
          <p:cNvSpPr>
            <a:spLocks noGrp="1"/>
          </p:cNvSpPr>
          <p:nvPr>
            <p:ph type="dt" sz="half" idx="10"/>
          </p:nvPr>
        </p:nvSpPr>
        <p:spPr/>
        <p:txBody>
          <a:bodyPr/>
          <a:lstStyle/>
          <a:p>
            <a:fld id="{C37D9FBE-2C17-488B-9E08-D0436BA2B10B}" type="datetimeFigureOut">
              <a:rPr lang="zh-CN" altLang="en-US" smtClean="0"/>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66D32BF2-192A-48CD-80A0-6BAD73E6850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C37D9FBE-2C17-488B-9E08-D0436BA2B10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D32BF2-192A-48CD-80A0-6BAD73E6850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37D9FBE-2C17-488B-9E08-D0436BA2B10B}" type="datetimeFigureOut">
              <a:rPr lang="zh-CN" altLang="en-US" smtClean="0"/>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6D32BF2-192A-48CD-80A0-6BAD73E6850F}" type="slidenum">
              <a:rPr lang="zh-CN" altLang="en-US" smtClean="0"/>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基本算法选讲</a:t>
            </a:r>
            <a:endParaRPr lang="zh-CN" altLang="en-US" dirty="0"/>
          </a:p>
        </p:txBody>
      </p:sp>
      <p:sp>
        <p:nvSpPr>
          <p:cNvPr id="3" name="副标题 2"/>
          <p:cNvSpPr>
            <a:spLocks noGrp="1"/>
          </p:cNvSpPr>
          <p:nvPr>
            <p:ph type="subTitle" idx="1"/>
          </p:nvPr>
        </p:nvSpPr>
        <p:spPr/>
        <p:txBody>
          <a:bodyPr/>
          <a:lstStyle/>
          <a:p>
            <a:r>
              <a:rPr lang="zh-CN" altLang="en-US" dirty="0"/>
              <a:t>清华大学</a:t>
            </a:r>
            <a:r>
              <a:rPr lang="en-US" altLang="zh-CN" dirty="0"/>
              <a:t> </a:t>
            </a:r>
            <a:r>
              <a:rPr lang="zh-CN" altLang="en-US" dirty="0"/>
              <a:t>黄子宽</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解答</a:t>
            </a:r>
            <a:endParaRPr lang="zh-CN" altLang="en-US" dirty="0"/>
          </a:p>
        </p:txBody>
      </p:sp>
      <p:sp>
        <p:nvSpPr>
          <p:cNvPr id="3" name="内容占位符 2"/>
          <p:cNvSpPr>
            <a:spLocks noGrp="1"/>
          </p:cNvSpPr>
          <p:nvPr>
            <p:ph idx="1"/>
          </p:nvPr>
        </p:nvSpPr>
        <p:spPr/>
        <p:txBody>
          <a:bodyPr>
            <a:normAutofit/>
          </a:bodyPr>
          <a:lstStyle/>
          <a:p>
            <a:r>
              <a:rPr lang="zh-CN" altLang="en-US" dirty="0"/>
              <a:t>首先操作的顺序是无关紧要的，所以我们只需要关心每个操作做没做。</a:t>
            </a:r>
            <a:endParaRPr lang="en-US" altLang="zh-CN" dirty="0"/>
          </a:p>
          <a:p>
            <a:r>
              <a:rPr lang="zh-CN" altLang="en-US" dirty="0"/>
              <a:t>我们从小到大</a:t>
            </a:r>
            <a:r>
              <a:rPr lang="en-US" altLang="zh-CN" dirty="0"/>
              <a:t>DFS</a:t>
            </a:r>
            <a:r>
              <a:rPr lang="zh-CN" altLang="en-US" dirty="0"/>
              <a:t>，对于第</a:t>
            </a:r>
            <a:r>
              <a:rPr lang="en-US" altLang="zh-CN" dirty="0" err="1"/>
              <a:t>i</a:t>
            </a:r>
            <a:r>
              <a:rPr lang="zh-CN" altLang="en-US" dirty="0"/>
              <a:t>次操作我们将序列分成</a:t>
            </a:r>
            <a:r>
              <a:rPr lang="en-US" altLang="zh-CN" dirty="0"/>
              <a:t>2^(n-</a:t>
            </a:r>
            <a:r>
              <a:rPr lang="en-US" altLang="zh-CN" dirty="0" err="1"/>
              <a:t>i</a:t>
            </a:r>
            <a:r>
              <a:rPr lang="en-US" altLang="zh-CN" dirty="0"/>
              <a:t>)</a:t>
            </a:r>
            <a:r>
              <a:rPr lang="zh-CN" altLang="en-US" dirty="0"/>
              <a:t>段，每段长度</a:t>
            </a:r>
            <a:r>
              <a:rPr lang="en-US" altLang="zh-CN" dirty="0"/>
              <a:t>2^i</a:t>
            </a:r>
            <a:endParaRPr lang="en-US" altLang="zh-CN" dirty="0"/>
          </a:p>
          <a:p>
            <a:r>
              <a:rPr lang="zh-CN" altLang="en-US" dirty="0"/>
              <a:t>我们找到序列中不是连续递增的段，如果这样的段超过</a:t>
            </a:r>
            <a:r>
              <a:rPr lang="en-US" altLang="zh-CN" dirty="0"/>
              <a:t>2</a:t>
            </a:r>
            <a:r>
              <a:rPr lang="zh-CN" altLang="en-US" dirty="0"/>
              <a:t>个则不行。</a:t>
            </a:r>
            <a:endParaRPr lang="zh-CN" altLang="en-US" dirty="0"/>
          </a:p>
          <a:p>
            <a:r>
              <a:rPr lang="zh-CN" altLang="en-US" dirty="0"/>
              <a:t>如果没有这样的段，就不需要执行这个操作。</a:t>
            </a:r>
            <a:endParaRPr lang="zh-CN" altLang="en-US" dirty="0"/>
          </a:p>
          <a:p>
            <a:r>
              <a:rPr lang="zh-CN" altLang="en-US" dirty="0"/>
              <a:t>如果有一个这样的段，判断将这个段的前半部分和后半部分交换后是否连续递增，如果是就交换然后继续</a:t>
            </a:r>
            <a:r>
              <a:rPr lang="en-US" altLang="zh-CN" dirty="0"/>
              <a:t>DFS</a:t>
            </a:r>
            <a:r>
              <a:rPr lang="zh-CN" altLang="en-US" dirty="0"/>
              <a:t>。</a:t>
            </a:r>
            <a:endParaRPr lang="en-US" altLang="zh-CN" dirty="0"/>
          </a:p>
          <a:p>
            <a:r>
              <a:rPr lang="zh-CN" altLang="en-US" dirty="0"/>
              <a:t>如果有两个这样的段，判断四种交换情况然后</a:t>
            </a:r>
            <a:r>
              <a:rPr lang="en-US" altLang="zh-CN" dirty="0"/>
              <a:t>DFS</a:t>
            </a:r>
            <a:r>
              <a:rPr lang="zh-CN" altLang="en-US" dirty="0"/>
              <a:t>。</a:t>
            </a:r>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二分</a:t>
            </a:r>
            <a:endParaRPr lang="zh-CN" altLang="en-US" dirty="0"/>
          </a:p>
        </p:txBody>
      </p:sp>
      <p:sp>
        <p:nvSpPr>
          <p:cNvPr id="3" name="内容占位符 2"/>
          <p:cNvSpPr>
            <a:spLocks noGrp="1"/>
          </p:cNvSpPr>
          <p:nvPr>
            <p:ph idx="1"/>
          </p:nvPr>
        </p:nvSpPr>
        <p:spPr/>
        <p:txBody>
          <a:bodyPr/>
          <a:lstStyle/>
          <a:p>
            <a:r>
              <a:rPr lang="zh-CN" altLang="en-US" dirty="0"/>
              <a:t>用途：查找，二分答案，数据结构</a:t>
            </a:r>
            <a:r>
              <a:rPr lang="en-US" altLang="zh-CN" dirty="0"/>
              <a:t>…</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最大平均子段和</a:t>
            </a:r>
            <a:endParaRPr lang="zh-CN" altLang="en-US" dirty="0"/>
          </a:p>
        </p:txBody>
      </p:sp>
      <p:sp>
        <p:nvSpPr>
          <p:cNvPr id="3" name="内容占位符 2"/>
          <p:cNvSpPr>
            <a:spLocks noGrp="1"/>
          </p:cNvSpPr>
          <p:nvPr>
            <p:ph idx="1"/>
          </p:nvPr>
        </p:nvSpPr>
        <p:spPr/>
        <p:txBody>
          <a:bodyPr/>
          <a:lstStyle/>
          <a:p>
            <a:r>
              <a:rPr lang="zh-CN" altLang="en-US" dirty="0"/>
              <a:t>给定一个长度为</a:t>
            </a:r>
            <a:r>
              <a:rPr lang="en-US" altLang="zh-CN" dirty="0"/>
              <a:t>n</a:t>
            </a:r>
            <a:r>
              <a:rPr lang="zh-CN" altLang="en-US" dirty="0"/>
              <a:t>的序列</a:t>
            </a:r>
            <a:r>
              <a:rPr lang="en-US" altLang="zh-CN" dirty="0"/>
              <a:t>a1,a2,…an</a:t>
            </a:r>
            <a:r>
              <a:rPr lang="zh-CN" altLang="en-US" dirty="0"/>
              <a:t>，求一个区间</a:t>
            </a:r>
            <a:r>
              <a:rPr lang="en-US" altLang="zh-CN" dirty="0"/>
              <a:t>[</a:t>
            </a:r>
            <a:r>
              <a:rPr lang="en-US" altLang="zh-CN" dirty="0" err="1"/>
              <a:t>l,r</a:t>
            </a:r>
            <a:r>
              <a:rPr lang="en-US" altLang="zh-CN" dirty="0"/>
              <a:t>]</a:t>
            </a:r>
            <a:r>
              <a:rPr lang="zh-CN" altLang="en-US" dirty="0"/>
              <a:t>使得</a:t>
            </a:r>
            <a:r>
              <a:rPr lang="en-US" altLang="zh-CN" dirty="0"/>
              <a:t>(al+…+</a:t>
            </a:r>
            <a:r>
              <a:rPr lang="en-US" altLang="zh-CN" dirty="0" err="1"/>
              <a:t>ar</a:t>
            </a:r>
            <a:r>
              <a:rPr lang="en-US" altLang="zh-CN" dirty="0"/>
              <a:t>)/(r-l+1)</a:t>
            </a:r>
            <a:r>
              <a:rPr lang="zh-CN" altLang="en-US" dirty="0"/>
              <a:t>最大。</a:t>
            </a:r>
            <a:r>
              <a:rPr lang="en-US" altLang="zh-CN" dirty="0"/>
              <a:t>n&lt;=10^5</a:t>
            </a:r>
            <a:r>
              <a:rPr lang="zh-CN" altLang="en-US" dirty="0"/>
              <a:t>。输出小数，精度</a:t>
            </a:r>
            <a:r>
              <a:rPr lang="en-US" altLang="zh-CN" dirty="0"/>
              <a:t>1e-6</a:t>
            </a:r>
            <a:r>
              <a:rPr lang="zh-CN" altLang="en-US" dirty="0"/>
              <a:t>即可。</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最大平均子段和</a:t>
            </a:r>
            <a:endParaRPr lang="zh-CN" altLang="en-US" dirty="0"/>
          </a:p>
        </p:txBody>
      </p:sp>
      <p:sp>
        <p:nvSpPr>
          <p:cNvPr id="3" name="内容占位符 2"/>
          <p:cNvSpPr>
            <a:spLocks noGrp="1"/>
          </p:cNvSpPr>
          <p:nvPr>
            <p:ph idx="1"/>
          </p:nvPr>
        </p:nvSpPr>
        <p:spPr/>
        <p:txBody>
          <a:bodyPr/>
          <a:lstStyle/>
          <a:p>
            <a:r>
              <a:rPr lang="zh-CN" altLang="en-US" dirty="0"/>
              <a:t>考虑二分一个答案</a:t>
            </a:r>
            <a:r>
              <a:rPr lang="en-US" altLang="zh-CN" dirty="0"/>
              <a:t>p</a:t>
            </a:r>
            <a:r>
              <a:rPr lang="zh-CN" altLang="en-US" dirty="0"/>
              <a:t>，然后让</a:t>
            </a:r>
            <a:r>
              <a:rPr lang="en-US" altLang="zh-CN" dirty="0"/>
              <a:t>bi=ai-p</a:t>
            </a:r>
            <a:r>
              <a:rPr lang="zh-CN" altLang="en-US" dirty="0"/>
              <a:t>，只需要看</a:t>
            </a:r>
            <a:r>
              <a:rPr lang="en-US" altLang="zh-CN" dirty="0"/>
              <a:t>bi</a:t>
            </a:r>
            <a:r>
              <a:rPr lang="zh-CN" altLang="en-US" dirty="0"/>
              <a:t>构成的序列是否有</a:t>
            </a:r>
            <a:r>
              <a:rPr lang="en-US" altLang="zh-CN" dirty="0"/>
              <a:t>&gt;0</a:t>
            </a:r>
            <a:r>
              <a:rPr lang="zh-CN" altLang="en-US" dirty="0"/>
              <a:t>的子段，就可以知道</a:t>
            </a:r>
            <a:r>
              <a:rPr lang="en-US" altLang="zh-CN" dirty="0"/>
              <a:t>ai</a:t>
            </a:r>
            <a:r>
              <a:rPr lang="zh-CN" altLang="en-US" dirty="0"/>
              <a:t>序列有没有平均值大于</a:t>
            </a:r>
            <a:r>
              <a:rPr lang="en-US" altLang="zh-CN" dirty="0"/>
              <a:t>p</a:t>
            </a:r>
            <a:r>
              <a:rPr lang="zh-CN" altLang="en-US" dirty="0"/>
              <a:t>的子段。</a:t>
            </a:r>
            <a:endParaRPr lang="en-US" altLang="zh-CN" dirty="0"/>
          </a:p>
          <a:p>
            <a:r>
              <a:rPr lang="zh-CN" altLang="en-US" dirty="0"/>
              <a:t>看</a:t>
            </a:r>
            <a:r>
              <a:rPr lang="en-US" altLang="zh-CN" dirty="0"/>
              <a:t>bi</a:t>
            </a:r>
            <a:r>
              <a:rPr lang="zh-CN" altLang="en-US" dirty="0"/>
              <a:t>构成的序列是否有</a:t>
            </a:r>
            <a:r>
              <a:rPr lang="en-US" altLang="zh-CN" dirty="0"/>
              <a:t>&gt;0</a:t>
            </a:r>
            <a:r>
              <a:rPr lang="zh-CN" altLang="en-US" dirty="0"/>
              <a:t>的子段可以直接找</a:t>
            </a:r>
            <a:r>
              <a:rPr lang="en-US" altLang="zh-CN" dirty="0"/>
              <a:t>b</a:t>
            </a:r>
            <a:r>
              <a:rPr lang="zh-CN" altLang="en-US" dirty="0"/>
              <a:t>的最大子段和。</a:t>
            </a:r>
            <a:endParaRPr lang="en-US" altLang="zh-CN" dirty="0"/>
          </a:p>
          <a:p>
            <a:endParaRPr lang="en-US" altLang="zh-CN" dirty="0"/>
          </a:p>
          <a:p>
            <a:r>
              <a:rPr lang="zh-CN" altLang="en-US" dirty="0"/>
              <a:t>科普：最大子段和（略）</a:t>
            </a:r>
            <a:endParaRPr lang="en-US" altLang="zh-CN" dirty="0"/>
          </a:p>
          <a:p>
            <a:r>
              <a:rPr lang="zh-CN" altLang="en-US" dirty="0"/>
              <a:t>二分可以把最优性问题变为判定性问题。</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【BalticOI2018】【LOJ#2776】 </a:t>
            </a:r>
            <a:r>
              <a:rPr lang="zh-CN" altLang="en-US" dirty="0"/>
              <a:t>蠕虫之忧</a:t>
            </a:r>
            <a:endParaRPr lang="zh-CN" altLang="en-US" dirty="0"/>
          </a:p>
        </p:txBody>
      </p:sp>
      <p:sp>
        <p:nvSpPr>
          <p:cNvPr id="3" name="内容占位符 2"/>
          <p:cNvSpPr>
            <a:spLocks noGrp="1"/>
          </p:cNvSpPr>
          <p:nvPr>
            <p:ph idx="1"/>
          </p:nvPr>
        </p:nvSpPr>
        <p:spPr/>
        <p:txBody>
          <a:bodyPr/>
          <a:lstStyle/>
          <a:p>
            <a:r>
              <a:rPr lang="zh-CN" altLang="en-US" dirty="0"/>
              <a:t>给定一个</a:t>
            </a:r>
            <a:r>
              <a:rPr lang="en-US" altLang="zh-CN" dirty="0"/>
              <a:t>Z^3-&gt;Z</a:t>
            </a:r>
            <a:r>
              <a:rPr lang="zh-CN" altLang="en-US" dirty="0"/>
              <a:t>的函数，坐标在</a:t>
            </a:r>
            <a:r>
              <a:rPr lang="en-US" altLang="zh-CN" dirty="0"/>
              <a:t>N*M*K</a:t>
            </a:r>
            <a:r>
              <a:rPr lang="zh-CN" altLang="en-US" dirty="0"/>
              <a:t>内，每次询问一个位置的函数值，求一个极大点。</a:t>
            </a:r>
            <a:endParaRPr lang="en-US" altLang="zh-CN" dirty="0"/>
          </a:p>
          <a:p>
            <a:r>
              <a:rPr lang="zh-CN" altLang="en-US" dirty="0"/>
              <a:t>任务</a:t>
            </a:r>
            <a:r>
              <a:rPr lang="en-US" altLang="zh-CN" dirty="0"/>
              <a:t>1</a:t>
            </a:r>
            <a:r>
              <a:rPr lang="zh-CN" altLang="en-US" dirty="0"/>
              <a:t>：</a:t>
            </a:r>
            <a:r>
              <a:rPr lang="en-US" altLang="zh-CN" dirty="0"/>
              <a:t>M=K=1</a:t>
            </a:r>
            <a:r>
              <a:rPr lang="zh-CN" altLang="en-US" dirty="0"/>
              <a:t>，</a:t>
            </a:r>
            <a:r>
              <a:rPr lang="en-US" altLang="zh-CN" dirty="0"/>
              <a:t>N=1000000,Q=35</a:t>
            </a:r>
            <a:r>
              <a:rPr lang="zh-CN" altLang="en-US" dirty="0"/>
              <a:t>。</a:t>
            </a:r>
            <a:endParaRPr lang="en-US" altLang="zh-CN" dirty="0"/>
          </a:p>
          <a:p>
            <a:r>
              <a:rPr lang="zh-CN" altLang="en-US" dirty="0"/>
              <a:t>任务</a:t>
            </a:r>
            <a:r>
              <a:rPr lang="en-US" altLang="zh-CN" dirty="0"/>
              <a:t>2</a:t>
            </a:r>
            <a:r>
              <a:rPr lang="zh-CN" altLang="en-US" dirty="0"/>
              <a:t>：</a:t>
            </a:r>
            <a:r>
              <a:rPr lang="en-US" altLang="zh-CN" dirty="0"/>
              <a:t>K=1</a:t>
            </a:r>
            <a:r>
              <a:rPr lang="zh-CN" altLang="en-US" dirty="0"/>
              <a:t>，</a:t>
            </a:r>
            <a:r>
              <a:rPr lang="en-US" altLang="zh-CN" dirty="0"/>
              <a:t>N=M=1000,Q=3500</a:t>
            </a:r>
            <a:r>
              <a:rPr lang="zh-CN" altLang="en-US" dirty="0"/>
              <a:t>。</a:t>
            </a:r>
            <a:endParaRPr lang="en-US" altLang="zh-CN" dirty="0"/>
          </a:p>
          <a:p>
            <a:r>
              <a:rPr lang="zh-CN" altLang="en-US" dirty="0"/>
              <a:t>任务</a:t>
            </a:r>
            <a:r>
              <a:rPr lang="en-US" altLang="zh-CN" dirty="0"/>
              <a:t>3</a:t>
            </a:r>
            <a:r>
              <a:rPr lang="zh-CN" altLang="en-US" dirty="0"/>
              <a:t>：</a:t>
            </a:r>
            <a:r>
              <a:rPr lang="en-US" altLang="zh-CN" dirty="0"/>
              <a:t>N=M=K=500</a:t>
            </a:r>
            <a:r>
              <a:rPr lang="zh-CN" altLang="en-US" dirty="0"/>
              <a:t>，</a:t>
            </a:r>
            <a:r>
              <a:rPr lang="en-US" altLang="zh-CN" dirty="0"/>
              <a:t>Q=150000</a:t>
            </a:r>
            <a:r>
              <a:rPr lang="zh-CN" altLang="en-US" dirty="0"/>
              <a:t>。</a:t>
            </a:r>
            <a:endParaRPr lang="en-US" altLang="zh-CN" dirty="0"/>
          </a:p>
          <a:p>
            <a:r>
              <a:rPr lang="zh-CN" altLang="en-US" dirty="0"/>
              <a:t>交互库提前</a:t>
            </a:r>
            <a:r>
              <a:rPr lang="en-US" altLang="zh-CN" dirty="0"/>
              <a:t>fixed</a:t>
            </a:r>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【BalticOI2018】【LOJ#2776】 </a:t>
            </a:r>
            <a:r>
              <a:rPr lang="zh-CN" altLang="en-US" dirty="0"/>
              <a:t>蠕虫之忧</a:t>
            </a:r>
            <a:endParaRPr lang="zh-CN" altLang="en-US" dirty="0"/>
          </a:p>
        </p:txBody>
      </p:sp>
      <p:sp>
        <p:nvSpPr>
          <p:cNvPr id="3" name="内容占位符 2"/>
          <p:cNvSpPr>
            <a:spLocks noGrp="1"/>
          </p:cNvSpPr>
          <p:nvPr>
            <p:ph idx="1"/>
          </p:nvPr>
        </p:nvSpPr>
        <p:spPr/>
        <p:txBody>
          <a:bodyPr/>
          <a:lstStyle/>
          <a:p>
            <a:r>
              <a:rPr lang="zh-CN" altLang="en-US" dirty="0"/>
              <a:t>子任务</a:t>
            </a:r>
            <a:r>
              <a:rPr lang="en-US" altLang="zh-CN" dirty="0"/>
              <a:t>1</a:t>
            </a:r>
            <a:endParaRPr lang="en-US" altLang="zh-CN" dirty="0"/>
          </a:p>
          <a:p>
            <a:r>
              <a:rPr lang="zh-CN" altLang="en-US" dirty="0"/>
              <a:t>有人说：二分！？三分！？可是次数都不够。</a:t>
            </a:r>
            <a:endParaRPr lang="en-US" altLang="zh-CN" dirty="0"/>
          </a:p>
          <a:p>
            <a:r>
              <a:rPr lang="zh-CN" altLang="en-US" dirty="0"/>
              <a:t>这时候我们需要用黄金分割比分。</a:t>
            </a:r>
            <a:endParaRPr lang="en-US" altLang="zh-CN" dirty="0"/>
          </a:p>
          <a:p>
            <a:r>
              <a:rPr lang="zh-CN" altLang="en-US" dirty="0"/>
              <a:t>因为黄金分割比位置在下一层二分处还是该位置。</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【BalticOI2018】【LOJ#2776】 </a:t>
            </a:r>
            <a:r>
              <a:rPr lang="zh-CN" altLang="en-US" dirty="0"/>
              <a:t>蠕虫之忧</a:t>
            </a:r>
            <a:endParaRPr lang="zh-CN" altLang="en-US" dirty="0"/>
          </a:p>
        </p:txBody>
      </p:sp>
      <p:sp>
        <p:nvSpPr>
          <p:cNvPr id="3" name="内容占位符 2"/>
          <p:cNvSpPr>
            <a:spLocks noGrp="1"/>
          </p:cNvSpPr>
          <p:nvPr>
            <p:ph idx="1"/>
          </p:nvPr>
        </p:nvSpPr>
        <p:spPr/>
        <p:txBody>
          <a:bodyPr/>
          <a:lstStyle/>
          <a:p>
            <a:r>
              <a:rPr lang="zh-CN" altLang="en-US" dirty="0"/>
              <a:t>子任务</a:t>
            </a:r>
            <a:r>
              <a:rPr lang="en-US" altLang="zh-CN" dirty="0"/>
              <a:t>2</a:t>
            </a:r>
            <a:endParaRPr lang="en-US" altLang="zh-CN" dirty="0"/>
          </a:p>
          <a:p>
            <a:r>
              <a:rPr lang="zh-CN" altLang="en-US" dirty="0"/>
              <a:t>复制一维二分到二维，每次询问中线上最大值点，看看他左右两侧哪一侧增高就去哪边，不过注意可以每次二分较短的一维。同时如果之前查询到的全局最大值比当前线上最大值大，则向全局最大值位置继续二分。</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【BalticOI2018】【LOJ#2776】 </a:t>
            </a:r>
            <a:r>
              <a:rPr lang="zh-CN" altLang="en-US" dirty="0"/>
              <a:t>蠕虫之忧</a:t>
            </a:r>
            <a:endParaRPr lang="zh-CN" altLang="en-US" dirty="0"/>
          </a:p>
        </p:txBody>
      </p:sp>
      <p:sp>
        <p:nvSpPr>
          <p:cNvPr id="3" name="内容占位符 2"/>
          <p:cNvSpPr>
            <a:spLocks noGrp="1"/>
          </p:cNvSpPr>
          <p:nvPr>
            <p:ph idx="1"/>
          </p:nvPr>
        </p:nvSpPr>
        <p:spPr/>
        <p:txBody>
          <a:bodyPr/>
          <a:lstStyle/>
          <a:p>
            <a:r>
              <a:rPr lang="zh-CN" altLang="en-US" dirty="0"/>
              <a:t>子任务</a:t>
            </a:r>
            <a:r>
              <a:rPr lang="en-US" altLang="zh-CN" dirty="0"/>
              <a:t>3</a:t>
            </a:r>
            <a:endParaRPr lang="en-US" altLang="zh-CN" dirty="0"/>
          </a:p>
          <a:p>
            <a:r>
              <a:rPr lang="en-US" altLang="zh-CN" dirty="0"/>
              <a:t>Q</a:t>
            </a:r>
            <a:r>
              <a:rPr lang="zh-CN" altLang="en-US" dirty="0"/>
              <a:t>这么大，直接随便搞搞？</a:t>
            </a:r>
            <a:endParaRPr lang="en-US" altLang="zh-CN" dirty="0"/>
          </a:p>
          <a:p>
            <a:r>
              <a:rPr lang="zh-CN" altLang="en-US" dirty="0"/>
              <a:t>随机！先用</a:t>
            </a:r>
            <a:r>
              <a:rPr lang="en-US" altLang="zh-CN" dirty="0"/>
              <a:t>q/2</a:t>
            </a:r>
            <a:r>
              <a:rPr lang="zh-CN" altLang="en-US" dirty="0"/>
              <a:t>次随机询问，问一个最大的点，然后用这个点爬山。期望到山顶的路径长度其实很短。</a:t>
            </a:r>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自创题 空间跳跃</a:t>
            </a:r>
            <a:endParaRPr lang="zh-CN" altLang="en-US" dirty="0"/>
          </a:p>
        </p:txBody>
      </p:sp>
      <p:sp>
        <p:nvSpPr>
          <p:cNvPr id="3" name="内容占位符 2"/>
          <p:cNvSpPr>
            <a:spLocks noGrp="1"/>
          </p:cNvSpPr>
          <p:nvPr>
            <p:ph idx="1"/>
          </p:nvPr>
        </p:nvSpPr>
        <p:spPr/>
        <p:txBody>
          <a:bodyPr/>
          <a:lstStyle/>
          <a:p>
            <a:r>
              <a:rPr lang="zh-CN" altLang="en-US" dirty="0"/>
              <a:t>你在玩一个游戏，游戏中的一个关卡是这样的：</a:t>
            </a:r>
            <a:endParaRPr lang="en-US" altLang="zh-CN" dirty="0"/>
          </a:p>
          <a:p>
            <a:r>
              <a:rPr lang="zh-CN" altLang="en-US" dirty="0"/>
              <a:t>有一张</a:t>
            </a:r>
            <a:r>
              <a:rPr lang="en-US" altLang="zh-CN" dirty="0"/>
              <a:t>n</a:t>
            </a:r>
            <a:r>
              <a:rPr lang="zh-CN" altLang="en-US" dirty="0"/>
              <a:t>个节点和</a:t>
            </a:r>
            <a:r>
              <a:rPr lang="en-US" altLang="zh-CN" dirty="0"/>
              <a:t>m</a:t>
            </a:r>
            <a:r>
              <a:rPr lang="zh-CN" altLang="en-US" dirty="0"/>
              <a:t>条边的有向图，每条边有一个长度，你的角色一开始在</a:t>
            </a:r>
            <a:r>
              <a:rPr lang="en-US" altLang="zh-CN" dirty="0"/>
              <a:t>1</a:t>
            </a:r>
            <a:r>
              <a:rPr lang="zh-CN" altLang="en-US" dirty="0"/>
              <a:t>号点移动速度为</a:t>
            </a:r>
            <a:r>
              <a:rPr lang="en-US" altLang="zh-CN" dirty="0"/>
              <a:t>1</a:t>
            </a:r>
            <a:r>
              <a:rPr lang="zh-CN" altLang="en-US" dirty="0"/>
              <a:t>单位长度每秒，每次到达一个点会带权选择一个随机的出边走出去，在边上移动的时候会消耗对应长度的时间。你的目的是在</a:t>
            </a:r>
            <a:r>
              <a:rPr lang="en-US" altLang="zh-CN" dirty="0"/>
              <a:t>L</a:t>
            </a:r>
            <a:r>
              <a:rPr lang="zh-CN" altLang="en-US" dirty="0"/>
              <a:t>的时间内到达</a:t>
            </a:r>
            <a:r>
              <a:rPr lang="en-US" altLang="zh-CN" dirty="0"/>
              <a:t>n</a:t>
            </a:r>
            <a:r>
              <a:rPr lang="zh-CN" altLang="en-US" dirty="0"/>
              <a:t>号点，你可以选择在任意时间重开这一关。求你在现实世界过关所需要的最小期望时间。输出实数。</a:t>
            </a:r>
            <a:r>
              <a:rPr lang="en-US" altLang="zh-CN" dirty="0"/>
              <a:t>n&lt;=100,m&lt;=200,</a:t>
            </a:r>
            <a:r>
              <a:rPr lang="zh-CN" altLang="en-US" dirty="0"/>
              <a:t>其他所有数在</a:t>
            </a:r>
            <a:r>
              <a:rPr lang="en-US" altLang="zh-CN" dirty="0"/>
              <a:t>1e9</a:t>
            </a:r>
            <a:r>
              <a:rPr lang="zh-CN" altLang="en-US" dirty="0"/>
              <a:t>以内。</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自创题 空间跳跃</a:t>
            </a:r>
            <a:endParaRPr lang="zh-CN" altLang="en-US" dirty="0"/>
          </a:p>
        </p:txBody>
      </p:sp>
      <p:sp>
        <p:nvSpPr>
          <p:cNvPr id="3" name="内容占位符 2"/>
          <p:cNvSpPr>
            <a:spLocks noGrp="1"/>
          </p:cNvSpPr>
          <p:nvPr>
            <p:ph idx="1"/>
          </p:nvPr>
        </p:nvSpPr>
        <p:spPr/>
        <p:txBody>
          <a:bodyPr/>
          <a:lstStyle/>
          <a:p>
            <a:r>
              <a:rPr lang="zh-CN" altLang="en-US" dirty="0"/>
              <a:t>二分答案</a:t>
            </a:r>
            <a:r>
              <a:rPr lang="en-US" altLang="zh-CN" dirty="0"/>
              <a:t>T</a:t>
            </a:r>
            <a:r>
              <a:rPr lang="zh-CN" altLang="en-US" dirty="0"/>
              <a:t>，在游戏中加入一个虚拟按钮，这个按钮的功能是立刻以</a:t>
            </a:r>
            <a:r>
              <a:rPr lang="en-US" altLang="zh-CN" dirty="0"/>
              <a:t>T</a:t>
            </a:r>
            <a:r>
              <a:rPr lang="zh-CN" altLang="en-US" dirty="0"/>
              <a:t>的时间通关。</a:t>
            </a:r>
            <a:endParaRPr lang="en-US" altLang="zh-CN" dirty="0"/>
          </a:p>
          <a:p>
            <a:r>
              <a:rPr lang="zh-CN" altLang="en-US" dirty="0"/>
              <a:t>用动态规划算出人物在每一个点的期望通关时间和为了达到这个通关时间的决策（继续走、重开还是按按钮），如果最后我们发现在</a:t>
            </a:r>
            <a:r>
              <a:rPr lang="en-US" altLang="zh-CN" dirty="0"/>
              <a:t>1</a:t>
            </a:r>
            <a:r>
              <a:rPr lang="zh-CN" altLang="en-US" dirty="0"/>
              <a:t>号点按按钮是最优的则实际通关最小期望时间</a:t>
            </a:r>
            <a:r>
              <a:rPr lang="en-US" altLang="zh-CN" dirty="0"/>
              <a:t>&gt;=T,</a:t>
            </a:r>
            <a:r>
              <a:rPr lang="zh-CN" altLang="en-US" dirty="0"/>
              <a:t>否则</a:t>
            </a:r>
            <a:r>
              <a:rPr lang="en-US" altLang="zh-CN" dirty="0"/>
              <a:t>&lt;T</a:t>
            </a:r>
            <a:r>
              <a:rPr lang="zh-CN" altLang="en-US" dirty="0"/>
              <a:t>。</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前言</a:t>
            </a:r>
            <a:endParaRPr lang="zh-CN" altLang="en-US" dirty="0"/>
          </a:p>
        </p:txBody>
      </p:sp>
      <p:sp>
        <p:nvSpPr>
          <p:cNvPr id="3" name="内容占位符 2"/>
          <p:cNvSpPr>
            <a:spLocks noGrp="1"/>
          </p:cNvSpPr>
          <p:nvPr>
            <p:ph idx="1"/>
          </p:nvPr>
        </p:nvSpPr>
        <p:spPr/>
        <p:txBody>
          <a:bodyPr/>
          <a:lstStyle/>
          <a:p>
            <a:r>
              <a:rPr lang="zh-CN" altLang="en-US" dirty="0"/>
              <a:t>本次课程的题目主要都来源于网络，请做过的同学们闷声发大财。</a:t>
            </a:r>
            <a:endParaRPr lang="en-US" altLang="zh-CN" dirty="0"/>
          </a:p>
          <a:p>
            <a:r>
              <a:rPr lang="zh-CN" altLang="en-US" dirty="0"/>
              <a:t>每道题会给</a:t>
            </a:r>
            <a:r>
              <a:rPr lang="en-US" altLang="zh-CN"/>
              <a:t>5</a:t>
            </a:r>
            <a:r>
              <a:rPr lang="zh-CN" altLang="en-US"/>
              <a:t>分钟</a:t>
            </a:r>
            <a:r>
              <a:rPr lang="zh-CN" altLang="en-US" dirty="0"/>
              <a:t>的思考时间，有想法的同学可以上台分享。</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分治算法</a:t>
            </a:r>
            <a:endParaRPr lang="zh-CN" altLang="en-US" dirty="0"/>
          </a:p>
        </p:txBody>
      </p:sp>
      <p:sp>
        <p:nvSpPr>
          <p:cNvPr id="3" name="内容占位符 2"/>
          <p:cNvSpPr>
            <a:spLocks noGrp="1"/>
          </p:cNvSpPr>
          <p:nvPr>
            <p:ph idx="1"/>
          </p:nvPr>
        </p:nvSpPr>
        <p:spPr/>
        <p:txBody>
          <a:bodyPr/>
          <a:lstStyle/>
          <a:p>
            <a:r>
              <a:rPr lang="zh-CN" altLang="en-US" dirty="0"/>
              <a:t>有分就有合，分治利用的就是两个整数据段可以快速合并的特点进行计算。</a:t>
            </a:r>
            <a:endParaRPr lang="en-US" altLang="zh-CN" dirty="0"/>
          </a:p>
          <a:p>
            <a:r>
              <a:rPr lang="zh-CN" altLang="en-US" dirty="0"/>
              <a:t>一维分治，树分治，高维分治（</a:t>
            </a:r>
            <a:r>
              <a:rPr lang="en-US" altLang="zh-CN" dirty="0" err="1"/>
              <a:t>kdtree</a:t>
            </a:r>
            <a:r>
              <a:rPr lang="zh-CN" altLang="en-US" dirty="0"/>
              <a:t>）。</a:t>
            </a:r>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FFT</a:t>
            </a:r>
            <a:endParaRPr lang="zh-CN" altLang="en-US" dirty="0"/>
          </a:p>
        </p:txBody>
      </p:sp>
      <p:sp>
        <p:nvSpPr>
          <p:cNvPr id="3" name="内容占位符 2"/>
          <p:cNvSpPr>
            <a:spLocks noGrp="1"/>
          </p:cNvSpPr>
          <p:nvPr>
            <p:ph idx="1"/>
          </p:nvPr>
        </p:nvSpPr>
        <p:spPr/>
        <p:txBody>
          <a:bodyPr/>
          <a:lstStyle/>
          <a:p>
            <a:r>
              <a:rPr lang="zh-CN" altLang="en-US" dirty="0"/>
              <a:t>虽然不是必要知识，但是提一句。</a:t>
            </a:r>
            <a:endParaRPr lang="en-US" altLang="zh-CN" dirty="0"/>
          </a:p>
          <a:p>
            <a:r>
              <a:rPr lang="zh-CN" altLang="en-US" dirty="0"/>
              <a:t>其实</a:t>
            </a:r>
            <a:r>
              <a:rPr lang="en-US" altLang="zh-CN" dirty="0"/>
              <a:t>FFT</a:t>
            </a:r>
            <a:r>
              <a:rPr lang="zh-CN" altLang="en-US" dirty="0"/>
              <a:t>是分治的一个绝妙应用，没有学过的选手可以学一下。</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Random</a:t>
            </a:r>
            <a:r>
              <a:rPr lang="zh-CN" altLang="en-US" dirty="0"/>
              <a:t>（原创题）</a:t>
            </a:r>
            <a:endParaRPr lang="zh-CN" altLang="en-US" dirty="0"/>
          </a:p>
        </p:txBody>
      </p:sp>
      <p:sp>
        <p:nvSpPr>
          <p:cNvPr id="3" name="内容占位符 2"/>
          <p:cNvSpPr>
            <a:spLocks noGrp="1"/>
          </p:cNvSpPr>
          <p:nvPr>
            <p:ph idx="1"/>
          </p:nvPr>
        </p:nvSpPr>
        <p:spPr/>
        <p:txBody>
          <a:bodyPr/>
          <a:lstStyle/>
          <a:p>
            <a:r>
              <a:rPr lang="zh-CN" altLang="en-US" dirty="0"/>
              <a:t>给定一个排列，随机做</a:t>
            </a:r>
            <a:r>
              <a:rPr lang="en-US" altLang="zh-CN" dirty="0"/>
              <a:t>k</a:t>
            </a:r>
            <a:r>
              <a:rPr lang="zh-CN" altLang="en-US" dirty="0"/>
              <a:t>次交换两个数，求最后期望逆序对数。</a:t>
            </a:r>
            <a:endParaRPr lang="en-US" altLang="zh-CN" dirty="0"/>
          </a:p>
          <a:p>
            <a:r>
              <a:rPr lang="en-US" altLang="zh-CN" dirty="0"/>
              <a:t>n&lt;=5e5</a:t>
            </a:r>
            <a:r>
              <a:rPr lang="zh-CN" altLang="en-US" dirty="0"/>
              <a:t>，</a:t>
            </a:r>
            <a:r>
              <a:rPr lang="en-US" altLang="zh-CN" dirty="0"/>
              <a:t>k&lt;=1e9</a:t>
            </a:r>
            <a:r>
              <a:rPr lang="zh-CN" altLang="en-US" dirty="0"/>
              <a:t>。</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解答</a:t>
            </a:r>
            <a:endParaRPr lang="zh-CN" altLang="en-US" dirty="0"/>
          </a:p>
        </p:txBody>
      </p:sp>
      <p:sp>
        <p:nvSpPr>
          <p:cNvPr id="3" name="内容占位符 2"/>
          <p:cNvSpPr>
            <a:spLocks noGrp="1"/>
          </p:cNvSpPr>
          <p:nvPr>
            <p:ph idx="1"/>
          </p:nvPr>
        </p:nvSpPr>
        <p:spPr/>
        <p:txBody>
          <a:bodyPr/>
          <a:lstStyle/>
          <a:p>
            <a:r>
              <a:rPr lang="en-US" altLang="zh-CN" dirty="0"/>
              <a:t>k=0</a:t>
            </a:r>
            <a:r>
              <a:rPr lang="zh-CN" altLang="en-US" dirty="0"/>
              <a:t>的时候就是朴素的逆序对问题，需要分治。</a:t>
            </a:r>
            <a:endParaRPr lang="en-US" altLang="zh-CN" dirty="0"/>
          </a:p>
          <a:p>
            <a:r>
              <a:rPr lang="zh-CN" altLang="en-US" dirty="0"/>
              <a:t>考虑直接在</a:t>
            </a:r>
            <a:r>
              <a:rPr lang="en-US" altLang="zh-CN" dirty="0"/>
              <a:t>k</a:t>
            </a:r>
            <a:r>
              <a:rPr lang="zh-CN" altLang="en-US" dirty="0"/>
              <a:t>！</a:t>
            </a:r>
            <a:r>
              <a:rPr lang="en-US" altLang="zh-CN" dirty="0"/>
              <a:t>=0</a:t>
            </a:r>
            <a:r>
              <a:rPr lang="zh-CN" altLang="en-US" dirty="0"/>
              <a:t>的时候也硬上分治。</a:t>
            </a:r>
            <a:endParaRPr lang="en-US" altLang="zh-CN" dirty="0"/>
          </a:p>
          <a:p>
            <a:r>
              <a:rPr lang="zh-CN" altLang="en-US" dirty="0"/>
              <a:t>对于</a:t>
            </a:r>
            <a:r>
              <a:rPr lang="en-US" altLang="zh-CN" dirty="0"/>
              <a:t>(</a:t>
            </a:r>
            <a:r>
              <a:rPr lang="en-US" altLang="zh-CN" dirty="0" err="1"/>
              <a:t>l,r</a:t>
            </a:r>
            <a:r>
              <a:rPr lang="en-US" altLang="zh-CN" dirty="0"/>
              <a:t>)</a:t>
            </a:r>
            <a:r>
              <a:rPr lang="zh-CN" altLang="en-US" dirty="0"/>
              <a:t>节点，我们只统计</a:t>
            </a:r>
            <a:r>
              <a:rPr lang="en-US" altLang="zh-CN" dirty="0"/>
              <a:t>k</a:t>
            </a:r>
            <a:r>
              <a:rPr lang="zh-CN" altLang="en-US" dirty="0"/>
              <a:t>轮过后期望</a:t>
            </a:r>
            <a:r>
              <a:rPr lang="en-US" altLang="zh-CN" dirty="0"/>
              <a:t>(</a:t>
            </a:r>
            <a:r>
              <a:rPr lang="en-US" altLang="zh-CN" dirty="0" err="1"/>
              <a:t>l,mid</a:t>
            </a:r>
            <a:r>
              <a:rPr lang="en-US" altLang="zh-CN" dirty="0"/>
              <a:t>)</a:t>
            </a:r>
            <a:r>
              <a:rPr lang="zh-CN" altLang="en-US" dirty="0"/>
              <a:t>与</a:t>
            </a:r>
            <a:r>
              <a:rPr lang="en-US" altLang="zh-CN" dirty="0"/>
              <a:t>(mid+1,r)</a:t>
            </a:r>
            <a:r>
              <a:rPr lang="zh-CN" altLang="en-US" dirty="0"/>
              <a:t>之间的贡献。于是我们的状态变成了</a:t>
            </a:r>
            <a:r>
              <a:rPr lang="en-US" altLang="zh-CN" dirty="0"/>
              <a:t>f[k][0/1/2][0/1/2] </a:t>
            </a:r>
            <a:r>
              <a:rPr lang="zh-CN" altLang="en-US" dirty="0"/>
              <a:t>，表示第一个数在区间左</a:t>
            </a:r>
            <a:r>
              <a:rPr lang="en-US" altLang="zh-CN" dirty="0"/>
              <a:t>/</a:t>
            </a:r>
            <a:r>
              <a:rPr lang="zh-CN" altLang="en-US" dirty="0"/>
              <a:t>右</a:t>
            </a:r>
            <a:r>
              <a:rPr lang="en-US" altLang="zh-CN" dirty="0"/>
              <a:t>/</a:t>
            </a:r>
            <a:r>
              <a:rPr lang="zh-CN" altLang="en-US" dirty="0"/>
              <a:t>区间外，第二个在区间左</a:t>
            </a:r>
            <a:r>
              <a:rPr lang="en-US" altLang="zh-CN" dirty="0"/>
              <a:t>/</a:t>
            </a:r>
            <a:r>
              <a:rPr lang="zh-CN" altLang="en-US" dirty="0"/>
              <a:t>右</a:t>
            </a:r>
            <a:r>
              <a:rPr lang="en-US" altLang="zh-CN" dirty="0"/>
              <a:t>/</a:t>
            </a:r>
            <a:r>
              <a:rPr lang="zh-CN" altLang="en-US" dirty="0"/>
              <a:t>区间外，过</a:t>
            </a:r>
            <a:r>
              <a:rPr lang="en-US" altLang="zh-CN" dirty="0"/>
              <a:t>k</a:t>
            </a:r>
            <a:r>
              <a:rPr lang="zh-CN" altLang="en-US" dirty="0"/>
              <a:t>轮他们产生贡献的概率。</a:t>
            </a:r>
            <a:endParaRPr lang="zh-CN" altLang="en-US" dirty="0"/>
          </a:p>
          <a:p>
            <a:r>
              <a:rPr lang="zh-CN" altLang="en-US" dirty="0"/>
              <a:t>这个</a:t>
            </a:r>
            <a:r>
              <a:rPr lang="en-US" altLang="zh-CN" dirty="0"/>
              <a:t>DP</a:t>
            </a:r>
            <a:r>
              <a:rPr lang="zh-CN" altLang="en-US" dirty="0"/>
              <a:t>可以用矩阵快速幂加速计算，同时只跟区间长度有关，注意到分治只会产生</a:t>
            </a:r>
            <a:r>
              <a:rPr lang="en-US" altLang="zh-CN" dirty="0"/>
              <a:t>O(</a:t>
            </a:r>
            <a:r>
              <a:rPr lang="en-US" altLang="zh-CN" dirty="0" err="1"/>
              <a:t>logn</a:t>
            </a:r>
            <a:r>
              <a:rPr lang="en-US" altLang="zh-CN" dirty="0"/>
              <a:t>)</a:t>
            </a:r>
            <a:r>
              <a:rPr lang="zh-CN" altLang="en-US" dirty="0"/>
              <a:t>种不同长度的区间，所以矩阵快速幂不在瓶颈上。</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随机点分治</a:t>
            </a:r>
            <a:endParaRPr lang="zh-CN" altLang="en-US" dirty="0"/>
          </a:p>
        </p:txBody>
      </p:sp>
      <p:sp>
        <p:nvSpPr>
          <p:cNvPr id="3" name="内容占位符 2"/>
          <p:cNvSpPr>
            <a:spLocks noGrp="1"/>
          </p:cNvSpPr>
          <p:nvPr>
            <p:ph idx="1"/>
          </p:nvPr>
        </p:nvSpPr>
        <p:spPr/>
        <p:txBody>
          <a:bodyPr/>
          <a:lstStyle/>
          <a:p>
            <a:r>
              <a:rPr lang="zh-CN" altLang="en-US" dirty="0"/>
              <a:t>给定一颗树</a:t>
            </a:r>
            <a:r>
              <a:rPr lang="en-US" altLang="zh-CN" dirty="0"/>
              <a:t>T</a:t>
            </a:r>
            <a:r>
              <a:rPr lang="zh-CN" altLang="en-US" dirty="0"/>
              <a:t>，每次并非选重心而是随机选择一个点进行分治，求期望复杂度。</a:t>
            </a:r>
            <a:endParaRPr lang="en-US" altLang="zh-CN" dirty="0"/>
          </a:p>
          <a:p>
            <a:r>
              <a:rPr lang="en-US" altLang="zh-CN" dirty="0"/>
              <a:t>n&lt;=1e5</a:t>
            </a:r>
            <a:r>
              <a:rPr lang="zh-CN" altLang="en-US" dirty="0"/>
              <a:t>。</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解答</a:t>
            </a:r>
            <a:endParaRPr lang="zh-CN" altLang="en-US" dirty="0"/>
          </a:p>
        </p:txBody>
      </p:sp>
      <p:sp>
        <p:nvSpPr>
          <p:cNvPr id="3" name="内容占位符 2"/>
          <p:cNvSpPr>
            <a:spLocks noGrp="1"/>
          </p:cNvSpPr>
          <p:nvPr>
            <p:ph idx="1"/>
          </p:nvPr>
        </p:nvSpPr>
        <p:spPr/>
        <p:txBody>
          <a:bodyPr/>
          <a:lstStyle/>
          <a:p>
            <a:r>
              <a:rPr lang="zh-CN" altLang="en-US" dirty="0"/>
              <a:t>本题考查了分治过程，考虑一下发现两个距离为</a:t>
            </a:r>
            <a:r>
              <a:rPr lang="en-US" altLang="zh-CN" dirty="0"/>
              <a:t>l</a:t>
            </a:r>
            <a:r>
              <a:rPr lang="zh-CN" altLang="en-US" dirty="0"/>
              <a:t>的点</a:t>
            </a:r>
            <a:r>
              <a:rPr lang="en-US" altLang="zh-CN" dirty="0" err="1"/>
              <a:t>u,v</a:t>
            </a:r>
            <a:r>
              <a:rPr lang="zh-CN" altLang="en-US" dirty="0"/>
              <a:t>发生贡献的情况是</a:t>
            </a:r>
            <a:r>
              <a:rPr lang="en-US" altLang="zh-CN" dirty="0"/>
              <a:t>u</a:t>
            </a:r>
            <a:r>
              <a:rPr lang="zh-CN" altLang="en-US" dirty="0"/>
              <a:t>到</a:t>
            </a:r>
            <a:r>
              <a:rPr lang="en-US" altLang="zh-CN" dirty="0"/>
              <a:t>v</a:t>
            </a:r>
            <a:r>
              <a:rPr lang="zh-CN" altLang="en-US" dirty="0"/>
              <a:t>的链上第一个作为分治点的点是</a:t>
            </a:r>
            <a:r>
              <a:rPr lang="en-US" altLang="zh-CN" dirty="0"/>
              <a:t>u</a:t>
            </a:r>
            <a:r>
              <a:rPr lang="zh-CN" altLang="en-US" dirty="0"/>
              <a:t>或者</a:t>
            </a:r>
            <a:r>
              <a:rPr lang="en-US" altLang="zh-CN" dirty="0"/>
              <a:t>v</a:t>
            </a:r>
            <a:r>
              <a:rPr lang="zh-CN" altLang="en-US" dirty="0"/>
              <a:t>，也就是说贡献只和</a:t>
            </a:r>
            <a:r>
              <a:rPr lang="en-US" altLang="zh-CN" dirty="0"/>
              <a:t>l</a:t>
            </a:r>
            <a:r>
              <a:rPr lang="zh-CN" altLang="en-US" dirty="0"/>
              <a:t>有关</a:t>
            </a:r>
            <a:r>
              <a:rPr lang="en-US" altLang="zh-CN" dirty="0"/>
              <a:t>(2/l)</a:t>
            </a:r>
            <a:r>
              <a:rPr lang="zh-CN" altLang="en-US" dirty="0"/>
              <a:t>。然后相当于统计一颗树 统计每一种长度的链有多少个。点分治</a:t>
            </a:r>
            <a:r>
              <a:rPr lang="en-US" altLang="zh-CN" dirty="0"/>
              <a:t>+</a:t>
            </a:r>
            <a:r>
              <a:rPr lang="en-US" altLang="zh-CN" dirty="0" err="1"/>
              <a:t>fft</a:t>
            </a:r>
            <a:r>
              <a:rPr lang="zh-CN" altLang="en-US" dirty="0"/>
              <a:t>即可。</a:t>
            </a:r>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ZJOI2016 </a:t>
            </a:r>
            <a:r>
              <a:rPr lang="zh-CN" altLang="en-US" dirty="0"/>
              <a:t>旅行者</a:t>
            </a:r>
            <a:endParaRPr lang="zh-CN" altLang="en-US" dirty="0"/>
          </a:p>
        </p:txBody>
      </p:sp>
      <p:sp>
        <p:nvSpPr>
          <p:cNvPr id="3" name="内容占位符 2"/>
          <p:cNvSpPr>
            <a:spLocks noGrp="1"/>
          </p:cNvSpPr>
          <p:nvPr>
            <p:ph idx="1"/>
          </p:nvPr>
        </p:nvSpPr>
        <p:spPr/>
        <p:txBody>
          <a:bodyPr/>
          <a:lstStyle/>
          <a:p>
            <a:r>
              <a:rPr lang="zh-CN" altLang="en-US" dirty="0"/>
              <a:t>给定一张</a:t>
            </a:r>
            <a:r>
              <a:rPr lang="en-US" altLang="zh-CN" dirty="0"/>
              <a:t>n*m</a:t>
            </a:r>
            <a:r>
              <a:rPr lang="zh-CN" altLang="en-US" dirty="0"/>
              <a:t>的网格图，</a:t>
            </a:r>
            <a:r>
              <a:rPr lang="en-US" altLang="zh-CN" dirty="0"/>
              <a:t>(</a:t>
            </a:r>
            <a:r>
              <a:rPr lang="en-US" altLang="zh-CN" dirty="0" err="1"/>
              <a:t>i,j</a:t>
            </a:r>
            <a:r>
              <a:rPr lang="en-US" altLang="zh-CN" dirty="0"/>
              <a:t>)</a:t>
            </a:r>
            <a:r>
              <a:rPr lang="zh-CN" altLang="en-US" dirty="0"/>
              <a:t>到</a:t>
            </a:r>
            <a:r>
              <a:rPr lang="en-US" altLang="zh-CN" dirty="0"/>
              <a:t>(i+1,j)</a:t>
            </a:r>
            <a:r>
              <a:rPr lang="zh-CN" altLang="en-US" dirty="0"/>
              <a:t>的花费是</a:t>
            </a:r>
            <a:r>
              <a:rPr lang="en-US" altLang="zh-CN" dirty="0"/>
              <a:t>r(</a:t>
            </a:r>
            <a:r>
              <a:rPr lang="en-US" altLang="zh-CN" dirty="0" err="1"/>
              <a:t>i,j</a:t>
            </a:r>
            <a:r>
              <a:rPr lang="en-US" altLang="zh-CN" dirty="0"/>
              <a:t>)</a:t>
            </a:r>
            <a:r>
              <a:rPr lang="zh-CN" altLang="en-US" dirty="0"/>
              <a:t>，</a:t>
            </a:r>
            <a:r>
              <a:rPr lang="en-US" altLang="zh-CN" dirty="0"/>
              <a:t>(</a:t>
            </a:r>
            <a:r>
              <a:rPr lang="en-US" altLang="zh-CN" dirty="0" err="1"/>
              <a:t>i,j</a:t>
            </a:r>
            <a:r>
              <a:rPr lang="en-US" altLang="zh-CN" dirty="0"/>
              <a:t>)</a:t>
            </a:r>
            <a:r>
              <a:rPr lang="zh-CN" altLang="en-US" dirty="0"/>
              <a:t>到</a:t>
            </a:r>
            <a:r>
              <a:rPr lang="en-US" altLang="zh-CN" dirty="0"/>
              <a:t>(i,j+1)</a:t>
            </a:r>
            <a:r>
              <a:rPr lang="zh-CN" altLang="en-US" dirty="0"/>
              <a:t>的花费是</a:t>
            </a:r>
            <a:r>
              <a:rPr lang="en-US" altLang="zh-CN" dirty="0"/>
              <a:t>c(</a:t>
            </a:r>
            <a:r>
              <a:rPr lang="en-US" altLang="zh-CN" dirty="0" err="1"/>
              <a:t>i,j</a:t>
            </a:r>
            <a:r>
              <a:rPr lang="en-US" altLang="zh-CN" dirty="0"/>
              <a:t>)</a:t>
            </a:r>
            <a:r>
              <a:rPr lang="zh-CN" altLang="en-US" dirty="0"/>
              <a:t>。有</a:t>
            </a:r>
            <a:r>
              <a:rPr lang="en-US" altLang="zh-CN" dirty="0"/>
              <a:t>q</a:t>
            </a:r>
            <a:r>
              <a:rPr lang="zh-CN" altLang="en-US" dirty="0"/>
              <a:t>次询问，每次询问给定起点终点的最短路。</a:t>
            </a:r>
            <a:endParaRPr lang="en-US" altLang="zh-CN" dirty="0"/>
          </a:p>
          <a:p>
            <a:r>
              <a:rPr lang="en-US" altLang="zh-CN" dirty="0"/>
              <a:t>n*m&lt;=2e4,q&lt;=1e5</a:t>
            </a:r>
            <a:r>
              <a:rPr lang="zh-CN" altLang="en-US" dirty="0"/>
              <a:t>。</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解答</a:t>
            </a:r>
            <a:endParaRPr lang="zh-CN" altLang="en-US" dirty="0"/>
          </a:p>
        </p:txBody>
      </p:sp>
      <p:sp>
        <p:nvSpPr>
          <p:cNvPr id="3" name="内容占位符 2"/>
          <p:cNvSpPr>
            <a:spLocks noGrp="1"/>
          </p:cNvSpPr>
          <p:nvPr>
            <p:ph idx="1"/>
          </p:nvPr>
        </p:nvSpPr>
        <p:spPr/>
        <p:txBody>
          <a:bodyPr/>
          <a:lstStyle/>
          <a:p>
            <a:r>
              <a:rPr lang="zh-CN" altLang="en-US" dirty="0"/>
              <a:t>考虑将所有询问放在一起分治，从</a:t>
            </a:r>
            <a:r>
              <a:rPr lang="en-US" altLang="zh-CN" dirty="0"/>
              <a:t>n*m</a:t>
            </a:r>
            <a:r>
              <a:rPr lang="zh-CN" altLang="en-US" dirty="0"/>
              <a:t>的网格图划一道中线，求出两侧的每一个点到中线的距离，然后如果一个询问起点终点跨过中线就在这一层解决，用两测每一个点到中线的距离求解即可。</a:t>
            </a:r>
            <a:endParaRPr lang="en-US" altLang="zh-CN" dirty="0"/>
          </a:p>
          <a:p>
            <a:r>
              <a:rPr lang="zh-CN" altLang="en-US" dirty="0"/>
              <a:t>剩余在同侧的询问递归下去即可。</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一种特殊的序列分治</a:t>
            </a:r>
            <a:r>
              <a:rPr lang="en-US" altLang="zh-CN" dirty="0"/>
              <a:t>---</a:t>
            </a:r>
            <a:r>
              <a:rPr lang="en-US" altLang="zh-CN" dirty="0" err="1"/>
              <a:t>cdq</a:t>
            </a:r>
            <a:r>
              <a:rPr lang="zh-CN" altLang="en-US" dirty="0"/>
              <a:t>分治</a:t>
            </a:r>
            <a:endParaRPr lang="zh-CN" altLang="en-US" dirty="0"/>
          </a:p>
        </p:txBody>
      </p:sp>
      <p:sp>
        <p:nvSpPr>
          <p:cNvPr id="3" name="内容占位符 2"/>
          <p:cNvSpPr>
            <a:spLocks noGrp="1"/>
          </p:cNvSpPr>
          <p:nvPr>
            <p:ph idx="1"/>
          </p:nvPr>
        </p:nvSpPr>
        <p:spPr/>
        <p:txBody>
          <a:bodyPr/>
          <a:lstStyle/>
          <a:p>
            <a:r>
              <a:rPr lang="zh-CN" altLang="en-US" dirty="0"/>
              <a:t>一类给定一个序列，前面的项</a:t>
            </a:r>
            <a:r>
              <a:rPr lang="en-US" altLang="zh-CN" dirty="0"/>
              <a:t>/</a:t>
            </a:r>
            <a:r>
              <a:rPr lang="zh-CN" altLang="en-US" dirty="0"/>
              <a:t>修改对后面有影响 但独立，求每一个前缀的影响和。</a:t>
            </a:r>
            <a:endParaRPr lang="en-US" altLang="zh-CN" dirty="0"/>
          </a:p>
          <a:p>
            <a:r>
              <a:rPr lang="zh-CN" altLang="en-US" dirty="0"/>
              <a:t>分治流程</a:t>
            </a:r>
            <a:endParaRPr lang="en-US" altLang="zh-CN" dirty="0"/>
          </a:p>
          <a:p>
            <a:r>
              <a:rPr lang="en-US" altLang="zh-CN" dirty="0"/>
              <a:t>1</a:t>
            </a:r>
            <a:r>
              <a:rPr lang="zh-CN" altLang="en-US" dirty="0"/>
              <a:t>，计算</a:t>
            </a:r>
            <a:r>
              <a:rPr lang="en-US" altLang="zh-CN" dirty="0"/>
              <a:t>[</a:t>
            </a:r>
            <a:r>
              <a:rPr lang="en-US" altLang="zh-CN" dirty="0" err="1"/>
              <a:t>l,mid</a:t>
            </a:r>
            <a:r>
              <a:rPr lang="en-US" altLang="zh-CN" dirty="0"/>
              <a:t>]</a:t>
            </a:r>
            <a:endParaRPr lang="en-US" altLang="zh-CN" dirty="0"/>
          </a:p>
          <a:p>
            <a:r>
              <a:rPr lang="en-US" altLang="zh-CN" dirty="0"/>
              <a:t>2</a:t>
            </a:r>
            <a:r>
              <a:rPr lang="zh-CN" altLang="en-US" dirty="0"/>
              <a:t>，计算</a:t>
            </a:r>
            <a:r>
              <a:rPr lang="en-US" altLang="zh-CN" dirty="0"/>
              <a:t>[</a:t>
            </a:r>
            <a:r>
              <a:rPr lang="en-US" altLang="zh-CN" dirty="0" err="1"/>
              <a:t>l,mid</a:t>
            </a:r>
            <a:r>
              <a:rPr lang="en-US" altLang="zh-CN" dirty="0"/>
              <a:t>]</a:t>
            </a:r>
            <a:r>
              <a:rPr lang="zh-CN" altLang="en-US" dirty="0"/>
              <a:t>对</a:t>
            </a:r>
            <a:r>
              <a:rPr lang="en-US" altLang="zh-CN" dirty="0"/>
              <a:t>[mid+1,r]</a:t>
            </a:r>
            <a:r>
              <a:rPr lang="zh-CN" altLang="en-US" dirty="0"/>
              <a:t>的贡献。</a:t>
            </a:r>
            <a:endParaRPr lang="en-US" altLang="zh-CN" dirty="0"/>
          </a:p>
          <a:p>
            <a:r>
              <a:rPr lang="en-US" altLang="zh-CN" dirty="0"/>
              <a:t>3</a:t>
            </a:r>
            <a:r>
              <a:rPr lang="zh-CN" altLang="en-US" dirty="0"/>
              <a:t>，计算</a:t>
            </a:r>
            <a:r>
              <a:rPr lang="en-US" altLang="zh-CN" dirty="0"/>
              <a:t>[mid+1,r]</a:t>
            </a:r>
            <a:r>
              <a:rPr lang="zh-CN" altLang="en-US" dirty="0"/>
              <a:t>。</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贪心</a:t>
            </a:r>
            <a:endParaRPr lang="zh-CN" altLang="en-US" dirty="0"/>
          </a:p>
        </p:txBody>
      </p:sp>
      <p:sp>
        <p:nvSpPr>
          <p:cNvPr id="3" name="内容占位符 2"/>
          <p:cNvSpPr>
            <a:spLocks noGrp="1"/>
          </p:cNvSpPr>
          <p:nvPr>
            <p:ph idx="1"/>
          </p:nvPr>
        </p:nvSpPr>
        <p:spPr/>
        <p:txBody>
          <a:bodyPr/>
          <a:lstStyle/>
          <a:p>
            <a:r>
              <a:rPr lang="zh-CN" altLang="en-US" dirty="0"/>
              <a:t>特点：不易发现，但一旦发现一般较为简单。</a:t>
            </a:r>
            <a:endParaRPr lang="en-US" altLang="zh-CN" dirty="0"/>
          </a:p>
          <a:p>
            <a:r>
              <a:rPr lang="zh-CN" altLang="en-US" dirty="0"/>
              <a:t>感觉？直觉？证明？</a:t>
            </a:r>
            <a:endParaRPr lang="en-US" altLang="zh-CN" dirty="0"/>
          </a:p>
          <a:p>
            <a:r>
              <a:rPr lang="zh-CN" altLang="en-US" dirty="0"/>
              <a:t>一般的结论形式：按某种方法取一定是最优？某种方法一定不会比其他更劣？有些操作不需要考虑？</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主要授课内容</a:t>
            </a:r>
            <a:endParaRPr lang="zh-CN" altLang="en-US" dirty="0"/>
          </a:p>
        </p:txBody>
      </p:sp>
      <p:sp>
        <p:nvSpPr>
          <p:cNvPr id="3" name="内容占位符 2"/>
          <p:cNvSpPr>
            <a:spLocks noGrp="1"/>
          </p:cNvSpPr>
          <p:nvPr>
            <p:ph idx="1"/>
          </p:nvPr>
        </p:nvSpPr>
        <p:spPr/>
        <p:txBody>
          <a:bodyPr/>
          <a:lstStyle/>
          <a:p>
            <a:r>
              <a:rPr lang="zh-CN" altLang="en-US" dirty="0"/>
              <a:t>枚举（搜索）算法</a:t>
            </a:r>
            <a:endParaRPr lang="en-US" altLang="zh-CN" dirty="0"/>
          </a:p>
          <a:p>
            <a:r>
              <a:rPr lang="zh-CN" altLang="en-US" dirty="0"/>
              <a:t>分治算法</a:t>
            </a:r>
            <a:endParaRPr lang="en-US" altLang="zh-CN" dirty="0"/>
          </a:p>
          <a:p>
            <a:r>
              <a:rPr lang="zh-CN" altLang="en-US" dirty="0"/>
              <a:t>二分算法</a:t>
            </a:r>
            <a:endParaRPr lang="en-US" altLang="zh-CN" dirty="0"/>
          </a:p>
          <a:p>
            <a:r>
              <a:rPr lang="zh-CN" altLang="en-US" dirty="0"/>
              <a:t>贪心算法</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另一个经典问题</a:t>
            </a:r>
            <a:endParaRPr lang="zh-CN" altLang="en-US" dirty="0"/>
          </a:p>
        </p:txBody>
      </p:sp>
      <p:sp>
        <p:nvSpPr>
          <p:cNvPr id="3" name="内容占位符 2"/>
          <p:cNvSpPr>
            <a:spLocks noGrp="1"/>
          </p:cNvSpPr>
          <p:nvPr>
            <p:ph idx="1"/>
          </p:nvPr>
        </p:nvSpPr>
        <p:spPr/>
        <p:txBody>
          <a:bodyPr/>
          <a:lstStyle/>
          <a:p>
            <a:r>
              <a:rPr lang="zh-CN" altLang="en-US" dirty="0"/>
              <a:t>有</a:t>
            </a:r>
            <a:r>
              <a:rPr lang="en-US" altLang="zh-CN" dirty="0"/>
              <a:t>n</a:t>
            </a:r>
            <a:r>
              <a:rPr lang="zh-CN" altLang="en-US" dirty="0"/>
              <a:t>个怪物，每个怪物</a:t>
            </a:r>
            <a:r>
              <a:rPr lang="en-US" altLang="zh-CN" dirty="0"/>
              <a:t>ai</a:t>
            </a:r>
            <a:r>
              <a:rPr lang="zh-CN" altLang="en-US" dirty="0"/>
              <a:t>和</a:t>
            </a:r>
            <a:r>
              <a:rPr lang="en-US" altLang="zh-CN" dirty="0"/>
              <a:t>bi</a:t>
            </a:r>
            <a:r>
              <a:rPr lang="zh-CN" altLang="en-US" dirty="0"/>
              <a:t>，当你打一个怪物的时候会先减少</a:t>
            </a:r>
            <a:r>
              <a:rPr lang="en-US" altLang="zh-CN" dirty="0"/>
              <a:t>ai</a:t>
            </a:r>
            <a:r>
              <a:rPr lang="zh-CN" altLang="en-US" dirty="0"/>
              <a:t>血再加</a:t>
            </a:r>
            <a:r>
              <a:rPr lang="en-US" altLang="zh-CN" dirty="0"/>
              <a:t>bi</a:t>
            </a:r>
            <a:r>
              <a:rPr lang="zh-CN" altLang="en-US" dirty="0"/>
              <a:t>血，中途血量不能</a:t>
            </a:r>
            <a:r>
              <a:rPr lang="en-US" altLang="zh-CN" dirty="0"/>
              <a:t>&lt;0</a:t>
            </a:r>
            <a:r>
              <a:rPr lang="zh-CN" altLang="en-US" dirty="0"/>
              <a:t>，请问最少初始需要多少血才能打赢所有怪物。</a:t>
            </a:r>
            <a:r>
              <a:rPr lang="en-US" altLang="zh-CN" dirty="0"/>
              <a:t>n&lt;=1e5</a:t>
            </a:r>
            <a:r>
              <a:rPr lang="zh-CN" altLang="en-US" dirty="0"/>
              <a:t>。</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解答</a:t>
            </a:r>
            <a:endParaRPr lang="zh-CN" altLang="en-US" dirty="0"/>
          </a:p>
        </p:txBody>
      </p:sp>
      <p:sp>
        <p:nvSpPr>
          <p:cNvPr id="3" name="内容占位符 2"/>
          <p:cNvSpPr>
            <a:spLocks noGrp="1"/>
          </p:cNvSpPr>
          <p:nvPr>
            <p:ph idx="1"/>
          </p:nvPr>
        </p:nvSpPr>
        <p:spPr/>
        <p:txBody>
          <a:bodyPr/>
          <a:lstStyle/>
          <a:p>
            <a:r>
              <a:rPr lang="zh-CN" altLang="en-US" dirty="0"/>
              <a:t>首先考虑</a:t>
            </a:r>
            <a:r>
              <a:rPr lang="en-US" altLang="zh-CN" dirty="0"/>
              <a:t>ai&lt;=bi</a:t>
            </a:r>
            <a:r>
              <a:rPr lang="zh-CN" altLang="en-US" dirty="0"/>
              <a:t>的怪物，即会帮你加血的，显然要先打。</a:t>
            </a:r>
            <a:endParaRPr lang="en-US" altLang="zh-CN" dirty="0"/>
          </a:p>
          <a:p>
            <a:r>
              <a:rPr lang="zh-CN" altLang="en-US" dirty="0"/>
              <a:t>显然是先打</a:t>
            </a:r>
            <a:r>
              <a:rPr lang="en-US" altLang="zh-CN" dirty="0"/>
              <a:t>ai</a:t>
            </a:r>
            <a:r>
              <a:rPr lang="zh-CN" altLang="en-US" dirty="0"/>
              <a:t>小的。</a:t>
            </a:r>
            <a:endParaRPr lang="en-US" altLang="zh-CN" dirty="0"/>
          </a:p>
          <a:p>
            <a:r>
              <a:rPr lang="zh-CN" altLang="en-US" dirty="0"/>
              <a:t>比较困难的是</a:t>
            </a:r>
            <a:r>
              <a:rPr lang="en-US" altLang="zh-CN" dirty="0"/>
              <a:t>ai&gt;=bi</a:t>
            </a:r>
            <a:r>
              <a:rPr lang="zh-CN" altLang="en-US" dirty="0"/>
              <a:t>的怪物，考虑简单的</a:t>
            </a:r>
            <a:r>
              <a:rPr lang="en-US" altLang="zh-CN" dirty="0"/>
              <a:t>n=2</a:t>
            </a:r>
            <a:r>
              <a:rPr lang="zh-CN" altLang="en-US" dirty="0"/>
              <a:t>的情况，有</a:t>
            </a:r>
            <a:r>
              <a:rPr lang="en-US" altLang="zh-CN" dirty="0"/>
              <a:t>(a1,b1),(a2,b2)</a:t>
            </a:r>
            <a:r>
              <a:rPr lang="zh-CN" altLang="en-US" dirty="0"/>
              <a:t>，先打</a:t>
            </a:r>
            <a:r>
              <a:rPr lang="en-US" altLang="zh-CN" dirty="0"/>
              <a:t>1</a:t>
            </a:r>
            <a:r>
              <a:rPr lang="zh-CN" altLang="en-US" dirty="0"/>
              <a:t>对血量</a:t>
            </a:r>
            <a:r>
              <a:rPr lang="en-US" altLang="zh-CN" dirty="0"/>
              <a:t>x</a:t>
            </a:r>
            <a:r>
              <a:rPr lang="zh-CN" altLang="en-US" dirty="0"/>
              <a:t>的限制是</a:t>
            </a:r>
            <a:r>
              <a:rPr lang="en-US" altLang="zh-CN" dirty="0"/>
              <a:t>x&gt;=max(a1,a1+a2-b1)</a:t>
            </a:r>
            <a:r>
              <a:rPr lang="zh-CN" altLang="en-US" dirty="0"/>
              <a:t>，先打</a:t>
            </a:r>
            <a:r>
              <a:rPr lang="en-US" altLang="zh-CN" dirty="0"/>
              <a:t>2</a:t>
            </a:r>
            <a:r>
              <a:rPr lang="zh-CN" altLang="en-US" dirty="0"/>
              <a:t>是</a:t>
            </a:r>
            <a:r>
              <a:rPr lang="en-US" altLang="zh-CN" dirty="0"/>
              <a:t>x&gt;=max(a2,a1+a2-b2)</a:t>
            </a:r>
            <a:r>
              <a:rPr lang="zh-CN" altLang="en-US" dirty="0"/>
              <a:t>。可以证明</a:t>
            </a:r>
            <a:r>
              <a:rPr lang="en-US" altLang="zh-CN" dirty="0"/>
              <a:t>max(a2,a1+a2-b2)</a:t>
            </a:r>
            <a:r>
              <a:rPr lang="zh-CN" altLang="en-US" dirty="0"/>
              <a:t>和</a:t>
            </a:r>
            <a:r>
              <a:rPr lang="en-US" altLang="zh-CN" dirty="0"/>
              <a:t>max(a1,a1+a2-b1)</a:t>
            </a:r>
            <a:r>
              <a:rPr lang="zh-CN" altLang="en-US" dirty="0"/>
              <a:t>比大小只和</a:t>
            </a:r>
            <a:r>
              <a:rPr lang="en-US" altLang="zh-CN" dirty="0"/>
              <a:t>b1</a:t>
            </a:r>
            <a:r>
              <a:rPr lang="zh-CN" altLang="en-US" dirty="0"/>
              <a:t>与</a:t>
            </a:r>
            <a:r>
              <a:rPr lang="en-US" altLang="zh-CN" dirty="0"/>
              <a:t>b2</a:t>
            </a:r>
            <a:r>
              <a:rPr lang="zh-CN" altLang="en-US" dirty="0"/>
              <a:t>大小有关。所以一定先打</a:t>
            </a:r>
            <a:r>
              <a:rPr lang="en-US" altLang="zh-CN" dirty="0"/>
              <a:t>bi</a:t>
            </a:r>
            <a:r>
              <a:rPr lang="zh-CN" altLang="en-US" dirty="0"/>
              <a:t>最大的。</a:t>
            </a:r>
            <a:endParaRPr lang="en-US" altLang="zh-CN" dirty="0"/>
          </a:p>
          <a:p>
            <a:r>
              <a:rPr lang="zh-CN" altLang="en-US" dirty="0"/>
              <a:t>对于</a:t>
            </a:r>
            <a:r>
              <a:rPr lang="en-US" altLang="zh-CN" dirty="0"/>
              <a:t>n</a:t>
            </a:r>
            <a:r>
              <a:rPr lang="zh-CN" altLang="en-US" dirty="0"/>
              <a:t>任意的情况我们可以考虑，对于任意方案，我们都可以交换其中两个</a:t>
            </a:r>
            <a:r>
              <a:rPr lang="en-US" altLang="zh-CN" dirty="0" err="1"/>
              <a:t>i</a:t>
            </a:r>
            <a:r>
              <a:rPr lang="en-US" altLang="zh-CN" dirty="0"/>
              <a:t>&lt;j</a:t>
            </a:r>
            <a:r>
              <a:rPr lang="zh-CN" altLang="en-US" dirty="0"/>
              <a:t>且</a:t>
            </a:r>
            <a:r>
              <a:rPr lang="en-US" altLang="zh-CN" dirty="0"/>
              <a:t>bi&lt;</a:t>
            </a:r>
            <a:r>
              <a:rPr lang="en-US" altLang="zh-CN" dirty="0" err="1"/>
              <a:t>bj</a:t>
            </a:r>
            <a:r>
              <a:rPr lang="zh-CN" altLang="en-US" dirty="0"/>
              <a:t>的怪物使得答案变不劣，所以对任意</a:t>
            </a:r>
            <a:r>
              <a:rPr lang="en-US" altLang="zh-CN" dirty="0"/>
              <a:t>n</a:t>
            </a:r>
            <a:r>
              <a:rPr lang="zh-CN" altLang="en-US" dirty="0"/>
              <a:t>也成立。</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LOJ3252</a:t>
            </a:r>
            <a:r>
              <a:rPr lang="zh-CN" altLang="en-US" dirty="0"/>
              <a:t>只不过是长的领带</a:t>
            </a:r>
            <a:endParaRPr lang="zh-CN" altLang="en-US" dirty="0"/>
          </a:p>
        </p:txBody>
      </p:sp>
      <p:sp>
        <p:nvSpPr>
          <p:cNvPr id="3" name="内容占位符 2"/>
          <p:cNvSpPr>
            <a:spLocks noGrp="1"/>
          </p:cNvSpPr>
          <p:nvPr>
            <p:ph idx="1"/>
          </p:nvPr>
        </p:nvSpPr>
        <p:spPr/>
        <p:txBody>
          <a:bodyPr/>
          <a:lstStyle/>
          <a:p>
            <a:r>
              <a:rPr lang="zh-CN" altLang="en-US" dirty="0"/>
              <a:t>有</a:t>
            </a:r>
            <a:r>
              <a:rPr lang="en-US" altLang="zh-CN" dirty="0"/>
              <a:t>n+1</a:t>
            </a:r>
            <a:r>
              <a:rPr lang="zh-CN" altLang="en-US" dirty="0"/>
              <a:t>个数</a:t>
            </a:r>
            <a:r>
              <a:rPr lang="en-US" altLang="zh-CN" dirty="0"/>
              <a:t>ai</a:t>
            </a:r>
            <a:r>
              <a:rPr lang="zh-CN" altLang="en-US" dirty="0"/>
              <a:t>，和</a:t>
            </a:r>
            <a:r>
              <a:rPr lang="en-US" altLang="zh-CN" dirty="0"/>
              <a:t>n</a:t>
            </a:r>
            <a:r>
              <a:rPr lang="zh-CN" altLang="en-US" dirty="0"/>
              <a:t>个数</a:t>
            </a:r>
            <a:r>
              <a:rPr lang="en-US" altLang="zh-CN" dirty="0"/>
              <a:t>bi</a:t>
            </a:r>
            <a:r>
              <a:rPr lang="zh-CN" altLang="en-US" dirty="0"/>
              <a:t>。对于每个</a:t>
            </a:r>
            <a:r>
              <a:rPr lang="en-US" altLang="zh-CN" dirty="0"/>
              <a:t>x</a:t>
            </a:r>
            <a:r>
              <a:rPr lang="zh-CN" altLang="en-US" dirty="0"/>
              <a:t>，你要求出去掉</a:t>
            </a:r>
            <a:r>
              <a:rPr lang="en-US" altLang="zh-CN" dirty="0"/>
              <a:t>ax</a:t>
            </a:r>
            <a:r>
              <a:rPr lang="zh-CN" altLang="en-US" dirty="0"/>
              <a:t>后所有</a:t>
            </a:r>
            <a:r>
              <a:rPr lang="en-US" altLang="zh-CN" dirty="0"/>
              <a:t>a</a:t>
            </a:r>
            <a:r>
              <a:rPr lang="zh-CN" altLang="en-US" dirty="0"/>
              <a:t>、</a:t>
            </a:r>
            <a:r>
              <a:rPr lang="en-US" altLang="zh-CN" dirty="0"/>
              <a:t>b</a:t>
            </a:r>
            <a:r>
              <a:rPr lang="zh-CN" altLang="en-US" dirty="0"/>
              <a:t>配对方案（假设</a:t>
            </a:r>
            <a:r>
              <a:rPr lang="en-US" altLang="zh-CN" dirty="0"/>
              <a:t>bi</a:t>
            </a:r>
            <a:r>
              <a:rPr lang="zh-CN" altLang="en-US" dirty="0"/>
              <a:t>匹配了</a:t>
            </a:r>
            <a:r>
              <a:rPr lang="en-US" altLang="zh-CN" dirty="0"/>
              <a:t>a{pi}</a:t>
            </a:r>
            <a:r>
              <a:rPr lang="zh-CN" altLang="en-US" dirty="0"/>
              <a:t>）中权值的最小值。一个配对方案的权值定义为每一组配对价值的最大值。一个配对的价值是</a:t>
            </a:r>
            <a:r>
              <a:rPr lang="en-US" altLang="zh-CN" dirty="0"/>
              <a:t>max(a{pi}-bi,0)</a:t>
            </a:r>
            <a:r>
              <a:rPr lang="zh-CN" altLang="en-US" dirty="0"/>
              <a:t>。</a:t>
            </a:r>
            <a:endParaRPr lang="en-US" altLang="zh-CN" dirty="0"/>
          </a:p>
          <a:p>
            <a:r>
              <a:rPr lang="en-US" altLang="zh-CN" dirty="0"/>
              <a:t>n&lt;=2e5</a:t>
            </a:r>
            <a:r>
              <a:rPr lang="zh-CN" altLang="en-US" dirty="0"/>
              <a:t>。</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解法</a:t>
            </a:r>
            <a:endParaRPr lang="zh-CN" altLang="en-US" dirty="0"/>
          </a:p>
        </p:txBody>
      </p:sp>
      <p:sp>
        <p:nvSpPr>
          <p:cNvPr id="3" name="内容占位符 2"/>
          <p:cNvSpPr>
            <a:spLocks noGrp="1"/>
          </p:cNvSpPr>
          <p:nvPr>
            <p:ph idx="1"/>
          </p:nvPr>
        </p:nvSpPr>
        <p:spPr/>
        <p:txBody>
          <a:bodyPr/>
          <a:lstStyle/>
          <a:p>
            <a:r>
              <a:rPr lang="zh-CN" altLang="en-US" dirty="0"/>
              <a:t>可以发现，如果只考虑</a:t>
            </a:r>
            <a:r>
              <a:rPr lang="en-US" altLang="zh-CN" dirty="0"/>
              <a:t>n</a:t>
            </a:r>
            <a:r>
              <a:rPr lang="zh-CN" altLang="en-US" dirty="0"/>
              <a:t>个</a:t>
            </a:r>
            <a:r>
              <a:rPr lang="en-US" altLang="zh-CN" dirty="0"/>
              <a:t>a</a:t>
            </a:r>
            <a:r>
              <a:rPr lang="zh-CN" altLang="en-US" dirty="0"/>
              <a:t>和</a:t>
            </a:r>
            <a:r>
              <a:rPr lang="en-US" altLang="zh-CN" dirty="0"/>
              <a:t>n</a:t>
            </a:r>
            <a:r>
              <a:rPr lang="zh-CN" altLang="en-US" dirty="0"/>
              <a:t>个</a:t>
            </a:r>
            <a:r>
              <a:rPr lang="en-US" altLang="zh-CN" dirty="0"/>
              <a:t>b</a:t>
            </a:r>
            <a:r>
              <a:rPr lang="zh-CN" altLang="en-US" dirty="0"/>
              <a:t>匹配，那么权值最小的匹配方案一定是把</a:t>
            </a:r>
            <a:r>
              <a:rPr lang="en-US" altLang="zh-CN" dirty="0"/>
              <a:t>a</a:t>
            </a:r>
            <a:r>
              <a:rPr lang="zh-CN" altLang="en-US" dirty="0"/>
              <a:t>，</a:t>
            </a:r>
            <a:r>
              <a:rPr lang="en-US" altLang="zh-CN" dirty="0"/>
              <a:t>b</a:t>
            </a:r>
            <a:r>
              <a:rPr lang="zh-CN" altLang="en-US" dirty="0"/>
              <a:t>都排序后对应匹配。</a:t>
            </a:r>
            <a:endParaRPr lang="en-US" altLang="zh-CN" dirty="0"/>
          </a:p>
          <a:p>
            <a:r>
              <a:rPr lang="zh-CN" altLang="en-US" dirty="0"/>
              <a:t>证明：考虑另一种做法，二分一个答案 </a:t>
            </a:r>
            <a:r>
              <a:rPr lang="en-US" altLang="zh-CN" dirty="0"/>
              <a:t>k</a:t>
            </a:r>
            <a:r>
              <a:rPr lang="zh-CN" altLang="en-US" dirty="0"/>
              <a:t>然后看看能不能把</a:t>
            </a:r>
            <a:r>
              <a:rPr lang="en-US" altLang="zh-CN" dirty="0"/>
              <a:t>b&lt;=a&lt;=</a:t>
            </a:r>
            <a:r>
              <a:rPr lang="en-US" altLang="zh-CN" dirty="0" err="1"/>
              <a:t>b+k</a:t>
            </a:r>
            <a:r>
              <a:rPr lang="zh-CN" altLang="en-US" dirty="0"/>
              <a:t>的对做匹配，考虑从小到大加入</a:t>
            </a:r>
            <a:r>
              <a:rPr lang="en-US" altLang="zh-CN" dirty="0"/>
              <a:t>a</a:t>
            </a:r>
            <a:r>
              <a:rPr lang="zh-CN" altLang="en-US" dirty="0"/>
              <a:t>，激活对应的</a:t>
            </a:r>
            <a:r>
              <a:rPr lang="en-US" altLang="zh-CN" dirty="0"/>
              <a:t>b</a:t>
            </a:r>
            <a:r>
              <a:rPr lang="zh-CN" altLang="en-US" dirty="0"/>
              <a:t>，可以发现此时</a:t>
            </a:r>
            <a:r>
              <a:rPr lang="en-US" altLang="zh-CN" dirty="0"/>
              <a:t>b</a:t>
            </a:r>
            <a:r>
              <a:rPr lang="zh-CN" altLang="en-US" dirty="0"/>
              <a:t>越大的限制严格越松，所以一定是把</a:t>
            </a:r>
            <a:r>
              <a:rPr lang="en-US" altLang="zh-CN" dirty="0"/>
              <a:t>b</a:t>
            </a:r>
            <a:r>
              <a:rPr lang="zh-CN" altLang="en-US" dirty="0"/>
              <a:t>最小的匹配给</a:t>
            </a:r>
            <a:r>
              <a:rPr lang="en-US" altLang="zh-CN" dirty="0"/>
              <a:t>a</a:t>
            </a:r>
            <a:r>
              <a:rPr lang="zh-CN" altLang="en-US" dirty="0"/>
              <a:t>，故一定是</a:t>
            </a:r>
            <a:r>
              <a:rPr lang="en-US" altLang="zh-CN" dirty="0"/>
              <a:t>a</a:t>
            </a:r>
            <a:r>
              <a:rPr lang="zh-CN" altLang="en-US" dirty="0"/>
              <a:t>、</a:t>
            </a:r>
            <a:r>
              <a:rPr lang="en-US" altLang="zh-CN" dirty="0"/>
              <a:t>b</a:t>
            </a:r>
            <a:r>
              <a:rPr lang="zh-CN" altLang="en-US" dirty="0"/>
              <a:t>按序匹配。</a:t>
            </a:r>
            <a:endParaRPr lang="en-US" altLang="zh-C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IOI2019</a:t>
            </a:r>
            <a:r>
              <a:rPr lang="zh-CN" altLang="en-US" dirty="0"/>
              <a:t>排列鞋子</a:t>
            </a:r>
            <a:endParaRPr lang="zh-CN" altLang="en-US" dirty="0"/>
          </a:p>
        </p:txBody>
      </p:sp>
      <p:sp>
        <p:nvSpPr>
          <p:cNvPr id="3" name="内容占位符 2"/>
          <p:cNvSpPr>
            <a:spLocks noGrp="1"/>
          </p:cNvSpPr>
          <p:nvPr>
            <p:ph idx="1"/>
          </p:nvPr>
        </p:nvSpPr>
        <p:spPr/>
        <p:txBody>
          <a:bodyPr/>
          <a:lstStyle/>
          <a:p>
            <a:r>
              <a:rPr lang="zh-CN" altLang="en-US" dirty="0"/>
              <a:t>给定一个</a:t>
            </a:r>
            <a:r>
              <a:rPr lang="en-US" altLang="zh-CN" dirty="0"/>
              <a:t>n</a:t>
            </a:r>
            <a:r>
              <a:rPr lang="zh-CN" altLang="en-US" dirty="0"/>
              <a:t>个鞋子的排列（长度为</a:t>
            </a:r>
            <a:r>
              <a:rPr lang="en-US" altLang="zh-CN" dirty="0"/>
              <a:t>2n</a:t>
            </a:r>
            <a:r>
              <a:rPr lang="zh-CN" altLang="en-US" dirty="0"/>
              <a:t>，分左右脚），每次你可以交换相邻两个鞋子，你的目标是使得</a:t>
            </a:r>
            <a:r>
              <a:rPr lang="en-US" altLang="zh-CN" dirty="0"/>
              <a:t>2i</a:t>
            </a:r>
            <a:r>
              <a:rPr lang="zh-CN" altLang="en-US" dirty="0"/>
              <a:t>和</a:t>
            </a:r>
            <a:r>
              <a:rPr lang="en-US" altLang="zh-CN" dirty="0"/>
              <a:t>2i+1</a:t>
            </a:r>
            <a:r>
              <a:rPr lang="zh-CN" altLang="en-US" dirty="0"/>
              <a:t>这两个位置上的鞋子颜色一样且</a:t>
            </a:r>
            <a:r>
              <a:rPr lang="en-US" altLang="zh-CN" dirty="0"/>
              <a:t>2i</a:t>
            </a:r>
            <a:r>
              <a:rPr lang="zh-CN" altLang="en-US" dirty="0"/>
              <a:t>上是左脚，</a:t>
            </a:r>
            <a:r>
              <a:rPr lang="en-US" altLang="zh-CN" dirty="0"/>
              <a:t>2i+1</a:t>
            </a:r>
            <a:r>
              <a:rPr lang="zh-CN" altLang="en-US" dirty="0"/>
              <a:t>上是右脚。问最小交换次数。</a:t>
            </a:r>
            <a:r>
              <a:rPr lang="en-US" altLang="zh-CN" dirty="0"/>
              <a:t>n&lt;=10^5</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解法</a:t>
            </a:r>
            <a:endParaRPr lang="zh-CN" altLang="en-US" dirty="0"/>
          </a:p>
        </p:txBody>
      </p:sp>
      <p:sp>
        <p:nvSpPr>
          <p:cNvPr id="3" name="内容占位符 2"/>
          <p:cNvSpPr>
            <a:spLocks noGrp="1"/>
          </p:cNvSpPr>
          <p:nvPr>
            <p:ph idx="1"/>
          </p:nvPr>
        </p:nvSpPr>
        <p:spPr>
          <a:xfrm>
            <a:off x="838200" y="1388533"/>
            <a:ext cx="10515600" cy="4788430"/>
          </a:xfrm>
        </p:spPr>
        <p:txBody>
          <a:bodyPr>
            <a:normAutofit/>
          </a:bodyPr>
          <a:lstStyle/>
          <a:p>
            <a:r>
              <a:rPr lang="zh-CN" altLang="en-US" dirty="0"/>
              <a:t>因为存在同颜色的多个鞋子，所以我们首先先将鞋子对应关系找出，可以发现对于某种颜色的左脚鞋所在位置</a:t>
            </a:r>
            <a:r>
              <a:rPr lang="en-US" altLang="zh-CN" dirty="0"/>
              <a:t>l1&lt;l2&lt;...&lt;</a:t>
            </a:r>
            <a:r>
              <a:rPr lang="en-US" altLang="zh-CN" dirty="0" err="1"/>
              <a:t>lk</a:t>
            </a:r>
            <a:r>
              <a:rPr lang="zh-CN" altLang="en-US" dirty="0"/>
              <a:t>和与之对应的右脚鞋的位置</a:t>
            </a:r>
            <a:r>
              <a:rPr lang="en-US" altLang="zh-CN" dirty="0"/>
              <a:t>r1&lt;r2&lt;...&lt;</a:t>
            </a:r>
            <a:r>
              <a:rPr lang="en-US" altLang="zh-CN" dirty="0" err="1"/>
              <a:t>rk</a:t>
            </a:r>
            <a:r>
              <a:rPr lang="zh-CN" altLang="en-US" dirty="0"/>
              <a:t>则配对方法一定是</a:t>
            </a:r>
            <a:r>
              <a:rPr lang="en-US" altLang="zh-CN" dirty="0"/>
              <a:t>li</a:t>
            </a:r>
            <a:r>
              <a:rPr lang="zh-CN" altLang="en-US" dirty="0"/>
              <a:t>配</a:t>
            </a:r>
            <a:r>
              <a:rPr lang="en-US" altLang="zh-CN" dirty="0" err="1"/>
              <a:t>ri</a:t>
            </a:r>
            <a:r>
              <a:rPr lang="zh-CN" altLang="en-US" dirty="0"/>
              <a:t>，即对应匹配。</a:t>
            </a:r>
            <a:endParaRPr lang="en-US" altLang="zh-CN" dirty="0"/>
          </a:p>
          <a:p>
            <a:r>
              <a:rPr lang="zh-CN" altLang="en-US" dirty="0"/>
              <a:t>考虑一种可能的答案下界，发现对于一对鞋的位置</a:t>
            </a:r>
            <a:r>
              <a:rPr lang="en-US" altLang="zh-CN" dirty="0"/>
              <a:t>u&lt;v</a:t>
            </a:r>
            <a:r>
              <a:rPr lang="zh-CN" altLang="en-US" dirty="0"/>
              <a:t>，需要的次数至少为</a:t>
            </a:r>
            <a:r>
              <a:rPr lang="en-US" altLang="zh-CN" dirty="0"/>
              <a:t>v-u-1</a:t>
            </a:r>
            <a:r>
              <a:rPr lang="zh-CN" altLang="en-US" dirty="0"/>
              <a:t>，如果右脚在左边则还需要再来一次交换左右脚。考虑两组鞋子的位置</a:t>
            </a:r>
            <a:r>
              <a:rPr lang="en-US" altLang="zh-CN" dirty="0"/>
              <a:t>u1&lt;v1</a:t>
            </a:r>
            <a:r>
              <a:rPr lang="zh-CN" altLang="en-US" dirty="0"/>
              <a:t>和</a:t>
            </a:r>
            <a:r>
              <a:rPr lang="en-US" altLang="zh-CN" dirty="0"/>
              <a:t>u2&lt;v2</a:t>
            </a:r>
            <a:r>
              <a:rPr lang="zh-CN" altLang="en-US" dirty="0"/>
              <a:t>，如果区间</a:t>
            </a:r>
            <a:r>
              <a:rPr lang="en-US" altLang="zh-CN" dirty="0"/>
              <a:t>[u1,v1]</a:t>
            </a:r>
            <a:r>
              <a:rPr lang="zh-CN" altLang="en-US" dirty="0"/>
              <a:t>和区间</a:t>
            </a:r>
            <a:r>
              <a:rPr lang="en-US" altLang="zh-CN" dirty="0"/>
              <a:t>[u2,v2]</a:t>
            </a:r>
            <a:r>
              <a:rPr lang="zh-CN" altLang="en-US" dirty="0"/>
              <a:t>有交则可能将交换次数减少一次，因为最多有一次交换使得两组鞋子都向目的地前进了一步。</a:t>
            </a:r>
            <a:endParaRPr lang="zh-CN" altLang="en-US" dirty="0"/>
          </a:p>
          <a:p>
            <a:r>
              <a:rPr lang="zh-CN" altLang="en-US" dirty="0"/>
              <a:t>所以若配对鞋子位置为</a:t>
            </a:r>
            <a:r>
              <a:rPr lang="en-US" altLang="zh-CN" dirty="0"/>
              <a:t>(u1,v1),(u2,v2)......(</a:t>
            </a:r>
            <a:r>
              <a:rPr lang="en-US" altLang="zh-CN" dirty="0" err="1"/>
              <a:t>un,vn</a:t>
            </a:r>
            <a:r>
              <a:rPr lang="en-US" altLang="zh-CN" dirty="0"/>
              <a:t>)</a:t>
            </a:r>
            <a:r>
              <a:rPr lang="zh-CN" altLang="en-US" dirty="0"/>
              <a:t>，其中</a:t>
            </a:r>
            <a:r>
              <a:rPr lang="en-US" altLang="zh-CN" dirty="0" err="1"/>
              <a:t>ui</a:t>
            </a:r>
            <a:r>
              <a:rPr lang="en-US" altLang="zh-CN" dirty="0"/>
              <a:t>&lt;vi</a:t>
            </a:r>
            <a:r>
              <a:rPr lang="zh-CN" altLang="en-US" dirty="0"/>
              <a:t>，则答案最小可能就是每一个鞋子自己的匹配长度</a:t>
            </a:r>
            <a:r>
              <a:rPr lang="en-US" altLang="zh-CN" dirty="0"/>
              <a:t>-</a:t>
            </a:r>
            <a:r>
              <a:rPr lang="zh-CN" altLang="en-US" dirty="0"/>
              <a:t>相交的区间个数。事实上，这个下界就是答案。</a:t>
            </a:r>
            <a:endParaRPr lang="zh-CN" altLang="en-US" dirty="0"/>
          </a:p>
          <a:p>
            <a:r>
              <a:rPr lang="zh-CN" altLang="en-US" dirty="0"/>
              <a:t>​相交个数可以将</a:t>
            </a:r>
            <a:r>
              <a:rPr lang="en-US" altLang="zh-CN" dirty="0" err="1"/>
              <a:t>ui</a:t>
            </a:r>
            <a:r>
              <a:rPr lang="zh-CN" altLang="en-US" dirty="0"/>
              <a:t>从小到大排序后用树状数组求出所有</a:t>
            </a:r>
            <a:r>
              <a:rPr lang="en-US" altLang="zh-CN" dirty="0" err="1"/>
              <a:t>uj</a:t>
            </a:r>
            <a:r>
              <a:rPr lang="en-US" altLang="zh-CN" dirty="0"/>
              <a:t>&lt;</a:t>
            </a:r>
            <a:r>
              <a:rPr lang="en-US" altLang="zh-CN" dirty="0" err="1"/>
              <a:t>ui</a:t>
            </a:r>
            <a:r>
              <a:rPr lang="zh-CN" altLang="en-US" dirty="0"/>
              <a:t>且</a:t>
            </a:r>
            <a:r>
              <a:rPr lang="en-US" altLang="zh-CN" dirty="0" err="1"/>
              <a:t>ui</a:t>
            </a:r>
            <a:r>
              <a:rPr lang="en-US" altLang="zh-CN" dirty="0"/>
              <a:t>&lt;</a:t>
            </a:r>
            <a:r>
              <a:rPr lang="en-US" altLang="zh-CN" dirty="0" err="1"/>
              <a:t>vj</a:t>
            </a:r>
            <a:r>
              <a:rPr lang="en-US" altLang="zh-CN" dirty="0"/>
              <a:t>&lt;vi</a:t>
            </a:r>
            <a:r>
              <a:rPr lang="zh-CN" altLang="en-US" dirty="0"/>
              <a:t>的个数（单点修改，前缀查询）。</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证明</a:t>
            </a:r>
            <a:endParaRPr lang="zh-CN" altLang="en-US" dirty="0"/>
          </a:p>
        </p:txBody>
      </p:sp>
      <p:sp>
        <p:nvSpPr>
          <p:cNvPr id="3" name="内容占位符 2"/>
          <p:cNvSpPr>
            <a:spLocks noGrp="1"/>
          </p:cNvSpPr>
          <p:nvPr>
            <p:ph idx="1"/>
          </p:nvPr>
        </p:nvSpPr>
        <p:spPr/>
        <p:txBody>
          <a:bodyPr/>
          <a:lstStyle/>
          <a:p>
            <a:r>
              <a:rPr lang="zh-CN" altLang="en-US" dirty="0"/>
              <a:t>如果要使得答案到达答案下界，则需要让每个相交的区间都产生贡献且每个鞋子都不向反方向走，一种可行的方法是考虑与第</a:t>
            </a:r>
            <a:r>
              <a:rPr lang="en-US" altLang="zh-CN" dirty="0"/>
              <a:t>1</a:t>
            </a:r>
            <a:r>
              <a:rPr lang="zh-CN" altLang="en-US" dirty="0"/>
              <a:t>个位置配对的鞋子的位置</a:t>
            </a:r>
            <a:r>
              <a:rPr lang="en-US" altLang="zh-CN" dirty="0"/>
              <a:t>p</a:t>
            </a:r>
            <a:r>
              <a:rPr lang="zh-CN" altLang="en-US" dirty="0"/>
              <a:t>，先将</a:t>
            </a:r>
            <a:r>
              <a:rPr lang="en-US" altLang="zh-CN" dirty="0"/>
              <a:t>p</a:t>
            </a:r>
            <a:r>
              <a:rPr lang="zh-CN" altLang="en-US" dirty="0"/>
              <a:t>一路向左跟</a:t>
            </a:r>
            <a:r>
              <a:rPr lang="en-US" altLang="zh-CN" dirty="0"/>
              <a:t>1</a:t>
            </a:r>
            <a:r>
              <a:rPr lang="zh-CN" altLang="en-US" dirty="0"/>
              <a:t>位置匹配，然后这两个鞋子已经就与后面的无关了直接递归地将第</a:t>
            </a:r>
            <a:r>
              <a:rPr lang="en-US" altLang="zh-CN" dirty="0"/>
              <a:t>3</a:t>
            </a:r>
            <a:r>
              <a:rPr lang="zh-CN" altLang="en-US" dirty="0"/>
              <a:t>个位置视为第</a:t>
            </a:r>
            <a:r>
              <a:rPr lang="en-US" altLang="zh-CN" dirty="0"/>
              <a:t>1</a:t>
            </a:r>
            <a:r>
              <a:rPr lang="zh-CN" altLang="en-US" dirty="0"/>
              <a:t>个位置继续做这样的操作，显然在这样的情况下每组配对的鞋子都不会绕远，且每个相交的区间都会产生贡献。</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一种通用（可能正确）的思路</a:t>
            </a:r>
            <a:endParaRPr lang="zh-CN" altLang="en-US" dirty="0"/>
          </a:p>
        </p:txBody>
      </p:sp>
      <p:sp>
        <p:nvSpPr>
          <p:cNvPr id="3" name="内容占位符 2"/>
          <p:cNvSpPr>
            <a:spLocks noGrp="1"/>
          </p:cNvSpPr>
          <p:nvPr>
            <p:ph idx="1"/>
          </p:nvPr>
        </p:nvSpPr>
        <p:spPr/>
        <p:txBody>
          <a:bodyPr/>
          <a:lstStyle/>
          <a:p>
            <a:r>
              <a:rPr lang="zh-CN" altLang="en-US" dirty="0">
                <a:solidFill>
                  <a:srgbClr val="FF0000"/>
                </a:solidFill>
              </a:rPr>
              <a:t>（</a:t>
            </a:r>
            <a:r>
              <a:rPr lang="en-US" altLang="zh-CN" dirty="0">
                <a:solidFill>
                  <a:srgbClr val="FF0000"/>
                </a:solidFill>
              </a:rPr>
              <a:t>1</a:t>
            </a:r>
            <a:r>
              <a:rPr lang="zh-CN" altLang="en-US" dirty="0">
                <a:solidFill>
                  <a:srgbClr val="FF0000"/>
                </a:solidFill>
              </a:rPr>
              <a:t>）分析一个可能的问题答案下界。</a:t>
            </a:r>
            <a:endParaRPr lang="en-US" altLang="zh-CN" dirty="0">
              <a:solidFill>
                <a:srgbClr val="FF0000"/>
              </a:solidFill>
            </a:endParaRPr>
          </a:p>
          <a:p>
            <a:r>
              <a:rPr lang="zh-CN" altLang="en-US" dirty="0">
                <a:solidFill>
                  <a:srgbClr val="FF0000"/>
                </a:solidFill>
              </a:rPr>
              <a:t>（</a:t>
            </a:r>
            <a:r>
              <a:rPr lang="en-US" altLang="zh-CN" dirty="0">
                <a:solidFill>
                  <a:srgbClr val="FF0000"/>
                </a:solidFill>
              </a:rPr>
              <a:t>2</a:t>
            </a:r>
            <a:r>
              <a:rPr lang="zh-CN" altLang="en-US" dirty="0">
                <a:solidFill>
                  <a:srgbClr val="FF0000"/>
                </a:solidFill>
              </a:rPr>
              <a:t>）试图证明下界是对的。</a:t>
            </a:r>
            <a:endParaRPr lang="en-US" altLang="zh-CN" dirty="0">
              <a:solidFill>
                <a:srgbClr val="FF0000"/>
              </a:solidFill>
            </a:endParaRPr>
          </a:p>
          <a:p>
            <a:r>
              <a:rPr lang="zh-CN" altLang="en-US" dirty="0"/>
              <a:t>一般来说，很多题目都是这样的，至少我在做</a:t>
            </a:r>
            <a:r>
              <a:rPr lang="en-US" altLang="zh-CN" dirty="0" err="1"/>
              <a:t>atcoder</a:t>
            </a:r>
            <a:r>
              <a:rPr lang="zh-CN" altLang="en-US" dirty="0"/>
              <a:t>的时候有很多（</a:t>
            </a:r>
            <a:r>
              <a:rPr lang="en-US" altLang="zh-CN"/>
              <a:t>x</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快速幂</a:t>
            </a:r>
            <a:endParaRPr lang="zh-CN" altLang="en-US" dirty="0"/>
          </a:p>
        </p:txBody>
      </p:sp>
      <p:sp>
        <p:nvSpPr>
          <p:cNvPr id="3" name="内容占位符 2"/>
          <p:cNvSpPr>
            <a:spLocks noGrp="1"/>
          </p:cNvSpPr>
          <p:nvPr>
            <p:ph idx="1"/>
          </p:nvPr>
        </p:nvSpPr>
        <p:spPr/>
        <p:txBody>
          <a:bodyPr/>
          <a:lstStyle/>
          <a:p>
            <a:r>
              <a:rPr lang="zh-CN" altLang="en-US" dirty="0"/>
              <a:t>实现幂运算。</a:t>
            </a:r>
            <a:endParaRPr lang="en-US" altLang="zh-CN" dirty="0"/>
          </a:p>
          <a:p>
            <a:r>
              <a:rPr lang="zh-CN" altLang="en-US" dirty="0"/>
              <a:t>求逆元。</a:t>
            </a:r>
            <a:endParaRPr lang="en-US" altLang="zh-CN" dirty="0"/>
          </a:p>
          <a:p>
            <a:r>
              <a:rPr lang="zh-CN" altLang="en-US" dirty="0"/>
              <a:t>矩阵快速幂实现 线性递推</a:t>
            </a:r>
            <a:endParaRPr lang="en-US" altLang="zh-CN" dirty="0"/>
          </a:p>
          <a:p>
            <a:r>
              <a:rPr lang="en-US" altLang="zh-CN" dirty="0"/>
              <a:t>Floyd </a:t>
            </a:r>
            <a:r>
              <a:rPr lang="zh-CN" altLang="en-US" dirty="0"/>
              <a:t>矩阵快速幂 图论里的路径相关问题</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NOI2020</a:t>
            </a:r>
            <a:r>
              <a:rPr lang="zh-CN" altLang="en-US" dirty="0"/>
              <a:t>美食家</a:t>
            </a:r>
            <a:endParaRPr lang="zh-CN" altLang="en-US" dirty="0"/>
          </a:p>
        </p:txBody>
      </p:sp>
      <p:sp>
        <p:nvSpPr>
          <p:cNvPr id="3" name="内容占位符 2"/>
          <p:cNvSpPr>
            <a:spLocks noGrp="1"/>
          </p:cNvSpPr>
          <p:nvPr>
            <p:ph idx="1"/>
          </p:nvPr>
        </p:nvSpPr>
        <p:spPr/>
        <p:txBody>
          <a:bodyPr/>
          <a:lstStyle/>
          <a:p>
            <a:r>
              <a:rPr lang="zh-CN" altLang="en-US" dirty="0"/>
              <a:t>给定一个</a:t>
            </a:r>
            <a:r>
              <a:rPr lang="en-US" altLang="zh-CN" dirty="0"/>
              <a:t>n</a:t>
            </a:r>
            <a:r>
              <a:rPr lang="zh-CN" altLang="en-US" dirty="0"/>
              <a:t>个点</a:t>
            </a:r>
            <a:r>
              <a:rPr lang="en-US" altLang="zh-CN" dirty="0"/>
              <a:t>m</a:t>
            </a:r>
            <a:r>
              <a:rPr lang="zh-CN" altLang="en-US" dirty="0"/>
              <a:t>条边的有向图，经过一条边</a:t>
            </a:r>
            <a:r>
              <a:rPr lang="en-US" altLang="zh-CN" dirty="0" err="1"/>
              <a:t>i</a:t>
            </a:r>
            <a:r>
              <a:rPr lang="zh-CN" altLang="en-US" dirty="0"/>
              <a:t>需要</a:t>
            </a:r>
            <a:r>
              <a:rPr lang="en-US" altLang="zh-CN" dirty="0" err="1"/>
              <a:t>wi</a:t>
            </a:r>
            <a:r>
              <a:rPr lang="zh-CN" altLang="en-US" dirty="0"/>
              <a:t>天，到达</a:t>
            </a:r>
            <a:r>
              <a:rPr lang="en-US" altLang="zh-CN" dirty="0" err="1"/>
              <a:t>i</a:t>
            </a:r>
            <a:r>
              <a:rPr lang="zh-CN" altLang="en-US" dirty="0"/>
              <a:t>点可以获得</a:t>
            </a:r>
            <a:r>
              <a:rPr lang="en-US" altLang="zh-CN" dirty="0"/>
              <a:t>ci</a:t>
            </a:r>
            <a:r>
              <a:rPr lang="zh-CN" altLang="en-US" dirty="0"/>
              <a:t>的愉悦值（可以多次获得），不可以停在一个点等。有</a:t>
            </a:r>
            <a:r>
              <a:rPr lang="en-US" altLang="zh-CN" dirty="0"/>
              <a:t>k</a:t>
            </a:r>
            <a:r>
              <a:rPr lang="zh-CN" altLang="en-US" dirty="0"/>
              <a:t>次特殊活动，每次特殊活动由</a:t>
            </a:r>
            <a:r>
              <a:rPr lang="en-US" altLang="zh-CN" dirty="0"/>
              <a:t>(</a:t>
            </a:r>
            <a:r>
              <a:rPr lang="en-US" altLang="zh-CN" dirty="0" err="1"/>
              <a:t>ti,xi,yi</a:t>
            </a:r>
            <a:r>
              <a:rPr lang="en-US" altLang="zh-CN" dirty="0"/>
              <a:t>)</a:t>
            </a:r>
            <a:r>
              <a:rPr lang="zh-CN" altLang="en-US" dirty="0"/>
              <a:t>表示，即如果你在第</a:t>
            </a:r>
            <a:r>
              <a:rPr lang="en-US" altLang="zh-CN" dirty="0"/>
              <a:t>ti</a:t>
            </a:r>
            <a:r>
              <a:rPr lang="zh-CN" altLang="en-US" dirty="0"/>
              <a:t>天恰好在点</a:t>
            </a:r>
            <a:r>
              <a:rPr lang="en-US" altLang="zh-CN" dirty="0"/>
              <a:t>xi</a:t>
            </a:r>
            <a:r>
              <a:rPr lang="zh-CN" altLang="en-US" dirty="0"/>
              <a:t>，则获得额外</a:t>
            </a:r>
            <a:r>
              <a:rPr lang="en-US" altLang="zh-CN" dirty="0" err="1"/>
              <a:t>yi</a:t>
            </a:r>
            <a:r>
              <a:rPr lang="zh-CN" altLang="en-US" dirty="0"/>
              <a:t>的愉悦值，求从</a:t>
            </a:r>
            <a:r>
              <a:rPr lang="en-US" altLang="zh-CN" dirty="0"/>
              <a:t>1</a:t>
            </a:r>
            <a:r>
              <a:rPr lang="zh-CN" altLang="en-US" dirty="0"/>
              <a:t>号点出发，经过</a:t>
            </a:r>
            <a:r>
              <a:rPr lang="en-US" altLang="zh-CN" dirty="0"/>
              <a:t>T</a:t>
            </a:r>
            <a:r>
              <a:rPr lang="zh-CN" altLang="en-US" dirty="0"/>
              <a:t>天回到</a:t>
            </a:r>
            <a:r>
              <a:rPr lang="en-US" altLang="zh-CN" dirty="0"/>
              <a:t>1</a:t>
            </a:r>
            <a:r>
              <a:rPr lang="zh-CN" altLang="en-US" dirty="0"/>
              <a:t>号点的最大愉悦值。</a:t>
            </a:r>
            <a:endParaRPr lang="en-US" altLang="zh-CN" dirty="0"/>
          </a:p>
          <a:p>
            <a:r>
              <a:rPr lang="en-US" altLang="zh-CN" dirty="0"/>
              <a:t>n&lt;=50</a:t>
            </a:r>
            <a:r>
              <a:rPr lang="zh-CN" altLang="en-US" dirty="0"/>
              <a:t>，</a:t>
            </a:r>
            <a:r>
              <a:rPr lang="en-US" altLang="zh-CN" dirty="0"/>
              <a:t>m&lt;=501, T&lt;=10^9</a:t>
            </a:r>
            <a:r>
              <a:rPr lang="zh-CN" altLang="en-US" dirty="0"/>
              <a:t>，</a:t>
            </a:r>
            <a:r>
              <a:rPr lang="en-US" altLang="zh-CN" dirty="0"/>
              <a:t>k&lt;=200</a:t>
            </a:r>
            <a:r>
              <a:rPr lang="zh-CN" altLang="en-US" dirty="0"/>
              <a:t>，</a:t>
            </a:r>
            <a:r>
              <a:rPr lang="en-US" altLang="zh-CN" dirty="0"/>
              <a:t>1&lt;=</a:t>
            </a:r>
            <a:r>
              <a:rPr lang="en-US" altLang="zh-CN" dirty="0" err="1"/>
              <a:t>wi</a:t>
            </a:r>
            <a:r>
              <a:rPr lang="en-US" altLang="zh-CN" dirty="0"/>
              <a:t>&lt;=5</a:t>
            </a:r>
            <a:r>
              <a:rPr lang="zh-CN" altLang="en-US" dirty="0"/>
              <a:t>。</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枚举（搜索）</a:t>
            </a:r>
            <a:endParaRPr lang="zh-CN" altLang="en-US" dirty="0"/>
          </a:p>
        </p:txBody>
      </p:sp>
      <p:sp>
        <p:nvSpPr>
          <p:cNvPr id="3" name="内容占位符 2"/>
          <p:cNvSpPr>
            <a:spLocks noGrp="1"/>
          </p:cNvSpPr>
          <p:nvPr>
            <p:ph idx="1"/>
          </p:nvPr>
        </p:nvSpPr>
        <p:spPr/>
        <p:txBody>
          <a:bodyPr/>
          <a:lstStyle/>
          <a:p>
            <a:r>
              <a:rPr lang="zh-CN" altLang="en-US" dirty="0"/>
              <a:t>有些时候不容易被发现是此类算法。</a:t>
            </a:r>
            <a:endParaRPr lang="en-US" altLang="zh-CN" dirty="0"/>
          </a:p>
          <a:p>
            <a:r>
              <a:rPr lang="zh-CN" altLang="en-US" dirty="0"/>
              <a:t>一些搜索问题往往在写之前并不能很好的估计状态数。</a:t>
            </a:r>
            <a:endParaRPr lang="en-US" altLang="zh-CN" dirty="0"/>
          </a:p>
          <a:p>
            <a:r>
              <a:rPr lang="zh-CN" altLang="en-US" dirty="0"/>
              <a:t>很多时候我们可以发现题目中“满足某一性质的元素”个数不多。</a:t>
            </a:r>
            <a:endParaRPr lang="en-US"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NOI2020</a:t>
            </a:r>
            <a:r>
              <a:rPr lang="zh-CN" altLang="en-US" dirty="0"/>
              <a:t>美食家</a:t>
            </a:r>
            <a:endParaRPr lang="zh-CN" altLang="en-US" dirty="0"/>
          </a:p>
        </p:txBody>
      </p:sp>
      <p:sp>
        <p:nvSpPr>
          <p:cNvPr id="3" name="内容占位符 2"/>
          <p:cNvSpPr>
            <a:spLocks noGrp="1"/>
          </p:cNvSpPr>
          <p:nvPr>
            <p:ph idx="1"/>
          </p:nvPr>
        </p:nvSpPr>
        <p:spPr/>
        <p:txBody>
          <a:bodyPr/>
          <a:lstStyle/>
          <a:p>
            <a:r>
              <a:rPr lang="zh-CN" altLang="en-US" dirty="0"/>
              <a:t>首先考虑没有特殊事件的情况。由于每条边很短（</a:t>
            </a:r>
            <a:r>
              <a:rPr lang="en-US" altLang="zh-CN" dirty="0" err="1"/>
              <a:t>wi</a:t>
            </a:r>
            <a:r>
              <a:rPr lang="en-US" altLang="zh-CN" dirty="0"/>
              <a:t>&lt;=5</a:t>
            </a:r>
            <a:r>
              <a:rPr lang="zh-CN" altLang="en-US" dirty="0"/>
              <a:t>）我们可以把每条边拆点，这样就会得到一个</a:t>
            </a:r>
            <a:r>
              <a:rPr lang="en-US" altLang="zh-CN" dirty="0"/>
              <a:t>n*5</a:t>
            </a:r>
            <a:r>
              <a:rPr lang="zh-CN" altLang="en-US" dirty="0"/>
              <a:t>个点的无权有向图，然后使用</a:t>
            </a:r>
            <a:r>
              <a:rPr lang="en-US" altLang="zh-CN" dirty="0"/>
              <a:t>Floyd</a:t>
            </a:r>
            <a:r>
              <a:rPr lang="zh-CN" altLang="en-US" dirty="0"/>
              <a:t>矩阵乘法快速幂计算</a:t>
            </a:r>
            <a:r>
              <a:rPr lang="en-US" altLang="zh-CN" dirty="0"/>
              <a:t>f[t][</a:t>
            </a:r>
            <a:r>
              <a:rPr lang="en-US" altLang="zh-CN" dirty="0" err="1"/>
              <a:t>i</a:t>
            </a:r>
            <a:r>
              <a:rPr lang="en-US" altLang="zh-CN" dirty="0"/>
              <a:t>][j]</a:t>
            </a:r>
            <a:r>
              <a:rPr lang="zh-CN" altLang="en-US" dirty="0"/>
              <a:t>表示用</a:t>
            </a:r>
            <a:r>
              <a:rPr lang="en-US" altLang="zh-CN" dirty="0"/>
              <a:t>t</a:t>
            </a:r>
            <a:r>
              <a:rPr lang="zh-CN" altLang="en-US" dirty="0"/>
              <a:t>天从</a:t>
            </a:r>
            <a:r>
              <a:rPr lang="en-US" altLang="zh-CN" dirty="0" err="1"/>
              <a:t>i</a:t>
            </a:r>
            <a:r>
              <a:rPr lang="zh-CN" altLang="en-US" dirty="0"/>
              <a:t>走到</a:t>
            </a:r>
            <a:r>
              <a:rPr lang="en-US" altLang="zh-CN" dirty="0"/>
              <a:t>j</a:t>
            </a:r>
            <a:r>
              <a:rPr lang="zh-CN" altLang="en-US" dirty="0"/>
              <a:t>的最大愉悦值。</a:t>
            </a:r>
            <a:endParaRPr lang="en-US" altLang="zh-CN" dirty="0"/>
          </a:p>
          <a:p>
            <a:r>
              <a:rPr lang="zh-CN" altLang="en-US" dirty="0"/>
              <a:t>如果有特殊事件，值假设第一次特殊事件在</a:t>
            </a:r>
            <a:r>
              <a:rPr lang="en-US" altLang="zh-CN" dirty="0"/>
              <a:t>t1</a:t>
            </a:r>
            <a:r>
              <a:rPr lang="zh-CN" altLang="en-US" dirty="0"/>
              <a:t>天，那么维护一个向量</a:t>
            </a:r>
            <a:r>
              <a:rPr lang="en-US" altLang="zh-CN" dirty="0"/>
              <a:t>g</a:t>
            </a:r>
            <a:r>
              <a:rPr lang="zh-CN" altLang="en-US" dirty="0"/>
              <a:t>，</a:t>
            </a:r>
            <a:r>
              <a:rPr lang="en-US" altLang="zh-CN" dirty="0" err="1"/>
              <a:t>gi</a:t>
            </a:r>
            <a:r>
              <a:rPr lang="zh-CN" altLang="en-US" dirty="0"/>
              <a:t>表示花</a:t>
            </a:r>
            <a:r>
              <a:rPr lang="en-US" altLang="zh-CN" dirty="0"/>
              <a:t>t1</a:t>
            </a:r>
            <a:r>
              <a:rPr lang="zh-CN" altLang="en-US" dirty="0"/>
              <a:t>天从</a:t>
            </a:r>
            <a:r>
              <a:rPr lang="en-US" altLang="zh-CN" dirty="0"/>
              <a:t>1</a:t>
            </a:r>
            <a:r>
              <a:rPr lang="zh-CN" altLang="en-US" dirty="0"/>
              <a:t>走到</a:t>
            </a:r>
            <a:r>
              <a:rPr lang="en-US" altLang="zh-CN" dirty="0" err="1"/>
              <a:t>i</a:t>
            </a:r>
            <a:r>
              <a:rPr lang="zh-CN" altLang="en-US" dirty="0"/>
              <a:t>号点的最大愉悦。</a:t>
            </a:r>
            <a:r>
              <a:rPr lang="en-US" altLang="zh-CN" dirty="0"/>
              <a:t>g=f^{t1}*(0,inf,inf…inf)^T</a:t>
            </a:r>
            <a:r>
              <a:rPr lang="zh-CN" altLang="en-US" dirty="0"/>
              <a:t>。然后令</a:t>
            </a:r>
            <a:r>
              <a:rPr lang="en-US" altLang="zh-CN" dirty="0"/>
              <a:t>g_{xi}</a:t>
            </a:r>
            <a:r>
              <a:rPr lang="zh-CN" altLang="en-US" dirty="0"/>
              <a:t>加上</a:t>
            </a:r>
            <a:r>
              <a:rPr lang="en-US" altLang="zh-CN" dirty="0" err="1"/>
              <a:t>yi</a:t>
            </a:r>
            <a:r>
              <a:rPr lang="zh-CN" altLang="en-US" dirty="0"/>
              <a:t>，代表特殊事件，然后再继续考虑下一个特殊事件，每次用</a:t>
            </a:r>
            <a:r>
              <a:rPr lang="en-US" altLang="zh-CN" dirty="0"/>
              <a:t>f</a:t>
            </a:r>
            <a:r>
              <a:rPr lang="zh-CN" altLang="en-US" dirty="0"/>
              <a:t>转移。</a:t>
            </a:r>
            <a:endParaRPr lang="en-US" altLang="zh-CN" dirty="0"/>
          </a:p>
          <a:p>
            <a:r>
              <a:rPr lang="zh-CN" altLang="en-US" dirty="0"/>
              <a:t>但是每次都算</a:t>
            </a:r>
            <a:r>
              <a:rPr lang="en-US" altLang="zh-CN" dirty="0"/>
              <a:t>f^{t}</a:t>
            </a:r>
            <a:r>
              <a:rPr lang="zh-CN" altLang="en-US" dirty="0"/>
              <a:t>太慢了，所以我们预处理出</a:t>
            </a:r>
            <a:r>
              <a:rPr lang="en-US" altLang="zh-CN" dirty="0"/>
              <a:t>f,f^2,f^4,f^8…</a:t>
            </a:r>
            <a:r>
              <a:rPr lang="zh-CN" altLang="en-US" dirty="0"/>
              <a:t>然后每次要算</a:t>
            </a:r>
            <a:r>
              <a:rPr lang="en-US" altLang="zh-CN" dirty="0" err="1"/>
              <a:t>f^t</a:t>
            </a:r>
            <a:r>
              <a:rPr lang="en-US" altLang="zh-CN" dirty="0"/>
              <a:t>*g</a:t>
            </a:r>
            <a:r>
              <a:rPr lang="zh-CN" altLang="en-US" dirty="0"/>
              <a:t>的时候利用</a:t>
            </a:r>
            <a:r>
              <a:rPr lang="en-US" altLang="zh-CN" dirty="0"/>
              <a:t>t</a:t>
            </a:r>
            <a:r>
              <a:rPr lang="zh-CN" altLang="en-US" dirty="0"/>
              <a:t>的二进制分解一个一个把对应的</a:t>
            </a:r>
            <a:r>
              <a:rPr lang="en-US" altLang="zh-CN" dirty="0"/>
              <a:t>f^{2^q}</a:t>
            </a:r>
            <a:r>
              <a:rPr lang="zh-CN" altLang="en-US" dirty="0"/>
              <a:t>乘到</a:t>
            </a:r>
            <a:r>
              <a:rPr lang="en-US" altLang="zh-CN" dirty="0"/>
              <a:t>g</a:t>
            </a:r>
            <a:r>
              <a:rPr lang="zh-CN" altLang="en-US" dirty="0"/>
              <a:t>上，这样避免了矩阵乘矩阵。</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二维</a:t>
            </a:r>
            <a:r>
              <a:rPr lang="en-US" altLang="zh-CN" dirty="0"/>
              <a:t>RMQ</a:t>
            </a:r>
            <a:endParaRPr lang="zh-CN" altLang="en-US" dirty="0"/>
          </a:p>
        </p:txBody>
      </p:sp>
      <p:sp>
        <p:nvSpPr>
          <p:cNvPr id="3" name="内容占位符 2"/>
          <p:cNvSpPr>
            <a:spLocks noGrp="1"/>
          </p:cNvSpPr>
          <p:nvPr>
            <p:ph idx="1"/>
          </p:nvPr>
        </p:nvSpPr>
        <p:spPr/>
        <p:txBody>
          <a:bodyPr/>
          <a:lstStyle/>
          <a:p>
            <a:r>
              <a:rPr lang="zh-CN" altLang="en-US" dirty="0"/>
              <a:t>给定一个</a:t>
            </a:r>
            <a:r>
              <a:rPr lang="en-US" altLang="zh-CN" dirty="0"/>
              <a:t>n*m</a:t>
            </a:r>
            <a:r>
              <a:rPr lang="zh-CN" altLang="en-US" dirty="0"/>
              <a:t>的矩阵，和</a:t>
            </a:r>
            <a:r>
              <a:rPr lang="en-US" altLang="zh-CN" dirty="0"/>
              <a:t>q</a:t>
            </a:r>
            <a:r>
              <a:rPr lang="zh-CN" altLang="en-US" dirty="0"/>
              <a:t>次询问，每次询问一个子矩形的最小值。</a:t>
            </a:r>
            <a:endParaRPr lang="en-US" altLang="zh-CN" dirty="0"/>
          </a:p>
          <a:p>
            <a:r>
              <a:rPr lang="en-US" altLang="zh-CN" dirty="0" err="1"/>
              <a:t>n,m</a:t>
            </a:r>
            <a:r>
              <a:rPr lang="en-US" altLang="zh-CN" dirty="0"/>
              <a:t>&lt;=300</a:t>
            </a:r>
            <a:r>
              <a:rPr lang="zh-CN" altLang="en-US" dirty="0"/>
              <a:t>，</a:t>
            </a:r>
            <a:r>
              <a:rPr lang="en-US" altLang="zh-CN" dirty="0"/>
              <a:t>q&lt;=10^7</a:t>
            </a:r>
            <a:r>
              <a:rPr lang="zh-CN" altLang="en-US" dirty="0"/>
              <a:t>。</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二维</a:t>
            </a:r>
            <a:r>
              <a:rPr lang="en-US" altLang="zh-CN" dirty="0"/>
              <a:t>RMQ</a:t>
            </a:r>
            <a:endParaRPr lang="zh-CN" altLang="en-US" dirty="0"/>
          </a:p>
        </p:txBody>
      </p:sp>
      <p:sp>
        <p:nvSpPr>
          <p:cNvPr id="3" name="内容占位符 2"/>
          <p:cNvSpPr>
            <a:spLocks noGrp="1"/>
          </p:cNvSpPr>
          <p:nvPr>
            <p:ph idx="1"/>
          </p:nvPr>
        </p:nvSpPr>
        <p:spPr/>
        <p:txBody>
          <a:bodyPr/>
          <a:lstStyle/>
          <a:p>
            <a:r>
              <a:rPr lang="zh-CN" altLang="en-US" dirty="0"/>
              <a:t>和一维一样，令</a:t>
            </a:r>
            <a:r>
              <a:rPr lang="en-US" altLang="zh-CN" dirty="0" err="1"/>
              <a:t>fijkl</a:t>
            </a:r>
            <a:r>
              <a:rPr lang="zh-CN" altLang="en-US" dirty="0"/>
              <a:t>表示子矩阵</a:t>
            </a:r>
            <a:r>
              <a:rPr lang="en-US" altLang="zh-CN" dirty="0"/>
              <a:t>[i,i+2^k)*[j,j+2^l)</a:t>
            </a:r>
            <a:r>
              <a:rPr lang="zh-CN" altLang="en-US" dirty="0"/>
              <a:t>的最小值。</a:t>
            </a:r>
            <a:endParaRPr lang="en-US" altLang="zh-CN" dirty="0"/>
          </a:p>
          <a:p>
            <a:r>
              <a:rPr lang="zh-CN" altLang="en-US" dirty="0"/>
              <a:t>类似一维。</a:t>
            </a:r>
            <a:endParaRPr lang="en-US" altLang="zh-CN" dirty="0"/>
          </a:p>
          <a:p>
            <a:r>
              <a:rPr lang="zh-CN" altLang="en-US" dirty="0"/>
              <a:t>注意空间是</a:t>
            </a:r>
            <a:r>
              <a:rPr lang="en-US" altLang="zh-CN" dirty="0" err="1"/>
              <a:t>nmlognlogm</a:t>
            </a:r>
            <a:r>
              <a:rPr lang="zh-CN" altLang="en-US" dirty="0"/>
              <a:t>，如果卡空间的话可以选择一维线段树、另一维</a:t>
            </a:r>
            <a:r>
              <a:rPr lang="en-US" altLang="zh-CN" dirty="0"/>
              <a:t>RMQ</a:t>
            </a:r>
            <a:r>
              <a:rPr lang="zh-CN" altLang="en-US" dirty="0"/>
              <a:t>。</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Tarjan</a:t>
            </a:r>
            <a:r>
              <a:rPr lang="zh-CN" altLang="en-US" dirty="0"/>
              <a:t>的离线</a:t>
            </a:r>
            <a:r>
              <a:rPr lang="en-US" altLang="zh-CN" dirty="0"/>
              <a:t>O(1) LCA</a:t>
            </a:r>
            <a:endParaRPr lang="zh-CN" altLang="en-US" dirty="0"/>
          </a:p>
        </p:txBody>
      </p:sp>
      <p:sp>
        <p:nvSpPr>
          <p:cNvPr id="3" name="内容占位符 2"/>
          <p:cNvSpPr>
            <a:spLocks noGrp="1"/>
          </p:cNvSpPr>
          <p:nvPr>
            <p:ph idx="1"/>
          </p:nvPr>
        </p:nvSpPr>
        <p:spPr/>
        <p:txBody>
          <a:bodyPr/>
          <a:lstStyle/>
          <a:p>
            <a:r>
              <a:rPr lang="zh-CN" altLang="en-US" dirty="0"/>
              <a:t>先拿到所有询问放在树上，在</a:t>
            </a:r>
            <a:r>
              <a:rPr lang="en-US" altLang="zh-CN" dirty="0" err="1"/>
              <a:t>dfs</a:t>
            </a:r>
            <a:r>
              <a:rPr lang="zh-CN" altLang="en-US" dirty="0"/>
              <a:t>的过程中求解所有询问。利用并查集维护对于每个访问过的点</a:t>
            </a:r>
            <a:r>
              <a:rPr lang="en-US" altLang="zh-CN" dirty="0"/>
              <a:t>u</a:t>
            </a:r>
            <a:r>
              <a:rPr lang="zh-CN" altLang="en-US" dirty="0"/>
              <a:t>，他的最近的在目前递归调用栈上的祖先。如果在</a:t>
            </a:r>
            <a:r>
              <a:rPr lang="en-US" altLang="zh-CN" dirty="0"/>
              <a:t>v</a:t>
            </a:r>
            <a:r>
              <a:rPr lang="zh-CN" altLang="en-US" dirty="0"/>
              <a:t>点遇到询问</a:t>
            </a:r>
            <a:r>
              <a:rPr lang="en-US" altLang="zh-CN" dirty="0"/>
              <a:t>(</a:t>
            </a:r>
            <a:r>
              <a:rPr lang="en-US" altLang="zh-CN" dirty="0" err="1"/>
              <a:t>u,v</a:t>
            </a:r>
            <a:r>
              <a:rPr lang="en-US" altLang="zh-CN" dirty="0"/>
              <a:t>)</a:t>
            </a:r>
            <a:r>
              <a:rPr lang="zh-CN" altLang="en-US" dirty="0"/>
              <a:t>且</a:t>
            </a:r>
            <a:r>
              <a:rPr lang="en-US" altLang="zh-CN" dirty="0"/>
              <a:t>u</a:t>
            </a:r>
            <a:r>
              <a:rPr lang="zh-CN" altLang="en-US" dirty="0"/>
              <a:t>点已经访问过，那么</a:t>
            </a:r>
            <a:r>
              <a:rPr lang="en-US" altLang="zh-CN" dirty="0"/>
              <a:t>LCA</a:t>
            </a:r>
            <a:r>
              <a:rPr lang="zh-CN" altLang="en-US" dirty="0"/>
              <a:t>就是</a:t>
            </a:r>
            <a:r>
              <a:rPr lang="en-US" altLang="zh-CN" dirty="0"/>
              <a:t>u</a:t>
            </a:r>
            <a:r>
              <a:rPr lang="zh-CN" altLang="en-US" dirty="0"/>
              <a:t>的最近的在目前递归调用栈上的祖先。</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求</a:t>
            </a:r>
            <a:r>
              <a:rPr lang="en-US" altLang="zh-CN" dirty="0"/>
              <a:t>LCA</a:t>
            </a:r>
            <a:r>
              <a:rPr lang="zh-CN" altLang="en-US" dirty="0"/>
              <a:t>加强版</a:t>
            </a:r>
            <a:endParaRPr lang="zh-CN" altLang="en-US" dirty="0"/>
          </a:p>
        </p:txBody>
      </p:sp>
      <p:sp>
        <p:nvSpPr>
          <p:cNvPr id="3" name="内容占位符 2"/>
          <p:cNvSpPr>
            <a:spLocks noGrp="1"/>
          </p:cNvSpPr>
          <p:nvPr>
            <p:ph idx="1"/>
          </p:nvPr>
        </p:nvSpPr>
        <p:spPr/>
        <p:txBody>
          <a:bodyPr/>
          <a:lstStyle/>
          <a:p>
            <a:r>
              <a:rPr lang="zh-CN" altLang="en-US" dirty="0"/>
              <a:t>给定一颗</a:t>
            </a:r>
            <a:r>
              <a:rPr lang="en-US" altLang="zh-CN" dirty="0"/>
              <a:t>n</a:t>
            </a:r>
            <a:r>
              <a:rPr lang="zh-CN" altLang="en-US" dirty="0"/>
              <a:t>个点的树，和</a:t>
            </a:r>
            <a:r>
              <a:rPr lang="en-US" altLang="zh-CN" dirty="0"/>
              <a:t>q</a:t>
            </a:r>
            <a:r>
              <a:rPr lang="zh-CN" altLang="en-US" dirty="0"/>
              <a:t>个询问，每次给定三个点</a:t>
            </a:r>
            <a:r>
              <a:rPr lang="en-US" altLang="zh-CN" dirty="0" err="1"/>
              <a:t>u,v,w</a:t>
            </a:r>
            <a:r>
              <a:rPr lang="zh-CN" altLang="en-US" dirty="0"/>
              <a:t>，求以</a:t>
            </a:r>
            <a:r>
              <a:rPr lang="en-US" altLang="zh-CN" dirty="0"/>
              <a:t>w</a:t>
            </a:r>
            <a:r>
              <a:rPr lang="zh-CN" altLang="en-US" dirty="0"/>
              <a:t>为根的情况下，</a:t>
            </a:r>
            <a:r>
              <a:rPr lang="en-US" altLang="zh-CN" dirty="0"/>
              <a:t>u</a:t>
            </a:r>
            <a:r>
              <a:rPr lang="zh-CN" altLang="en-US" dirty="0"/>
              <a:t>、</a:t>
            </a:r>
            <a:r>
              <a:rPr lang="en-US" altLang="zh-CN" dirty="0"/>
              <a:t>v</a:t>
            </a:r>
            <a:r>
              <a:rPr lang="zh-CN" altLang="en-US" dirty="0"/>
              <a:t>的</a:t>
            </a:r>
            <a:r>
              <a:rPr lang="en-US" altLang="zh-CN" dirty="0" err="1"/>
              <a:t>lca</a:t>
            </a:r>
            <a:r>
              <a:rPr lang="zh-CN" altLang="en-US" dirty="0"/>
              <a:t>。</a:t>
            </a:r>
            <a:r>
              <a:rPr lang="en-US" altLang="zh-CN" dirty="0" err="1"/>
              <a:t>n,q</a:t>
            </a:r>
            <a:r>
              <a:rPr lang="en-US" altLang="zh-CN" dirty="0"/>
              <a:t>&lt;=10^5</a:t>
            </a:r>
            <a:r>
              <a:rPr lang="zh-CN" altLang="en-US" dirty="0"/>
              <a:t>。</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求</a:t>
            </a:r>
            <a:r>
              <a:rPr lang="en-US" altLang="zh-CN" dirty="0"/>
              <a:t>LCA</a:t>
            </a:r>
            <a:r>
              <a:rPr lang="zh-CN" altLang="en-US" dirty="0"/>
              <a:t>加强版</a:t>
            </a:r>
            <a:endParaRPr lang="zh-CN" altLang="en-US" dirty="0"/>
          </a:p>
        </p:txBody>
      </p:sp>
      <p:sp>
        <p:nvSpPr>
          <p:cNvPr id="3" name="内容占位符 2"/>
          <p:cNvSpPr>
            <a:spLocks noGrp="1"/>
          </p:cNvSpPr>
          <p:nvPr>
            <p:ph idx="1"/>
          </p:nvPr>
        </p:nvSpPr>
        <p:spPr/>
        <p:txBody>
          <a:bodyPr/>
          <a:lstStyle/>
          <a:p>
            <a:r>
              <a:rPr lang="zh-CN" altLang="en-US" dirty="0"/>
              <a:t>以</a:t>
            </a:r>
            <a:r>
              <a:rPr lang="en-US" altLang="zh-CN" dirty="0"/>
              <a:t>w</a:t>
            </a:r>
            <a:r>
              <a:rPr lang="zh-CN" altLang="en-US" dirty="0"/>
              <a:t>为根的树上</a:t>
            </a:r>
            <a:r>
              <a:rPr lang="en-US" altLang="zh-CN" dirty="0"/>
              <a:t>u</a:t>
            </a:r>
            <a:r>
              <a:rPr lang="zh-CN" altLang="en-US" dirty="0"/>
              <a:t>，</a:t>
            </a:r>
            <a:r>
              <a:rPr lang="en-US" altLang="zh-CN" dirty="0"/>
              <a:t>v</a:t>
            </a:r>
            <a:r>
              <a:rPr lang="zh-CN" altLang="en-US" dirty="0"/>
              <a:t>的</a:t>
            </a:r>
            <a:r>
              <a:rPr lang="en-US" altLang="zh-CN" dirty="0" err="1"/>
              <a:t>lca</a:t>
            </a:r>
            <a:r>
              <a:rPr lang="zh-CN" altLang="en-US" dirty="0"/>
              <a:t>只有五种可能：</a:t>
            </a:r>
            <a:r>
              <a:rPr lang="en-US" altLang="zh-CN" dirty="0"/>
              <a:t>u</a:t>
            </a:r>
            <a:r>
              <a:rPr lang="zh-CN" altLang="en-US" dirty="0"/>
              <a:t>、</a:t>
            </a:r>
            <a:r>
              <a:rPr lang="en-US" altLang="zh-CN" dirty="0"/>
              <a:t>v</a:t>
            </a:r>
            <a:r>
              <a:rPr lang="zh-CN" altLang="en-US" dirty="0"/>
              <a:t>、</a:t>
            </a:r>
            <a:r>
              <a:rPr lang="en-US" altLang="zh-CN" dirty="0"/>
              <a:t>w</a:t>
            </a:r>
            <a:r>
              <a:rPr lang="zh-CN" altLang="en-US" dirty="0"/>
              <a:t>、以</a:t>
            </a:r>
            <a:r>
              <a:rPr lang="en-US" altLang="zh-CN" dirty="0"/>
              <a:t>1</a:t>
            </a:r>
            <a:r>
              <a:rPr lang="zh-CN" altLang="en-US" dirty="0"/>
              <a:t>为根</a:t>
            </a:r>
            <a:r>
              <a:rPr lang="en-US" altLang="zh-CN" dirty="0"/>
              <a:t>u</a:t>
            </a:r>
            <a:r>
              <a:rPr lang="zh-CN" altLang="en-US" dirty="0"/>
              <a:t>、</a:t>
            </a:r>
            <a:r>
              <a:rPr lang="en-US" altLang="zh-CN" dirty="0"/>
              <a:t>v</a:t>
            </a:r>
            <a:r>
              <a:rPr lang="zh-CN" altLang="en-US" dirty="0"/>
              <a:t>的</a:t>
            </a:r>
            <a:r>
              <a:rPr lang="en-US" altLang="zh-CN" dirty="0" err="1"/>
              <a:t>lca</a:t>
            </a:r>
            <a:r>
              <a:rPr lang="zh-CN" altLang="en-US" dirty="0"/>
              <a:t>，以</a:t>
            </a:r>
            <a:r>
              <a:rPr lang="en-US" altLang="zh-CN" dirty="0"/>
              <a:t>1</a:t>
            </a:r>
            <a:r>
              <a:rPr lang="zh-CN" altLang="en-US" dirty="0"/>
              <a:t>为根</a:t>
            </a:r>
            <a:r>
              <a:rPr lang="en-US" altLang="zh-CN" dirty="0"/>
              <a:t>u</a:t>
            </a:r>
            <a:r>
              <a:rPr lang="zh-CN" altLang="en-US" dirty="0"/>
              <a:t>、</a:t>
            </a:r>
            <a:r>
              <a:rPr lang="en-US" altLang="zh-CN" dirty="0"/>
              <a:t>w</a:t>
            </a:r>
            <a:r>
              <a:rPr lang="zh-CN" altLang="en-US" dirty="0"/>
              <a:t>的</a:t>
            </a:r>
            <a:r>
              <a:rPr lang="en-US" altLang="zh-CN" dirty="0" err="1"/>
              <a:t>lca</a:t>
            </a:r>
            <a:r>
              <a:rPr lang="zh-CN" altLang="en-US" dirty="0"/>
              <a:t>，以</a:t>
            </a:r>
            <a:r>
              <a:rPr lang="en-US" altLang="zh-CN" dirty="0"/>
              <a:t>1</a:t>
            </a:r>
            <a:r>
              <a:rPr lang="zh-CN" altLang="en-US" dirty="0"/>
              <a:t>为根</a:t>
            </a:r>
            <a:r>
              <a:rPr lang="en-US" altLang="zh-CN" dirty="0"/>
              <a:t>v</a:t>
            </a:r>
            <a:r>
              <a:rPr lang="zh-CN" altLang="en-US" dirty="0"/>
              <a:t>、</a:t>
            </a:r>
            <a:r>
              <a:rPr lang="en-US" altLang="zh-CN" dirty="0"/>
              <a:t>w</a:t>
            </a:r>
            <a:r>
              <a:rPr lang="zh-CN" altLang="en-US" dirty="0"/>
              <a:t>的</a:t>
            </a:r>
            <a:r>
              <a:rPr lang="en-US" altLang="zh-CN" dirty="0" err="1"/>
              <a:t>lca</a:t>
            </a:r>
            <a:r>
              <a:rPr lang="zh-CN" altLang="en-US" dirty="0"/>
              <a:t>。为什么是五种？（一定有两个是一样的）这些点和他们之间的关系又被称为</a:t>
            </a:r>
            <a:r>
              <a:rPr lang="en-US" altLang="zh-CN" dirty="0"/>
              <a:t>u</a:t>
            </a:r>
            <a:r>
              <a:rPr lang="zh-CN" altLang="en-US" dirty="0"/>
              <a:t>，</a:t>
            </a:r>
            <a:r>
              <a:rPr lang="en-US" altLang="zh-CN" dirty="0"/>
              <a:t>v</a:t>
            </a:r>
            <a:r>
              <a:rPr lang="zh-CN" altLang="en-US" dirty="0"/>
              <a:t>，</a:t>
            </a:r>
            <a:r>
              <a:rPr lang="en-US" altLang="zh-CN" dirty="0"/>
              <a:t>w</a:t>
            </a:r>
            <a:r>
              <a:rPr lang="zh-CN" altLang="en-US" dirty="0"/>
              <a:t>构成的“虚树”。</a:t>
            </a:r>
            <a:endParaRPr lang="en-US" altLang="zh-CN" dirty="0"/>
          </a:p>
          <a:p>
            <a:r>
              <a:rPr lang="zh-CN" altLang="en-US" dirty="0"/>
              <a:t>求出这五个点，特判即可。</a:t>
            </a:r>
            <a:endParaRPr lang="en-US"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加权路径和</a:t>
            </a:r>
            <a:endParaRPr lang="zh-CN" altLang="en-US" dirty="0"/>
          </a:p>
        </p:txBody>
      </p:sp>
      <p:sp>
        <p:nvSpPr>
          <p:cNvPr id="3" name="内容占位符 2"/>
          <p:cNvSpPr>
            <a:spLocks noGrp="1"/>
          </p:cNvSpPr>
          <p:nvPr>
            <p:ph idx="1"/>
          </p:nvPr>
        </p:nvSpPr>
        <p:spPr/>
        <p:txBody>
          <a:bodyPr/>
          <a:lstStyle/>
          <a:p>
            <a:r>
              <a:rPr lang="zh-CN" altLang="en-US" dirty="0"/>
              <a:t>给定一颗</a:t>
            </a:r>
            <a:r>
              <a:rPr lang="en-US" altLang="zh-CN" dirty="0"/>
              <a:t>n</a:t>
            </a:r>
            <a:r>
              <a:rPr lang="zh-CN" altLang="en-US" dirty="0"/>
              <a:t>个点的树，每条边带权值</a:t>
            </a:r>
            <a:r>
              <a:rPr lang="en-US" altLang="zh-CN" dirty="0" err="1"/>
              <a:t>wi</a:t>
            </a:r>
            <a:r>
              <a:rPr lang="zh-CN" altLang="en-US" dirty="0"/>
              <a:t>，和</a:t>
            </a:r>
            <a:r>
              <a:rPr lang="en-US" altLang="zh-CN" dirty="0"/>
              <a:t>q</a:t>
            </a:r>
            <a:r>
              <a:rPr lang="zh-CN" altLang="en-US" dirty="0"/>
              <a:t>次询问每次询问点</a:t>
            </a:r>
            <a:r>
              <a:rPr lang="en-US" altLang="zh-CN" dirty="0"/>
              <a:t>u</a:t>
            </a:r>
            <a:r>
              <a:rPr lang="zh-CN" altLang="en-US" dirty="0"/>
              <a:t>到点</a:t>
            </a:r>
            <a:r>
              <a:rPr lang="en-US" altLang="zh-CN" dirty="0"/>
              <a:t>v</a:t>
            </a:r>
            <a:r>
              <a:rPr lang="zh-CN" altLang="en-US" dirty="0"/>
              <a:t>的路径的权值，一条路径的权值计算方法如下：</a:t>
            </a:r>
            <a:endParaRPr lang="en-US" altLang="zh-CN" dirty="0"/>
          </a:p>
          <a:p>
            <a:r>
              <a:rPr lang="en-US" altLang="zh-CN" dirty="0"/>
              <a:t>1</a:t>
            </a:r>
            <a:r>
              <a:rPr lang="zh-CN" altLang="en-US" dirty="0"/>
              <a:t>，假设路径上的边权是</a:t>
            </a:r>
            <a:r>
              <a:rPr lang="en-US" altLang="zh-CN" dirty="0"/>
              <a:t>w1,w2,…,</a:t>
            </a:r>
            <a:r>
              <a:rPr lang="en-US" altLang="zh-CN" dirty="0" err="1"/>
              <a:t>wl</a:t>
            </a:r>
            <a:r>
              <a:rPr lang="zh-CN" altLang="en-US" dirty="0"/>
              <a:t>。</a:t>
            </a:r>
            <a:endParaRPr lang="en-US" altLang="zh-CN" dirty="0"/>
          </a:p>
          <a:p>
            <a:r>
              <a:rPr lang="en-US" altLang="zh-CN" dirty="0"/>
              <a:t>2</a:t>
            </a:r>
            <a:r>
              <a:rPr lang="zh-CN" altLang="en-US" dirty="0"/>
              <a:t>，路径的权值是</a:t>
            </a:r>
            <a:r>
              <a:rPr lang="en-US" altLang="zh-CN" dirty="0"/>
              <a:t>w1*1+w2*2+w3*3+…+</a:t>
            </a:r>
            <a:r>
              <a:rPr lang="en-US" altLang="zh-CN" dirty="0" err="1"/>
              <a:t>wi</a:t>
            </a:r>
            <a:r>
              <a:rPr lang="en-US" altLang="zh-CN" dirty="0"/>
              <a:t>*</a:t>
            </a:r>
            <a:r>
              <a:rPr lang="en-US" altLang="zh-CN" dirty="0" err="1"/>
              <a:t>i</a:t>
            </a:r>
            <a:r>
              <a:rPr lang="en-US" altLang="zh-CN" dirty="0"/>
              <a:t>+..+</a:t>
            </a:r>
            <a:r>
              <a:rPr lang="en-US" altLang="zh-CN" dirty="0" err="1"/>
              <a:t>wl</a:t>
            </a:r>
            <a:r>
              <a:rPr lang="en-US" altLang="zh-CN" dirty="0"/>
              <a:t>*l</a:t>
            </a:r>
            <a:r>
              <a:rPr lang="zh-CN" altLang="en-US" dirty="0"/>
              <a:t>。</a:t>
            </a:r>
            <a:endParaRPr lang="en-US" altLang="zh-CN" dirty="0"/>
          </a:p>
          <a:p>
            <a:endParaRPr lang="en-US" altLang="zh-CN" dirty="0"/>
          </a:p>
          <a:p>
            <a:r>
              <a:rPr lang="zh-CN" altLang="en-US" dirty="0"/>
              <a:t>版本</a:t>
            </a:r>
            <a:r>
              <a:rPr lang="en-US" altLang="zh-CN" dirty="0"/>
              <a:t>1</a:t>
            </a:r>
            <a:r>
              <a:rPr lang="zh-CN" altLang="en-US" dirty="0"/>
              <a:t>：强制在线，</a:t>
            </a:r>
            <a:r>
              <a:rPr lang="en-US" altLang="zh-CN" dirty="0" err="1"/>
              <a:t>n,q</a:t>
            </a:r>
            <a:r>
              <a:rPr lang="en-US" altLang="zh-CN" dirty="0"/>
              <a:t>&lt;=10^5</a:t>
            </a:r>
            <a:r>
              <a:rPr lang="zh-CN" altLang="en-US" dirty="0"/>
              <a:t>。</a:t>
            </a:r>
            <a:endParaRPr lang="en-US" altLang="zh-CN" dirty="0"/>
          </a:p>
          <a:p>
            <a:r>
              <a:rPr lang="zh-CN" altLang="en-US" dirty="0"/>
              <a:t>版本</a:t>
            </a:r>
            <a:r>
              <a:rPr lang="en-US" altLang="zh-CN" dirty="0"/>
              <a:t>2</a:t>
            </a:r>
            <a:r>
              <a:rPr lang="zh-CN" altLang="en-US" dirty="0"/>
              <a:t>：可以离线，</a:t>
            </a:r>
            <a:r>
              <a:rPr lang="en-US" altLang="zh-CN" dirty="0" err="1"/>
              <a:t>n,q</a:t>
            </a:r>
            <a:r>
              <a:rPr lang="en-US" altLang="zh-CN" dirty="0"/>
              <a:t>&lt;=10^6</a:t>
            </a:r>
            <a:r>
              <a:rPr lang="zh-CN" altLang="en-US" dirty="0"/>
              <a:t>。</a:t>
            </a:r>
            <a:endParaRPr lang="en-US" altLang="zh-CN" dirty="0"/>
          </a:p>
          <a:p>
            <a:r>
              <a:rPr lang="zh-CN" altLang="en-US" dirty="0"/>
              <a:t>版本</a:t>
            </a:r>
            <a:r>
              <a:rPr lang="en-US" altLang="zh-CN" dirty="0"/>
              <a:t>3</a:t>
            </a:r>
            <a:r>
              <a:rPr lang="zh-CN" altLang="en-US" dirty="0"/>
              <a:t>：强制在线，带修改（路径上所有</a:t>
            </a:r>
            <a:r>
              <a:rPr lang="en-US" altLang="zh-CN" dirty="0"/>
              <a:t>w</a:t>
            </a:r>
            <a:r>
              <a:rPr lang="zh-CN" altLang="en-US" dirty="0"/>
              <a:t>一起加</a:t>
            </a:r>
            <a:r>
              <a:rPr lang="en-US" altLang="zh-CN" dirty="0"/>
              <a:t>v</a:t>
            </a:r>
            <a:r>
              <a:rPr lang="zh-CN" altLang="en-US" dirty="0"/>
              <a:t>）、加边、删边，</a:t>
            </a:r>
            <a:r>
              <a:rPr lang="en-US" altLang="zh-CN" dirty="0" err="1"/>
              <a:t>n,q</a:t>
            </a:r>
            <a:r>
              <a:rPr lang="en-US" altLang="zh-CN" dirty="0"/>
              <a:t>&lt;=10^5</a:t>
            </a:r>
            <a:r>
              <a:rPr lang="zh-CN" altLang="en-US" dirty="0"/>
              <a:t>。（不做要求）</a:t>
            </a:r>
            <a:endParaRPr lang="en-US" alt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加权路径和（在线）</a:t>
            </a:r>
            <a:endParaRPr lang="zh-CN" altLang="en-US" dirty="0"/>
          </a:p>
        </p:txBody>
      </p:sp>
      <p:sp>
        <p:nvSpPr>
          <p:cNvPr id="3" name="内容占位符 2"/>
          <p:cNvSpPr>
            <a:spLocks noGrp="1"/>
          </p:cNvSpPr>
          <p:nvPr>
            <p:ph idx="1"/>
          </p:nvPr>
        </p:nvSpPr>
        <p:spPr/>
        <p:txBody>
          <a:bodyPr/>
          <a:lstStyle/>
          <a:p>
            <a:r>
              <a:rPr lang="zh-CN" altLang="en-US" dirty="0"/>
              <a:t>类似倍增</a:t>
            </a:r>
            <a:r>
              <a:rPr lang="en-US" altLang="zh-CN" dirty="0"/>
              <a:t>LCA</a:t>
            </a:r>
            <a:r>
              <a:rPr lang="zh-CN" altLang="en-US" dirty="0"/>
              <a:t>的思路。考虑</a:t>
            </a:r>
            <a:r>
              <a:rPr lang="en-US" altLang="zh-CN" dirty="0" err="1"/>
              <a:t>fij</a:t>
            </a:r>
            <a:r>
              <a:rPr lang="zh-CN" altLang="en-US" dirty="0"/>
              <a:t>表示</a:t>
            </a:r>
            <a:r>
              <a:rPr lang="en-US" altLang="zh-CN" dirty="0" err="1"/>
              <a:t>i</a:t>
            </a:r>
            <a:r>
              <a:rPr lang="zh-CN" altLang="en-US" dirty="0"/>
              <a:t>向上走</a:t>
            </a:r>
            <a:r>
              <a:rPr lang="en-US" altLang="zh-CN" dirty="0"/>
              <a:t>2^j</a:t>
            </a:r>
            <a:r>
              <a:rPr lang="zh-CN" altLang="en-US" dirty="0"/>
              <a:t>步的加权和（第一条边</a:t>
            </a:r>
            <a:r>
              <a:rPr lang="en-US" altLang="zh-CN" dirty="0"/>
              <a:t>1</a:t>
            </a:r>
            <a:r>
              <a:rPr lang="zh-CN" altLang="en-US" dirty="0"/>
              <a:t>倍，第二条</a:t>
            </a:r>
            <a:r>
              <a:rPr lang="en-US" altLang="zh-CN" dirty="0"/>
              <a:t>2</a:t>
            </a:r>
            <a:r>
              <a:rPr lang="zh-CN" altLang="en-US" dirty="0"/>
              <a:t>倍），</a:t>
            </a:r>
            <a:r>
              <a:rPr lang="en-US" altLang="zh-CN" dirty="0" err="1"/>
              <a:t>gij</a:t>
            </a:r>
            <a:r>
              <a:rPr lang="zh-CN" altLang="en-US" dirty="0"/>
              <a:t>表示</a:t>
            </a:r>
            <a:r>
              <a:rPr lang="en-US" altLang="zh-CN" dirty="0" err="1"/>
              <a:t>i</a:t>
            </a:r>
            <a:r>
              <a:rPr lang="zh-CN" altLang="en-US" dirty="0"/>
              <a:t>向上</a:t>
            </a:r>
            <a:r>
              <a:rPr lang="en-US" altLang="zh-CN" dirty="0"/>
              <a:t>2^j</a:t>
            </a:r>
            <a:r>
              <a:rPr lang="zh-CN" altLang="en-US" dirty="0"/>
              <a:t>步的非加权和（每条边都是</a:t>
            </a:r>
            <a:r>
              <a:rPr lang="en-US" altLang="zh-CN" dirty="0"/>
              <a:t>1</a:t>
            </a:r>
            <a:r>
              <a:rPr lang="zh-CN" altLang="en-US" dirty="0"/>
              <a:t>倍）。</a:t>
            </a:r>
            <a:endParaRPr lang="en-US" altLang="zh-CN" dirty="0"/>
          </a:p>
          <a:p>
            <a:r>
              <a:rPr lang="en-US" altLang="zh-CN" dirty="0" err="1"/>
              <a:t>fij</a:t>
            </a:r>
            <a:r>
              <a:rPr lang="zh-CN" altLang="en-US" dirty="0"/>
              <a:t>，</a:t>
            </a:r>
            <a:r>
              <a:rPr lang="en-US" altLang="zh-CN" dirty="0" err="1"/>
              <a:t>gij</a:t>
            </a:r>
            <a:r>
              <a:rPr lang="zh-CN" altLang="en-US" dirty="0"/>
              <a:t>可以互相转移。同时可以直接得到答案。</a:t>
            </a:r>
            <a:endParaRPr lang="en-US" altLang="zh-CN" dirty="0"/>
          </a:p>
          <a:p>
            <a:r>
              <a:rPr lang="zh-CN" altLang="en-US" dirty="0"/>
              <a:t>递推公式略。</a:t>
            </a:r>
            <a:endParaRPr lang="en-US" altLang="zh-C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加权路径和（离线）</a:t>
            </a:r>
            <a:endParaRPr lang="zh-CN" altLang="en-US" dirty="0"/>
          </a:p>
        </p:txBody>
      </p:sp>
      <p:sp>
        <p:nvSpPr>
          <p:cNvPr id="3" name="内容占位符 2"/>
          <p:cNvSpPr>
            <a:spLocks noGrp="1"/>
          </p:cNvSpPr>
          <p:nvPr>
            <p:ph idx="1"/>
          </p:nvPr>
        </p:nvSpPr>
        <p:spPr/>
        <p:txBody>
          <a:bodyPr/>
          <a:lstStyle/>
          <a:p>
            <a:r>
              <a:rPr lang="zh-CN" altLang="en-US" dirty="0"/>
              <a:t>令</a:t>
            </a:r>
            <a:r>
              <a:rPr lang="en-US" altLang="zh-CN" dirty="0"/>
              <a:t>fi</a:t>
            </a:r>
            <a:r>
              <a:rPr lang="zh-CN" altLang="en-US" dirty="0"/>
              <a:t>表示前</a:t>
            </a:r>
            <a:r>
              <a:rPr lang="en-US" altLang="zh-CN" dirty="0" err="1"/>
              <a:t>i</a:t>
            </a:r>
            <a:r>
              <a:rPr lang="zh-CN" altLang="en-US" dirty="0"/>
              <a:t>到根的加权和，令</a:t>
            </a:r>
            <a:r>
              <a:rPr lang="en-US" altLang="zh-CN" dirty="0" err="1"/>
              <a:t>gi</a:t>
            </a:r>
            <a:r>
              <a:rPr lang="zh-CN" altLang="en-US" dirty="0"/>
              <a:t>表示</a:t>
            </a:r>
            <a:r>
              <a:rPr lang="en-US" altLang="zh-CN" dirty="0" err="1"/>
              <a:t>i</a:t>
            </a:r>
            <a:r>
              <a:rPr lang="zh-CN" altLang="en-US" dirty="0"/>
              <a:t>到根的和。如果我们求出了询问</a:t>
            </a:r>
            <a:r>
              <a:rPr lang="en-US" altLang="zh-CN" dirty="0"/>
              <a:t>u</a:t>
            </a:r>
            <a:r>
              <a:rPr lang="zh-CN" altLang="en-US" dirty="0"/>
              <a:t>，</a:t>
            </a:r>
            <a:r>
              <a:rPr lang="en-US" altLang="zh-CN" dirty="0"/>
              <a:t>v</a:t>
            </a:r>
            <a:r>
              <a:rPr lang="zh-CN" altLang="en-US" dirty="0"/>
              <a:t>的</a:t>
            </a:r>
            <a:r>
              <a:rPr lang="en-US" altLang="zh-CN" dirty="0" err="1"/>
              <a:t>lca</a:t>
            </a:r>
            <a:r>
              <a:rPr lang="zh-CN" altLang="en-US" dirty="0"/>
              <a:t>，则可以通过</a:t>
            </a:r>
            <a:r>
              <a:rPr lang="en-US" altLang="zh-CN" dirty="0"/>
              <a:t>fi</a:t>
            </a:r>
            <a:r>
              <a:rPr lang="zh-CN" altLang="en-US" dirty="0"/>
              <a:t>、</a:t>
            </a:r>
            <a:r>
              <a:rPr lang="en-US" altLang="zh-CN" dirty="0" err="1"/>
              <a:t>gi</a:t>
            </a:r>
            <a:r>
              <a:rPr lang="zh-CN" altLang="en-US" dirty="0"/>
              <a:t>直接</a:t>
            </a:r>
            <a:r>
              <a:rPr lang="en-US" altLang="zh-CN" dirty="0"/>
              <a:t>O(1)</a:t>
            </a:r>
            <a:r>
              <a:rPr lang="zh-CN" altLang="en-US" dirty="0"/>
              <a:t>的得到答案。</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次小生成树</a:t>
            </a:r>
            <a:endParaRPr lang="zh-CN" altLang="en-US" dirty="0"/>
          </a:p>
        </p:txBody>
      </p:sp>
      <p:sp>
        <p:nvSpPr>
          <p:cNvPr id="3" name="内容占位符 2"/>
          <p:cNvSpPr>
            <a:spLocks noGrp="1"/>
          </p:cNvSpPr>
          <p:nvPr>
            <p:ph idx="1"/>
          </p:nvPr>
        </p:nvSpPr>
        <p:spPr/>
        <p:txBody>
          <a:bodyPr/>
          <a:lstStyle/>
          <a:p>
            <a:r>
              <a:rPr lang="zh-CN" altLang="en-US" dirty="0"/>
              <a:t>给定一张</a:t>
            </a:r>
            <a:r>
              <a:rPr lang="en-US" altLang="zh-CN" dirty="0"/>
              <a:t>n</a:t>
            </a:r>
            <a:r>
              <a:rPr lang="zh-CN" altLang="en-US" dirty="0"/>
              <a:t>个点，</a:t>
            </a:r>
            <a:r>
              <a:rPr lang="en-US" altLang="zh-CN" dirty="0"/>
              <a:t>m</a:t>
            </a:r>
            <a:r>
              <a:rPr lang="zh-CN" altLang="en-US" dirty="0"/>
              <a:t>条边，每条边权值为</a:t>
            </a:r>
            <a:r>
              <a:rPr lang="en-US" altLang="zh-CN" dirty="0" err="1"/>
              <a:t>wi</a:t>
            </a:r>
            <a:r>
              <a:rPr lang="zh-CN" altLang="en-US" dirty="0"/>
              <a:t>的无向图，求次小生成树权值和。</a:t>
            </a:r>
            <a:endParaRPr lang="en-US" altLang="zh-CN" dirty="0"/>
          </a:p>
          <a:p>
            <a:r>
              <a:rPr lang="en-US" altLang="zh-CN" dirty="0" err="1"/>
              <a:t>n,m</a:t>
            </a:r>
            <a:r>
              <a:rPr lang="en-US" altLang="zh-CN" dirty="0"/>
              <a:t>&lt;=10^5</a:t>
            </a:r>
            <a:r>
              <a:rPr lang="zh-CN" altLang="en-US" dirty="0"/>
              <a:t>。</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Noip2009</a:t>
            </a:r>
            <a:r>
              <a:rPr lang="zh-CN" altLang="en-US" dirty="0"/>
              <a:t>靶形数独</a:t>
            </a:r>
            <a:endParaRPr lang="zh-CN" altLang="en-US" dirty="0"/>
          </a:p>
        </p:txBody>
      </p:sp>
      <p:sp>
        <p:nvSpPr>
          <p:cNvPr id="3" name="内容占位符 2"/>
          <p:cNvSpPr>
            <a:spLocks noGrp="1"/>
          </p:cNvSpPr>
          <p:nvPr>
            <p:ph idx="1"/>
          </p:nvPr>
        </p:nvSpPr>
        <p:spPr/>
        <p:txBody>
          <a:bodyPr/>
          <a:lstStyle/>
          <a:p>
            <a:r>
              <a:rPr lang="zh-CN" altLang="en-US" dirty="0"/>
              <a:t>朴素的数独问题，但是每个点有一个得分，得分就是你填上去的数字乘上该位置的一个常数，求总分最大。</a:t>
            </a:r>
            <a:endParaRPr lang="en-US" altLang="zh-CN" dirty="0"/>
          </a:p>
          <a:p>
            <a:r>
              <a:rPr lang="zh-CN" altLang="en-US" dirty="0"/>
              <a:t>数独中非 </a:t>
            </a:r>
            <a:r>
              <a:rPr lang="en-US" altLang="zh-CN" dirty="0"/>
              <a:t>0 </a:t>
            </a:r>
            <a:r>
              <a:rPr lang="zh-CN" altLang="en-US" dirty="0"/>
              <a:t>数的个数不少于 </a:t>
            </a:r>
            <a:r>
              <a:rPr lang="en-US" altLang="zh-CN" dirty="0"/>
              <a:t>24</a:t>
            </a:r>
            <a:r>
              <a:rPr lang="zh-CN" altLang="en-US" dirty="0"/>
              <a:t>。</a:t>
            </a:r>
            <a:endParaRPr lang="en-US" altLang="zh-C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次小生成树</a:t>
            </a:r>
            <a:endParaRPr lang="zh-CN" altLang="en-US" dirty="0"/>
          </a:p>
        </p:txBody>
      </p:sp>
      <p:sp>
        <p:nvSpPr>
          <p:cNvPr id="3" name="内容占位符 2"/>
          <p:cNvSpPr>
            <a:spLocks noGrp="1"/>
          </p:cNvSpPr>
          <p:nvPr>
            <p:ph idx="1"/>
          </p:nvPr>
        </p:nvSpPr>
        <p:spPr/>
        <p:txBody>
          <a:bodyPr/>
          <a:lstStyle/>
          <a:p>
            <a:r>
              <a:rPr lang="zh-CN" altLang="en-US" dirty="0"/>
              <a:t>一定有一颗次小生成树是最小生成树改一条边得到（试试证明？）</a:t>
            </a:r>
            <a:endParaRPr lang="en-US" altLang="zh-CN" dirty="0"/>
          </a:p>
          <a:p>
            <a:r>
              <a:rPr lang="zh-CN" altLang="en-US" dirty="0"/>
              <a:t>考虑先求出最小生成树，然后在枚举每一条非树边（</a:t>
            </a:r>
            <a:r>
              <a:rPr lang="en-US" altLang="zh-CN" dirty="0"/>
              <a:t>u</a:t>
            </a:r>
            <a:r>
              <a:rPr lang="zh-CN" altLang="en-US" dirty="0"/>
              <a:t>，</a:t>
            </a:r>
            <a:r>
              <a:rPr lang="en-US" altLang="zh-CN" dirty="0"/>
              <a:t>v</a:t>
            </a:r>
            <a:r>
              <a:rPr lang="zh-CN" altLang="en-US" dirty="0"/>
              <a:t>），如果将这条边加入，会形成一个环，那么我们再删掉这个环上最大的一条不是新加入的边。即在最小生成树上</a:t>
            </a:r>
            <a:r>
              <a:rPr lang="en-US" altLang="zh-CN" dirty="0"/>
              <a:t>u</a:t>
            </a:r>
            <a:r>
              <a:rPr lang="zh-CN" altLang="en-US" dirty="0"/>
              <a:t>，</a:t>
            </a:r>
            <a:r>
              <a:rPr lang="en-US" altLang="zh-CN" dirty="0"/>
              <a:t>v</a:t>
            </a:r>
            <a:r>
              <a:rPr lang="zh-CN" altLang="en-US" dirty="0"/>
              <a:t>路径中的最大边。用倍增维护</a:t>
            </a:r>
            <a:r>
              <a:rPr lang="en-US" altLang="zh-CN" dirty="0" err="1"/>
              <a:t>fij</a:t>
            </a:r>
            <a:r>
              <a:rPr lang="zh-CN" altLang="en-US" dirty="0"/>
              <a:t>表示</a:t>
            </a:r>
            <a:r>
              <a:rPr lang="en-US" altLang="zh-CN" dirty="0" err="1"/>
              <a:t>i</a:t>
            </a:r>
            <a:r>
              <a:rPr lang="zh-CN" altLang="en-US" dirty="0"/>
              <a:t>向上</a:t>
            </a:r>
            <a:r>
              <a:rPr lang="en-US" altLang="zh-CN" dirty="0"/>
              <a:t>2^j</a:t>
            </a:r>
            <a:r>
              <a:rPr lang="zh-CN" altLang="en-US"/>
              <a:t>条边里面最大的边权值即可。</a:t>
            </a:r>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二叉堆</a:t>
            </a:r>
            <a:endParaRPr lang="zh-CN" altLang="en-US" dirty="0"/>
          </a:p>
        </p:txBody>
      </p:sp>
      <p:sp>
        <p:nvSpPr>
          <p:cNvPr id="3" name="内容占位符 2"/>
          <p:cNvSpPr>
            <a:spLocks noGrp="1"/>
          </p:cNvSpPr>
          <p:nvPr>
            <p:ph idx="1"/>
          </p:nvPr>
        </p:nvSpPr>
        <p:spPr/>
        <p:txBody>
          <a:bodyPr/>
          <a:lstStyle/>
          <a:p>
            <a:r>
              <a:rPr lang="zh-CN" altLang="en-US" dirty="0"/>
              <a:t>没啥好考的。</a:t>
            </a:r>
            <a:endParaRPr lang="en-US" altLang="zh-CN" dirty="0"/>
          </a:p>
          <a:p>
            <a:r>
              <a:rPr lang="zh-CN" altLang="en-US" dirty="0"/>
              <a:t>主要是左偏树可能应用会多些</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二叉堆</a:t>
            </a:r>
            <a:endParaRPr lang="zh-CN" altLang="en-US"/>
          </a:p>
        </p:txBody>
      </p:sp>
      <p:sp>
        <p:nvSpPr>
          <p:cNvPr id="3" name="内容占位符 2"/>
          <p:cNvSpPr>
            <a:spLocks noGrp="1"/>
          </p:cNvSpPr>
          <p:nvPr>
            <p:ph idx="1"/>
          </p:nvPr>
        </p:nvSpPr>
        <p:spPr/>
        <p:txBody>
          <a:bodyPr/>
          <a:p>
            <a:pPr marL="0" indent="0">
              <a:buNone/>
            </a:pPr>
            <a:r>
              <a:rPr lang="zh-CN" altLang="en-US"/>
              <a:t>维护一个集合，有</a:t>
            </a:r>
            <a:r>
              <a:rPr lang="en-US" altLang="zh-CN"/>
              <a:t>q</a:t>
            </a:r>
            <a:r>
              <a:rPr lang="zh-CN" altLang="en-US"/>
              <a:t>次操作：</a:t>
            </a:r>
            <a:endParaRPr lang="zh-CN" altLang="en-US"/>
          </a:p>
          <a:p>
            <a:pPr marL="0" indent="0">
              <a:buNone/>
            </a:pPr>
            <a:r>
              <a:rPr lang="en-US" altLang="zh-CN"/>
              <a:t>1</a:t>
            </a:r>
            <a:r>
              <a:rPr lang="zh-CN" altLang="en-US"/>
              <a:t>，插入一个数</a:t>
            </a:r>
            <a:r>
              <a:rPr lang="en-US" altLang="zh-CN"/>
              <a:t>x</a:t>
            </a:r>
            <a:r>
              <a:rPr lang="zh-CN" altLang="en-US"/>
              <a:t>。</a:t>
            </a:r>
            <a:endParaRPr lang="zh-CN" altLang="en-US"/>
          </a:p>
          <a:p>
            <a:pPr marL="0" indent="0">
              <a:buNone/>
            </a:pPr>
            <a:r>
              <a:rPr lang="en-US" altLang="zh-CN"/>
              <a:t>2</a:t>
            </a:r>
            <a:r>
              <a:rPr lang="zh-CN" altLang="en-US"/>
              <a:t>，删除一个数</a:t>
            </a:r>
            <a:r>
              <a:rPr lang="en-US" altLang="zh-CN"/>
              <a:t>x</a:t>
            </a:r>
            <a:r>
              <a:rPr lang="zh-CN" altLang="en-US"/>
              <a:t>。</a:t>
            </a:r>
            <a:endParaRPr lang="zh-CN" altLang="en-US"/>
          </a:p>
          <a:p>
            <a:pPr marL="0" indent="0">
              <a:buNone/>
            </a:pPr>
            <a:r>
              <a:rPr lang="en-US" altLang="zh-CN"/>
              <a:t>3</a:t>
            </a:r>
            <a:r>
              <a:rPr lang="zh-CN" altLang="en-US"/>
              <a:t>，询问集合内最小值。</a:t>
            </a:r>
            <a:endParaRPr lang="zh-CN" altLang="en-US"/>
          </a:p>
          <a:p>
            <a:pPr marL="0" indent="0">
              <a:buNone/>
            </a:pPr>
            <a:r>
              <a:rPr lang="en-US" altLang="zh-CN"/>
              <a:t>q&lt;=10^7</a:t>
            </a:r>
            <a:r>
              <a:rPr lang="zh-CN" altLang="en-US"/>
              <a:t>。</a:t>
            </a: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线段树</a:t>
            </a:r>
            <a:endParaRPr lang="zh-CN" altLang="en-US" dirty="0"/>
          </a:p>
        </p:txBody>
      </p:sp>
      <p:sp>
        <p:nvSpPr>
          <p:cNvPr id="3" name="内容占位符 2"/>
          <p:cNvSpPr>
            <a:spLocks noGrp="1"/>
          </p:cNvSpPr>
          <p:nvPr>
            <p:ph idx="1"/>
          </p:nvPr>
        </p:nvSpPr>
        <p:spPr/>
        <p:txBody>
          <a:bodyPr/>
          <a:lstStyle/>
          <a:p>
            <a:r>
              <a:rPr lang="zh-CN" altLang="en-US" dirty="0"/>
              <a:t>多用于辅助数据结构。</a:t>
            </a:r>
            <a:endParaRPr lang="en-US" altLang="zh-CN" dirty="0"/>
          </a:p>
          <a:p>
            <a:r>
              <a:rPr lang="zh-CN" altLang="en-US" dirty="0"/>
              <a:t>也有直接应用线段树思维的分治</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矩形叠加问题</a:t>
            </a:r>
            <a:endParaRPr lang="zh-CN" altLang="en-US" dirty="0"/>
          </a:p>
        </p:txBody>
      </p:sp>
      <p:sp>
        <p:nvSpPr>
          <p:cNvPr id="3" name="内容占位符 2"/>
          <p:cNvSpPr>
            <a:spLocks noGrp="1"/>
          </p:cNvSpPr>
          <p:nvPr>
            <p:ph idx="1"/>
          </p:nvPr>
        </p:nvSpPr>
        <p:spPr/>
        <p:txBody>
          <a:bodyPr/>
          <a:lstStyle/>
          <a:p>
            <a:r>
              <a:rPr lang="zh-CN" altLang="en-US" dirty="0"/>
              <a:t>给定一个</a:t>
            </a:r>
            <a:r>
              <a:rPr lang="en-US" altLang="zh-CN" dirty="0"/>
              <a:t>n*n</a:t>
            </a:r>
            <a:r>
              <a:rPr lang="zh-CN" altLang="en-US" dirty="0"/>
              <a:t>二维平面上</a:t>
            </a:r>
            <a:r>
              <a:rPr lang="en-US" altLang="zh-CN" dirty="0"/>
              <a:t>m</a:t>
            </a:r>
            <a:r>
              <a:rPr lang="zh-CN" altLang="en-US" dirty="0"/>
              <a:t>个矩形，对于</a:t>
            </a:r>
            <a:r>
              <a:rPr lang="en-US" altLang="zh-CN" dirty="0" err="1"/>
              <a:t>i</a:t>
            </a:r>
            <a:r>
              <a:rPr lang="en-US" altLang="zh-CN" dirty="0"/>
              <a:t>=1,2,…,n</a:t>
            </a:r>
            <a:r>
              <a:rPr lang="zh-CN" altLang="en-US" dirty="0"/>
              <a:t>，求所有满足</a:t>
            </a:r>
            <a:r>
              <a:rPr lang="en-US" altLang="zh-CN" dirty="0"/>
              <a:t>x=</a:t>
            </a:r>
            <a:r>
              <a:rPr lang="en-US" altLang="zh-CN" dirty="0" err="1"/>
              <a:t>i</a:t>
            </a:r>
            <a:r>
              <a:rPr lang="zh-CN" altLang="en-US" dirty="0"/>
              <a:t>的整点中被最多矩形覆盖的整点被多少个矩形覆盖。</a:t>
            </a:r>
            <a:endParaRPr lang="en-US" altLang="zh-CN" dirty="0"/>
          </a:p>
          <a:p>
            <a:r>
              <a:rPr lang="en-US" altLang="zh-CN" dirty="0"/>
              <a:t>n</a:t>
            </a:r>
            <a:r>
              <a:rPr lang="zh-CN" altLang="en-US" dirty="0"/>
              <a:t>，</a:t>
            </a:r>
            <a:r>
              <a:rPr lang="en-US" altLang="zh-CN" dirty="0"/>
              <a:t>m&lt;=10^5</a:t>
            </a:r>
            <a:r>
              <a:rPr lang="zh-CN" altLang="en-US" dirty="0"/>
              <a:t>。</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矩形叠加问题</a:t>
            </a:r>
            <a:endParaRPr lang="zh-CN" altLang="en-US" dirty="0"/>
          </a:p>
        </p:txBody>
      </p:sp>
      <p:sp>
        <p:nvSpPr>
          <p:cNvPr id="3" name="内容占位符 2"/>
          <p:cNvSpPr>
            <a:spLocks noGrp="1"/>
          </p:cNvSpPr>
          <p:nvPr>
            <p:ph idx="1"/>
          </p:nvPr>
        </p:nvSpPr>
        <p:spPr/>
        <p:txBody>
          <a:bodyPr/>
          <a:lstStyle/>
          <a:p>
            <a:r>
              <a:rPr lang="zh-CN" altLang="en-US" dirty="0"/>
              <a:t>把</a:t>
            </a:r>
            <a:r>
              <a:rPr lang="en-US" altLang="zh-CN" dirty="0"/>
              <a:t>x</a:t>
            </a:r>
            <a:r>
              <a:rPr lang="zh-CN" altLang="en-US" dirty="0"/>
              <a:t>维看作是时间，</a:t>
            </a:r>
            <a:r>
              <a:rPr lang="en-US" altLang="zh-CN" dirty="0"/>
              <a:t>y</a:t>
            </a:r>
            <a:r>
              <a:rPr lang="zh-CN" altLang="en-US" dirty="0"/>
              <a:t>维看成一个一维的序列</a:t>
            </a:r>
            <a:r>
              <a:rPr lang="en-US" altLang="zh-CN" dirty="0"/>
              <a:t>a1,a2,..an</a:t>
            </a:r>
            <a:r>
              <a:rPr lang="zh-CN" altLang="en-US" dirty="0"/>
              <a:t>，问题变成：</a:t>
            </a:r>
            <a:endParaRPr lang="en-US" altLang="zh-CN" dirty="0"/>
          </a:p>
          <a:p>
            <a:r>
              <a:rPr lang="zh-CN" altLang="en-US" dirty="0"/>
              <a:t>对于一个</a:t>
            </a:r>
            <a:r>
              <a:rPr lang="en-US" altLang="zh-CN" dirty="0"/>
              <a:t>x</a:t>
            </a:r>
            <a:r>
              <a:rPr lang="zh-CN" altLang="en-US" dirty="0"/>
              <a:t>属于</a:t>
            </a:r>
            <a:r>
              <a:rPr lang="en-US" altLang="zh-CN" dirty="0"/>
              <a:t>[</a:t>
            </a:r>
            <a:r>
              <a:rPr lang="en-US" altLang="zh-CN" dirty="0" err="1"/>
              <a:t>xl,xr</a:t>
            </a:r>
            <a:r>
              <a:rPr lang="en-US" altLang="zh-CN" dirty="0"/>
              <a:t>],y</a:t>
            </a:r>
            <a:r>
              <a:rPr lang="zh-CN" altLang="en-US" dirty="0"/>
              <a:t>属于</a:t>
            </a:r>
            <a:r>
              <a:rPr lang="en-US" altLang="zh-CN" dirty="0"/>
              <a:t>[</a:t>
            </a:r>
            <a:r>
              <a:rPr lang="en-US" altLang="zh-CN" dirty="0" err="1"/>
              <a:t>yl,yr</a:t>
            </a:r>
            <a:r>
              <a:rPr lang="en-US" altLang="zh-CN" dirty="0"/>
              <a:t>]</a:t>
            </a:r>
            <a:r>
              <a:rPr lang="zh-CN" altLang="en-US" dirty="0"/>
              <a:t>的矩形，相当于是：</a:t>
            </a:r>
            <a:endParaRPr lang="en-US" altLang="zh-CN" dirty="0"/>
          </a:p>
          <a:p>
            <a:r>
              <a:rPr lang="en-US" altLang="zh-CN" dirty="0"/>
              <a:t>1</a:t>
            </a:r>
            <a:r>
              <a:rPr lang="zh-CN" altLang="en-US" dirty="0"/>
              <a:t>，在</a:t>
            </a:r>
            <a:r>
              <a:rPr lang="en-US" altLang="zh-CN" dirty="0"/>
              <a:t>xl</a:t>
            </a:r>
            <a:r>
              <a:rPr lang="zh-CN" altLang="en-US" dirty="0"/>
              <a:t>时间对区间</a:t>
            </a:r>
            <a:r>
              <a:rPr lang="en-US" altLang="zh-CN" dirty="0"/>
              <a:t>[</a:t>
            </a:r>
            <a:r>
              <a:rPr lang="en-US" altLang="zh-CN" dirty="0" err="1"/>
              <a:t>yl,yr</a:t>
            </a:r>
            <a:r>
              <a:rPr lang="en-US" altLang="zh-CN" dirty="0"/>
              <a:t>]</a:t>
            </a:r>
            <a:r>
              <a:rPr lang="zh-CN" altLang="en-US" dirty="0"/>
              <a:t>的</a:t>
            </a:r>
            <a:r>
              <a:rPr lang="en-US" altLang="zh-CN" dirty="0"/>
              <a:t>a</a:t>
            </a:r>
            <a:r>
              <a:rPr lang="zh-CN" altLang="en-US" dirty="0"/>
              <a:t>全体</a:t>
            </a:r>
            <a:r>
              <a:rPr lang="en-US" altLang="zh-CN" dirty="0"/>
              <a:t>+1</a:t>
            </a:r>
            <a:r>
              <a:rPr lang="zh-CN" altLang="en-US" dirty="0"/>
              <a:t>。</a:t>
            </a:r>
            <a:endParaRPr lang="en-US" altLang="zh-CN" dirty="0"/>
          </a:p>
          <a:p>
            <a:r>
              <a:rPr lang="en-US" altLang="zh-CN" dirty="0"/>
              <a:t>2</a:t>
            </a:r>
            <a:r>
              <a:rPr lang="zh-CN" altLang="en-US" dirty="0"/>
              <a:t>，在</a:t>
            </a:r>
            <a:r>
              <a:rPr lang="en-US" altLang="zh-CN" dirty="0"/>
              <a:t>xr+1</a:t>
            </a:r>
            <a:r>
              <a:rPr lang="zh-CN" altLang="en-US" dirty="0"/>
              <a:t>时间对区间</a:t>
            </a:r>
            <a:r>
              <a:rPr lang="en-US" altLang="zh-CN" dirty="0"/>
              <a:t>[</a:t>
            </a:r>
            <a:r>
              <a:rPr lang="en-US" altLang="zh-CN" dirty="0" err="1"/>
              <a:t>yl,yr</a:t>
            </a:r>
            <a:r>
              <a:rPr lang="en-US" altLang="zh-CN" dirty="0"/>
              <a:t>]</a:t>
            </a:r>
            <a:r>
              <a:rPr lang="zh-CN" altLang="en-US" dirty="0"/>
              <a:t>的</a:t>
            </a:r>
            <a:r>
              <a:rPr lang="en-US" altLang="zh-CN" dirty="0"/>
              <a:t>a</a:t>
            </a:r>
            <a:r>
              <a:rPr lang="zh-CN" altLang="en-US" dirty="0"/>
              <a:t>全体</a:t>
            </a:r>
            <a:r>
              <a:rPr lang="en-US" altLang="zh-CN" dirty="0"/>
              <a:t>-1</a:t>
            </a:r>
            <a:r>
              <a:rPr lang="zh-CN" altLang="en-US" dirty="0"/>
              <a:t>。</a:t>
            </a:r>
            <a:endParaRPr lang="en-US" altLang="zh-CN" dirty="0"/>
          </a:p>
          <a:p>
            <a:r>
              <a:rPr lang="zh-CN" altLang="en-US" dirty="0"/>
              <a:t>然后对于时间</a:t>
            </a:r>
            <a:r>
              <a:rPr lang="en-US" altLang="zh-CN" dirty="0"/>
              <a:t>1…n</a:t>
            </a:r>
            <a:r>
              <a:rPr lang="zh-CN" altLang="en-US" dirty="0"/>
              <a:t>，询问一下全局所有</a:t>
            </a:r>
            <a:r>
              <a:rPr lang="en-US" altLang="zh-CN" dirty="0"/>
              <a:t>a</a:t>
            </a:r>
            <a:r>
              <a:rPr lang="zh-CN" altLang="en-US" dirty="0"/>
              <a:t>的最大值。</a:t>
            </a:r>
            <a:endParaRPr lang="en-US" altLang="zh-C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LibreOJ</a:t>
            </a:r>
            <a:r>
              <a:rPr lang="en-US" altLang="zh-CN" dirty="0"/>
              <a:t> Round #6</a:t>
            </a:r>
            <a:r>
              <a:rPr lang="zh-CN" altLang="en-US" dirty="0"/>
              <a:t> 花火</a:t>
            </a:r>
            <a:endParaRPr lang="zh-CN" altLang="en-US" dirty="0"/>
          </a:p>
        </p:txBody>
      </p:sp>
      <p:sp>
        <p:nvSpPr>
          <p:cNvPr id="3" name="内容占位符 2"/>
          <p:cNvSpPr>
            <a:spLocks noGrp="1"/>
          </p:cNvSpPr>
          <p:nvPr>
            <p:ph idx="1"/>
          </p:nvPr>
        </p:nvSpPr>
        <p:spPr/>
        <p:txBody>
          <a:bodyPr/>
          <a:lstStyle/>
          <a:p>
            <a:r>
              <a:rPr lang="zh-CN" altLang="en-US" dirty="0"/>
              <a:t>给一个序列</a:t>
            </a:r>
            <a:r>
              <a:rPr lang="en-US" altLang="zh-CN" dirty="0"/>
              <a:t>h1,h2,…,</a:t>
            </a:r>
            <a:r>
              <a:rPr lang="en-US" altLang="zh-CN" dirty="0" err="1"/>
              <a:t>hn</a:t>
            </a:r>
            <a:r>
              <a:rPr lang="zh-CN" altLang="en-US" dirty="0"/>
              <a:t>，你可以干两种操作：</a:t>
            </a:r>
            <a:endParaRPr lang="en-US" altLang="zh-CN" dirty="0"/>
          </a:p>
          <a:p>
            <a:r>
              <a:rPr lang="en-US" altLang="zh-CN" dirty="0"/>
              <a:t>1</a:t>
            </a:r>
            <a:r>
              <a:rPr lang="zh-CN" altLang="en-US" dirty="0"/>
              <a:t>，交换两个相邻的数。</a:t>
            </a:r>
            <a:endParaRPr lang="en-US" altLang="zh-CN" dirty="0"/>
          </a:p>
          <a:p>
            <a:r>
              <a:rPr lang="en-US" altLang="zh-CN" dirty="0"/>
              <a:t>2</a:t>
            </a:r>
            <a:r>
              <a:rPr lang="zh-CN" altLang="en-US" dirty="0"/>
              <a:t>，交换两个数（只能做一次）。</a:t>
            </a:r>
            <a:endParaRPr lang="en-US" altLang="zh-CN" dirty="0"/>
          </a:p>
          <a:p>
            <a:r>
              <a:rPr lang="zh-CN" altLang="en-US" dirty="0"/>
              <a:t>问最少几次操作才能把序列排好序。</a:t>
            </a:r>
            <a:endParaRPr lang="en-US" altLang="zh-CN" dirty="0"/>
          </a:p>
          <a:p>
            <a:r>
              <a:rPr lang="en-US" altLang="zh-CN" dirty="0"/>
              <a:t>n&lt;=3*10^5</a:t>
            </a:r>
            <a:r>
              <a:rPr lang="zh-CN" altLang="en-US" dirty="0"/>
              <a:t>。</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LibreOJ</a:t>
            </a:r>
            <a:r>
              <a:rPr lang="en-US" altLang="zh-CN" dirty="0"/>
              <a:t> Round #6</a:t>
            </a:r>
            <a:r>
              <a:rPr lang="zh-CN" altLang="en-US" dirty="0"/>
              <a:t> 花火</a:t>
            </a:r>
            <a:endParaRPr lang="zh-CN" altLang="en-US" dirty="0"/>
          </a:p>
        </p:txBody>
      </p:sp>
      <p:sp>
        <p:nvSpPr>
          <p:cNvPr id="3" name="内容占位符 2"/>
          <p:cNvSpPr>
            <a:spLocks noGrp="1"/>
          </p:cNvSpPr>
          <p:nvPr>
            <p:ph idx="1"/>
          </p:nvPr>
        </p:nvSpPr>
        <p:spPr/>
        <p:txBody>
          <a:bodyPr/>
          <a:lstStyle/>
          <a:p>
            <a:r>
              <a:rPr lang="zh-CN" altLang="en-US" dirty="0"/>
              <a:t>第二种操作在什么时候执行效果都是一样的，所以考虑一开始就交换两个数。</a:t>
            </a:r>
            <a:endParaRPr lang="en-US" altLang="zh-CN" dirty="0"/>
          </a:p>
          <a:p>
            <a:r>
              <a:rPr lang="zh-CN" altLang="en-US" dirty="0"/>
              <a:t>对于一个排列，交换相邻的两个数从而排序所需要的数是确定的</a:t>
            </a:r>
            <a:r>
              <a:rPr lang="en-US" altLang="zh-CN" dirty="0"/>
              <a:t>---</a:t>
            </a:r>
            <a:r>
              <a:rPr lang="zh-CN" altLang="en-US" dirty="0"/>
              <a:t>逆序对数。</a:t>
            </a:r>
            <a:endParaRPr lang="en-US" altLang="zh-CN" dirty="0"/>
          </a:p>
          <a:p>
            <a:r>
              <a:rPr lang="zh-CN" altLang="en-US" dirty="0"/>
              <a:t>所以我们的问题变成交换两个数使得逆序对个数最少。</a:t>
            </a:r>
            <a:endParaRPr lang="en-US" altLang="zh-CN" dirty="0"/>
          </a:p>
          <a:p>
            <a:r>
              <a:rPr lang="zh-CN" altLang="en-US" dirty="0"/>
              <a:t>如果我们交换第</a:t>
            </a:r>
            <a:r>
              <a:rPr lang="en-US" altLang="zh-CN" dirty="0"/>
              <a:t>l</a:t>
            </a:r>
            <a:r>
              <a:rPr lang="zh-CN" altLang="en-US" dirty="0"/>
              <a:t>个数和第</a:t>
            </a:r>
            <a:r>
              <a:rPr lang="en-US" altLang="zh-CN" dirty="0"/>
              <a:t>r</a:t>
            </a:r>
            <a:r>
              <a:rPr lang="zh-CN" altLang="en-US" dirty="0"/>
              <a:t>个数，只需要考虑</a:t>
            </a:r>
            <a:r>
              <a:rPr lang="en-US" altLang="zh-CN" dirty="0"/>
              <a:t>[</a:t>
            </a:r>
            <a:r>
              <a:rPr lang="en-US" altLang="zh-CN" dirty="0" err="1"/>
              <a:t>l,r</a:t>
            </a:r>
            <a:r>
              <a:rPr lang="en-US" altLang="zh-CN" dirty="0"/>
              <a:t>]</a:t>
            </a:r>
            <a:r>
              <a:rPr lang="zh-CN" altLang="en-US" dirty="0"/>
              <a:t>之内的逆序对改变，因为其他逆序对都没变。</a:t>
            </a:r>
            <a:endParaRPr lang="en-US" altLang="zh-CN" dirty="0"/>
          </a:p>
          <a:p>
            <a:r>
              <a:rPr lang="zh-CN" altLang="en-US" dirty="0"/>
              <a:t>不失一般性假设</a:t>
            </a:r>
            <a:r>
              <a:rPr lang="en-US" altLang="zh-CN" dirty="0"/>
              <a:t>hl&gt;</a:t>
            </a:r>
            <a:r>
              <a:rPr lang="en-US" altLang="zh-CN" dirty="0" err="1"/>
              <a:t>hr</a:t>
            </a:r>
            <a:r>
              <a:rPr lang="zh-CN" altLang="en-US" dirty="0"/>
              <a:t>（反之则没必要交换），减少的逆序对是</a:t>
            </a:r>
            <a:r>
              <a:rPr lang="en-US" altLang="zh-CN" dirty="0"/>
              <a:t>[</a:t>
            </a:r>
            <a:r>
              <a:rPr lang="en-US" altLang="zh-CN" dirty="0" err="1"/>
              <a:t>l,r</a:t>
            </a:r>
            <a:r>
              <a:rPr lang="en-US" altLang="zh-CN" dirty="0"/>
              <a:t>]</a:t>
            </a:r>
            <a:r>
              <a:rPr lang="zh-CN" altLang="en-US" dirty="0"/>
              <a:t>中值在</a:t>
            </a:r>
            <a:r>
              <a:rPr lang="en-US" altLang="zh-CN" dirty="0"/>
              <a:t>[hr+1,hl-1]</a:t>
            </a:r>
            <a:r>
              <a:rPr lang="zh-CN" altLang="en-US" dirty="0"/>
              <a:t>的数的个数</a:t>
            </a:r>
            <a:r>
              <a:rPr lang="en-US" altLang="zh-CN" dirty="0"/>
              <a:t>*2</a:t>
            </a:r>
            <a:r>
              <a:rPr lang="zh-CN" altLang="en-US" dirty="0"/>
              <a:t>。</a:t>
            </a:r>
            <a:endParaRPr lang="en-US" altLang="zh-CN" dirty="0"/>
          </a:p>
          <a:p>
            <a:r>
              <a:rPr lang="zh-CN" altLang="en-US" dirty="0"/>
              <a:t>也就是说对于每个</a:t>
            </a:r>
            <a:r>
              <a:rPr lang="en-US" altLang="zh-CN" dirty="0"/>
              <a:t>hi</a:t>
            </a:r>
            <a:r>
              <a:rPr lang="zh-CN" altLang="en-US" dirty="0"/>
              <a:t>，在二维平面中画一个点</a:t>
            </a:r>
            <a:r>
              <a:rPr lang="en-US" altLang="zh-CN" dirty="0"/>
              <a:t>(</a:t>
            </a:r>
            <a:r>
              <a:rPr lang="en-US" altLang="zh-CN" dirty="0" err="1"/>
              <a:t>i,hi</a:t>
            </a:r>
            <a:r>
              <a:rPr lang="en-US" altLang="zh-CN" dirty="0"/>
              <a:t>)</a:t>
            </a:r>
            <a:r>
              <a:rPr lang="zh-CN" altLang="en-US" dirty="0"/>
              <a:t>，我们想找两个点组成矩形的左上角和右下角，能框住最多多少个点。</a:t>
            </a:r>
            <a:endParaRPr lang="en-US" altLang="zh-C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LibreOJ</a:t>
            </a:r>
            <a:r>
              <a:rPr lang="en-US" altLang="zh-CN" dirty="0"/>
              <a:t> Round #6</a:t>
            </a:r>
            <a:r>
              <a:rPr lang="zh-CN" altLang="en-US" dirty="0"/>
              <a:t> 花火</a:t>
            </a:r>
            <a:endParaRPr lang="zh-CN" altLang="en-US" dirty="0"/>
          </a:p>
        </p:txBody>
      </p:sp>
      <p:sp>
        <p:nvSpPr>
          <p:cNvPr id="3" name="内容占位符 2"/>
          <p:cNvSpPr>
            <a:spLocks noGrp="1"/>
          </p:cNvSpPr>
          <p:nvPr>
            <p:ph idx="1"/>
          </p:nvPr>
        </p:nvSpPr>
        <p:spPr/>
        <p:txBody>
          <a:bodyPr/>
          <a:lstStyle/>
          <a:p>
            <a:r>
              <a:rPr lang="zh-CN" altLang="en-US" dirty="0"/>
              <a:t>所以现在题面变成，给定平面上</a:t>
            </a:r>
            <a:r>
              <a:rPr lang="en-US" altLang="zh-CN" dirty="0"/>
              <a:t>n</a:t>
            </a:r>
            <a:r>
              <a:rPr lang="zh-CN" altLang="en-US" dirty="0"/>
              <a:t>个点</a:t>
            </a:r>
            <a:r>
              <a:rPr lang="en-US" altLang="zh-CN" dirty="0"/>
              <a:t>(x1,y1)…(</a:t>
            </a:r>
            <a:r>
              <a:rPr lang="en-US" altLang="zh-CN" dirty="0" err="1"/>
              <a:t>xn,yn</a:t>
            </a:r>
            <a:r>
              <a:rPr lang="en-US" altLang="zh-CN" dirty="0"/>
              <a:t>)</a:t>
            </a:r>
            <a:r>
              <a:rPr lang="zh-CN" altLang="en-US" dirty="0"/>
              <a:t>，求两个点分别作为左上角和右下角最多能框住多少个点。</a:t>
            </a:r>
            <a:endParaRPr lang="en-US" altLang="zh-CN" dirty="0"/>
          </a:p>
          <a:p>
            <a:r>
              <a:rPr lang="zh-CN" altLang="en-US" dirty="0"/>
              <a:t>那么如果</a:t>
            </a:r>
            <a:r>
              <a:rPr lang="en-US" altLang="zh-CN" dirty="0"/>
              <a:t>xi&gt;</a:t>
            </a:r>
            <a:r>
              <a:rPr lang="en-US" altLang="zh-CN" dirty="0" err="1"/>
              <a:t>xj,yi</a:t>
            </a:r>
            <a:r>
              <a:rPr lang="en-US" altLang="zh-CN" dirty="0"/>
              <a:t>&gt;</a:t>
            </a:r>
            <a:r>
              <a:rPr lang="en-US" altLang="zh-CN" dirty="0" err="1"/>
              <a:t>yj</a:t>
            </a:r>
            <a:r>
              <a:rPr lang="zh-CN" altLang="en-US" dirty="0"/>
              <a:t>，则</a:t>
            </a:r>
            <a:r>
              <a:rPr lang="en-US" altLang="zh-CN" dirty="0"/>
              <a:t>(</a:t>
            </a:r>
            <a:r>
              <a:rPr lang="en-US" altLang="zh-CN" dirty="0" err="1"/>
              <a:t>xj,yj</a:t>
            </a:r>
            <a:r>
              <a:rPr lang="en-US" altLang="zh-CN" dirty="0"/>
              <a:t>)</a:t>
            </a:r>
            <a:r>
              <a:rPr lang="zh-CN" altLang="en-US" dirty="0"/>
              <a:t>一定不会作为左上角。所以我们可以找出一条从左下到右上的、</a:t>
            </a:r>
            <a:r>
              <a:rPr lang="en-US" altLang="zh-CN" dirty="0"/>
              <a:t>x</a:t>
            </a:r>
            <a:r>
              <a:rPr lang="zh-CN" altLang="en-US" dirty="0"/>
              <a:t>坐标单调递增、</a:t>
            </a:r>
            <a:r>
              <a:rPr lang="en-US" altLang="zh-CN" dirty="0"/>
              <a:t>y</a:t>
            </a:r>
            <a:r>
              <a:rPr lang="zh-CN" altLang="en-US" dirty="0"/>
              <a:t>坐标单调递增的可以作为左上角的点的序列</a:t>
            </a:r>
            <a:r>
              <a:rPr lang="en-US" altLang="zh-CN" dirty="0"/>
              <a:t>s1,s2,…,</a:t>
            </a:r>
            <a:r>
              <a:rPr lang="en-US" altLang="zh-CN" dirty="0" err="1"/>
              <a:t>sk</a:t>
            </a:r>
            <a:r>
              <a:rPr lang="zh-CN" altLang="en-US" dirty="0"/>
              <a:t>。</a:t>
            </a:r>
            <a:endParaRPr lang="en-US" altLang="zh-CN" dirty="0"/>
          </a:p>
          <a:p>
            <a:r>
              <a:rPr lang="zh-CN" altLang="en-US" dirty="0"/>
              <a:t>同理可以得到一条从左下到右上的、</a:t>
            </a:r>
            <a:r>
              <a:rPr lang="en-US" altLang="zh-CN" dirty="0"/>
              <a:t>x</a:t>
            </a:r>
            <a:r>
              <a:rPr lang="zh-CN" altLang="en-US" dirty="0"/>
              <a:t>坐标单调递增、</a:t>
            </a:r>
            <a:r>
              <a:rPr lang="en-US" altLang="zh-CN" dirty="0"/>
              <a:t>y</a:t>
            </a:r>
            <a:r>
              <a:rPr lang="zh-CN" altLang="en-US" dirty="0"/>
              <a:t>坐标单调递增可以作为右下角的点的序列</a:t>
            </a:r>
            <a:r>
              <a:rPr lang="en-US" altLang="zh-CN" dirty="0"/>
              <a:t>p1,p2,…,pk</a:t>
            </a:r>
            <a:r>
              <a:rPr lang="zh-CN" altLang="en-US" dirty="0"/>
              <a:t>。</a:t>
            </a:r>
            <a:endParaRPr lang="en-US" altLang="zh-CN" dirty="0"/>
          </a:p>
          <a:p>
            <a:r>
              <a:rPr lang="zh-CN" altLang="en-US" dirty="0"/>
              <a:t>可以发现每一个点</a:t>
            </a:r>
            <a:r>
              <a:rPr lang="en-US" altLang="zh-CN" dirty="0"/>
              <a:t>(</a:t>
            </a:r>
            <a:r>
              <a:rPr lang="en-US" altLang="zh-CN" dirty="0" err="1"/>
              <a:t>xi,yi</a:t>
            </a:r>
            <a:r>
              <a:rPr lang="en-US" altLang="zh-CN" dirty="0"/>
              <a:t>)</a:t>
            </a:r>
            <a:r>
              <a:rPr lang="zh-CN" altLang="en-US" dirty="0"/>
              <a:t>会对左上角位于一个区间</a:t>
            </a:r>
            <a:r>
              <a:rPr lang="en-US" altLang="zh-CN" dirty="0" err="1"/>
              <a:t>sl</a:t>
            </a:r>
            <a:r>
              <a:rPr lang="en-US" altLang="zh-CN" dirty="0"/>
              <a:t>,…,</a:t>
            </a:r>
            <a:r>
              <a:rPr lang="en-US" altLang="zh-CN" dirty="0" err="1"/>
              <a:t>sr</a:t>
            </a:r>
            <a:r>
              <a:rPr lang="zh-CN" altLang="en-US" dirty="0"/>
              <a:t>和右下角位于一个区间</a:t>
            </a:r>
            <a:r>
              <a:rPr lang="en-US" altLang="zh-CN" dirty="0" err="1"/>
              <a:t>px</a:t>
            </a:r>
            <a:r>
              <a:rPr lang="en-US" altLang="zh-CN" dirty="0"/>
              <a:t>,…,</a:t>
            </a:r>
            <a:r>
              <a:rPr lang="en-US" altLang="zh-CN" dirty="0" err="1"/>
              <a:t>py</a:t>
            </a:r>
            <a:r>
              <a:rPr lang="zh-CN" altLang="en-US" dirty="0"/>
              <a:t>的所有矩形有</a:t>
            </a:r>
            <a:r>
              <a:rPr lang="en-US" altLang="zh-CN" dirty="0"/>
              <a:t>1</a:t>
            </a:r>
            <a:r>
              <a:rPr lang="zh-CN" altLang="en-US" dirty="0"/>
              <a:t>的贡献，直接用之前的矩形叠加问题即可解决。</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一种处理离线问题的做法</a:t>
            </a:r>
            <a:r>
              <a:rPr lang="en-US" altLang="zh-CN" dirty="0"/>
              <a:t>---</a:t>
            </a:r>
            <a:r>
              <a:rPr lang="zh-CN" altLang="en-US" dirty="0"/>
              <a:t>线段树分治</a:t>
            </a:r>
            <a:endParaRPr lang="zh-CN" altLang="en-US" dirty="0"/>
          </a:p>
        </p:txBody>
      </p:sp>
      <p:sp>
        <p:nvSpPr>
          <p:cNvPr id="3" name="内容占位符 2"/>
          <p:cNvSpPr>
            <a:spLocks noGrp="1"/>
          </p:cNvSpPr>
          <p:nvPr>
            <p:ph idx="1"/>
          </p:nvPr>
        </p:nvSpPr>
        <p:spPr/>
        <p:txBody>
          <a:bodyPr/>
          <a:lstStyle/>
          <a:p>
            <a:r>
              <a:rPr lang="zh-CN" altLang="en-US" dirty="0"/>
              <a:t>考虑一类问题，给你一堆加入、删除操作，维护某个东西。</a:t>
            </a:r>
            <a:endParaRPr lang="en-US" altLang="zh-CN" dirty="0"/>
          </a:p>
          <a:p>
            <a:r>
              <a:rPr lang="zh-CN" altLang="en-US" dirty="0"/>
              <a:t>如果加入、删除的数据结构非常困难，但是加入、撤销上一次加入很简单，且问题离线，就可以用</a:t>
            </a:r>
            <a:r>
              <a:rPr lang="en-US" altLang="zh-CN" dirty="0"/>
              <a:t>log</a:t>
            </a:r>
            <a:r>
              <a:rPr lang="zh-CN" altLang="en-US" dirty="0"/>
              <a:t>的时间代价使用一种简便的方法。</a:t>
            </a:r>
            <a:endParaRPr lang="en-US" altLang="zh-CN" dirty="0"/>
          </a:p>
          <a:p>
            <a:r>
              <a:rPr lang="zh-CN" altLang="en-US" dirty="0"/>
              <a:t>具体方法是考虑某一元素的加入时间</a:t>
            </a:r>
            <a:r>
              <a:rPr lang="en-US" altLang="zh-CN" dirty="0" err="1"/>
              <a:t>st</a:t>
            </a:r>
            <a:r>
              <a:rPr lang="zh-CN" altLang="en-US" dirty="0"/>
              <a:t>，和删除时间</a:t>
            </a:r>
            <a:r>
              <a:rPr lang="en-US" altLang="zh-CN" dirty="0"/>
              <a:t>ed</a:t>
            </a:r>
            <a:r>
              <a:rPr lang="zh-CN" altLang="en-US" dirty="0"/>
              <a:t>。对时间建立一个线段树，把每一个元素的时间段</a:t>
            </a:r>
            <a:r>
              <a:rPr lang="en-US" altLang="zh-CN" dirty="0"/>
              <a:t>[</a:t>
            </a:r>
            <a:r>
              <a:rPr lang="en-US" altLang="zh-CN" dirty="0" err="1"/>
              <a:t>st,ed</a:t>
            </a:r>
            <a:r>
              <a:rPr lang="en-US" altLang="zh-CN" dirty="0"/>
              <a:t>]</a:t>
            </a:r>
            <a:r>
              <a:rPr lang="zh-CN" altLang="en-US" dirty="0"/>
              <a:t>放在线段树上变成</a:t>
            </a:r>
            <a:r>
              <a:rPr lang="en-US" altLang="zh-CN" dirty="0"/>
              <a:t>log</a:t>
            </a:r>
            <a:r>
              <a:rPr lang="zh-CN" altLang="en-US" dirty="0"/>
              <a:t>个区间，然后在线段树上从上到下直接使用加入、撤销数据结构维护答案。</a:t>
            </a: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解答</a:t>
            </a:r>
            <a:endParaRPr lang="zh-CN" altLang="en-US" dirty="0"/>
          </a:p>
        </p:txBody>
      </p:sp>
      <p:sp>
        <p:nvSpPr>
          <p:cNvPr id="3" name="内容占位符 2"/>
          <p:cNvSpPr>
            <a:spLocks noGrp="1"/>
          </p:cNvSpPr>
          <p:nvPr>
            <p:ph idx="1"/>
          </p:nvPr>
        </p:nvSpPr>
        <p:spPr/>
        <p:txBody>
          <a:bodyPr/>
          <a:lstStyle/>
          <a:p>
            <a:r>
              <a:rPr lang="zh-CN" altLang="en-US" dirty="0"/>
              <a:t>首先这个问题严格强于纯数独问题，必然只能搜索。</a:t>
            </a:r>
            <a:endParaRPr lang="en-US" altLang="zh-CN" dirty="0"/>
          </a:p>
          <a:p>
            <a:r>
              <a:rPr lang="zh-CN" altLang="en-US" dirty="0"/>
              <a:t>考虑加入剪枝：</a:t>
            </a:r>
            <a:endParaRPr lang="en-US" altLang="zh-CN" dirty="0"/>
          </a:p>
          <a:p>
            <a:pPr marL="0" indent="0">
              <a:buNone/>
            </a:pPr>
            <a:r>
              <a:rPr lang="en-US" altLang="zh-CN" dirty="0"/>
              <a:t>	-</a:t>
            </a:r>
            <a:r>
              <a:rPr lang="zh-CN" altLang="en-US" dirty="0"/>
              <a:t>每次最先搜索可能性最少的点。（可行性剪枝）</a:t>
            </a:r>
            <a:endParaRPr lang="en-US" altLang="zh-CN" dirty="0"/>
          </a:p>
          <a:p>
            <a:pPr marL="0" indent="0">
              <a:buNone/>
            </a:pPr>
            <a:r>
              <a:rPr lang="en-US" altLang="zh-CN" dirty="0"/>
              <a:t>	-</a:t>
            </a:r>
            <a:r>
              <a:rPr lang="zh-CN" altLang="en-US" dirty="0"/>
              <a:t>剩下的数最优情况下也超不过全局最优解则剪枝（最优化剪枝）</a:t>
            </a:r>
            <a:endParaRPr lang="zh-CN" altLang="en-US" dirty="0"/>
          </a:p>
        </p:txBody>
      </p:sp>
      <p:sp>
        <p:nvSpPr>
          <p:cNvPr id="4" name="文本框 3"/>
          <p:cNvSpPr txBox="1"/>
          <p:nvPr/>
        </p:nvSpPr>
        <p:spPr>
          <a:xfrm>
            <a:off x="3039533" y="4624169"/>
            <a:ext cx="5943600" cy="1200329"/>
          </a:xfrm>
          <a:prstGeom prst="rect">
            <a:avLst/>
          </a:prstGeom>
          <a:noFill/>
          <a:ln>
            <a:solidFill>
              <a:srgbClr val="FF0000"/>
            </a:solidFill>
          </a:ln>
        </p:spPr>
        <p:txBody>
          <a:bodyPr wrap="square" rtlCol="0">
            <a:spAutoFit/>
          </a:bodyPr>
          <a:lstStyle/>
          <a:p>
            <a:r>
              <a:rPr lang="zh-CN" altLang="en-US" sz="3600" dirty="0">
                <a:solidFill>
                  <a:srgbClr val="FF0000"/>
                </a:solidFill>
              </a:rPr>
              <a:t>搜索问题两个最主要的剪枝方法就是可行性和最优化</a:t>
            </a:r>
            <a:endParaRPr lang="zh-CN" altLang="en-US" sz="3600" dirty="0">
              <a:solidFill>
                <a:srgbClr val="FF000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动态连通块个数</a:t>
            </a:r>
            <a:endParaRPr lang="zh-CN" altLang="en-US" dirty="0"/>
          </a:p>
        </p:txBody>
      </p:sp>
      <p:sp>
        <p:nvSpPr>
          <p:cNvPr id="3" name="内容占位符 2"/>
          <p:cNvSpPr>
            <a:spLocks noGrp="1"/>
          </p:cNvSpPr>
          <p:nvPr>
            <p:ph idx="1"/>
          </p:nvPr>
        </p:nvSpPr>
        <p:spPr/>
        <p:txBody>
          <a:bodyPr/>
          <a:lstStyle/>
          <a:p>
            <a:r>
              <a:rPr lang="zh-CN" altLang="en-US" dirty="0"/>
              <a:t>维护一张无向图 </a:t>
            </a:r>
            <a:r>
              <a:rPr lang="en-US" altLang="zh-CN" dirty="0"/>
              <a:t>q</a:t>
            </a:r>
            <a:r>
              <a:rPr lang="zh-CN" altLang="en-US" dirty="0"/>
              <a:t>次操作，每次加入一条边</a:t>
            </a:r>
            <a:r>
              <a:rPr lang="en-US" altLang="zh-CN" dirty="0"/>
              <a:t>or</a:t>
            </a:r>
            <a:r>
              <a:rPr lang="zh-CN" altLang="en-US" dirty="0"/>
              <a:t>删一条边，维护连通块个数。</a:t>
            </a:r>
            <a:endParaRPr lang="en-US" altLang="zh-CN" dirty="0"/>
          </a:p>
          <a:p>
            <a:r>
              <a:rPr lang="en-US" altLang="zh-CN" dirty="0"/>
              <a:t>q&lt;=1e5</a:t>
            </a:r>
            <a:r>
              <a:rPr lang="zh-CN" altLang="en-US" dirty="0"/>
              <a:t>。</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解答</a:t>
            </a:r>
            <a:endParaRPr lang="zh-CN" altLang="en-US" dirty="0"/>
          </a:p>
        </p:txBody>
      </p:sp>
      <p:sp>
        <p:nvSpPr>
          <p:cNvPr id="3" name="内容占位符 2"/>
          <p:cNvSpPr>
            <a:spLocks noGrp="1"/>
          </p:cNvSpPr>
          <p:nvPr>
            <p:ph idx="1"/>
          </p:nvPr>
        </p:nvSpPr>
        <p:spPr/>
        <p:txBody>
          <a:bodyPr/>
          <a:lstStyle/>
          <a:p>
            <a:r>
              <a:rPr lang="zh-CN" altLang="en-US" dirty="0"/>
              <a:t>考虑线段树分治，对每一条边计算加入删除时间，然后在线段树上从根往下只需要支持加入一个边，撤销上一条边。此时只需要使用按秩合并即可 </a:t>
            </a:r>
            <a:r>
              <a:rPr lang="en-US" altLang="zh-CN" dirty="0"/>
              <a:t>O(nlog^2n</a:t>
            </a:r>
            <a:r>
              <a:rPr lang="zh-CN" altLang="en-US" dirty="0"/>
              <a:t>）。</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Hash</a:t>
            </a:r>
            <a:endParaRPr lang="zh-CN" altLang="en-US" dirty="0"/>
          </a:p>
        </p:txBody>
      </p:sp>
      <p:sp>
        <p:nvSpPr>
          <p:cNvPr id="3" name="内容占位符 2"/>
          <p:cNvSpPr>
            <a:spLocks noGrp="1"/>
          </p:cNvSpPr>
          <p:nvPr>
            <p:ph idx="1"/>
          </p:nvPr>
        </p:nvSpPr>
        <p:spPr/>
        <p:txBody>
          <a:bodyPr/>
          <a:lstStyle/>
          <a:p>
            <a:r>
              <a:rPr lang="zh-CN" altLang="en-US" dirty="0"/>
              <a:t>各种</a:t>
            </a:r>
            <a:r>
              <a:rPr lang="en-US" altLang="zh-CN" dirty="0"/>
              <a:t>hash</a:t>
            </a:r>
            <a:r>
              <a:rPr lang="zh-CN" altLang="en-US" dirty="0"/>
              <a:t>方法。</a:t>
            </a:r>
            <a:endParaRPr lang="en-US" altLang="zh-CN" dirty="0"/>
          </a:p>
          <a:p>
            <a:r>
              <a:rPr lang="zh-CN" altLang="en-US" dirty="0"/>
              <a:t>各种奇怪应用（奇怪的随机化算法等等）</a:t>
            </a:r>
            <a:endParaRPr lang="en-US" altLang="zh-C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经典应用</a:t>
            </a:r>
            <a:endParaRPr lang="zh-CN" altLang="en-US" dirty="0"/>
          </a:p>
        </p:txBody>
      </p:sp>
      <p:sp>
        <p:nvSpPr>
          <p:cNvPr id="3" name="内容占位符 2"/>
          <p:cNvSpPr>
            <a:spLocks noGrp="1"/>
          </p:cNvSpPr>
          <p:nvPr>
            <p:ph idx="1"/>
          </p:nvPr>
        </p:nvSpPr>
        <p:spPr/>
        <p:txBody>
          <a:bodyPr/>
          <a:lstStyle/>
          <a:p>
            <a:r>
              <a:rPr lang="zh-CN" altLang="en-US" dirty="0"/>
              <a:t>给定串</a:t>
            </a:r>
            <a:r>
              <a:rPr lang="en-US" altLang="zh-CN" dirty="0"/>
              <a:t>S</a:t>
            </a:r>
            <a:r>
              <a:rPr lang="zh-CN" altLang="en-US" dirty="0"/>
              <a:t>，</a:t>
            </a:r>
            <a:r>
              <a:rPr lang="en-US" altLang="zh-CN" dirty="0"/>
              <a:t>q</a:t>
            </a:r>
            <a:r>
              <a:rPr lang="zh-CN" altLang="en-US" dirty="0"/>
              <a:t>次询问，每次询问两个位置</a:t>
            </a:r>
            <a:r>
              <a:rPr lang="en-US" altLang="zh-CN" dirty="0"/>
              <a:t>l1,l2</a:t>
            </a:r>
            <a:r>
              <a:rPr lang="zh-CN" altLang="en-US" dirty="0"/>
              <a:t>的最长公共前缀。</a:t>
            </a:r>
            <a:endParaRPr lang="en-US" altLang="zh-CN" dirty="0"/>
          </a:p>
          <a:p>
            <a:r>
              <a:rPr lang="en-US" altLang="zh-CN" dirty="0"/>
              <a:t>|</a:t>
            </a:r>
            <a:r>
              <a:rPr lang="en-US" altLang="zh-CN" dirty="0" err="1"/>
              <a:t>S|,q</a:t>
            </a:r>
            <a:r>
              <a:rPr lang="en-US" altLang="zh-CN" dirty="0"/>
              <a:t>&lt;=3e5</a:t>
            </a:r>
            <a:r>
              <a:rPr lang="zh-CN" altLang="en-US" dirty="0"/>
              <a:t>。</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解答</a:t>
            </a:r>
            <a:endParaRPr lang="zh-CN" altLang="en-US" dirty="0"/>
          </a:p>
        </p:txBody>
      </p:sp>
      <p:sp>
        <p:nvSpPr>
          <p:cNvPr id="3" name="内容占位符 2"/>
          <p:cNvSpPr>
            <a:spLocks noGrp="1"/>
          </p:cNvSpPr>
          <p:nvPr>
            <p:ph idx="1"/>
          </p:nvPr>
        </p:nvSpPr>
        <p:spPr/>
        <p:txBody>
          <a:bodyPr/>
          <a:lstStyle/>
          <a:p>
            <a:r>
              <a:rPr lang="zh-CN" altLang="en-US" dirty="0"/>
              <a:t>虽然有</a:t>
            </a:r>
            <a:r>
              <a:rPr lang="en-US" altLang="zh-CN" dirty="0"/>
              <a:t>SAM</a:t>
            </a:r>
            <a:r>
              <a:rPr lang="zh-CN" altLang="en-US" dirty="0"/>
              <a:t>的解法，但是如果考试时候忘了怎么写（</a:t>
            </a:r>
            <a:r>
              <a:rPr lang="en-US" altLang="zh-CN" dirty="0"/>
              <a:t>x</a:t>
            </a:r>
            <a:endParaRPr lang="en-US" altLang="zh-CN" dirty="0"/>
          </a:p>
          <a:p>
            <a:r>
              <a:rPr lang="zh-CN" altLang="en-US" dirty="0"/>
              <a:t>或者复杂度允许</a:t>
            </a:r>
            <a:endParaRPr lang="en-US" altLang="zh-CN" dirty="0"/>
          </a:p>
          <a:p>
            <a:r>
              <a:rPr lang="zh-CN" altLang="en-US" dirty="0"/>
              <a:t>就可以使用二分</a:t>
            </a:r>
            <a:r>
              <a:rPr lang="en-US" altLang="zh-CN" dirty="0"/>
              <a:t>+hash</a:t>
            </a:r>
            <a:r>
              <a:rPr lang="zh-CN" altLang="en-US" dirty="0"/>
              <a:t>，二分最长公共前缀的长度然后使用</a:t>
            </a:r>
            <a:r>
              <a:rPr lang="en-US" altLang="zh-CN" dirty="0"/>
              <a:t>hash</a:t>
            </a:r>
            <a:r>
              <a:rPr lang="zh-CN" altLang="en-US" dirty="0"/>
              <a:t>验证。注意模数要在</a:t>
            </a:r>
            <a:r>
              <a:rPr lang="en-US" altLang="zh-CN" dirty="0"/>
              <a:t>1e11</a:t>
            </a:r>
            <a:r>
              <a:rPr lang="zh-CN" altLang="en-US" dirty="0"/>
              <a:t>级别以上，一般使用双模或者</a:t>
            </a:r>
            <a:r>
              <a:rPr lang="en-US" altLang="zh-CN" dirty="0" err="1"/>
              <a:t>ull</a:t>
            </a:r>
            <a:r>
              <a:rPr lang="zh-CN" altLang="en-US" dirty="0"/>
              <a:t>。</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 1017E</a:t>
            </a:r>
            <a:endParaRPr lang="zh-CN" altLang="en-US" dirty="0"/>
          </a:p>
        </p:txBody>
      </p:sp>
      <p:sp>
        <p:nvSpPr>
          <p:cNvPr id="3" name="内容占位符 2"/>
          <p:cNvSpPr>
            <a:spLocks noGrp="1"/>
          </p:cNvSpPr>
          <p:nvPr>
            <p:ph idx="1"/>
          </p:nvPr>
        </p:nvSpPr>
        <p:spPr/>
        <p:txBody>
          <a:bodyPr/>
          <a:lstStyle/>
          <a:p>
            <a:r>
              <a:rPr lang="zh-CN" altLang="en-US" dirty="0"/>
              <a:t>给定两个平面中的点集</a:t>
            </a:r>
            <a:r>
              <a:rPr lang="en-US" altLang="zh-CN" dirty="0"/>
              <a:t>S</a:t>
            </a:r>
            <a:r>
              <a:rPr lang="zh-CN" altLang="en-US" dirty="0"/>
              <a:t>、</a:t>
            </a:r>
            <a:r>
              <a:rPr lang="en-US" altLang="zh-CN" dirty="0"/>
              <a:t>T</a:t>
            </a:r>
            <a:r>
              <a:rPr lang="zh-CN" altLang="en-US" dirty="0"/>
              <a:t>，判断他们的凸包是否旋转、平移同构。</a:t>
            </a:r>
            <a:endParaRPr lang="en-US" altLang="zh-CN" dirty="0"/>
          </a:p>
          <a:p>
            <a:r>
              <a:rPr lang="en-US" altLang="zh-CN" dirty="0"/>
              <a:t>|S|</a:t>
            </a:r>
            <a:r>
              <a:rPr lang="zh-CN" altLang="en-US" dirty="0"/>
              <a:t>，</a:t>
            </a:r>
            <a:r>
              <a:rPr lang="en-US" altLang="zh-CN" dirty="0"/>
              <a:t>|T|&lt;=1e5</a:t>
            </a:r>
            <a:r>
              <a:rPr lang="zh-CN" altLang="en-US" dirty="0"/>
              <a:t>。</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解答</a:t>
            </a:r>
            <a:endParaRPr lang="zh-CN" altLang="en-US" dirty="0"/>
          </a:p>
        </p:txBody>
      </p:sp>
      <p:sp>
        <p:nvSpPr>
          <p:cNvPr id="3" name="内容占位符 2"/>
          <p:cNvSpPr>
            <a:spLocks noGrp="1"/>
          </p:cNvSpPr>
          <p:nvPr>
            <p:ph idx="1"/>
          </p:nvPr>
        </p:nvSpPr>
        <p:spPr/>
        <p:txBody>
          <a:bodyPr/>
          <a:lstStyle/>
          <a:p>
            <a:r>
              <a:rPr lang="zh-CN" altLang="en-US" dirty="0"/>
              <a:t>考虑求出凸包后，用一些旋转、平移无关的量表示。</a:t>
            </a:r>
            <a:endParaRPr lang="en-US" altLang="zh-CN" dirty="0"/>
          </a:p>
          <a:p>
            <a:r>
              <a:rPr lang="zh-CN" altLang="en-US" dirty="0"/>
              <a:t>一种可行的方法是，考虑凸包上相邻的三个点，把这个三角形的三边长度作为参数构建一个序列，然后只需要看两个序列是否平移同构，直接</a:t>
            </a:r>
            <a:r>
              <a:rPr lang="en-US" altLang="zh-CN" dirty="0"/>
              <a:t>hash</a:t>
            </a:r>
            <a:r>
              <a:rPr lang="zh-CN" altLang="en-US" dirty="0"/>
              <a:t>即可（也可以</a:t>
            </a:r>
            <a:r>
              <a:rPr lang="en-US" altLang="zh-CN" dirty="0"/>
              <a:t>KMP</a:t>
            </a:r>
            <a:r>
              <a:rPr lang="zh-CN" altLang="en-US" dirty="0"/>
              <a:t>）。</a:t>
            </a:r>
            <a:endParaRPr lang="en-US" altLang="zh-CN" dirty="0"/>
          </a:p>
          <a:p>
            <a:endParaRPr lang="en-US" altLang="zh-CN" dirty="0"/>
          </a:p>
          <a:p>
            <a:r>
              <a:rPr lang="zh-CN" altLang="en-US" dirty="0"/>
              <a:t>这题提示我们，使用</a:t>
            </a:r>
            <a:r>
              <a:rPr lang="en-US" altLang="zh-CN" dirty="0"/>
              <a:t>hash</a:t>
            </a:r>
            <a:r>
              <a:rPr lang="zh-CN" altLang="en-US" dirty="0"/>
              <a:t>的一个要点是找到一种表示。</a:t>
            </a:r>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CCPC2023 D</a:t>
            </a:r>
            <a:endParaRPr lang="zh-CN" altLang="en-US" dirty="0"/>
          </a:p>
        </p:txBody>
      </p:sp>
      <p:sp>
        <p:nvSpPr>
          <p:cNvPr id="3" name="内容占位符 2"/>
          <p:cNvSpPr>
            <a:spLocks noGrp="1"/>
          </p:cNvSpPr>
          <p:nvPr>
            <p:ph idx="1"/>
          </p:nvPr>
        </p:nvSpPr>
        <p:spPr/>
        <p:txBody>
          <a:bodyPr>
            <a:normAutofit/>
          </a:bodyPr>
          <a:lstStyle/>
          <a:p>
            <a:r>
              <a:rPr lang="zh-CN" altLang="en-US" dirty="0"/>
              <a:t>给定一个有</a:t>
            </a:r>
            <a:r>
              <a:rPr lang="en-US" altLang="zh-CN" dirty="0"/>
              <a:t>m</a:t>
            </a:r>
            <a:r>
              <a:rPr lang="zh-CN" altLang="en-US" dirty="0"/>
              <a:t>种括号的长度为</a:t>
            </a:r>
            <a:r>
              <a:rPr lang="en-US" altLang="zh-CN" dirty="0"/>
              <a:t>n</a:t>
            </a:r>
            <a:r>
              <a:rPr lang="zh-CN" altLang="en-US" dirty="0"/>
              <a:t>的序列，每种括号分为左右两种，有</a:t>
            </a:r>
            <a:r>
              <a:rPr lang="en-US" altLang="zh-CN" dirty="0"/>
              <a:t>q</a:t>
            </a:r>
            <a:r>
              <a:rPr lang="zh-CN" altLang="en-US" dirty="0"/>
              <a:t>次操作，每次操作有两种情况：</a:t>
            </a:r>
            <a:endParaRPr lang="en-US" altLang="zh-CN" dirty="0"/>
          </a:p>
          <a:p>
            <a:r>
              <a:rPr lang="en-US" altLang="zh-CN" dirty="0"/>
              <a:t>1</a:t>
            </a:r>
            <a:r>
              <a:rPr lang="zh-CN" altLang="en-US" dirty="0"/>
              <a:t>，修改一个位置的括号类型（哪一种，左</a:t>
            </a:r>
            <a:r>
              <a:rPr lang="en-US" altLang="zh-CN" dirty="0"/>
              <a:t>/</a:t>
            </a:r>
            <a:r>
              <a:rPr lang="zh-CN" altLang="en-US" dirty="0"/>
              <a:t>右）</a:t>
            </a:r>
            <a:endParaRPr lang="en-US" altLang="zh-CN" dirty="0"/>
          </a:p>
          <a:p>
            <a:r>
              <a:rPr lang="en-US" altLang="zh-CN" dirty="0"/>
              <a:t>2</a:t>
            </a:r>
            <a:r>
              <a:rPr lang="zh-CN" altLang="en-US" dirty="0"/>
              <a:t>，询问一段区间</a:t>
            </a:r>
            <a:r>
              <a:rPr lang="en-US" altLang="zh-CN" dirty="0"/>
              <a:t>[</a:t>
            </a:r>
            <a:r>
              <a:rPr lang="en-US" altLang="zh-CN" dirty="0" err="1"/>
              <a:t>l,r</a:t>
            </a:r>
            <a:r>
              <a:rPr lang="en-US" altLang="zh-CN" dirty="0"/>
              <a:t>]</a:t>
            </a:r>
            <a:r>
              <a:rPr lang="zh-CN" altLang="en-US" dirty="0"/>
              <a:t>的子串是否是一个合法的括号序列，合法的括号序列定义如下：</a:t>
            </a:r>
            <a:endParaRPr lang="en-US" altLang="zh-CN" dirty="0"/>
          </a:p>
          <a:p>
            <a:r>
              <a:rPr lang="en-US" altLang="zh-CN" dirty="0"/>
              <a:t>-</a:t>
            </a:r>
            <a:r>
              <a:rPr lang="zh-CN" altLang="en-US" dirty="0"/>
              <a:t>空串是合法的括号序列。</a:t>
            </a:r>
            <a:endParaRPr lang="en-US" altLang="zh-CN" dirty="0"/>
          </a:p>
          <a:p>
            <a:r>
              <a:rPr lang="en-US" altLang="zh-CN" dirty="0"/>
              <a:t>-</a:t>
            </a:r>
            <a:r>
              <a:rPr lang="zh-CN" altLang="en-US" dirty="0"/>
              <a:t>如果</a:t>
            </a:r>
            <a:r>
              <a:rPr lang="en-US" altLang="zh-CN" dirty="0"/>
              <a:t>A</a:t>
            </a:r>
            <a:r>
              <a:rPr lang="zh-CN" altLang="en-US" dirty="0"/>
              <a:t>和</a:t>
            </a:r>
            <a:r>
              <a:rPr lang="en-US" altLang="zh-CN" dirty="0"/>
              <a:t>B</a:t>
            </a:r>
            <a:r>
              <a:rPr lang="zh-CN" altLang="en-US" dirty="0"/>
              <a:t>都是合法的括号序列，那么</a:t>
            </a:r>
            <a:r>
              <a:rPr lang="en-US" altLang="zh-CN" dirty="0"/>
              <a:t>AB</a:t>
            </a:r>
            <a:r>
              <a:rPr lang="zh-CN" altLang="en-US" dirty="0"/>
              <a:t>也是。</a:t>
            </a:r>
            <a:endParaRPr lang="en-US" altLang="zh-CN" dirty="0"/>
          </a:p>
          <a:p>
            <a:r>
              <a:rPr lang="en-US" altLang="zh-CN" dirty="0"/>
              <a:t>-</a:t>
            </a:r>
            <a:r>
              <a:rPr lang="zh-CN" altLang="en-US" dirty="0"/>
              <a:t>如果</a:t>
            </a:r>
            <a:r>
              <a:rPr lang="en-US" altLang="zh-CN" dirty="0"/>
              <a:t>A</a:t>
            </a:r>
            <a:r>
              <a:rPr lang="zh-CN" altLang="en-US" dirty="0"/>
              <a:t>是合法的括号序列，那么</a:t>
            </a:r>
            <a:r>
              <a:rPr lang="en-US" altLang="zh-CN" dirty="0"/>
              <a:t>(A),[A],)A(,]A[</a:t>
            </a:r>
            <a:r>
              <a:rPr lang="zh-CN" altLang="en-US" dirty="0"/>
              <a:t>也是合法的括号序列。</a:t>
            </a:r>
            <a:endParaRPr lang="en-US" altLang="zh-CN" dirty="0"/>
          </a:p>
          <a:p>
            <a:r>
              <a:rPr lang="en-US" altLang="zh-CN" dirty="0" err="1"/>
              <a:t>n,q</a:t>
            </a:r>
            <a:r>
              <a:rPr lang="en-US" altLang="zh-CN" dirty="0"/>
              <a:t>&lt;=10^5</a:t>
            </a:r>
            <a:r>
              <a:rPr lang="zh-CN" altLang="en-US" dirty="0"/>
              <a:t>。</a:t>
            </a:r>
            <a:endParaRPr lang="en-US" altLang="zh-C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CCPC2023 D</a:t>
            </a:r>
            <a:endParaRPr lang="zh-CN" altLang="en-US" dirty="0"/>
          </a:p>
        </p:txBody>
      </p:sp>
      <p:sp>
        <p:nvSpPr>
          <p:cNvPr id="3" name="内容占位符 2"/>
          <p:cNvSpPr>
            <a:spLocks noGrp="1"/>
          </p:cNvSpPr>
          <p:nvPr>
            <p:ph idx="1"/>
          </p:nvPr>
        </p:nvSpPr>
        <p:spPr/>
        <p:txBody>
          <a:bodyPr/>
          <a:lstStyle/>
          <a:p>
            <a:r>
              <a:rPr lang="zh-CN" altLang="en-US" dirty="0"/>
              <a:t>给每一种括号随机对应一对矩阵，第</a:t>
            </a:r>
            <a:r>
              <a:rPr lang="en-US" altLang="zh-CN" dirty="0" err="1"/>
              <a:t>i</a:t>
            </a:r>
            <a:r>
              <a:rPr lang="zh-CN" altLang="en-US" dirty="0"/>
              <a:t>种括号的左括号对应矩阵</a:t>
            </a:r>
            <a:r>
              <a:rPr lang="en-US" altLang="zh-CN" dirty="0"/>
              <a:t>Ti</a:t>
            </a:r>
            <a:r>
              <a:rPr lang="zh-CN" altLang="en-US" dirty="0"/>
              <a:t>，第</a:t>
            </a:r>
            <a:r>
              <a:rPr lang="en-US" altLang="zh-CN" dirty="0" err="1"/>
              <a:t>i</a:t>
            </a:r>
            <a:r>
              <a:rPr lang="zh-CN" altLang="en-US" dirty="0"/>
              <a:t>种括号的右括号对应矩阵</a:t>
            </a:r>
            <a:r>
              <a:rPr lang="en-US" altLang="zh-CN" dirty="0"/>
              <a:t>Ti^{-1}</a:t>
            </a:r>
            <a:r>
              <a:rPr lang="zh-CN" altLang="en-US" dirty="0"/>
              <a:t>（</a:t>
            </a:r>
            <a:r>
              <a:rPr lang="en-US" altLang="zh-CN" dirty="0"/>
              <a:t>Ti</a:t>
            </a:r>
            <a:r>
              <a:rPr lang="zh-CN" altLang="en-US" dirty="0"/>
              <a:t>的逆）。这样的话一个括号序列</a:t>
            </a:r>
            <a:r>
              <a:rPr lang="en-US" altLang="zh-CN" dirty="0"/>
              <a:t>A</a:t>
            </a:r>
            <a:r>
              <a:rPr lang="zh-CN" altLang="en-US" dirty="0"/>
              <a:t>合法则对应矩阵连乘是单位阵，反之则以极大概率不是单位阵。</a:t>
            </a:r>
            <a:endParaRPr lang="en-US" altLang="zh-CN" dirty="0"/>
          </a:p>
          <a:p>
            <a:r>
              <a:rPr lang="zh-CN" altLang="en-US" dirty="0"/>
              <a:t>用线段树维护矩阵连乘即可。</a:t>
            </a:r>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UOJ552 </a:t>
            </a:r>
            <a:r>
              <a:rPr lang="zh-CN" altLang="en-US" dirty="0"/>
              <a:t>同构判定鸭</a:t>
            </a:r>
            <a:endParaRPr lang="zh-CN" altLang="en-US" dirty="0"/>
          </a:p>
        </p:txBody>
      </p:sp>
      <p:sp>
        <p:nvSpPr>
          <p:cNvPr id="3" name="内容占位符 2"/>
          <p:cNvSpPr>
            <a:spLocks noGrp="1"/>
          </p:cNvSpPr>
          <p:nvPr>
            <p:ph idx="1"/>
          </p:nvPr>
        </p:nvSpPr>
        <p:spPr/>
        <p:txBody>
          <a:bodyPr/>
          <a:lstStyle/>
          <a:p>
            <a:r>
              <a:rPr lang="zh-CN" altLang="en-US" dirty="0"/>
              <a:t>给定两张有向图</a:t>
            </a:r>
            <a:r>
              <a:rPr lang="en-US" altLang="zh-CN" dirty="0"/>
              <a:t>G1</a:t>
            </a:r>
            <a:r>
              <a:rPr lang="zh-CN" altLang="en-US" dirty="0"/>
              <a:t>，</a:t>
            </a:r>
            <a:r>
              <a:rPr lang="en-US" altLang="zh-CN" dirty="0"/>
              <a:t>G2</a:t>
            </a:r>
            <a:r>
              <a:rPr lang="zh-CN" altLang="en-US" dirty="0"/>
              <a:t>，每条边上有小写字母。</a:t>
            </a:r>
            <a:endParaRPr lang="en-US" altLang="zh-CN" dirty="0"/>
          </a:p>
          <a:p>
            <a:r>
              <a:rPr lang="zh-CN" altLang="en-US" dirty="0"/>
              <a:t>定义一个串</a:t>
            </a:r>
            <a:r>
              <a:rPr lang="en-US" altLang="zh-CN" dirty="0"/>
              <a:t>S</a:t>
            </a:r>
            <a:r>
              <a:rPr lang="zh-CN" altLang="en-US" dirty="0"/>
              <a:t>是好串当且仅当</a:t>
            </a:r>
            <a:r>
              <a:rPr lang="en-US" altLang="zh-CN" dirty="0"/>
              <a:t>S</a:t>
            </a:r>
            <a:r>
              <a:rPr lang="zh-CN" altLang="en-US" dirty="0"/>
              <a:t>作为一条路径上的字母序列在</a:t>
            </a:r>
            <a:r>
              <a:rPr lang="en-US" altLang="zh-CN" dirty="0"/>
              <a:t>G1</a:t>
            </a:r>
            <a:r>
              <a:rPr lang="zh-CN" altLang="en-US" dirty="0"/>
              <a:t>中出现次数等于其在</a:t>
            </a:r>
            <a:r>
              <a:rPr lang="en-US" altLang="zh-CN" dirty="0"/>
              <a:t>G2</a:t>
            </a:r>
            <a:r>
              <a:rPr lang="zh-CN" altLang="en-US" dirty="0"/>
              <a:t>中的出现次数。</a:t>
            </a:r>
            <a:endParaRPr lang="en-US" altLang="zh-CN" dirty="0"/>
          </a:p>
          <a:p>
            <a:r>
              <a:rPr lang="zh-CN" altLang="en-US" dirty="0"/>
              <a:t>求出最短的非好串（同样短按字典序）（没有输出</a:t>
            </a:r>
            <a:r>
              <a:rPr lang="en-US" altLang="zh-CN" dirty="0"/>
              <a:t>Same</a:t>
            </a:r>
            <a:r>
              <a:rPr lang="zh-CN" altLang="en-US" dirty="0"/>
              <a:t>）。</a:t>
            </a:r>
            <a:endParaRPr lang="en-US" altLang="zh-CN" dirty="0"/>
          </a:p>
          <a:p>
            <a:r>
              <a:rPr lang="en-US" altLang="zh-CN" dirty="0"/>
              <a:t>n&lt;=500,m&lt;=3000</a:t>
            </a:r>
            <a:r>
              <a:rPr lang="zh-CN" altLang="en-US" dirty="0"/>
              <a:t>。</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一道自创题</a:t>
            </a:r>
            <a:endParaRPr lang="zh-CN" altLang="en-US" dirty="0"/>
          </a:p>
        </p:txBody>
      </p:sp>
      <p:sp>
        <p:nvSpPr>
          <p:cNvPr id="3" name="内容占位符 2"/>
          <p:cNvSpPr>
            <a:spLocks noGrp="1"/>
          </p:cNvSpPr>
          <p:nvPr>
            <p:ph idx="1"/>
          </p:nvPr>
        </p:nvSpPr>
        <p:spPr/>
        <p:txBody>
          <a:bodyPr/>
          <a:lstStyle/>
          <a:p>
            <a:r>
              <a:rPr lang="zh-CN" altLang="en-US" dirty="0"/>
              <a:t>有</a:t>
            </a:r>
            <a:r>
              <a:rPr lang="en-US" altLang="zh-CN" dirty="0"/>
              <a:t>q</a:t>
            </a:r>
            <a:r>
              <a:rPr lang="zh-CN" altLang="en-US" dirty="0"/>
              <a:t>次询问，每次询问一个数</a:t>
            </a:r>
            <a:r>
              <a:rPr lang="en-US" altLang="zh-CN" dirty="0"/>
              <a:t>x</a:t>
            </a:r>
            <a:r>
              <a:rPr lang="zh-CN" altLang="en-US" dirty="0"/>
              <a:t>，询问</a:t>
            </a:r>
            <a:r>
              <a:rPr lang="en-US" altLang="zh-CN" dirty="0"/>
              <a:t>x</a:t>
            </a:r>
            <a:r>
              <a:rPr lang="zh-CN" altLang="en-US" dirty="0"/>
              <a:t>每次除一个约数知道最后变为</a:t>
            </a:r>
            <a:r>
              <a:rPr lang="en-US" altLang="zh-CN" dirty="0"/>
              <a:t>1</a:t>
            </a:r>
            <a:r>
              <a:rPr lang="zh-CN" altLang="en-US" dirty="0"/>
              <a:t>有多少种方式。比如</a:t>
            </a:r>
            <a:r>
              <a:rPr lang="en-US" altLang="zh-CN" dirty="0"/>
              <a:t>x=6</a:t>
            </a:r>
            <a:r>
              <a:rPr lang="zh-CN" altLang="en-US" dirty="0"/>
              <a:t>，</a:t>
            </a:r>
            <a:r>
              <a:rPr lang="en-US" altLang="zh-CN" dirty="0"/>
              <a:t>(6-&gt;1)(6-&gt;3-&gt;1)(6-&gt;2-&gt;1)</a:t>
            </a:r>
            <a:r>
              <a:rPr lang="zh-CN" altLang="en-US" dirty="0"/>
              <a:t>三种。</a:t>
            </a:r>
            <a:endParaRPr lang="en-US" altLang="zh-CN" dirty="0"/>
          </a:p>
          <a:p>
            <a:r>
              <a:rPr lang="en-US" altLang="zh-CN" dirty="0"/>
              <a:t>x&lt;=1e15</a:t>
            </a:r>
            <a:r>
              <a:rPr lang="zh-CN" altLang="en-US" dirty="0"/>
              <a:t>。</a:t>
            </a:r>
            <a:endParaRPr lang="en-US" altLang="zh-CN" dirty="0"/>
          </a:p>
          <a:p>
            <a:r>
              <a:rPr lang="en-US" altLang="zh-CN" dirty="0"/>
              <a:t>q&lt;=1e4</a:t>
            </a:r>
            <a:r>
              <a:rPr lang="zh-CN" altLang="en-US" dirty="0"/>
              <a:t>。</a:t>
            </a:r>
            <a:endParaRPr lang="en-US" altLang="zh-CN" dirty="0"/>
          </a:p>
          <a:p>
            <a:endParaRPr lang="en-US" altLang="zh-CN" dirty="0"/>
          </a:p>
          <a:p>
            <a:r>
              <a:rPr lang="zh-CN" altLang="en-US" dirty="0"/>
              <a:t>（对</a:t>
            </a:r>
            <a:r>
              <a:rPr lang="en-US" altLang="zh-CN" dirty="0"/>
              <a:t>x</a:t>
            </a:r>
            <a:r>
              <a:rPr lang="zh-CN" altLang="en-US" dirty="0"/>
              <a:t>做分解质因数可以用</a:t>
            </a:r>
            <a:r>
              <a:rPr lang="en-US" altLang="zh-CN" dirty="0"/>
              <a:t>Pollard-Rho</a:t>
            </a:r>
            <a:r>
              <a:rPr lang="zh-CN" altLang="en-US" dirty="0"/>
              <a:t>算法，期望复杂度为</a:t>
            </a:r>
            <a:r>
              <a:rPr lang="en-US" altLang="zh-CN" dirty="0"/>
              <a:t>O(n^0.25)</a:t>
            </a:r>
            <a:r>
              <a:rPr lang="zh-CN" altLang="en-US" dirty="0"/>
              <a:t>）</a:t>
            </a:r>
            <a:endParaRPr lang="en-US" altLang="zh-C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解答</a:t>
            </a:r>
            <a:endParaRPr lang="zh-CN" altLang="en-US" dirty="0"/>
          </a:p>
        </p:txBody>
      </p:sp>
      <p:sp>
        <p:nvSpPr>
          <p:cNvPr id="3" name="内容占位符 2"/>
          <p:cNvSpPr>
            <a:spLocks noGrp="1"/>
          </p:cNvSpPr>
          <p:nvPr>
            <p:ph idx="1"/>
          </p:nvPr>
        </p:nvSpPr>
        <p:spPr/>
        <p:txBody>
          <a:bodyPr/>
          <a:lstStyle/>
          <a:p>
            <a:r>
              <a:rPr lang="zh-CN" altLang="en-US" dirty="0"/>
              <a:t>对于给定长度</a:t>
            </a:r>
            <a:r>
              <a:rPr lang="en-US" altLang="zh-CN" dirty="0"/>
              <a:t>l</a:t>
            </a:r>
            <a:r>
              <a:rPr lang="zh-CN" altLang="en-US" dirty="0"/>
              <a:t>，求所有</a:t>
            </a:r>
            <a:r>
              <a:rPr lang="en-US" altLang="zh-CN" dirty="0"/>
              <a:t>&lt;=l</a:t>
            </a:r>
            <a:r>
              <a:rPr lang="zh-CN" altLang="en-US" dirty="0"/>
              <a:t>的串出现次数是否一样？</a:t>
            </a:r>
            <a:endParaRPr lang="en-US" altLang="zh-CN" dirty="0"/>
          </a:p>
          <a:p>
            <a:r>
              <a:rPr lang="zh-CN" altLang="en-US" dirty="0"/>
              <a:t>对于每个长度、每个点记录所有以它为起点的所有串的</a:t>
            </a:r>
            <a:r>
              <a:rPr lang="en-US" altLang="zh-CN" dirty="0"/>
              <a:t>hash</a:t>
            </a:r>
            <a:r>
              <a:rPr lang="zh-CN" altLang="en-US" dirty="0"/>
              <a:t>和，然后比对所有点的</a:t>
            </a:r>
            <a:r>
              <a:rPr lang="en-US" altLang="zh-CN" dirty="0"/>
              <a:t>hash</a:t>
            </a:r>
            <a:r>
              <a:rPr lang="zh-CN" altLang="en-US" dirty="0"/>
              <a:t>和即可。</a:t>
            </a:r>
            <a:endParaRPr lang="en-US" altLang="zh-CN" dirty="0"/>
          </a:p>
          <a:p>
            <a:r>
              <a:rPr lang="zh-CN" altLang="en-US" dirty="0"/>
              <a:t>对于计算答案，我们可以先计算出答案长度</a:t>
            </a:r>
            <a:r>
              <a:rPr lang="en-US" altLang="zh-CN" dirty="0"/>
              <a:t>L</a:t>
            </a:r>
            <a:r>
              <a:rPr lang="zh-CN" altLang="en-US" dirty="0"/>
              <a:t>（可以证明不超过</a:t>
            </a:r>
            <a:r>
              <a:rPr lang="en-US" altLang="zh-CN" dirty="0"/>
              <a:t>n1+n2</a:t>
            </a:r>
            <a:r>
              <a:rPr lang="zh-CN" altLang="en-US" dirty="0"/>
              <a:t>），然后按照字典序枚举每一位</a:t>
            </a:r>
            <a:r>
              <a:rPr lang="en-US" altLang="zh-CN" dirty="0" err="1"/>
              <a:t>i</a:t>
            </a:r>
            <a:r>
              <a:rPr lang="zh-CN" altLang="en-US" dirty="0"/>
              <a:t>，用之前算过的，每个点长度为</a:t>
            </a:r>
            <a:r>
              <a:rPr lang="en-US" altLang="zh-CN" dirty="0"/>
              <a:t>L-</a:t>
            </a:r>
            <a:r>
              <a:rPr lang="en-US" altLang="zh-CN" dirty="0" err="1"/>
              <a:t>i</a:t>
            </a:r>
            <a:r>
              <a:rPr lang="zh-CN" altLang="en-US" dirty="0"/>
              <a:t>的串</a:t>
            </a:r>
            <a:r>
              <a:rPr lang="en-US" altLang="zh-CN" dirty="0"/>
              <a:t>hash</a:t>
            </a:r>
            <a:r>
              <a:rPr lang="zh-CN" altLang="en-US" dirty="0"/>
              <a:t>之和来验证。</a:t>
            </a:r>
            <a:endParaRPr lang="en-US" altLang="zh-CN" dirty="0"/>
          </a:p>
          <a:p>
            <a:r>
              <a:rPr lang="zh-CN" altLang="en-US" dirty="0"/>
              <a:t>这里的</a:t>
            </a:r>
            <a:r>
              <a:rPr lang="en-US" altLang="zh-CN" dirty="0"/>
              <a:t>hash</a:t>
            </a:r>
            <a:r>
              <a:rPr lang="zh-CN" altLang="en-US" dirty="0"/>
              <a:t>由于是串的和，所以不能使用传统的</a:t>
            </a:r>
            <a:r>
              <a:rPr lang="en-US" altLang="zh-CN" dirty="0"/>
              <a:t>hash</a:t>
            </a:r>
            <a:r>
              <a:rPr lang="zh-CN" altLang="en-US" dirty="0"/>
              <a:t>方法（多项式</a:t>
            </a:r>
            <a:r>
              <a:rPr lang="en-US" altLang="zh-CN" dirty="0"/>
              <a:t>hash</a:t>
            </a:r>
            <a:r>
              <a:rPr lang="zh-CN" altLang="en-US" dirty="0"/>
              <a:t>）。因为多项式</a:t>
            </a:r>
            <a:r>
              <a:rPr lang="en-US" altLang="zh-CN" dirty="0"/>
              <a:t>hash</a:t>
            </a:r>
            <a:r>
              <a:rPr lang="zh-CN" altLang="en-US" dirty="0"/>
              <a:t>是按位独立的，即</a:t>
            </a:r>
            <a:r>
              <a:rPr lang="en-US" altLang="zh-CN" dirty="0"/>
              <a:t>H(“ab”)+H(“cd</a:t>
            </a:r>
            <a:r>
              <a:rPr lang="zh-CN" altLang="en-US" dirty="0"/>
              <a:t>”</a:t>
            </a:r>
            <a:r>
              <a:rPr lang="en-US" altLang="zh-CN" dirty="0"/>
              <a:t>)=H(“ad”)+H(“</a:t>
            </a:r>
            <a:r>
              <a:rPr lang="en-US" altLang="zh-CN"/>
              <a:t>cb”)</a:t>
            </a:r>
            <a:r>
              <a:rPr lang="zh-CN" altLang="en-US" dirty="0"/>
              <a:t>。可以使用矩阵</a:t>
            </a:r>
            <a:r>
              <a:rPr lang="en-US" altLang="zh-CN" dirty="0"/>
              <a:t>hash</a:t>
            </a:r>
            <a:r>
              <a:rPr lang="zh-CN" altLang="en-US" dirty="0"/>
              <a:t>。</a:t>
            </a:r>
            <a:endParaRPr lang="en-US" altLang="zh-C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a:t>
            </a:r>
            <a:r>
              <a:rPr lang="en-US" altLang="zh-CN" dirty="0"/>
              <a:t>hash</a:t>
            </a:r>
            <a:endParaRPr lang="zh-CN" altLang="en-US" dirty="0"/>
          </a:p>
        </p:txBody>
      </p:sp>
      <p:sp>
        <p:nvSpPr>
          <p:cNvPr id="3" name="内容占位符 2"/>
          <p:cNvSpPr>
            <a:spLocks noGrp="1"/>
          </p:cNvSpPr>
          <p:nvPr>
            <p:ph idx="1"/>
          </p:nvPr>
        </p:nvSpPr>
        <p:spPr/>
        <p:txBody>
          <a:bodyPr/>
          <a:lstStyle/>
          <a:p>
            <a:r>
              <a:rPr lang="zh-CN" altLang="en-US" dirty="0"/>
              <a:t>对于每个字母</a:t>
            </a:r>
            <a:r>
              <a:rPr lang="en-US" altLang="zh-CN" dirty="0"/>
              <a:t>c</a:t>
            </a:r>
            <a:r>
              <a:rPr lang="zh-CN" altLang="en-US" dirty="0"/>
              <a:t>，随机一个低维矩阵</a:t>
            </a:r>
            <a:r>
              <a:rPr lang="en-US" altLang="zh-CN" dirty="0"/>
              <a:t>Mc</a:t>
            </a:r>
            <a:r>
              <a:rPr lang="zh-CN" altLang="en-US" dirty="0"/>
              <a:t>。</a:t>
            </a:r>
            <a:endParaRPr lang="en-US" altLang="zh-CN" dirty="0"/>
          </a:p>
          <a:p>
            <a:r>
              <a:rPr lang="zh-CN" altLang="en-US" dirty="0"/>
              <a:t>对于一个字符串，</a:t>
            </a:r>
            <a:r>
              <a:rPr lang="en-US" altLang="zh-CN" dirty="0"/>
              <a:t>hash</a:t>
            </a:r>
            <a:r>
              <a:rPr lang="zh-CN" altLang="en-US" dirty="0"/>
              <a:t>就是每一位对应的</a:t>
            </a:r>
            <a:r>
              <a:rPr lang="en-US" altLang="zh-CN" dirty="0"/>
              <a:t>M</a:t>
            </a:r>
            <a:r>
              <a:rPr lang="zh-CN" altLang="en-US" dirty="0"/>
              <a:t>按顺序乘积。</a:t>
            </a:r>
            <a:endParaRPr lang="en-US" altLang="zh-CN" dirty="0"/>
          </a:p>
          <a:p>
            <a:r>
              <a:rPr lang="zh-CN" altLang="en-US" dirty="0"/>
              <a:t>这样的</a:t>
            </a:r>
            <a:r>
              <a:rPr lang="en-US" altLang="zh-CN" dirty="0"/>
              <a:t>hash</a:t>
            </a:r>
            <a:r>
              <a:rPr lang="zh-CN" altLang="en-US" dirty="0"/>
              <a:t>具有非常强的安全性（不满足交换，且不按位独立，同时自然</a:t>
            </a:r>
            <a:r>
              <a:rPr lang="en-US" altLang="zh-CN" dirty="0"/>
              <a:t>hash</a:t>
            </a:r>
            <a:r>
              <a:rPr lang="zh-CN" altLang="en-US" dirty="0"/>
              <a:t>空间大），但是坏处就是计算常数大。</a:t>
            </a: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平衡树</a:t>
            </a:r>
            <a:endParaRPr lang="zh-CN" altLang="en-US" dirty="0"/>
          </a:p>
        </p:txBody>
      </p:sp>
      <p:sp>
        <p:nvSpPr>
          <p:cNvPr id="3" name="内容占位符 2"/>
          <p:cNvSpPr>
            <a:spLocks noGrp="1"/>
          </p:cNvSpPr>
          <p:nvPr>
            <p:ph idx="1"/>
          </p:nvPr>
        </p:nvSpPr>
        <p:spPr/>
        <p:txBody>
          <a:bodyPr/>
          <a:lstStyle/>
          <a:p>
            <a:r>
              <a:rPr lang="zh-CN" altLang="en-US" dirty="0"/>
              <a:t>一般来说简单的功能都能被线段树替代，大部分时候是比较难的功能。</a:t>
            </a:r>
            <a:endParaRPr lang="en-US" altLang="zh-CN" dirty="0"/>
          </a:p>
          <a:p>
            <a:r>
              <a:rPr lang="zh-CN" altLang="en-US" dirty="0"/>
              <a:t>如果大家会无旋转</a:t>
            </a:r>
            <a:r>
              <a:rPr lang="en-US" altLang="zh-CN" dirty="0" err="1"/>
              <a:t>Treap</a:t>
            </a:r>
            <a:r>
              <a:rPr lang="zh-CN" altLang="en-US" dirty="0"/>
              <a:t>或者</a:t>
            </a:r>
            <a:r>
              <a:rPr lang="en-US" altLang="zh-CN" dirty="0"/>
              <a:t>Splay</a:t>
            </a:r>
            <a:r>
              <a:rPr lang="zh-CN" altLang="en-US" dirty="0"/>
              <a:t>的话才能做一些高级操作。</a:t>
            </a:r>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维护序列</a:t>
            </a:r>
            <a:endParaRPr lang="zh-CN" altLang="en-US" dirty="0"/>
          </a:p>
        </p:txBody>
      </p:sp>
      <p:sp>
        <p:nvSpPr>
          <p:cNvPr id="3" name="内容占位符 2"/>
          <p:cNvSpPr>
            <a:spLocks noGrp="1"/>
          </p:cNvSpPr>
          <p:nvPr>
            <p:ph idx="1"/>
          </p:nvPr>
        </p:nvSpPr>
        <p:spPr/>
        <p:txBody>
          <a:bodyPr/>
          <a:lstStyle/>
          <a:p>
            <a:r>
              <a:rPr lang="zh-CN" altLang="en-US" dirty="0"/>
              <a:t>给定一个长度为</a:t>
            </a:r>
            <a:r>
              <a:rPr lang="en-US" altLang="zh-CN" dirty="0"/>
              <a:t>n</a:t>
            </a:r>
            <a:r>
              <a:rPr lang="zh-CN" altLang="en-US" dirty="0"/>
              <a:t>的字符串</a:t>
            </a:r>
            <a:r>
              <a:rPr lang="en-US" altLang="zh-CN" dirty="0"/>
              <a:t>s</a:t>
            </a:r>
            <a:r>
              <a:rPr lang="zh-CN" altLang="en-US" dirty="0"/>
              <a:t>，和</a:t>
            </a:r>
            <a:r>
              <a:rPr lang="en-US" altLang="zh-CN" dirty="0"/>
              <a:t>q</a:t>
            </a:r>
            <a:r>
              <a:rPr lang="zh-CN" altLang="en-US" dirty="0"/>
              <a:t>次操作，每个操作形如：</a:t>
            </a:r>
            <a:endParaRPr lang="en-US" altLang="zh-CN" dirty="0"/>
          </a:p>
          <a:p>
            <a:r>
              <a:rPr lang="en-US" altLang="zh-CN" dirty="0"/>
              <a:t>1</a:t>
            </a:r>
            <a:r>
              <a:rPr lang="zh-CN" altLang="en-US" dirty="0"/>
              <a:t>，修改一个字符。</a:t>
            </a:r>
            <a:endParaRPr lang="en-US" altLang="zh-CN" dirty="0"/>
          </a:p>
          <a:p>
            <a:r>
              <a:rPr lang="en-US" altLang="zh-CN" dirty="0"/>
              <a:t>2</a:t>
            </a:r>
            <a:r>
              <a:rPr lang="zh-CN" altLang="en-US" dirty="0"/>
              <a:t>，反转一个字串</a:t>
            </a:r>
            <a:r>
              <a:rPr lang="en-US" altLang="zh-CN" dirty="0"/>
              <a:t>s[</a:t>
            </a:r>
            <a:r>
              <a:rPr lang="en-US" altLang="zh-CN" dirty="0" err="1"/>
              <a:t>l:r</a:t>
            </a:r>
            <a:r>
              <a:rPr lang="en-US" altLang="zh-CN" dirty="0"/>
              <a:t>]</a:t>
            </a:r>
            <a:r>
              <a:rPr lang="zh-CN" altLang="en-US" dirty="0"/>
              <a:t>。</a:t>
            </a:r>
            <a:endParaRPr lang="en-US" altLang="zh-CN" dirty="0"/>
          </a:p>
          <a:p>
            <a:r>
              <a:rPr lang="en-US" altLang="zh-CN" dirty="0"/>
              <a:t>3</a:t>
            </a:r>
            <a:r>
              <a:rPr lang="zh-CN" altLang="en-US" dirty="0"/>
              <a:t>，把字串</a:t>
            </a:r>
            <a:r>
              <a:rPr lang="en-US" altLang="zh-CN" dirty="0"/>
              <a:t>s[</a:t>
            </a:r>
            <a:r>
              <a:rPr lang="en-US" altLang="zh-CN" dirty="0" err="1"/>
              <a:t>l:r</a:t>
            </a:r>
            <a:r>
              <a:rPr lang="en-US" altLang="zh-CN" dirty="0"/>
              <a:t>]</a:t>
            </a:r>
            <a:r>
              <a:rPr lang="zh-CN" altLang="en-US" dirty="0"/>
              <a:t>裁剪出来，然后再插入第</a:t>
            </a:r>
            <a:r>
              <a:rPr lang="en-US" altLang="zh-CN" dirty="0" err="1"/>
              <a:t>i</a:t>
            </a:r>
            <a:r>
              <a:rPr lang="zh-CN" altLang="en-US" dirty="0"/>
              <a:t>个字符后。</a:t>
            </a:r>
            <a:endParaRPr lang="en-US" altLang="zh-CN" dirty="0"/>
          </a:p>
          <a:p>
            <a:r>
              <a:rPr lang="en-US" altLang="zh-CN" dirty="0"/>
              <a:t>4</a:t>
            </a:r>
            <a:r>
              <a:rPr lang="zh-CN" altLang="en-US" dirty="0"/>
              <a:t>，询问一个字串</a:t>
            </a:r>
            <a:r>
              <a:rPr lang="en-US" altLang="zh-CN" dirty="0"/>
              <a:t>s[</a:t>
            </a:r>
            <a:r>
              <a:rPr lang="en-US" altLang="zh-CN" dirty="0" err="1"/>
              <a:t>l:r</a:t>
            </a:r>
            <a:r>
              <a:rPr lang="en-US" altLang="zh-CN" dirty="0"/>
              <a:t>]</a:t>
            </a:r>
            <a:r>
              <a:rPr lang="zh-CN" altLang="en-US" dirty="0"/>
              <a:t>的</a:t>
            </a:r>
            <a:r>
              <a:rPr lang="en-US" altLang="zh-CN" dirty="0"/>
              <a:t>hash</a:t>
            </a:r>
            <a:r>
              <a:rPr lang="zh-CN" altLang="en-US" dirty="0"/>
              <a:t>（多项式</a:t>
            </a:r>
            <a:r>
              <a:rPr lang="en-US" altLang="zh-CN" dirty="0"/>
              <a:t>hash</a:t>
            </a:r>
            <a:r>
              <a:rPr lang="zh-CN" altLang="en-US" dirty="0"/>
              <a:t>）</a:t>
            </a:r>
            <a:endParaRPr lang="en-US" altLang="zh-CN" dirty="0"/>
          </a:p>
          <a:p>
            <a:r>
              <a:rPr lang="en-US" altLang="zh-CN" dirty="0" err="1"/>
              <a:t>n,q</a:t>
            </a:r>
            <a:r>
              <a:rPr lang="en-US" altLang="zh-CN" dirty="0"/>
              <a:t>&lt;=10^5</a:t>
            </a:r>
            <a:r>
              <a:rPr lang="zh-CN" altLang="en-US" dirty="0"/>
              <a:t>。</a:t>
            </a: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维护序列</a:t>
            </a:r>
            <a:endParaRPr lang="zh-CN" altLang="en-US" dirty="0"/>
          </a:p>
        </p:txBody>
      </p:sp>
      <p:sp>
        <p:nvSpPr>
          <p:cNvPr id="3" name="内容占位符 2"/>
          <p:cNvSpPr>
            <a:spLocks noGrp="1"/>
          </p:cNvSpPr>
          <p:nvPr>
            <p:ph idx="1"/>
          </p:nvPr>
        </p:nvSpPr>
        <p:spPr/>
        <p:txBody>
          <a:bodyPr/>
          <a:lstStyle/>
          <a:p>
            <a:r>
              <a:rPr lang="zh-CN" altLang="en-US" dirty="0"/>
              <a:t>用无旋</a:t>
            </a:r>
            <a:r>
              <a:rPr lang="en-US" altLang="zh-CN" dirty="0" err="1"/>
              <a:t>Treap</a:t>
            </a:r>
            <a:r>
              <a:rPr lang="zh-CN" altLang="en-US" dirty="0"/>
              <a:t>或者</a:t>
            </a:r>
            <a:r>
              <a:rPr lang="en-US" altLang="zh-CN" dirty="0"/>
              <a:t>Splay</a:t>
            </a:r>
            <a:r>
              <a:rPr lang="zh-CN" altLang="en-US" dirty="0"/>
              <a:t>硬维护。（无他，就是套路）</a:t>
            </a:r>
            <a:endParaRPr lang="en-US" altLang="zh-CN" dirty="0"/>
          </a:p>
          <a:p>
            <a:r>
              <a:rPr lang="zh-CN" altLang="en-US" dirty="0"/>
              <a:t>数据结构真的很无趣啊（摊手）</a:t>
            </a:r>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Trie</a:t>
            </a:r>
            <a:r>
              <a:rPr lang="zh-CN" altLang="en-US" dirty="0"/>
              <a:t>树，</a:t>
            </a:r>
            <a:r>
              <a:rPr lang="en-US" altLang="zh-CN" dirty="0"/>
              <a:t>KMP</a:t>
            </a:r>
            <a:r>
              <a:rPr lang="zh-CN" altLang="en-US" dirty="0"/>
              <a:t>，</a:t>
            </a:r>
            <a:r>
              <a:rPr lang="en-US" altLang="zh-CN" dirty="0"/>
              <a:t>AC</a:t>
            </a:r>
            <a:r>
              <a:rPr lang="zh-CN" altLang="en-US" dirty="0"/>
              <a:t>自动机</a:t>
            </a:r>
            <a:endParaRPr lang="zh-CN" altLang="en-US" dirty="0"/>
          </a:p>
        </p:txBody>
      </p:sp>
      <p:sp>
        <p:nvSpPr>
          <p:cNvPr id="3" name="内容占位符 2"/>
          <p:cNvSpPr>
            <a:spLocks noGrp="1"/>
          </p:cNvSpPr>
          <p:nvPr>
            <p:ph idx="1"/>
          </p:nvPr>
        </p:nvSpPr>
        <p:spPr/>
        <p:txBody>
          <a:bodyPr/>
          <a:lstStyle/>
          <a:p>
            <a:r>
              <a:rPr lang="zh-CN" altLang="en-US" dirty="0"/>
              <a:t>这些一般是放在一起用的。</a:t>
            </a:r>
            <a:endParaRPr lang="en-US" altLang="zh-CN" dirty="0"/>
          </a:p>
          <a:p>
            <a:r>
              <a:rPr lang="zh-CN" altLang="en-US" dirty="0"/>
              <a:t>建议大家先了解一下，这块没什么积累的话确实没法讲（字符串算法比较难搞）</a:t>
            </a:r>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答疑环节</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解答</a:t>
            </a:r>
            <a:endParaRPr lang="zh-CN" altLang="en-US" dirty="0"/>
          </a:p>
        </p:txBody>
      </p:sp>
      <p:sp>
        <p:nvSpPr>
          <p:cNvPr id="3" name="内容占位符 2"/>
          <p:cNvSpPr>
            <a:spLocks noGrp="1"/>
          </p:cNvSpPr>
          <p:nvPr>
            <p:ph idx="1"/>
          </p:nvPr>
        </p:nvSpPr>
        <p:spPr/>
        <p:txBody>
          <a:bodyPr/>
          <a:lstStyle/>
          <a:p>
            <a:r>
              <a:rPr lang="zh-CN" altLang="en-US" dirty="0"/>
              <a:t>首先使用</a:t>
            </a:r>
            <a:r>
              <a:rPr lang="en-US" altLang="zh-CN" dirty="0"/>
              <a:t>Pollard-Rho</a:t>
            </a:r>
            <a:r>
              <a:rPr lang="zh-CN" altLang="en-US" dirty="0"/>
              <a:t>算法分解质因数（不会的同学请自学一下）</a:t>
            </a:r>
            <a:endParaRPr lang="en-US" altLang="zh-CN" dirty="0"/>
          </a:p>
          <a:p>
            <a:r>
              <a:rPr lang="zh-CN" altLang="en-US" dirty="0"/>
              <a:t>我们发现假设我们得到</a:t>
            </a:r>
            <a:r>
              <a:rPr lang="en-US" altLang="zh-CN" dirty="0"/>
              <a:t>x=a1^p1*a2^p2……</a:t>
            </a:r>
            <a:r>
              <a:rPr lang="en-US" altLang="zh-CN" dirty="0" err="1"/>
              <a:t>ak^pk</a:t>
            </a:r>
            <a:r>
              <a:rPr lang="zh-CN" altLang="en-US" dirty="0"/>
              <a:t>。</a:t>
            </a:r>
            <a:endParaRPr lang="en-US" altLang="zh-CN" dirty="0"/>
          </a:p>
          <a:p>
            <a:r>
              <a:rPr lang="zh-CN" altLang="en-US" dirty="0"/>
              <a:t>那么只有</a:t>
            </a:r>
            <a:r>
              <a:rPr lang="en-US" altLang="zh-CN" dirty="0"/>
              <a:t>(p1,p2…pk)</a:t>
            </a:r>
            <a:r>
              <a:rPr lang="zh-CN" altLang="en-US" dirty="0"/>
              <a:t>的无序元组有意义。</a:t>
            </a:r>
            <a:endParaRPr lang="en-US" altLang="zh-CN" dirty="0"/>
          </a:p>
          <a:p>
            <a:r>
              <a:rPr lang="zh-CN" altLang="en-US" dirty="0"/>
              <a:t>这样本质不同的元组数量的一个粗略上限是考虑</a:t>
            </a:r>
            <a:r>
              <a:rPr lang="en-US" altLang="zh-CN" dirty="0"/>
              <a:t>2^50~1e15</a:t>
            </a:r>
            <a:r>
              <a:rPr lang="zh-CN" altLang="en-US" dirty="0"/>
              <a:t>，而</a:t>
            </a:r>
            <a:r>
              <a:rPr lang="en-US" altLang="zh-CN" dirty="0"/>
              <a:t>50</a:t>
            </a:r>
            <a:r>
              <a:rPr lang="zh-CN" altLang="en-US" dirty="0"/>
              <a:t>的拆分数只有</a:t>
            </a:r>
            <a:r>
              <a:rPr lang="en-US" altLang="zh-CN" dirty="0"/>
              <a:t>2e5</a:t>
            </a:r>
            <a:r>
              <a:rPr lang="zh-CN" altLang="en-US" dirty="0"/>
              <a:t>级别。事实上会少很多。</a:t>
            </a:r>
            <a:endParaRPr lang="en-US" altLang="zh-CN" dirty="0"/>
          </a:p>
          <a:p>
            <a:r>
              <a:rPr lang="zh-CN" altLang="en-US" dirty="0"/>
              <a:t>直接暴搜出所有可能的元组组合并排列组合一下计算答案即可。</a:t>
            </a:r>
            <a:endParaRPr lang="en-US" altLang="zh-CN" dirty="0"/>
          </a:p>
          <a:p>
            <a:r>
              <a:rPr lang="zh-CN" altLang="en-US" dirty="0"/>
              <a:t>还可以进一步优化。。。。</a:t>
            </a:r>
            <a:endParaRPr lang="zh-CN" altLang="en-US" dirty="0"/>
          </a:p>
        </p:txBody>
      </p:sp>
      <p:sp>
        <p:nvSpPr>
          <p:cNvPr id="7" name="文本框 6"/>
          <p:cNvSpPr txBox="1"/>
          <p:nvPr/>
        </p:nvSpPr>
        <p:spPr>
          <a:xfrm>
            <a:off x="2175934" y="5665569"/>
            <a:ext cx="7620000" cy="646331"/>
          </a:xfrm>
          <a:prstGeom prst="rect">
            <a:avLst/>
          </a:prstGeom>
          <a:noFill/>
          <a:ln>
            <a:solidFill>
              <a:srgbClr val="FF0000"/>
            </a:solidFill>
          </a:ln>
        </p:spPr>
        <p:txBody>
          <a:bodyPr wrap="square" rtlCol="0">
            <a:spAutoFit/>
          </a:bodyPr>
          <a:lstStyle/>
          <a:p>
            <a:r>
              <a:rPr lang="zh-CN" altLang="en-US" sz="3600" dirty="0">
                <a:solidFill>
                  <a:srgbClr val="FF0000"/>
                </a:solidFill>
              </a:rPr>
              <a:t>搜索问题的核心是先要发现可以搜索</a:t>
            </a:r>
            <a:endParaRPr lang="zh-CN" altLang="en-US" sz="3600"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SDOI2015 </a:t>
            </a:r>
            <a:r>
              <a:rPr lang="zh-CN" altLang="en-US" dirty="0"/>
              <a:t>排序</a:t>
            </a:r>
            <a:endParaRPr lang="zh-CN" altLang="en-US" dirty="0"/>
          </a:p>
        </p:txBody>
      </p:sp>
      <p:sp>
        <p:nvSpPr>
          <p:cNvPr id="3" name="内容占位符 2"/>
          <p:cNvSpPr>
            <a:spLocks noGrp="1"/>
          </p:cNvSpPr>
          <p:nvPr>
            <p:ph idx="1"/>
          </p:nvPr>
        </p:nvSpPr>
        <p:spPr/>
        <p:txBody>
          <a:bodyPr/>
          <a:lstStyle/>
          <a:p>
            <a:r>
              <a:rPr lang="zh-CN" altLang="en-US" dirty="0"/>
              <a:t>有一个</a:t>
            </a:r>
            <a:r>
              <a:rPr lang="en-US" altLang="zh-CN" dirty="0"/>
              <a:t>1~2^n</a:t>
            </a:r>
            <a:r>
              <a:rPr lang="zh-CN" altLang="en-US" dirty="0"/>
              <a:t>的排列，要将排列从小到大排序，可以执行的操作有</a:t>
            </a:r>
            <a:r>
              <a:rPr lang="en-US" altLang="zh-CN" dirty="0"/>
              <a:t>n</a:t>
            </a:r>
            <a:r>
              <a:rPr lang="zh-CN" altLang="en-US" dirty="0"/>
              <a:t>种，每种操作最多可以执行一次，对于所有的</a:t>
            </a:r>
            <a:r>
              <a:rPr lang="en-US" altLang="zh-CN" dirty="0" err="1"/>
              <a:t>i</a:t>
            </a:r>
            <a:r>
              <a:rPr lang="zh-CN" altLang="en-US" dirty="0"/>
              <a:t> （</a:t>
            </a:r>
            <a:r>
              <a:rPr lang="en-US" altLang="zh-CN" dirty="0" err="1"/>
              <a:t>i</a:t>
            </a:r>
            <a:r>
              <a:rPr lang="en-US" altLang="zh-CN" dirty="0"/>
              <a:t>=1~n</a:t>
            </a:r>
            <a:r>
              <a:rPr lang="zh-CN" altLang="en-US" dirty="0"/>
              <a:t>），第</a:t>
            </a:r>
            <a:r>
              <a:rPr lang="en-US" altLang="zh-CN" dirty="0" err="1"/>
              <a:t>i</a:t>
            </a:r>
            <a:r>
              <a:rPr lang="zh-CN" altLang="en-US" dirty="0"/>
              <a:t>种操作为将序列从左到右划分为</a:t>
            </a:r>
            <a:r>
              <a:rPr lang="en-US" altLang="zh-CN" dirty="0"/>
              <a:t>2^{n-i+1}</a:t>
            </a:r>
            <a:r>
              <a:rPr lang="zh-CN" altLang="en-US" dirty="0"/>
              <a:t>段，每段恰好包括</a:t>
            </a:r>
            <a:r>
              <a:rPr lang="en-US" altLang="zh-CN" dirty="0"/>
              <a:t>2^{i-1}</a:t>
            </a:r>
            <a:r>
              <a:rPr lang="zh-CN" altLang="en-US" dirty="0"/>
              <a:t>个数，然后整体交换其中两段。求不同的操作序列有多少个。</a:t>
            </a:r>
            <a:endParaRPr lang="en-US" altLang="zh-CN" dirty="0"/>
          </a:p>
          <a:p>
            <a:r>
              <a:rPr lang="en-US" altLang="zh-CN" dirty="0"/>
              <a:t>n&lt;=12</a:t>
            </a:r>
            <a:r>
              <a:rPr lang="zh-CN" altLang="en-US" dirty="0"/>
              <a:t>。</a:t>
            </a:r>
            <a:endParaRPr lang="zh-CN" altLang="en-US" dirty="0"/>
          </a:p>
        </p:txBody>
      </p:sp>
    </p:spTree>
  </p:cSld>
  <p:clrMapOvr>
    <a:masterClrMapping/>
  </p:clrMapOvr>
</p:sld>
</file>

<file path=ppt/tags/tag1.xml><?xml version="1.0" encoding="utf-8"?>
<p:tagLst xmlns:p="http://schemas.openxmlformats.org/presentationml/2006/main">
  <p:tag name="KSO_WPP_MARK_KEY" val="da037f20-a80e-4fd5-8eae-e3d5ccde1b1d"/>
  <p:tag name="COMMONDATA" val="eyJoZGlkIjoiMjk2NGU0NzUxN2E3OTBkNDFiMzZlNjg0NGM2MDk1YTgifQ=="/>
</p:tagLst>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8785</Words>
  <Application>WPS 演示</Application>
  <PresentationFormat>宽屏</PresentationFormat>
  <Paragraphs>449</Paragraphs>
  <Slides>76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76</vt:i4>
      </vt:variant>
    </vt:vector>
  </HeadingPairs>
  <TitlesOfParts>
    <vt:vector size="87" baseType="lpstr">
      <vt:lpstr>Arial</vt:lpstr>
      <vt:lpstr>宋体</vt:lpstr>
      <vt:lpstr>Wingdings</vt:lpstr>
      <vt:lpstr>Wingdings 3</vt:lpstr>
      <vt:lpstr>Symbol</vt:lpstr>
      <vt:lpstr>Arial</vt:lpstr>
      <vt:lpstr>Century Gothic</vt:lpstr>
      <vt:lpstr>微软雅黑</vt:lpstr>
      <vt:lpstr>Arial Unicode MS</vt:lpstr>
      <vt:lpstr>Calibri</vt:lpstr>
      <vt:lpstr>离子</vt:lpstr>
      <vt:lpstr>基本算法选讲</vt:lpstr>
      <vt:lpstr>前言</vt:lpstr>
      <vt:lpstr>主要授课内容</vt:lpstr>
      <vt:lpstr>枚举（搜索）</vt:lpstr>
      <vt:lpstr>Noip2009靶形数独</vt:lpstr>
      <vt:lpstr>解答</vt:lpstr>
      <vt:lpstr>一道自创题</vt:lpstr>
      <vt:lpstr>解答</vt:lpstr>
      <vt:lpstr>SDOI2015 排序</vt:lpstr>
      <vt:lpstr>解答</vt:lpstr>
      <vt:lpstr>二分</vt:lpstr>
      <vt:lpstr>最大平均子段和</vt:lpstr>
      <vt:lpstr>最大平均子段和</vt:lpstr>
      <vt:lpstr>【BalticOI2018】【LOJ#2776】 蠕虫之忧</vt:lpstr>
      <vt:lpstr>【BalticOI2018】【LOJ#2776】 蠕虫之忧</vt:lpstr>
      <vt:lpstr>【BalticOI2018】【LOJ#2776】 蠕虫之忧</vt:lpstr>
      <vt:lpstr>【BalticOI2018】【LOJ#2776】 蠕虫之忧</vt:lpstr>
      <vt:lpstr>自创题 空间跳跃</vt:lpstr>
      <vt:lpstr>自创题 空间跳跃</vt:lpstr>
      <vt:lpstr>分治算法</vt:lpstr>
      <vt:lpstr>FFT</vt:lpstr>
      <vt:lpstr>Random（原创题）</vt:lpstr>
      <vt:lpstr>解答</vt:lpstr>
      <vt:lpstr>随机点分治</vt:lpstr>
      <vt:lpstr>解答</vt:lpstr>
      <vt:lpstr>ZJOI2016 旅行者</vt:lpstr>
      <vt:lpstr>解答</vt:lpstr>
      <vt:lpstr>一种特殊的序列分治---cdq分治</vt:lpstr>
      <vt:lpstr>贪心</vt:lpstr>
      <vt:lpstr>另一个经典问题</vt:lpstr>
      <vt:lpstr>解答</vt:lpstr>
      <vt:lpstr>LOJ3252只不过是长的领带</vt:lpstr>
      <vt:lpstr>解法</vt:lpstr>
      <vt:lpstr>IOI2019排列鞋子</vt:lpstr>
      <vt:lpstr>解法</vt:lpstr>
      <vt:lpstr>证明</vt:lpstr>
      <vt:lpstr>一种通用（可能正确）的思路</vt:lpstr>
      <vt:lpstr>快速幂</vt:lpstr>
      <vt:lpstr>NOI2020美食家</vt:lpstr>
      <vt:lpstr>NOI2020美食家</vt:lpstr>
      <vt:lpstr>二维RMQ</vt:lpstr>
      <vt:lpstr>二维RMQ</vt:lpstr>
      <vt:lpstr>Tarjan的离线O(1) LCA</vt:lpstr>
      <vt:lpstr>求LCA加强版</vt:lpstr>
      <vt:lpstr>求LCA加强版</vt:lpstr>
      <vt:lpstr>加权路径和</vt:lpstr>
      <vt:lpstr>加权路径和（在线）</vt:lpstr>
      <vt:lpstr>加权路径和（离线）</vt:lpstr>
      <vt:lpstr>次小生成树</vt:lpstr>
      <vt:lpstr>次小生成树</vt:lpstr>
      <vt:lpstr>二叉堆</vt:lpstr>
      <vt:lpstr>PowerPoint 演示文稿</vt:lpstr>
      <vt:lpstr>线段树</vt:lpstr>
      <vt:lpstr>矩形叠加问题</vt:lpstr>
      <vt:lpstr>矩形叠加问题</vt:lpstr>
      <vt:lpstr>LibreOJ Round #6 花火</vt:lpstr>
      <vt:lpstr>LibreOJ Round #6 花火</vt:lpstr>
      <vt:lpstr>LibreOJ Round #6 花火</vt:lpstr>
      <vt:lpstr>一种处理离线问题的做法---线段树分治</vt:lpstr>
      <vt:lpstr>动态连通块个数</vt:lpstr>
      <vt:lpstr>解答</vt:lpstr>
      <vt:lpstr>Hash</vt:lpstr>
      <vt:lpstr>经典应用</vt:lpstr>
      <vt:lpstr>解答</vt:lpstr>
      <vt:lpstr>CF 1017E</vt:lpstr>
      <vt:lpstr>解答</vt:lpstr>
      <vt:lpstr>CCPC2023 D</vt:lpstr>
      <vt:lpstr>CCPC2023 D</vt:lpstr>
      <vt:lpstr>UOJ552 同构判定鸭</vt:lpstr>
      <vt:lpstr>解答</vt:lpstr>
      <vt:lpstr>矩阵hash</vt:lpstr>
      <vt:lpstr>平衡树</vt:lpstr>
      <vt:lpstr>维护序列</vt:lpstr>
      <vt:lpstr>维护序列</vt:lpstr>
      <vt:lpstr>Trie树，KMP，AC自动机</vt:lpstr>
      <vt:lpstr>答疑环节</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基本算法选讲</dc:title>
  <dc:creator>huang</dc:creator>
  <cp:lastModifiedBy>EDY</cp:lastModifiedBy>
  <cp:revision>140</cp:revision>
  <dcterms:created xsi:type="dcterms:W3CDTF">2021-07-08T02:26:00Z</dcterms:created>
  <dcterms:modified xsi:type="dcterms:W3CDTF">2023-10-01T02:48:14Z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E2D28217B10B4DA3A019257EAC9016F2_12</vt:lpwstr>
  </property>
  <property fmtid="{D5CDD505-2E9C-101B-9397-08002B2CF9AE}" pid="3" name="KSOProductBuildVer">
    <vt:lpwstr>2052-11.1.0.14309</vt:lpwstr>
  </property>
</Properties>
</file>