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1" r:id="rId3"/>
    <p:sldId id="259" r:id="rId4"/>
    <p:sldId id="260" r:id="rId5"/>
    <p:sldId id="257" r:id="rId6"/>
    <p:sldId id="258" r:id="rId7"/>
    <p:sldId id="303" r:id="rId8"/>
    <p:sldId id="304" r:id="rId9"/>
    <p:sldId id="261" r:id="rId10"/>
    <p:sldId id="305" r:id="rId11"/>
    <p:sldId id="306" r:id="rId12"/>
    <p:sldId id="276" r:id="rId13"/>
    <p:sldId id="279" r:id="rId14"/>
    <p:sldId id="307" r:id="rId15"/>
    <p:sldId id="294" r:id="rId16"/>
    <p:sldId id="295" r:id="rId17"/>
    <p:sldId id="308" r:id="rId18"/>
    <p:sldId id="309" r:id="rId19"/>
    <p:sldId id="311" r:id="rId20"/>
    <p:sldId id="310" r:id="rId21"/>
    <p:sldId id="313" r:id="rId22"/>
    <p:sldId id="312" r:id="rId23"/>
    <p:sldId id="314" r:id="rId24"/>
    <p:sldId id="315" r:id="rId25"/>
    <p:sldId id="316" r:id="rId26"/>
    <p:sldId id="317" r:id="rId27"/>
    <p:sldId id="318" r:id="rId28"/>
    <p:sldId id="319" r:id="rId29"/>
    <p:sldId id="320" r:id="rId30"/>
    <p:sldId id="322" r:id="rId31"/>
    <p:sldId id="323" r:id="rId32"/>
    <p:sldId id="324" r:id="rId33"/>
    <p:sldId id="32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4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133706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182551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219599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9547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2120720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296038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104508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3053625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415655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30363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319974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266417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373494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120668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57317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183768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B4FDE4D-3E4F-4F3E-A7A7-52D2DE1F47F0}" type="datetimeFigureOut">
              <a:rPr lang="zh-CN" altLang="en-US" smtClean="0"/>
              <a:t>2023/9/28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39641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4FDE4D-3E4F-4F3E-A7A7-52D2DE1F47F0}" type="datetimeFigureOut">
              <a:rPr lang="zh-CN" altLang="en-US" smtClean="0"/>
              <a:t>2023/9/28</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DCF420-A25B-4576-8462-63A11C4682B6}" type="slidenum">
              <a:rPr lang="zh-CN" altLang="en-US" smtClean="0"/>
              <a:t>‹#›</a:t>
            </a:fld>
            <a:endParaRPr lang="zh-CN" altLang="en-US"/>
          </a:p>
        </p:txBody>
      </p:sp>
    </p:spTree>
    <p:extLst>
      <p:ext uri="{BB962C8B-B14F-4D97-AF65-F5344CB8AC3E}">
        <p14:creationId xmlns:p14="http://schemas.microsoft.com/office/powerpoint/2010/main" val="32828181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F33D8-EB39-EBCA-D5D4-37C3649AD6BB}"/>
              </a:ext>
            </a:extLst>
          </p:cNvPr>
          <p:cNvSpPr>
            <a:spLocks noGrp="1"/>
          </p:cNvSpPr>
          <p:nvPr>
            <p:ph type="ctrTitle"/>
          </p:nvPr>
        </p:nvSpPr>
        <p:spPr/>
        <p:txBody>
          <a:bodyPr/>
          <a:lstStyle/>
          <a:p>
            <a:r>
              <a:rPr lang="zh-CN" altLang="en-US" dirty="0"/>
              <a:t>基础知识介绍</a:t>
            </a:r>
          </a:p>
        </p:txBody>
      </p:sp>
      <p:sp>
        <p:nvSpPr>
          <p:cNvPr id="3" name="副标题 2">
            <a:extLst>
              <a:ext uri="{FF2B5EF4-FFF2-40B4-BE49-F238E27FC236}">
                <a16:creationId xmlns:a16="http://schemas.microsoft.com/office/drawing/2014/main" id="{4871FB1D-F5FF-2CB2-734D-E9476AC43483}"/>
              </a:ext>
            </a:extLst>
          </p:cNvPr>
          <p:cNvSpPr>
            <a:spLocks noGrp="1"/>
          </p:cNvSpPr>
          <p:nvPr>
            <p:ph type="subTitle" idx="1"/>
          </p:nvPr>
        </p:nvSpPr>
        <p:spPr/>
        <p:txBody>
          <a:bodyPr/>
          <a:lstStyle/>
          <a:p>
            <a:r>
              <a:rPr lang="zh-CN" altLang="en-US" dirty="0"/>
              <a:t>清华大学 黄子宽</a:t>
            </a:r>
          </a:p>
        </p:txBody>
      </p:sp>
    </p:spTree>
    <p:extLst>
      <p:ext uri="{BB962C8B-B14F-4D97-AF65-F5344CB8AC3E}">
        <p14:creationId xmlns:p14="http://schemas.microsoft.com/office/powerpoint/2010/main" val="245449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12595-6D1B-9C65-53B6-8030C1805C2F}"/>
              </a:ext>
            </a:extLst>
          </p:cNvPr>
          <p:cNvSpPr>
            <a:spLocks noGrp="1"/>
          </p:cNvSpPr>
          <p:nvPr>
            <p:ph type="title"/>
          </p:nvPr>
        </p:nvSpPr>
        <p:spPr/>
        <p:txBody>
          <a:bodyPr/>
          <a:lstStyle/>
          <a:p>
            <a:r>
              <a:rPr lang="zh-CN" altLang="en-US" dirty="0"/>
              <a:t>经典：逆序对</a:t>
            </a:r>
          </a:p>
        </p:txBody>
      </p:sp>
      <p:sp>
        <p:nvSpPr>
          <p:cNvPr id="3" name="内容占位符 2">
            <a:extLst>
              <a:ext uri="{FF2B5EF4-FFF2-40B4-BE49-F238E27FC236}">
                <a16:creationId xmlns:a16="http://schemas.microsoft.com/office/drawing/2014/main" id="{534F6410-D06A-B945-5994-D2DE2F445AC8}"/>
              </a:ext>
            </a:extLst>
          </p:cNvPr>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a1</a:t>
            </a:r>
            <a:r>
              <a:rPr lang="zh-CN" altLang="en-US" dirty="0"/>
              <a:t>，</a:t>
            </a:r>
            <a:r>
              <a:rPr lang="en-US" altLang="zh-CN" dirty="0"/>
              <a:t>a2…an</a:t>
            </a:r>
            <a:r>
              <a:rPr lang="zh-CN" altLang="en-US" dirty="0"/>
              <a:t>，求有多少对</a:t>
            </a:r>
            <a:r>
              <a:rPr lang="en-US" altLang="zh-CN" dirty="0" err="1"/>
              <a:t>i</a:t>
            </a:r>
            <a:r>
              <a:rPr lang="en-US" altLang="zh-CN" dirty="0"/>
              <a:t>&lt;j</a:t>
            </a:r>
            <a:r>
              <a:rPr lang="zh-CN" altLang="en-US" dirty="0"/>
              <a:t>满足</a:t>
            </a:r>
            <a:r>
              <a:rPr lang="en-US" altLang="zh-CN" dirty="0"/>
              <a:t>ai&gt;</a:t>
            </a:r>
            <a:r>
              <a:rPr lang="en-US" altLang="zh-CN" dirty="0" err="1"/>
              <a:t>aj</a:t>
            </a:r>
            <a:r>
              <a:rPr lang="zh-CN" altLang="en-US" dirty="0"/>
              <a:t>。</a:t>
            </a:r>
            <a:endParaRPr lang="en-US" altLang="zh-CN" dirty="0"/>
          </a:p>
          <a:p>
            <a:r>
              <a:rPr lang="en-US" altLang="zh-CN" dirty="0"/>
              <a:t>n&lt;=1e5</a:t>
            </a:r>
            <a:r>
              <a:rPr lang="zh-CN" altLang="en-US" dirty="0"/>
              <a:t>。</a:t>
            </a:r>
          </a:p>
          <a:p>
            <a:pPr marL="0" indent="0">
              <a:buNone/>
            </a:pPr>
            <a:endParaRPr lang="zh-CN" altLang="en-US" dirty="0"/>
          </a:p>
        </p:txBody>
      </p:sp>
    </p:spTree>
    <p:extLst>
      <p:ext uri="{BB962C8B-B14F-4D97-AF65-F5344CB8AC3E}">
        <p14:creationId xmlns:p14="http://schemas.microsoft.com/office/powerpoint/2010/main" val="247242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C9F38-639F-1645-A592-455C2F7C5DC5}"/>
              </a:ext>
            </a:extLst>
          </p:cNvPr>
          <p:cNvSpPr>
            <a:spLocks noGrp="1"/>
          </p:cNvSpPr>
          <p:nvPr>
            <p:ph type="title"/>
          </p:nvPr>
        </p:nvSpPr>
        <p:spPr/>
        <p:txBody>
          <a:bodyPr/>
          <a:lstStyle/>
          <a:p>
            <a:r>
              <a:rPr lang="zh-CN" altLang="en-US" dirty="0"/>
              <a:t>经典：逆序对</a:t>
            </a:r>
          </a:p>
        </p:txBody>
      </p:sp>
      <p:sp>
        <p:nvSpPr>
          <p:cNvPr id="3" name="内容占位符 2">
            <a:extLst>
              <a:ext uri="{FF2B5EF4-FFF2-40B4-BE49-F238E27FC236}">
                <a16:creationId xmlns:a16="http://schemas.microsoft.com/office/drawing/2014/main" id="{92572FF3-0F47-628D-A79A-0FA046E9C307}"/>
              </a:ext>
            </a:extLst>
          </p:cNvPr>
          <p:cNvSpPr>
            <a:spLocks noGrp="1"/>
          </p:cNvSpPr>
          <p:nvPr>
            <p:ph idx="1"/>
          </p:nvPr>
        </p:nvSpPr>
        <p:spPr/>
        <p:txBody>
          <a:bodyPr/>
          <a:lstStyle/>
          <a:p>
            <a:r>
              <a:rPr lang="zh-CN" altLang="en-US" dirty="0"/>
              <a:t>计算</a:t>
            </a:r>
            <a:r>
              <a:rPr lang="en-US" altLang="zh-CN" dirty="0"/>
              <a:t>[</a:t>
            </a:r>
            <a:r>
              <a:rPr lang="en-US" altLang="zh-CN" dirty="0" err="1"/>
              <a:t>l,r</a:t>
            </a:r>
            <a:r>
              <a:rPr lang="en-US" altLang="zh-CN" dirty="0"/>
              <a:t>]</a:t>
            </a:r>
            <a:r>
              <a:rPr lang="zh-CN" altLang="en-US" dirty="0"/>
              <a:t>区间内逆序对时，先计算</a:t>
            </a:r>
            <a:r>
              <a:rPr lang="en-US" altLang="zh-CN" dirty="0"/>
              <a:t>[</a:t>
            </a:r>
            <a:r>
              <a:rPr lang="en-US" altLang="zh-CN" dirty="0" err="1"/>
              <a:t>l,mid</a:t>
            </a:r>
            <a:r>
              <a:rPr lang="en-US" altLang="zh-CN" dirty="0"/>
              <a:t>]</a:t>
            </a:r>
            <a:r>
              <a:rPr lang="zh-CN" altLang="en-US" dirty="0"/>
              <a:t>和</a:t>
            </a:r>
            <a:r>
              <a:rPr lang="en-US" altLang="zh-CN" dirty="0"/>
              <a:t>[mid+1,r]</a:t>
            </a:r>
            <a:r>
              <a:rPr lang="zh-CN" altLang="en-US" dirty="0"/>
              <a:t>的逆序对，然后计算之间的逆序对。</a:t>
            </a:r>
          </a:p>
        </p:txBody>
      </p:sp>
    </p:spTree>
    <p:extLst>
      <p:ext uri="{BB962C8B-B14F-4D97-AF65-F5344CB8AC3E}">
        <p14:creationId xmlns:p14="http://schemas.microsoft.com/office/powerpoint/2010/main" val="363073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F01D6-55F3-4641-88A9-A2EF39E0A9A7}"/>
              </a:ext>
            </a:extLst>
          </p:cNvPr>
          <p:cNvSpPr>
            <a:spLocks noGrp="1"/>
          </p:cNvSpPr>
          <p:nvPr>
            <p:ph type="title"/>
          </p:nvPr>
        </p:nvSpPr>
        <p:spPr/>
        <p:txBody>
          <a:bodyPr/>
          <a:lstStyle/>
          <a:p>
            <a:r>
              <a:rPr lang="zh-CN" altLang="en-US" dirty="0"/>
              <a:t>经典：三维偏序</a:t>
            </a:r>
          </a:p>
        </p:txBody>
      </p:sp>
      <p:sp>
        <p:nvSpPr>
          <p:cNvPr id="3" name="内容占位符 2">
            <a:extLst>
              <a:ext uri="{FF2B5EF4-FFF2-40B4-BE49-F238E27FC236}">
                <a16:creationId xmlns:a16="http://schemas.microsoft.com/office/drawing/2014/main" id="{6D1DB81C-1B71-48EB-B6EA-9B679EFFCB22}"/>
              </a:ext>
            </a:extLst>
          </p:cNvPr>
          <p:cNvSpPr>
            <a:spLocks noGrp="1"/>
          </p:cNvSpPr>
          <p:nvPr>
            <p:ph idx="1"/>
          </p:nvPr>
        </p:nvSpPr>
        <p:spPr/>
        <p:txBody>
          <a:bodyPr/>
          <a:lstStyle/>
          <a:p>
            <a:r>
              <a:rPr lang="zh-CN" altLang="en-US" dirty="0"/>
              <a:t>给定</a:t>
            </a:r>
            <a:r>
              <a:rPr lang="en-US" altLang="zh-CN" dirty="0"/>
              <a:t>n</a:t>
            </a:r>
            <a:r>
              <a:rPr lang="zh-CN" altLang="en-US" dirty="0"/>
              <a:t>个数对</a:t>
            </a:r>
            <a:r>
              <a:rPr lang="en-US" altLang="zh-CN" dirty="0"/>
              <a:t>(</a:t>
            </a:r>
            <a:r>
              <a:rPr lang="en-US" altLang="zh-CN" dirty="0" err="1"/>
              <a:t>xi,yi</a:t>
            </a:r>
            <a:r>
              <a:rPr lang="en-US" altLang="zh-CN" dirty="0"/>
              <a:t>)</a:t>
            </a:r>
            <a:r>
              <a:rPr lang="zh-CN" altLang="en-US" dirty="0"/>
              <a:t>，求有多少对</a:t>
            </a:r>
            <a:r>
              <a:rPr lang="en-US" altLang="zh-CN" dirty="0" err="1"/>
              <a:t>i</a:t>
            </a:r>
            <a:r>
              <a:rPr lang="en-US" altLang="zh-CN" dirty="0"/>
              <a:t>&lt;j</a:t>
            </a:r>
            <a:r>
              <a:rPr lang="zh-CN" altLang="en-US" dirty="0"/>
              <a:t>满足</a:t>
            </a:r>
            <a:r>
              <a:rPr lang="en-US" altLang="zh-CN" dirty="0"/>
              <a:t>xi&lt;</a:t>
            </a:r>
            <a:r>
              <a:rPr lang="en-US" altLang="zh-CN" dirty="0" err="1"/>
              <a:t>xj</a:t>
            </a:r>
            <a:r>
              <a:rPr lang="zh-CN" altLang="en-US" dirty="0"/>
              <a:t>且</a:t>
            </a:r>
            <a:r>
              <a:rPr lang="en-US" altLang="zh-CN" dirty="0" err="1"/>
              <a:t>yi</a:t>
            </a:r>
            <a:r>
              <a:rPr lang="en-US" altLang="zh-CN" dirty="0"/>
              <a:t>&lt;</a:t>
            </a:r>
            <a:r>
              <a:rPr lang="en-US" altLang="zh-CN" dirty="0" err="1"/>
              <a:t>yj</a:t>
            </a:r>
            <a:r>
              <a:rPr lang="zh-CN" altLang="en-US" dirty="0"/>
              <a:t>。</a:t>
            </a:r>
            <a:endParaRPr lang="en-US" altLang="zh-CN" dirty="0"/>
          </a:p>
          <a:p>
            <a:r>
              <a:rPr lang="en-US" altLang="zh-CN" dirty="0"/>
              <a:t>n&lt;=1e5</a:t>
            </a:r>
            <a:r>
              <a:rPr lang="zh-CN" altLang="en-US" dirty="0"/>
              <a:t>。</a:t>
            </a:r>
          </a:p>
        </p:txBody>
      </p:sp>
    </p:spTree>
    <p:extLst>
      <p:ext uri="{BB962C8B-B14F-4D97-AF65-F5344CB8AC3E}">
        <p14:creationId xmlns:p14="http://schemas.microsoft.com/office/powerpoint/2010/main" val="203925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88837-75D9-4748-AE3D-5B97B9383A88}"/>
              </a:ext>
            </a:extLst>
          </p:cNvPr>
          <p:cNvSpPr>
            <a:spLocks noGrp="1"/>
          </p:cNvSpPr>
          <p:nvPr>
            <p:ph type="title"/>
          </p:nvPr>
        </p:nvSpPr>
        <p:spPr/>
        <p:txBody>
          <a:bodyPr/>
          <a:lstStyle/>
          <a:p>
            <a:r>
              <a:rPr lang="zh-CN" altLang="en-US" dirty="0"/>
              <a:t>解答</a:t>
            </a:r>
          </a:p>
        </p:txBody>
      </p:sp>
      <p:sp>
        <p:nvSpPr>
          <p:cNvPr id="3" name="内容占位符 2">
            <a:extLst>
              <a:ext uri="{FF2B5EF4-FFF2-40B4-BE49-F238E27FC236}">
                <a16:creationId xmlns:a16="http://schemas.microsoft.com/office/drawing/2014/main" id="{E7119738-0118-4D5B-9E5C-89B1D220B9BA}"/>
              </a:ext>
            </a:extLst>
          </p:cNvPr>
          <p:cNvSpPr>
            <a:spLocks noGrp="1"/>
          </p:cNvSpPr>
          <p:nvPr>
            <p:ph idx="1"/>
          </p:nvPr>
        </p:nvSpPr>
        <p:spPr/>
        <p:txBody>
          <a:bodyPr/>
          <a:lstStyle/>
          <a:p>
            <a:r>
              <a:rPr lang="zh-CN" altLang="en-US" dirty="0"/>
              <a:t>考虑分治，计算</a:t>
            </a:r>
            <a:r>
              <a:rPr lang="en-US" altLang="zh-CN" dirty="0"/>
              <a:t>[</a:t>
            </a:r>
            <a:r>
              <a:rPr lang="en-US" altLang="zh-CN" dirty="0" err="1"/>
              <a:t>l,mid</a:t>
            </a:r>
            <a:r>
              <a:rPr lang="en-US" altLang="zh-CN" dirty="0"/>
              <a:t>]</a:t>
            </a:r>
            <a:r>
              <a:rPr lang="zh-CN" altLang="en-US" dirty="0"/>
              <a:t>中和</a:t>
            </a:r>
            <a:r>
              <a:rPr lang="en-US" altLang="zh-CN" dirty="0"/>
              <a:t>[mid+1,r]</a:t>
            </a:r>
            <a:r>
              <a:rPr lang="zh-CN" altLang="en-US" dirty="0"/>
              <a:t>的偏序对个数。</a:t>
            </a:r>
            <a:endParaRPr lang="en-US" altLang="zh-CN" dirty="0"/>
          </a:p>
          <a:p>
            <a:r>
              <a:rPr lang="zh-CN" altLang="en-US" dirty="0"/>
              <a:t>在分治过程中对</a:t>
            </a:r>
            <a:r>
              <a:rPr lang="en-US" altLang="zh-CN" dirty="0"/>
              <a:t>xi</a:t>
            </a:r>
            <a:r>
              <a:rPr lang="zh-CN" altLang="en-US" dirty="0"/>
              <a:t>做归并排序，然后在合并区间的时候对</a:t>
            </a:r>
            <a:r>
              <a:rPr lang="en-US" altLang="zh-CN" dirty="0" err="1"/>
              <a:t>yi</a:t>
            </a:r>
            <a:r>
              <a:rPr lang="zh-CN" altLang="en-US" dirty="0"/>
              <a:t>维度做树状数组计算贡献。</a:t>
            </a:r>
            <a:endParaRPr lang="en-US" altLang="zh-CN" dirty="0"/>
          </a:p>
        </p:txBody>
      </p:sp>
    </p:spTree>
    <p:extLst>
      <p:ext uri="{BB962C8B-B14F-4D97-AF65-F5344CB8AC3E}">
        <p14:creationId xmlns:p14="http://schemas.microsoft.com/office/powerpoint/2010/main" val="5514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816BD-104B-23D6-86D9-52612ADD7596}"/>
              </a:ext>
            </a:extLst>
          </p:cNvPr>
          <p:cNvSpPr>
            <a:spLocks noGrp="1"/>
          </p:cNvSpPr>
          <p:nvPr>
            <p:ph type="title"/>
          </p:nvPr>
        </p:nvSpPr>
        <p:spPr/>
        <p:txBody>
          <a:bodyPr/>
          <a:lstStyle/>
          <a:p>
            <a:r>
              <a:rPr lang="zh-CN" altLang="en-US" dirty="0"/>
              <a:t>贪心算法</a:t>
            </a:r>
          </a:p>
        </p:txBody>
      </p:sp>
      <p:sp>
        <p:nvSpPr>
          <p:cNvPr id="3" name="内容占位符 2">
            <a:extLst>
              <a:ext uri="{FF2B5EF4-FFF2-40B4-BE49-F238E27FC236}">
                <a16:creationId xmlns:a16="http://schemas.microsoft.com/office/drawing/2014/main" id="{8493329E-592C-5074-30DD-7C9CBC997F2A}"/>
              </a:ext>
            </a:extLst>
          </p:cNvPr>
          <p:cNvSpPr>
            <a:spLocks noGrp="1"/>
          </p:cNvSpPr>
          <p:nvPr>
            <p:ph idx="1"/>
          </p:nvPr>
        </p:nvSpPr>
        <p:spPr/>
        <p:txBody>
          <a:bodyPr/>
          <a:lstStyle/>
          <a:p>
            <a:r>
              <a:rPr lang="zh-CN" altLang="en-US" dirty="0"/>
              <a:t>局部最优解</a:t>
            </a:r>
            <a:r>
              <a:rPr lang="en-US" altLang="zh-CN" dirty="0"/>
              <a:t>=</a:t>
            </a:r>
            <a:r>
              <a:rPr lang="zh-CN" altLang="en-US" dirty="0"/>
              <a:t>全局最优解。</a:t>
            </a:r>
            <a:endParaRPr lang="en-US" altLang="zh-CN" dirty="0"/>
          </a:p>
          <a:p>
            <a:r>
              <a:rPr lang="zh-CN" altLang="en-US" dirty="0"/>
              <a:t>往往难以证明、发现，但非常简单。</a:t>
            </a:r>
          </a:p>
        </p:txBody>
      </p:sp>
    </p:spTree>
    <p:extLst>
      <p:ext uri="{BB962C8B-B14F-4D97-AF65-F5344CB8AC3E}">
        <p14:creationId xmlns:p14="http://schemas.microsoft.com/office/powerpoint/2010/main" val="326047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C8917-79B8-458C-B4E2-390E709CCD48}"/>
              </a:ext>
            </a:extLst>
          </p:cNvPr>
          <p:cNvSpPr>
            <a:spLocks noGrp="1"/>
          </p:cNvSpPr>
          <p:nvPr>
            <p:ph type="title"/>
          </p:nvPr>
        </p:nvSpPr>
        <p:spPr/>
        <p:txBody>
          <a:bodyPr/>
          <a:lstStyle/>
          <a:p>
            <a:r>
              <a:rPr lang="zh-CN" altLang="en-US" dirty="0"/>
              <a:t>一个经典问题</a:t>
            </a:r>
          </a:p>
        </p:txBody>
      </p:sp>
      <p:sp>
        <p:nvSpPr>
          <p:cNvPr id="3" name="内容占位符 2">
            <a:extLst>
              <a:ext uri="{FF2B5EF4-FFF2-40B4-BE49-F238E27FC236}">
                <a16:creationId xmlns:a16="http://schemas.microsoft.com/office/drawing/2014/main" id="{7528B44A-CAC0-44DF-9C8D-D4B3D54C3602}"/>
              </a:ext>
            </a:extLst>
          </p:cNvPr>
          <p:cNvSpPr>
            <a:spLocks noGrp="1"/>
          </p:cNvSpPr>
          <p:nvPr>
            <p:ph idx="1"/>
          </p:nvPr>
        </p:nvSpPr>
        <p:spPr/>
        <p:txBody>
          <a:bodyPr/>
          <a:lstStyle/>
          <a:p>
            <a:r>
              <a:rPr lang="zh-CN" altLang="en-US" dirty="0"/>
              <a:t>有</a:t>
            </a:r>
            <a:r>
              <a:rPr lang="en-US" altLang="zh-CN" dirty="0"/>
              <a:t>n</a:t>
            </a:r>
            <a:r>
              <a:rPr lang="zh-CN" altLang="en-US" dirty="0"/>
              <a:t>个怪物，每个怪物有攻击力</a:t>
            </a:r>
            <a:r>
              <a:rPr lang="en-US" altLang="zh-CN" dirty="0"/>
              <a:t>ai</a:t>
            </a:r>
            <a:r>
              <a:rPr lang="zh-CN" altLang="en-US" dirty="0"/>
              <a:t>和血量</a:t>
            </a:r>
            <a:r>
              <a:rPr lang="en-US" altLang="zh-CN" dirty="0"/>
              <a:t>bi</a:t>
            </a:r>
            <a:r>
              <a:rPr lang="zh-CN" altLang="en-US" dirty="0"/>
              <a:t>，每一轮你可以对一个怪物打</a:t>
            </a:r>
            <a:r>
              <a:rPr lang="en-US" altLang="zh-CN" dirty="0"/>
              <a:t>1</a:t>
            </a:r>
            <a:r>
              <a:rPr lang="zh-CN" altLang="en-US" dirty="0"/>
              <a:t>的伤害，每个怪物也会打你</a:t>
            </a:r>
            <a:r>
              <a:rPr lang="en-US" altLang="zh-CN" dirty="0"/>
              <a:t>ai</a:t>
            </a:r>
            <a:r>
              <a:rPr lang="zh-CN" altLang="en-US" dirty="0"/>
              <a:t>的伤害，求一个攻击顺序满足你受到的伤害最小。</a:t>
            </a:r>
            <a:r>
              <a:rPr lang="en-US" altLang="zh-CN" dirty="0"/>
              <a:t>n&lt;=1e5</a:t>
            </a:r>
            <a:r>
              <a:rPr lang="zh-CN" altLang="en-US" dirty="0"/>
              <a:t>。</a:t>
            </a:r>
          </a:p>
        </p:txBody>
      </p:sp>
    </p:spTree>
    <p:extLst>
      <p:ext uri="{BB962C8B-B14F-4D97-AF65-F5344CB8AC3E}">
        <p14:creationId xmlns:p14="http://schemas.microsoft.com/office/powerpoint/2010/main" val="408363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D85A9-E15D-4850-A23A-7B421DFC2FC6}"/>
              </a:ext>
            </a:extLst>
          </p:cNvPr>
          <p:cNvSpPr>
            <a:spLocks noGrp="1"/>
          </p:cNvSpPr>
          <p:nvPr>
            <p:ph type="title"/>
          </p:nvPr>
        </p:nvSpPr>
        <p:spPr/>
        <p:txBody>
          <a:bodyPr/>
          <a:lstStyle/>
          <a:p>
            <a:r>
              <a:rPr lang="zh-CN" altLang="en-US" dirty="0"/>
              <a:t>解法</a:t>
            </a:r>
          </a:p>
        </p:txBody>
      </p:sp>
      <p:sp>
        <p:nvSpPr>
          <p:cNvPr id="3" name="内容占位符 2">
            <a:extLst>
              <a:ext uri="{FF2B5EF4-FFF2-40B4-BE49-F238E27FC236}">
                <a16:creationId xmlns:a16="http://schemas.microsoft.com/office/drawing/2014/main" id="{B5A76637-0DE7-48F1-AD13-AF29C35570D0}"/>
              </a:ext>
            </a:extLst>
          </p:cNvPr>
          <p:cNvSpPr>
            <a:spLocks noGrp="1"/>
          </p:cNvSpPr>
          <p:nvPr>
            <p:ph idx="1"/>
          </p:nvPr>
        </p:nvSpPr>
        <p:spPr/>
        <p:txBody>
          <a:bodyPr/>
          <a:lstStyle/>
          <a:p>
            <a:r>
              <a:rPr lang="zh-CN" altLang="en-US" dirty="0"/>
              <a:t>先考虑最简单的</a:t>
            </a:r>
            <a:r>
              <a:rPr lang="en-US" altLang="zh-CN" dirty="0"/>
              <a:t>n=2</a:t>
            </a:r>
            <a:r>
              <a:rPr lang="zh-CN" altLang="en-US" dirty="0"/>
              <a:t>的情况。</a:t>
            </a:r>
            <a:endParaRPr lang="en-US" altLang="zh-CN" dirty="0"/>
          </a:p>
          <a:p>
            <a:r>
              <a:rPr lang="en-US" altLang="zh-CN" dirty="0"/>
              <a:t>(a1,b1)</a:t>
            </a:r>
            <a:r>
              <a:rPr lang="zh-CN" altLang="en-US" dirty="0"/>
              <a:t>和</a:t>
            </a:r>
            <a:r>
              <a:rPr lang="en-US" altLang="zh-CN" dirty="0"/>
              <a:t>(a2,b2)</a:t>
            </a:r>
            <a:r>
              <a:rPr lang="zh-CN" altLang="en-US" dirty="0"/>
              <a:t>，先打</a:t>
            </a:r>
            <a:r>
              <a:rPr lang="en-US" altLang="zh-CN" dirty="0"/>
              <a:t>1</a:t>
            </a:r>
            <a:r>
              <a:rPr lang="zh-CN" altLang="en-US" dirty="0"/>
              <a:t>号的受伤是</a:t>
            </a:r>
            <a:r>
              <a:rPr lang="en-US" altLang="zh-CN" dirty="0"/>
              <a:t>b1*(a1+a2)+b2*a2</a:t>
            </a:r>
            <a:r>
              <a:rPr lang="zh-CN" altLang="en-US" dirty="0"/>
              <a:t>，先打</a:t>
            </a:r>
            <a:r>
              <a:rPr lang="en-US" altLang="zh-CN" dirty="0"/>
              <a:t>2</a:t>
            </a:r>
            <a:r>
              <a:rPr lang="zh-CN" altLang="en-US" dirty="0"/>
              <a:t>号受伤是</a:t>
            </a:r>
            <a:r>
              <a:rPr lang="en-US" altLang="zh-CN" dirty="0"/>
              <a:t>b2*(a1+a2)+b1*a1</a:t>
            </a:r>
            <a:r>
              <a:rPr lang="zh-CN" altLang="en-US" dirty="0"/>
              <a:t>。主要判断</a:t>
            </a:r>
            <a:r>
              <a:rPr lang="en-US" altLang="zh-CN" dirty="0"/>
              <a:t>b1*a2</a:t>
            </a:r>
            <a:r>
              <a:rPr lang="zh-CN" altLang="en-US" dirty="0"/>
              <a:t>和</a:t>
            </a:r>
            <a:r>
              <a:rPr lang="en-US" altLang="zh-CN" dirty="0"/>
              <a:t>b2*a1</a:t>
            </a:r>
            <a:r>
              <a:rPr lang="zh-CN" altLang="en-US" dirty="0"/>
              <a:t>谁更小，即</a:t>
            </a:r>
            <a:r>
              <a:rPr lang="en-US" altLang="zh-CN" dirty="0"/>
              <a:t>a1/b1</a:t>
            </a:r>
            <a:r>
              <a:rPr lang="zh-CN" altLang="en-US" dirty="0"/>
              <a:t>和</a:t>
            </a:r>
            <a:r>
              <a:rPr lang="en-US" altLang="zh-CN" dirty="0"/>
              <a:t>a2/b2</a:t>
            </a:r>
            <a:r>
              <a:rPr lang="zh-CN" altLang="en-US" dirty="0"/>
              <a:t>谁更大。先打</a:t>
            </a:r>
            <a:r>
              <a:rPr lang="en-US" altLang="zh-CN" dirty="0"/>
              <a:t>a/b</a:t>
            </a:r>
            <a:r>
              <a:rPr lang="zh-CN" altLang="en-US" dirty="0"/>
              <a:t>最大的。</a:t>
            </a:r>
            <a:endParaRPr lang="en-US" altLang="zh-CN" dirty="0"/>
          </a:p>
          <a:p>
            <a:r>
              <a:rPr lang="zh-CN" altLang="en-US" dirty="0"/>
              <a:t>直觉来看对于</a:t>
            </a:r>
            <a:r>
              <a:rPr lang="en-US" altLang="zh-CN" dirty="0"/>
              <a:t>n</a:t>
            </a:r>
            <a:r>
              <a:rPr lang="zh-CN" altLang="en-US" dirty="0"/>
              <a:t>任意情况下这是对的，因为攻击</a:t>
            </a:r>
            <a:r>
              <a:rPr lang="en-US" altLang="zh-CN" dirty="0"/>
              <a:t>/</a:t>
            </a:r>
            <a:r>
              <a:rPr lang="zh-CN" altLang="en-US" dirty="0"/>
              <a:t>血量越高越偏向输出，反之越偏向坦克。开团肯定先打输出。</a:t>
            </a:r>
            <a:endParaRPr lang="en-US" altLang="zh-CN" dirty="0"/>
          </a:p>
          <a:p>
            <a:r>
              <a:rPr lang="zh-CN" altLang="en-US" dirty="0"/>
              <a:t>证明：考虑你对怪物的攻击可以一次减少怪物一点血量和</a:t>
            </a:r>
            <a:r>
              <a:rPr lang="en-US" altLang="zh-CN" dirty="0"/>
              <a:t>ai/bi</a:t>
            </a:r>
            <a:r>
              <a:rPr lang="zh-CN" altLang="en-US" dirty="0"/>
              <a:t>点攻击，这样对答案的影响与攻击顺序是无关的，但是你可以把一个</a:t>
            </a:r>
            <a:r>
              <a:rPr lang="en-US" altLang="zh-CN" dirty="0"/>
              <a:t>bi</a:t>
            </a:r>
            <a:r>
              <a:rPr lang="zh-CN" altLang="en-US" dirty="0"/>
              <a:t>血的怪物分成</a:t>
            </a:r>
            <a:r>
              <a:rPr lang="en-US" altLang="zh-CN" dirty="0"/>
              <a:t>bi</a:t>
            </a:r>
            <a:r>
              <a:rPr lang="zh-CN" altLang="en-US" dirty="0"/>
              <a:t>个</a:t>
            </a:r>
            <a:r>
              <a:rPr lang="en-US" altLang="zh-CN" dirty="0"/>
              <a:t>ai/bi</a:t>
            </a:r>
            <a:r>
              <a:rPr lang="zh-CN" altLang="en-US" dirty="0"/>
              <a:t>攻击 </a:t>
            </a:r>
            <a:r>
              <a:rPr lang="en-US" altLang="zh-CN" dirty="0"/>
              <a:t>1</a:t>
            </a:r>
            <a:r>
              <a:rPr lang="zh-CN" altLang="en-US" dirty="0"/>
              <a:t>血怪物，这样显然是从攻击高打到攻击低。</a:t>
            </a:r>
            <a:endParaRPr lang="en-US" altLang="zh-CN" dirty="0"/>
          </a:p>
        </p:txBody>
      </p:sp>
    </p:spTree>
    <p:extLst>
      <p:ext uri="{BB962C8B-B14F-4D97-AF65-F5344CB8AC3E}">
        <p14:creationId xmlns:p14="http://schemas.microsoft.com/office/powerpoint/2010/main" val="92364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B4A40-DEEA-F6AD-E2E7-E240530BCC76}"/>
              </a:ext>
            </a:extLst>
          </p:cNvPr>
          <p:cNvSpPr>
            <a:spLocks noGrp="1"/>
          </p:cNvSpPr>
          <p:nvPr>
            <p:ph type="title"/>
          </p:nvPr>
        </p:nvSpPr>
        <p:spPr/>
        <p:txBody>
          <a:bodyPr/>
          <a:lstStyle/>
          <a:p>
            <a:r>
              <a:rPr lang="zh-CN" altLang="en-US" dirty="0"/>
              <a:t>快速幂</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70796C-9F3C-6BC2-B9B1-07A98862B933}"/>
                  </a:ext>
                </a:extLst>
              </p:cNvPr>
              <p:cNvSpPr>
                <a:spLocks noGrp="1"/>
              </p:cNvSpPr>
              <p:nvPr>
                <p:ph idx="1"/>
              </p:nvPr>
            </p:nvSpPr>
            <p:spPr/>
            <p:txBody>
              <a:bodyPr/>
              <a:lstStyle/>
              <a:p>
                <a:r>
                  <a:rPr lang="zh-CN" altLang="en-US" dirty="0"/>
                  <a:t>基本可以归为一个问题，给定</a:t>
                </a:r>
                <a:r>
                  <a:rPr lang="en-US" altLang="zh-CN" dirty="0" err="1"/>
                  <a:t>a,b,p</a:t>
                </a:r>
                <a:r>
                  <a:rPr lang="zh-CN" altLang="en-US" dirty="0"/>
                  <a:t>，计算</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𝑏</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zh-CN" altLang="en-US" i="1">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CC70796C-9F3C-6BC2-B9B1-07A98862B933}"/>
                  </a:ext>
                </a:extLst>
              </p:cNvPr>
              <p:cNvSpPr>
                <a:spLocks noGrp="1" noRot="1" noChangeAspect="1" noMove="1" noResize="1" noEditPoints="1" noAdjustHandles="1" noChangeArrowheads="1" noChangeShapeType="1" noTextEdit="1"/>
              </p:cNvSpPr>
              <p:nvPr>
                <p:ph idx="1"/>
              </p:nvPr>
            </p:nvSpPr>
            <p:spPr>
              <a:blipFill>
                <a:blip r:embed="rId2"/>
                <a:stretch>
                  <a:fillRect l="-341" t="-10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45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A01BD-3D93-0F4C-DC6E-9DEBBDFAB739}"/>
              </a:ext>
            </a:extLst>
          </p:cNvPr>
          <p:cNvSpPr>
            <a:spLocks noGrp="1"/>
          </p:cNvSpPr>
          <p:nvPr>
            <p:ph type="title"/>
          </p:nvPr>
        </p:nvSpPr>
        <p:spPr/>
        <p:txBody>
          <a:bodyPr/>
          <a:lstStyle/>
          <a:p>
            <a:r>
              <a:rPr lang="zh-CN" altLang="en-US" dirty="0"/>
              <a:t>快速幂应用</a:t>
            </a:r>
            <a:r>
              <a:rPr lang="en-US" altLang="zh-CN" dirty="0"/>
              <a:t>-</a:t>
            </a:r>
            <a:r>
              <a:rPr lang="zh-CN" altLang="en-US" dirty="0"/>
              <a:t>求逆元</a:t>
            </a:r>
          </a:p>
        </p:txBody>
      </p:sp>
      <p:sp>
        <p:nvSpPr>
          <p:cNvPr id="3" name="内容占位符 2">
            <a:extLst>
              <a:ext uri="{FF2B5EF4-FFF2-40B4-BE49-F238E27FC236}">
                <a16:creationId xmlns:a16="http://schemas.microsoft.com/office/drawing/2014/main" id="{F10FD84A-81CF-ECB2-25D4-3E14539F7E81}"/>
              </a:ext>
            </a:extLst>
          </p:cNvPr>
          <p:cNvSpPr>
            <a:spLocks noGrp="1"/>
          </p:cNvSpPr>
          <p:nvPr>
            <p:ph idx="1"/>
          </p:nvPr>
        </p:nvSpPr>
        <p:spPr/>
        <p:txBody>
          <a:bodyPr/>
          <a:lstStyle/>
          <a:p>
            <a:r>
              <a:rPr lang="zh-CN" altLang="en-US" dirty="0"/>
              <a:t>对于</a:t>
            </a:r>
            <a:r>
              <a:rPr lang="en-US" altLang="zh-CN" dirty="0"/>
              <a:t>a</a:t>
            </a:r>
            <a:r>
              <a:rPr lang="zh-CN" altLang="en-US" dirty="0"/>
              <a:t>和质数</a:t>
            </a:r>
            <a:r>
              <a:rPr lang="en-US" altLang="zh-CN" dirty="0"/>
              <a:t>p</a:t>
            </a:r>
            <a:r>
              <a:rPr lang="zh-CN" altLang="en-US" dirty="0"/>
              <a:t>，计算</a:t>
            </a:r>
            <a:r>
              <a:rPr lang="en-US" altLang="zh-CN" dirty="0"/>
              <a:t>x</a:t>
            </a:r>
            <a:r>
              <a:rPr lang="zh-CN" altLang="en-US" dirty="0"/>
              <a:t>使得</a:t>
            </a:r>
            <a:r>
              <a:rPr lang="en-US" altLang="zh-CN" dirty="0"/>
              <a:t>ax=1 mod p</a:t>
            </a:r>
            <a:r>
              <a:rPr lang="zh-CN" altLang="en-US" dirty="0"/>
              <a:t>。</a:t>
            </a:r>
            <a:endParaRPr lang="en-US" altLang="zh-CN" dirty="0"/>
          </a:p>
        </p:txBody>
      </p:sp>
    </p:spTree>
    <p:extLst>
      <p:ext uri="{BB962C8B-B14F-4D97-AF65-F5344CB8AC3E}">
        <p14:creationId xmlns:p14="http://schemas.microsoft.com/office/powerpoint/2010/main" val="584554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09F73-256A-B088-800F-B84DD3530114}"/>
              </a:ext>
            </a:extLst>
          </p:cNvPr>
          <p:cNvSpPr>
            <a:spLocks noGrp="1"/>
          </p:cNvSpPr>
          <p:nvPr>
            <p:ph type="title"/>
          </p:nvPr>
        </p:nvSpPr>
        <p:spPr/>
        <p:txBody>
          <a:bodyPr/>
          <a:lstStyle/>
          <a:p>
            <a:r>
              <a:rPr lang="zh-CN" altLang="en-US" dirty="0"/>
              <a:t>求逆元的其他方法</a:t>
            </a:r>
          </a:p>
        </p:txBody>
      </p:sp>
      <p:sp>
        <p:nvSpPr>
          <p:cNvPr id="3" name="内容占位符 2">
            <a:extLst>
              <a:ext uri="{FF2B5EF4-FFF2-40B4-BE49-F238E27FC236}">
                <a16:creationId xmlns:a16="http://schemas.microsoft.com/office/drawing/2014/main" id="{078E1834-11DC-680E-D3AC-03248A756D7A}"/>
              </a:ext>
            </a:extLst>
          </p:cNvPr>
          <p:cNvSpPr>
            <a:spLocks noGrp="1"/>
          </p:cNvSpPr>
          <p:nvPr>
            <p:ph idx="1"/>
          </p:nvPr>
        </p:nvSpPr>
        <p:spPr/>
        <p:txBody>
          <a:bodyPr/>
          <a:lstStyle/>
          <a:p>
            <a:r>
              <a:rPr lang="zh-CN" altLang="en-US" dirty="0"/>
              <a:t>扩展欧几里得。</a:t>
            </a:r>
          </a:p>
        </p:txBody>
      </p:sp>
    </p:spTree>
    <p:extLst>
      <p:ext uri="{BB962C8B-B14F-4D97-AF65-F5344CB8AC3E}">
        <p14:creationId xmlns:p14="http://schemas.microsoft.com/office/powerpoint/2010/main" val="11452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82BD3-A9E7-3A8C-BD84-5DAC866B76B9}"/>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209505AE-BE2B-B032-F1F5-756308A0E75C}"/>
              </a:ext>
            </a:extLst>
          </p:cNvPr>
          <p:cNvSpPr>
            <a:spLocks noGrp="1"/>
          </p:cNvSpPr>
          <p:nvPr>
            <p:ph idx="1"/>
          </p:nvPr>
        </p:nvSpPr>
        <p:spPr/>
        <p:txBody>
          <a:bodyPr/>
          <a:lstStyle/>
          <a:p>
            <a:r>
              <a:rPr lang="zh-CN" altLang="en-US" dirty="0"/>
              <a:t>黄子宽</a:t>
            </a:r>
            <a:endParaRPr lang="en-US" altLang="zh-CN" dirty="0"/>
          </a:p>
          <a:p>
            <a:r>
              <a:rPr lang="en-US" altLang="zh-CN" dirty="0"/>
              <a:t>NOI2020</a:t>
            </a:r>
            <a:r>
              <a:rPr lang="zh-CN" altLang="en-US" dirty="0"/>
              <a:t>金牌，现清华大学姚班大三</a:t>
            </a:r>
            <a:endParaRPr lang="en-US" altLang="zh-CN" dirty="0"/>
          </a:p>
          <a:p>
            <a:r>
              <a:rPr lang="zh-CN" altLang="en-US" dirty="0"/>
              <a:t>比较喜欢</a:t>
            </a:r>
            <a:r>
              <a:rPr lang="en-US" altLang="zh-CN" dirty="0"/>
              <a:t>TCS</a:t>
            </a:r>
            <a:r>
              <a:rPr lang="zh-CN" altLang="en-US" dirty="0"/>
              <a:t>、密码学。</a:t>
            </a:r>
            <a:endParaRPr lang="en-US" altLang="zh-CN" dirty="0"/>
          </a:p>
          <a:p>
            <a:r>
              <a:rPr lang="en-US" altLang="zh-CN" dirty="0"/>
              <a:t>PPT</a:t>
            </a:r>
            <a:r>
              <a:rPr lang="zh-CN" altLang="en-US" dirty="0"/>
              <a:t>上内容不全，一般用白板多，所以大家有什么问题一定要及时提，事后复习可能看不懂</a:t>
            </a:r>
            <a:r>
              <a:rPr lang="zh-CN" altLang="en-US"/>
              <a:t>了。这节课会比较简单，并且包含一些写代码内容。</a:t>
            </a:r>
            <a:endParaRPr lang="en-US" altLang="zh-CN" dirty="0"/>
          </a:p>
        </p:txBody>
      </p:sp>
    </p:spTree>
    <p:extLst>
      <p:ext uri="{BB962C8B-B14F-4D97-AF65-F5344CB8AC3E}">
        <p14:creationId xmlns:p14="http://schemas.microsoft.com/office/powerpoint/2010/main" val="228441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FDF82-4BB9-18AE-9EE7-07489A9AB86C}"/>
              </a:ext>
            </a:extLst>
          </p:cNvPr>
          <p:cNvSpPr>
            <a:spLocks noGrp="1"/>
          </p:cNvSpPr>
          <p:nvPr>
            <p:ph type="title"/>
          </p:nvPr>
        </p:nvSpPr>
        <p:spPr/>
        <p:txBody>
          <a:bodyPr/>
          <a:lstStyle/>
          <a:p>
            <a:r>
              <a:rPr lang="zh-CN" altLang="en-US" dirty="0"/>
              <a:t>矩阵快速幂</a:t>
            </a:r>
          </a:p>
        </p:txBody>
      </p:sp>
      <p:sp>
        <p:nvSpPr>
          <p:cNvPr id="3" name="内容占位符 2">
            <a:extLst>
              <a:ext uri="{FF2B5EF4-FFF2-40B4-BE49-F238E27FC236}">
                <a16:creationId xmlns:a16="http://schemas.microsoft.com/office/drawing/2014/main" id="{0793D728-27B1-BEC7-1AA9-4071A71B4971}"/>
              </a:ext>
            </a:extLst>
          </p:cNvPr>
          <p:cNvSpPr>
            <a:spLocks noGrp="1"/>
          </p:cNvSpPr>
          <p:nvPr>
            <p:ph idx="1"/>
          </p:nvPr>
        </p:nvSpPr>
        <p:spPr/>
        <p:txBody>
          <a:bodyPr/>
          <a:lstStyle/>
          <a:p>
            <a:r>
              <a:rPr lang="zh-CN" altLang="en-US" dirty="0"/>
              <a:t>求斐波那契数列的第</a:t>
            </a:r>
            <a:r>
              <a:rPr lang="en-US" altLang="zh-CN" dirty="0"/>
              <a:t>n</a:t>
            </a:r>
            <a:r>
              <a:rPr lang="zh-CN" altLang="en-US" dirty="0"/>
              <a:t>项，对</a:t>
            </a:r>
            <a:r>
              <a:rPr lang="en-US" altLang="zh-CN" dirty="0"/>
              <a:t>p</a:t>
            </a:r>
            <a:r>
              <a:rPr lang="zh-CN" altLang="en-US" dirty="0"/>
              <a:t>取模。</a:t>
            </a:r>
          </a:p>
        </p:txBody>
      </p:sp>
    </p:spTree>
    <p:extLst>
      <p:ext uri="{BB962C8B-B14F-4D97-AF65-F5344CB8AC3E}">
        <p14:creationId xmlns:p14="http://schemas.microsoft.com/office/powerpoint/2010/main" val="35365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2996B-4359-0C06-1966-908F45DEA4C0}"/>
              </a:ext>
            </a:extLst>
          </p:cNvPr>
          <p:cNvSpPr>
            <a:spLocks noGrp="1"/>
          </p:cNvSpPr>
          <p:nvPr>
            <p:ph type="title"/>
          </p:nvPr>
        </p:nvSpPr>
        <p:spPr/>
        <p:txBody>
          <a:bodyPr/>
          <a:lstStyle/>
          <a:p>
            <a:r>
              <a:rPr lang="zh-CN" altLang="en-US" dirty="0"/>
              <a:t>矩阵快速幂</a:t>
            </a:r>
          </a:p>
        </p:txBody>
      </p:sp>
      <p:sp>
        <p:nvSpPr>
          <p:cNvPr id="3" name="内容占位符 2">
            <a:extLst>
              <a:ext uri="{FF2B5EF4-FFF2-40B4-BE49-F238E27FC236}">
                <a16:creationId xmlns:a16="http://schemas.microsoft.com/office/drawing/2014/main" id="{7D9DED79-5BF8-02C8-7CE7-A7EED62298FD}"/>
              </a:ext>
            </a:extLst>
          </p:cNvPr>
          <p:cNvSpPr>
            <a:spLocks noGrp="1"/>
          </p:cNvSpPr>
          <p:nvPr>
            <p:ph idx="1"/>
          </p:nvPr>
        </p:nvSpPr>
        <p:spPr/>
        <p:txBody>
          <a:bodyPr/>
          <a:lstStyle/>
          <a:p>
            <a:r>
              <a:rPr lang="zh-CN" altLang="en-US" dirty="0"/>
              <a:t>构造转移矩阵</a:t>
            </a:r>
          </a:p>
        </p:txBody>
      </p:sp>
      <p:pic>
        <p:nvPicPr>
          <p:cNvPr id="5" name="图片 4">
            <a:extLst>
              <a:ext uri="{FF2B5EF4-FFF2-40B4-BE49-F238E27FC236}">
                <a16:creationId xmlns:a16="http://schemas.microsoft.com/office/drawing/2014/main" id="{0C76FCCC-648C-8E17-9CF0-3E16D06DBCBA}"/>
              </a:ext>
            </a:extLst>
          </p:cNvPr>
          <p:cNvPicPr>
            <a:picLocks noChangeAspect="1"/>
          </p:cNvPicPr>
          <p:nvPr/>
        </p:nvPicPr>
        <p:blipFill>
          <a:blip r:embed="rId2"/>
          <a:stretch>
            <a:fillRect/>
          </a:stretch>
        </p:blipFill>
        <p:spPr>
          <a:xfrm>
            <a:off x="2297181" y="2977693"/>
            <a:ext cx="5793270" cy="2327318"/>
          </a:xfrm>
          <a:prstGeom prst="rect">
            <a:avLst/>
          </a:prstGeom>
        </p:spPr>
      </p:pic>
    </p:spTree>
    <p:extLst>
      <p:ext uri="{BB962C8B-B14F-4D97-AF65-F5344CB8AC3E}">
        <p14:creationId xmlns:p14="http://schemas.microsoft.com/office/powerpoint/2010/main" val="106913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E108D-3555-E53A-7B5D-CC724B76F88B}"/>
              </a:ext>
            </a:extLst>
          </p:cNvPr>
          <p:cNvSpPr>
            <a:spLocks noGrp="1"/>
          </p:cNvSpPr>
          <p:nvPr>
            <p:ph type="title"/>
          </p:nvPr>
        </p:nvSpPr>
        <p:spPr/>
        <p:txBody>
          <a:bodyPr/>
          <a:lstStyle/>
          <a:p>
            <a:r>
              <a:rPr lang="en-US" altLang="zh-CN" dirty="0"/>
              <a:t>St</a:t>
            </a:r>
            <a:r>
              <a:rPr lang="zh-CN" altLang="en-US" dirty="0"/>
              <a:t>表</a:t>
            </a:r>
            <a:r>
              <a:rPr lang="en-US" altLang="zh-CN" dirty="0"/>
              <a:t>-RMQ</a:t>
            </a:r>
            <a:endParaRPr lang="zh-CN" altLang="en-US" dirty="0"/>
          </a:p>
        </p:txBody>
      </p:sp>
      <p:sp>
        <p:nvSpPr>
          <p:cNvPr id="3" name="内容占位符 2">
            <a:extLst>
              <a:ext uri="{FF2B5EF4-FFF2-40B4-BE49-F238E27FC236}">
                <a16:creationId xmlns:a16="http://schemas.microsoft.com/office/drawing/2014/main" id="{20946B22-083F-CE52-41A4-2AA271327B85}"/>
              </a:ext>
            </a:extLst>
          </p:cNvPr>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a1,a2,…,an</a:t>
            </a:r>
            <a:r>
              <a:rPr lang="zh-CN" altLang="en-US" dirty="0"/>
              <a:t>，有</a:t>
            </a:r>
            <a:r>
              <a:rPr lang="en-US" altLang="zh-CN" dirty="0"/>
              <a:t>q</a:t>
            </a:r>
            <a:r>
              <a:rPr lang="zh-CN" altLang="en-US" dirty="0"/>
              <a:t>次询问，每次给一个区间</a:t>
            </a:r>
            <a:r>
              <a:rPr lang="en-US" altLang="zh-CN" dirty="0"/>
              <a:t>[</a:t>
            </a:r>
            <a:r>
              <a:rPr lang="en-US" altLang="zh-CN" dirty="0" err="1"/>
              <a:t>l,r</a:t>
            </a:r>
            <a:r>
              <a:rPr lang="en-US" altLang="zh-CN" dirty="0"/>
              <a:t>]</a:t>
            </a:r>
            <a:r>
              <a:rPr lang="zh-CN" altLang="en-US" dirty="0"/>
              <a:t>，求</a:t>
            </a:r>
            <a:r>
              <a:rPr lang="en-US" altLang="zh-CN" dirty="0"/>
              <a:t>al,…,</a:t>
            </a:r>
            <a:r>
              <a:rPr lang="en-US" altLang="zh-CN" dirty="0" err="1"/>
              <a:t>ar</a:t>
            </a:r>
            <a:r>
              <a:rPr lang="zh-CN" altLang="en-US" dirty="0"/>
              <a:t>的最小值。</a:t>
            </a:r>
            <a:r>
              <a:rPr lang="en-US" altLang="zh-CN" dirty="0"/>
              <a:t>n&lt;=10^5,q&lt;=10^7</a:t>
            </a:r>
            <a:r>
              <a:rPr lang="zh-CN" altLang="en-US" dirty="0"/>
              <a:t>。</a:t>
            </a:r>
          </a:p>
        </p:txBody>
      </p:sp>
    </p:spTree>
    <p:extLst>
      <p:ext uri="{BB962C8B-B14F-4D97-AF65-F5344CB8AC3E}">
        <p14:creationId xmlns:p14="http://schemas.microsoft.com/office/powerpoint/2010/main" val="67670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F2643-A308-94F0-9F76-6BB5101A52B3}"/>
              </a:ext>
            </a:extLst>
          </p:cNvPr>
          <p:cNvSpPr>
            <a:spLocks noGrp="1"/>
          </p:cNvSpPr>
          <p:nvPr>
            <p:ph type="title"/>
          </p:nvPr>
        </p:nvSpPr>
        <p:spPr/>
        <p:txBody>
          <a:bodyPr/>
          <a:lstStyle/>
          <a:p>
            <a:r>
              <a:rPr lang="en-US" altLang="zh-CN" dirty="0"/>
              <a:t>St</a:t>
            </a:r>
            <a:r>
              <a:rPr lang="zh-CN" altLang="en-US" dirty="0"/>
              <a:t>表</a:t>
            </a:r>
            <a:r>
              <a:rPr lang="en-US" altLang="zh-CN" dirty="0"/>
              <a:t>-RMQ</a:t>
            </a:r>
            <a:endParaRPr lang="zh-CN" altLang="en-US" dirty="0"/>
          </a:p>
        </p:txBody>
      </p:sp>
      <p:sp>
        <p:nvSpPr>
          <p:cNvPr id="3" name="内容占位符 2">
            <a:extLst>
              <a:ext uri="{FF2B5EF4-FFF2-40B4-BE49-F238E27FC236}">
                <a16:creationId xmlns:a16="http://schemas.microsoft.com/office/drawing/2014/main" id="{15819754-7050-EC23-C73A-98292BCD54AE}"/>
              </a:ext>
            </a:extLst>
          </p:cNvPr>
          <p:cNvSpPr>
            <a:spLocks noGrp="1"/>
          </p:cNvSpPr>
          <p:nvPr>
            <p:ph idx="1"/>
          </p:nvPr>
        </p:nvSpPr>
        <p:spPr/>
        <p:txBody>
          <a:bodyPr/>
          <a:lstStyle/>
          <a:p>
            <a:r>
              <a:rPr lang="zh-CN" altLang="en-US" dirty="0"/>
              <a:t>令</a:t>
            </a:r>
            <a:r>
              <a:rPr lang="en-US" altLang="zh-CN" dirty="0" err="1"/>
              <a:t>fij</a:t>
            </a:r>
            <a:r>
              <a:rPr lang="zh-CN" altLang="en-US" dirty="0"/>
              <a:t>表示区间</a:t>
            </a:r>
            <a:r>
              <a:rPr lang="en-US" altLang="zh-CN" dirty="0"/>
              <a:t>[i,i+2^j)</a:t>
            </a:r>
            <a:r>
              <a:rPr lang="zh-CN" altLang="en-US" dirty="0"/>
              <a:t>的所有</a:t>
            </a:r>
            <a:r>
              <a:rPr lang="en-US" altLang="zh-CN" dirty="0"/>
              <a:t>a</a:t>
            </a:r>
            <a:r>
              <a:rPr lang="zh-CN" altLang="en-US" dirty="0"/>
              <a:t>的最小值。</a:t>
            </a:r>
            <a:endParaRPr lang="en-US" altLang="zh-CN" dirty="0"/>
          </a:p>
          <a:p>
            <a:r>
              <a:rPr lang="zh-CN" altLang="en-US" dirty="0"/>
              <a:t>对于每个询问，可以找到两个</a:t>
            </a:r>
            <a:r>
              <a:rPr lang="en-US" altLang="zh-CN" dirty="0"/>
              <a:t>f</a:t>
            </a:r>
            <a:r>
              <a:rPr lang="zh-CN" altLang="en-US" dirty="0"/>
              <a:t>覆盖整条区间。</a:t>
            </a:r>
          </a:p>
        </p:txBody>
      </p:sp>
    </p:spTree>
    <p:extLst>
      <p:ext uri="{BB962C8B-B14F-4D97-AF65-F5344CB8AC3E}">
        <p14:creationId xmlns:p14="http://schemas.microsoft.com/office/powerpoint/2010/main" val="233914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36768-E69D-A789-E294-C1EFCFEEA53D}"/>
              </a:ext>
            </a:extLst>
          </p:cNvPr>
          <p:cNvSpPr>
            <a:spLocks noGrp="1"/>
          </p:cNvSpPr>
          <p:nvPr>
            <p:ph type="title"/>
          </p:nvPr>
        </p:nvSpPr>
        <p:spPr/>
        <p:txBody>
          <a:bodyPr/>
          <a:lstStyle/>
          <a:p>
            <a:r>
              <a:rPr lang="en-US" altLang="zh-CN" dirty="0"/>
              <a:t>LCA</a:t>
            </a:r>
            <a:endParaRPr lang="zh-CN" altLang="en-US" dirty="0"/>
          </a:p>
        </p:txBody>
      </p:sp>
      <p:sp>
        <p:nvSpPr>
          <p:cNvPr id="3" name="内容占位符 2">
            <a:extLst>
              <a:ext uri="{FF2B5EF4-FFF2-40B4-BE49-F238E27FC236}">
                <a16:creationId xmlns:a16="http://schemas.microsoft.com/office/drawing/2014/main" id="{DCCF97C3-570A-C66D-289D-F24A4A4D9A2D}"/>
              </a:ext>
            </a:extLst>
          </p:cNvPr>
          <p:cNvSpPr>
            <a:spLocks noGrp="1"/>
          </p:cNvSpPr>
          <p:nvPr>
            <p:ph idx="1"/>
          </p:nvPr>
        </p:nvSpPr>
        <p:spPr/>
        <p:txBody>
          <a:bodyPr/>
          <a:lstStyle/>
          <a:p>
            <a:r>
              <a:rPr lang="zh-CN" altLang="en-US" dirty="0"/>
              <a:t>给定一棵</a:t>
            </a:r>
            <a:r>
              <a:rPr lang="en-US" altLang="zh-CN" dirty="0"/>
              <a:t>n</a:t>
            </a:r>
            <a:r>
              <a:rPr lang="zh-CN" altLang="en-US" dirty="0"/>
              <a:t>个点有根树和</a:t>
            </a:r>
            <a:r>
              <a:rPr lang="en-US" altLang="zh-CN" dirty="0"/>
              <a:t>q</a:t>
            </a:r>
            <a:r>
              <a:rPr lang="zh-CN" altLang="en-US" dirty="0"/>
              <a:t>次询问，每次询问两个点</a:t>
            </a:r>
            <a:r>
              <a:rPr lang="en-US" altLang="zh-CN" dirty="0" err="1"/>
              <a:t>u,v</a:t>
            </a:r>
            <a:r>
              <a:rPr lang="zh-CN" altLang="en-US" dirty="0"/>
              <a:t>的最近公共祖先。</a:t>
            </a:r>
            <a:endParaRPr lang="en-US" altLang="zh-CN" dirty="0"/>
          </a:p>
          <a:p>
            <a:r>
              <a:rPr lang="en-US" altLang="zh-CN" dirty="0" err="1"/>
              <a:t>n,q</a:t>
            </a:r>
            <a:r>
              <a:rPr lang="en-US" altLang="zh-CN" dirty="0"/>
              <a:t>&lt;=10^5</a:t>
            </a:r>
            <a:endParaRPr lang="zh-CN" altLang="en-US" dirty="0"/>
          </a:p>
        </p:txBody>
      </p:sp>
    </p:spTree>
    <p:extLst>
      <p:ext uri="{BB962C8B-B14F-4D97-AF65-F5344CB8AC3E}">
        <p14:creationId xmlns:p14="http://schemas.microsoft.com/office/powerpoint/2010/main" val="128304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0DF01-CAA0-6A08-F36F-23FB423DF6C2}"/>
              </a:ext>
            </a:extLst>
          </p:cNvPr>
          <p:cNvSpPr>
            <a:spLocks noGrp="1"/>
          </p:cNvSpPr>
          <p:nvPr>
            <p:ph type="title"/>
          </p:nvPr>
        </p:nvSpPr>
        <p:spPr/>
        <p:txBody>
          <a:bodyPr/>
          <a:lstStyle/>
          <a:p>
            <a:r>
              <a:rPr lang="en-US" altLang="zh-CN" dirty="0"/>
              <a:t>LCA</a:t>
            </a:r>
            <a:endParaRPr lang="zh-CN" altLang="en-US" dirty="0"/>
          </a:p>
        </p:txBody>
      </p:sp>
      <p:sp>
        <p:nvSpPr>
          <p:cNvPr id="3" name="内容占位符 2">
            <a:extLst>
              <a:ext uri="{FF2B5EF4-FFF2-40B4-BE49-F238E27FC236}">
                <a16:creationId xmlns:a16="http://schemas.microsoft.com/office/drawing/2014/main" id="{B6AFD0DF-DD82-C93B-9308-54619C8F2E5A}"/>
              </a:ext>
            </a:extLst>
          </p:cNvPr>
          <p:cNvSpPr>
            <a:spLocks noGrp="1"/>
          </p:cNvSpPr>
          <p:nvPr>
            <p:ph idx="1"/>
          </p:nvPr>
        </p:nvSpPr>
        <p:spPr/>
        <p:txBody>
          <a:bodyPr/>
          <a:lstStyle/>
          <a:p>
            <a:r>
              <a:rPr lang="zh-CN" altLang="en-US" dirty="0"/>
              <a:t>类似的套路，令</a:t>
            </a:r>
            <a:r>
              <a:rPr lang="en-US" altLang="zh-CN" dirty="0" err="1"/>
              <a:t>fij</a:t>
            </a:r>
            <a:r>
              <a:rPr lang="zh-CN" altLang="en-US" dirty="0"/>
              <a:t>表示</a:t>
            </a:r>
            <a:r>
              <a:rPr lang="en-US" altLang="zh-CN" dirty="0" err="1"/>
              <a:t>i</a:t>
            </a:r>
            <a:r>
              <a:rPr lang="zh-CN" altLang="en-US" dirty="0"/>
              <a:t>的</a:t>
            </a:r>
            <a:r>
              <a:rPr lang="en-US" altLang="zh-CN" dirty="0"/>
              <a:t>2^j</a:t>
            </a:r>
            <a:r>
              <a:rPr lang="zh-CN" altLang="en-US" dirty="0"/>
              <a:t>级祖先（</a:t>
            </a:r>
            <a:r>
              <a:rPr lang="en-US" altLang="zh-CN" dirty="0"/>
              <a:t>1</a:t>
            </a:r>
            <a:r>
              <a:rPr lang="zh-CN" altLang="en-US" dirty="0"/>
              <a:t>级祖先是父亲）。</a:t>
            </a:r>
            <a:endParaRPr lang="en-US" altLang="zh-CN" dirty="0"/>
          </a:p>
          <a:p>
            <a:r>
              <a:rPr lang="zh-CN" altLang="en-US" dirty="0"/>
              <a:t>对于一组询问</a:t>
            </a:r>
            <a:r>
              <a:rPr lang="en-US" altLang="zh-CN" dirty="0"/>
              <a:t>u</a:t>
            </a:r>
            <a:r>
              <a:rPr lang="zh-CN" altLang="en-US" dirty="0"/>
              <a:t>，</a:t>
            </a:r>
            <a:r>
              <a:rPr lang="en-US" altLang="zh-CN" dirty="0"/>
              <a:t>v</a:t>
            </a:r>
            <a:r>
              <a:rPr lang="zh-CN" altLang="en-US" dirty="0"/>
              <a:t>，先把</a:t>
            </a:r>
            <a:r>
              <a:rPr lang="en-US" altLang="zh-CN" dirty="0"/>
              <a:t>u</a:t>
            </a:r>
            <a:r>
              <a:rPr lang="zh-CN" altLang="en-US" dirty="0"/>
              <a:t>，</a:t>
            </a:r>
            <a:r>
              <a:rPr lang="en-US" altLang="zh-CN" dirty="0"/>
              <a:t>v</a:t>
            </a:r>
            <a:r>
              <a:rPr lang="zh-CN" altLang="en-US" dirty="0"/>
              <a:t>抬到一样的高度，然后再不断的尝试倍增。</a:t>
            </a:r>
          </a:p>
        </p:txBody>
      </p:sp>
    </p:spTree>
    <p:extLst>
      <p:ext uri="{BB962C8B-B14F-4D97-AF65-F5344CB8AC3E}">
        <p14:creationId xmlns:p14="http://schemas.microsoft.com/office/powerpoint/2010/main" val="4222146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4A152-4882-D2E6-3470-F5183FA4A673}"/>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104673FC-229A-D1B6-1AF3-332A7E5016A5}"/>
              </a:ext>
            </a:extLst>
          </p:cNvPr>
          <p:cNvSpPr>
            <a:spLocks noGrp="1"/>
          </p:cNvSpPr>
          <p:nvPr>
            <p:ph idx="1"/>
          </p:nvPr>
        </p:nvSpPr>
        <p:spPr/>
        <p:txBody>
          <a:bodyPr/>
          <a:lstStyle/>
          <a:p>
            <a:r>
              <a:rPr lang="zh-CN" altLang="en-US" dirty="0"/>
              <a:t>维护一个集合，支持下面三种操作：</a:t>
            </a:r>
            <a:endParaRPr lang="en-US" altLang="zh-CN" dirty="0"/>
          </a:p>
          <a:p>
            <a:r>
              <a:rPr lang="en-US" altLang="zh-CN" dirty="0"/>
              <a:t>1</a:t>
            </a:r>
            <a:r>
              <a:rPr lang="zh-CN" altLang="en-US" dirty="0"/>
              <a:t>，插入一个元素</a:t>
            </a:r>
            <a:r>
              <a:rPr lang="en-US" altLang="zh-CN" dirty="0"/>
              <a:t>x</a:t>
            </a:r>
            <a:r>
              <a:rPr lang="zh-CN" altLang="en-US" dirty="0"/>
              <a:t>。</a:t>
            </a:r>
            <a:endParaRPr lang="en-US" altLang="zh-CN" dirty="0"/>
          </a:p>
          <a:p>
            <a:r>
              <a:rPr lang="en-US" altLang="zh-CN" dirty="0"/>
              <a:t>2</a:t>
            </a:r>
            <a:r>
              <a:rPr lang="zh-CN" altLang="en-US" dirty="0"/>
              <a:t>，查询当前集合内的最小值。</a:t>
            </a:r>
            <a:endParaRPr lang="en-US" altLang="zh-CN" dirty="0"/>
          </a:p>
          <a:p>
            <a:r>
              <a:rPr lang="en-US" altLang="zh-CN" dirty="0"/>
              <a:t>3</a:t>
            </a:r>
            <a:r>
              <a:rPr lang="zh-CN" altLang="en-US" dirty="0"/>
              <a:t>，删除集合内的最小值。</a:t>
            </a:r>
            <a:endParaRPr lang="en-US" altLang="zh-CN" dirty="0"/>
          </a:p>
          <a:p>
            <a:r>
              <a:rPr lang="zh-CN" altLang="en-US" dirty="0"/>
              <a:t>就像</a:t>
            </a:r>
            <a:r>
              <a:rPr lang="en-US" altLang="zh-CN" dirty="0"/>
              <a:t>STL</a:t>
            </a:r>
            <a:r>
              <a:rPr lang="zh-CN" altLang="en-US" dirty="0"/>
              <a:t>里面的</a:t>
            </a:r>
            <a:r>
              <a:rPr lang="en-US" altLang="zh-CN" dirty="0"/>
              <a:t>priority queue</a:t>
            </a:r>
            <a:r>
              <a:rPr lang="zh-CN" altLang="en-US" dirty="0"/>
              <a:t>。</a:t>
            </a:r>
            <a:endParaRPr lang="en-US" altLang="zh-CN" dirty="0"/>
          </a:p>
          <a:p>
            <a:r>
              <a:rPr lang="zh-CN" altLang="en-US" dirty="0"/>
              <a:t>操作数</a:t>
            </a:r>
            <a:r>
              <a:rPr lang="en-US" altLang="zh-CN" dirty="0"/>
              <a:t>&lt;=10^5</a:t>
            </a:r>
            <a:r>
              <a:rPr lang="zh-CN" altLang="en-US" dirty="0"/>
              <a:t>。</a:t>
            </a:r>
          </a:p>
        </p:txBody>
      </p:sp>
    </p:spTree>
    <p:extLst>
      <p:ext uri="{BB962C8B-B14F-4D97-AF65-F5344CB8AC3E}">
        <p14:creationId xmlns:p14="http://schemas.microsoft.com/office/powerpoint/2010/main" val="328757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E12E0-5C1A-0AB0-0CB3-EEC6DCCB8256}"/>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29BAF63D-BFF0-1E00-D1EF-8A9209AFBB81}"/>
              </a:ext>
            </a:extLst>
          </p:cNvPr>
          <p:cNvSpPr>
            <a:spLocks noGrp="1"/>
          </p:cNvSpPr>
          <p:nvPr>
            <p:ph idx="1"/>
          </p:nvPr>
        </p:nvSpPr>
        <p:spPr/>
        <p:txBody>
          <a:bodyPr/>
          <a:lstStyle/>
          <a:p>
            <a:r>
              <a:rPr lang="zh-CN" altLang="en-US" dirty="0"/>
              <a:t>二叉堆是一颗完全二叉树（只有叶子不满，上面都是满的），每个点是一个集合里的元素，整个树满足儿子的元素比父亲的元素大。（有时也被称为堆性质）</a:t>
            </a:r>
            <a:endParaRPr lang="en-US" altLang="zh-CN" dirty="0"/>
          </a:p>
          <a:p>
            <a:r>
              <a:rPr lang="zh-CN" altLang="en-US" dirty="0"/>
              <a:t>加入元素的时候，先把元素放在一个叶子上，然后通过上浮操作不断把这个元素向上交换。</a:t>
            </a:r>
            <a:endParaRPr lang="en-US" altLang="zh-CN" dirty="0"/>
          </a:p>
          <a:p>
            <a:r>
              <a:rPr lang="zh-CN" altLang="en-US" dirty="0"/>
              <a:t>删除元素的时候，先把根和最右下的叶子交换，然后不断下沉直到满足堆性质。</a:t>
            </a:r>
            <a:endParaRPr lang="en-US" altLang="zh-CN" dirty="0"/>
          </a:p>
        </p:txBody>
      </p:sp>
      <p:pic>
        <p:nvPicPr>
          <p:cNvPr id="5" name="图片 4">
            <a:extLst>
              <a:ext uri="{FF2B5EF4-FFF2-40B4-BE49-F238E27FC236}">
                <a16:creationId xmlns:a16="http://schemas.microsoft.com/office/drawing/2014/main" id="{334D4198-D0D2-9532-1158-EBAB337DF169}"/>
              </a:ext>
            </a:extLst>
          </p:cNvPr>
          <p:cNvPicPr>
            <a:picLocks noChangeAspect="1"/>
          </p:cNvPicPr>
          <p:nvPr/>
        </p:nvPicPr>
        <p:blipFill>
          <a:blip r:embed="rId2"/>
          <a:stretch>
            <a:fillRect/>
          </a:stretch>
        </p:blipFill>
        <p:spPr>
          <a:xfrm>
            <a:off x="5462795" y="4538857"/>
            <a:ext cx="3313458" cy="2171712"/>
          </a:xfrm>
          <a:prstGeom prst="rect">
            <a:avLst/>
          </a:prstGeom>
        </p:spPr>
      </p:pic>
    </p:spTree>
    <p:extLst>
      <p:ext uri="{BB962C8B-B14F-4D97-AF65-F5344CB8AC3E}">
        <p14:creationId xmlns:p14="http://schemas.microsoft.com/office/powerpoint/2010/main" val="336952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AB895-FD0E-9ACE-5881-94D132F5E7AF}"/>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195CB35A-BB30-0302-DE8B-F330E84B5692}"/>
              </a:ext>
            </a:extLst>
          </p:cNvPr>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a1,a2,…,an</a:t>
            </a:r>
            <a:r>
              <a:rPr lang="zh-CN" altLang="en-US" dirty="0"/>
              <a:t>，和</a:t>
            </a:r>
            <a:r>
              <a:rPr lang="en-US" altLang="zh-CN" dirty="0"/>
              <a:t>q</a:t>
            </a:r>
            <a:r>
              <a:rPr lang="zh-CN" altLang="en-US" dirty="0"/>
              <a:t>次操作，每次操作有两种类型：</a:t>
            </a:r>
            <a:endParaRPr lang="en-US" altLang="zh-CN" dirty="0"/>
          </a:p>
          <a:p>
            <a:r>
              <a:rPr lang="en-US" altLang="zh-CN" dirty="0"/>
              <a:t>1</a:t>
            </a:r>
            <a:r>
              <a:rPr lang="zh-CN" altLang="en-US" dirty="0"/>
              <a:t>，令某一个</a:t>
            </a:r>
            <a:r>
              <a:rPr lang="en-US" altLang="zh-CN" dirty="0"/>
              <a:t>ai</a:t>
            </a:r>
            <a:r>
              <a:rPr lang="zh-CN" altLang="en-US" dirty="0"/>
              <a:t>加</a:t>
            </a:r>
            <a:r>
              <a:rPr lang="en-US" altLang="zh-CN" dirty="0"/>
              <a:t>1</a:t>
            </a:r>
            <a:r>
              <a:rPr lang="zh-CN" altLang="en-US" dirty="0"/>
              <a:t>。</a:t>
            </a:r>
            <a:endParaRPr lang="en-US" altLang="zh-CN" dirty="0"/>
          </a:p>
          <a:p>
            <a:r>
              <a:rPr lang="en-US" altLang="zh-CN" dirty="0"/>
              <a:t>2</a:t>
            </a:r>
            <a:r>
              <a:rPr lang="zh-CN" altLang="en-US" dirty="0"/>
              <a:t>，求一段区间</a:t>
            </a:r>
            <a:r>
              <a:rPr lang="en-US" altLang="zh-CN" dirty="0"/>
              <a:t>[</a:t>
            </a:r>
            <a:r>
              <a:rPr lang="en-US" altLang="zh-CN" dirty="0" err="1"/>
              <a:t>l,r</a:t>
            </a:r>
            <a:r>
              <a:rPr lang="en-US" altLang="zh-CN" dirty="0"/>
              <a:t>]</a:t>
            </a:r>
            <a:r>
              <a:rPr lang="zh-CN" altLang="en-US" dirty="0"/>
              <a:t>内所有</a:t>
            </a:r>
            <a:r>
              <a:rPr lang="en-US" altLang="zh-CN" dirty="0"/>
              <a:t>a</a:t>
            </a:r>
            <a:r>
              <a:rPr lang="zh-CN" altLang="en-US" dirty="0"/>
              <a:t>的和</a:t>
            </a:r>
            <a:r>
              <a:rPr lang="en-US" altLang="zh-CN" dirty="0"/>
              <a:t>al+…+</a:t>
            </a:r>
            <a:r>
              <a:rPr lang="en-US" altLang="zh-CN" dirty="0" err="1"/>
              <a:t>ar</a:t>
            </a:r>
            <a:r>
              <a:rPr lang="zh-CN" altLang="en-US" dirty="0"/>
              <a:t>。</a:t>
            </a:r>
            <a:endParaRPr lang="en-US" altLang="zh-CN" dirty="0"/>
          </a:p>
          <a:p>
            <a:r>
              <a:rPr lang="en-US" altLang="zh-CN" dirty="0" err="1"/>
              <a:t>n,q</a:t>
            </a:r>
            <a:r>
              <a:rPr lang="en-US" altLang="zh-CN" dirty="0"/>
              <a:t>&lt;=10^5</a:t>
            </a:r>
            <a:r>
              <a:rPr lang="zh-CN" altLang="en-US" dirty="0"/>
              <a:t>。</a:t>
            </a:r>
            <a:endParaRPr lang="en-US" altLang="zh-CN" dirty="0"/>
          </a:p>
        </p:txBody>
      </p:sp>
    </p:spTree>
    <p:extLst>
      <p:ext uri="{BB962C8B-B14F-4D97-AF65-F5344CB8AC3E}">
        <p14:creationId xmlns:p14="http://schemas.microsoft.com/office/powerpoint/2010/main" val="240724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D5CF3-D8CD-E4BE-2C96-1BF9EA91E6C0}"/>
              </a:ext>
            </a:extLst>
          </p:cNvPr>
          <p:cNvSpPr>
            <a:spLocks noGrp="1"/>
          </p:cNvSpPr>
          <p:nvPr>
            <p:ph type="title"/>
          </p:nvPr>
        </p:nvSpPr>
        <p:spPr/>
        <p:txBody>
          <a:bodyPr/>
          <a:lstStyle/>
          <a:p>
            <a:r>
              <a:rPr lang="zh-CN" altLang="en-US" dirty="0"/>
              <a:t>线段树</a:t>
            </a:r>
          </a:p>
        </p:txBody>
      </p:sp>
      <p:pic>
        <p:nvPicPr>
          <p:cNvPr id="5" name="图片 4">
            <a:extLst>
              <a:ext uri="{FF2B5EF4-FFF2-40B4-BE49-F238E27FC236}">
                <a16:creationId xmlns:a16="http://schemas.microsoft.com/office/drawing/2014/main" id="{490599F0-8A26-1DBA-E887-BF0325B56BBC}"/>
              </a:ext>
            </a:extLst>
          </p:cNvPr>
          <p:cNvPicPr>
            <a:picLocks noChangeAspect="1"/>
          </p:cNvPicPr>
          <p:nvPr/>
        </p:nvPicPr>
        <p:blipFill>
          <a:blip r:embed="rId2"/>
          <a:stretch>
            <a:fillRect/>
          </a:stretch>
        </p:blipFill>
        <p:spPr>
          <a:xfrm>
            <a:off x="3612874" y="4395694"/>
            <a:ext cx="4743031" cy="1970319"/>
          </a:xfrm>
          <a:prstGeom prst="rect">
            <a:avLst/>
          </a:prstGeom>
        </p:spPr>
      </p:pic>
      <p:sp>
        <p:nvSpPr>
          <p:cNvPr id="6" name="文本框 5">
            <a:extLst>
              <a:ext uri="{FF2B5EF4-FFF2-40B4-BE49-F238E27FC236}">
                <a16:creationId xmlns:a16="http://schemas.microsoft.com/office/drawing/2014/main" id="{92988D8C-1607-12A1-34FA-CCACF5AE81C8}"/>
              </a:ext>
            </a:extLst>
          </p:cNvPr>
          <p:cNvSpPr txBox="1"/>
          <p:nvPr/>
        </p:nvSpPr>
        <p:spPr>
          <a:xfrm>
            <a:off x="3430860" y="1759226"/>
            <a:ext cx="5107057" cy="2031325"/>
          </a:xfrm>
          <a:prstGeom prst="rect">
            <a:avLst/>
          </a:prstGeom>
          <a:noFill/>
        </p:spPr>
        <p:txBody>
          <a:bodyPr wrap="square" rtlCol="0">
            <a:spAutoFit/>
          </a:bodyPr>
          <a:lstStyle/>
          <a:p>
            <a:r>
              <a:rPr lang="zh-CN" altLang="en-US" dirty="0"/>
              <a:t>将整个线段</a:t>
            </a:r>
            <a:r>
              <a:rPr lang="en-US" altLang="zh-CN" dirty="0"/>
              <a:t>[1,n]</a:t>
            </a:r>
            <a:r>
              <a:rPr lang="zh-CN" altLang="en-US" dirty="0"/>
              <a:t>从中间划分为两个线段，再递归的做这件事，这些被划分出来的线段构成一棵树。</a:t>
            </a:r>
            <a:endParaRPr lang="en-US" altLang="zh-CN" dirty="0"/>
          </a:p>
          <a:p>
            <a:r>
              <a:rPr lang="zh-CN" altLang="en-US" dirty="0"/>
              <a:t>重要性质：任何一个区间可以被最多</a:t>
            </a:r>
            <a:r>
              <a:rPr lang="en-US" altLang="zh-CN" dirty="0"/>
              <a:t>O(log)</a:t>
            </a:r>
            <a:r>
              <a:rPr lang="zh-CN" altLang="en-US" dirty="0"/>
              <a:t>个这些线段 完美覆盖。</a:t>
            </a:r>
            <a:endParaRPr lang="en-US" altLang="zh-CN" dirty="0"/>
          </a:p>
          <a:p>
            <a:r>
              <a:rPr lang="zh-CN" altLang="en-US" dirty="0"/>
              <a:t>对于这个题，每个线段维护对应区间和。</a:t>
            </a:r>
            <a:endParaRPr lang="en-US" altLang="zh-CN" dirty="0"/>
          </a:p>
          <a:p>
            <a:r>
              <a:rPr lang="zh-CN" altLang="en-US" dirty="0"/>
              <a:t>对于修改操作，从跟到叶子更新。</a:t>
            </a:r>
            <a:endParaRPr lang="en-US" altLang="zh-CN" dirty="0"/>
          </a:p>
          <a:p>
            <a:r>
              <a:rPr lang="zh-CN" altLang="en-US" dirty="0"/>
              <a:t>对于询问，找到这</a:t>
            </a:r>
            <a:r>
              <a:rPr lang="en-US" altLang="zh-CN" dirty="0"/>
              <a:t>O(</a:t>
            </a:r>
            <a:r>
              <a:rPr lang="en-US" altLang="zh-CN" dirty="0" err="1"/>
              <a:t>logn</a:t>
            </a:r>
            <a:r>
              <a:rPr lang="en-US" altLang="zh-CN" dirty="0"/>
              <a:t>)</a:t>
            </a:r>
            <a:r>
              <a:rPr lang="zh-CN" altLang="en-US" dirty="0"/>
              <a:t>个区间加起来。</a:t>
            </a:r>
          </a:p>
        </p:txBody>
      </p:sp>
    </p:spTree>
    <p:extLst>
      <p:ext uri="{BB962C8B-B14F-4D97-AF65-F5344CB8AC3E}">
        <p14:creationId xmlns:p14="http://schemas.microsoft.com/office/powerpoint/2010/main" val="427599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5A883-8CC7-6962-6254-5D3CCBDC96FC}"/>
              </a:ext>
            </a:extLst>
          </p:cNvPr>
          <p:cNvSpPr>
            <a:spLocks noGrp="1"/>
          </p:cNvSpPr>
          <p:nvPr>
            <p:ph type="title"/>
          </p:nvPr>
        </p:nvSpPr>
        <p:spPr/>
        <p:txBody>
          <a:bodyPr/>
          <a:lstStyle/>
          <a:p>
            <a:r>
              <a:rPr lang="zh-CN" altLang="en-US" dirty="0"/>
              <a:t>道理我都懂，但都突破营了，为啥还要过基础呢？</a:t>
            </a:r>
          </a:p>
        </p:txBody>
      </p:sp>
      <p:pic>
        <p:nvPicPr>
          <p:cNvPr id="5" name="图片 4">
            <a:extLst>
              <a:ext uri="{FF2B5EF4-FFF2-40B4-BE49-F238E27FC236}">
                <a16:creationId xmlns:a16="http://schemas.microsoft.com/office/drawing/2014/main" id="{AB83C18D-CDDF-F297-EBC7-BF74A0A13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125" y="2137443"/>
            <a:ext cx="5582739" cy="4204573"/>
          </a:xfrm>
          <a:prstGeom prst="rect">
            <a:avLst/>
          </a:prstGeom>
        </p:spPr>
      </p:pic>
    </p:spTree>
    <p:extLst>
      <p:ext uri="{BB962C8B-B14F-4D97-AF65-F5344CB8AC3E}">
        <p14:creationId xmlns:p14="http://schemas.microsoft.com/office/powerpoint/2010/main" val="2552477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E56B4-9C03-5F47-0FF4-18ACBB2F3A25}"/>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FA8D592D-F132-3622-0282-1BFC0A476EB4}"/>
              </a:ext>
            </a:extLst>
          </p:cNvPr>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a1,a2,…,an</a:t>
            </a:r>
            <a:r>
              <a:rPr lang="zh-CN" altLang="en-US" dirty="0"/>
              <a:t>，和</a:t>
            </a:r>
            <a:r>
              <a:rPr lang="en-US" altLang="zh-CN" dirty="0"/>
              <a:t>q</a:t>
            </a:r>
            <a:r>
              <a:rPr lang="zh-CN" altLang="en-US" dirty="0"/>
              <a:t>次操作，每次操作有两种类型：</a:t>
            </a:r>
            <a:endParaRPr lang="en-US" altLang="zh-CN" dirty="0"/>
          </a:p>
          <a:p>
            <a:r>
              <a:rPr lang="en-US" altLang="zh-CN" dirty="0"/>
              <a:t>1</a:t>
            </a:r>
            <a:r>
              <a:rPr lang="zh-CN" altLang="en-US" dirty="0"/>
              <a:t>，给出</a:t>
            </a:r>
            <a:r>
              <a:rPr lang="en-US" altLang="zh-CN" dirty="0" err="1"/>
              <a:t>l,r,k</a:t>
            </a:r>
            <a:r>
              <a:rPr lang="en-US" altLang="zh-CN" dirty="0"/>
              <a:t>,</a:t>
            </a:r>
            <a:r>
              <a:rPr lang="zh-CN" altLang="en-US" dirty="0"/>
              <a:t>令某所有满足</a:t>
            </a:r>
            <a:r>
              <a:rPr lang="en-US" altLang="zh-CN" dirty="0"/>
              <a:t>l&lt;=</a:t>
            </a:r>
            <a:r>
              <a:rPr lang="en-US" altLang="zh-CN" dirty="0" err="1"/>
              <a:t>i</a:t>
            </a:r>
            <a:r>
              <a:rPr lang="en-US" altLang="zh-CN" dirty="0"/>
              <a:t>&lt;=r</a:t>
            </a:r>
            <a:r>
              <a:rPr lang="zh-CN" altLang="en-US" dirty="0"/>
              <a:t>的</a:t>
            </a:r>
            <a:r>
              <a:rPr lang="en-US" altLang="zh-CN" dirty="0"/>
              <a:t>ai</a:t>
            </a:r>
            <a:r>
              <a:rPr lang="zh-CN" altLang="en-US" dirty="0"/>
              <a:t>加</a:t>
            </a:r>
            <a:r>
              <a:rPr lang="en-US" altLang="zh-CN" dirty="0"/>
              <a:t>k</a:t>
            </a:r>
            <a:r>
              <a:rPr lang="zh-CN" altLang="en-US" dirty="0"/>
              <a:t>。</a:t>
            </a:r>
            <a:endParaRPr lang="en-US" altLang="zh-CN" dirty="0"/>
          </a:p>
          <a:p>
            <a:r>
              <a:rPr lang="en-US" altLang="zh-CN" dirty="0"/>
              <a:t>2</a:t>
            </a:r>
            <a:r>
              <a:rPr lang="zh-CN" altLang="en-US" dirty="0"/>
              <a:t>，求一段区间</a:t>
            </a:r>
            <a:r>
              <a:rPr lang="en-US" altLang="zh-CN" dirty="0"/>
              <a:t>[</a:t>
            </a:r>
            <a:r>
              <a:rPr lang="en-US" altLang="zh-CN" dirty="0" err="1"/>
              <a:t>l,r</a:t>
            </a:r>
            <a:r>
              <a:rPr lang="en-US" altLang="zh-CN" dirty="0"/>
              <a:t>]</a:t>
            </a:r>
            <a:r>
              <a:rPr lang="zh-CN" altLang="en-US" dirty="0"/>
              <a:t>内所有</a:t>
            </a:r>
            <a:r>
              <a:rPr lang="en-US" altLang="zh-CN" dirty="0"/>
              <a:t>a</a:t>
            </a:r>
            <a:r>
              <a:rPr lang="zh-CN" altLang="en-US" dirty="0"/>
              <a:t>的最小值和</a:t>
            </a:r>
            <a:r>
              <a:rPr lang="en-US" altLang="zh-CN" dirty="0"/>
              <a:t>min(al,…,</a:t>
            </a:r>
            <a:r>
              <a:rPr lang="en-US" altLang="zh-CN" dirty="0" err="1"/>
              <a:t>ar</a:t>
            </a:r>
            <a:r>
              <a:rPr lang="en-US" altLang="zh-CN" dirty="0"/>
              <a:t>)</a:t>
            </a:r>
            <a:r>
              <a:rPr lang="zh-CN" altLang="en-US" dirty="0"/>
              <a:t>。</a:t>
            </a:r>
            <a:endParaRPr lang="en-US" altLang="zh-CN" dirty="0"/>
          </a:p>
          <a:p>
            <a:r>
              <a:rPr lang="en-US" altLang="zh-CN" dirty="0" err="1"/>
              <a:t>n,q</a:t>
            </a:r>
            <a:r>
              <a:rPr lang="en-US" altLang="zh-CN" dirty="0"/>
              <a:t>&lt;=10^5</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346383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6A1AF-9498-9677-AE94-576C86F429C2}"/>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0053E3A1-D9E0-6D50-F736-9E2ED02E7179}"/>
              </a:ext>
            </a:extLst>
          </p:cNvPr>
          <p:cNvSpPr>
            <a:spLocks noGrp="1"/>
          </p:cNvSpPr>
          <p:nvPr>
            <p:ph idx="1"/>
          </p:nvPr>
        </p:nvSpPr>
        <p:spPr/>
        <p:txBody>
          <a:bodyPr/>
          <a:lstStyle/>
          <a:p>
            <a:r>
              <a:rPr lang="zh-CN" altLang="en-US" dirty="0"/>
              <a:t>对每一个线段维护一个懒标记</a:t>
            </a:r>
            <a:r>
              <a:rPr lang="en-US" altLang="zh-CN" dirty="0" err="1"/>
              <a:t>laz</a:t>
            </a:r>
            <a:r>
              <a:rPr lang="zh-CN" altLang="en-US" dirty="0"/>
              <a:t>，表示我有一个操作在这个线段但还没有影响这个线段的子树内其他的线段。操作的时候用懒标记更新。</a:t>
            </a:r>
          </a:p>
        </p:txBody>
      </p:sp>
    </p:spTree>
    <p:extLst>
      <p:ext uri="{BB962C8B-B14F-4D97-AF65-F5344CB8AC3E}">
        <p14:creationId xmlns:p14="http://schemas.microsoft.com/office/powerpoint/2010/main" val="2551116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C0D7D-3282-A631-3911-67AD932F9716}"/>
              </a:ext>
            </a:extLst>
          </p:cNvPr>
          <p:cNvSpPr>
            <a:spLocks noGrp="1"/>
          </p:cNvSpPr>
          <p:nvPr>
            <p:ph type="title"/>
          </p:nvPr>
        </p:nvSpPr>
        <p:spPr/>
        <p:txBody>
          <a:bodyPr/>
          <a:lstStyle/>
          <a:p>
            <a:r>
              <a:rPr lang="zh-CN" altLang="en-US" dirty="0"/>
              <a:t>二叉搜索树、平衡树</a:t>
            </a:r>
          </a:p>
        </p:txBody>
      </p:sp>
      <p:sp>
        <p:nvSpPr>
          <p:cNvPr id="3" name="内容占位符 2">
            <a:extLst>
              <a:ext uri="{FF2B5EF4-FFF2-40B4-BE49-F238E27FC236}">
                <a16:creationId xmlns:a16="http://schemas.microsoft.com/office/drawing/2014/main" id="{B94E0343-706D-018B-D7EE-0293CF94B0E2}"/>
              </a:ext>
            </a:extLst>
          </p:cNvPr>
          <p:cNvSpPr>
            <a:spLocks noGrp="1"/>
          </p:cNvSpPr>
          <p:nvPr>
            <p:ph idx="1"/>
          </p:nvPr>
        </p:nvSpPr>
        <p:spPr/>
        <p:txBody>
          <a:bodyPr/>
          <a:lstStyle/>
          <a:p>
            <a:r>
              <a:rPr lang="zh-CN" altLang="en-US" dirty="0"/>
              <a:t>维护一个集合，支持下面三种操作：</a:t>
            </a:r>
            <a:endParaRPr lang="en-US" altLang="zh-CN" dirty="0"/>
          </a:p>
          <a:p>
            <a:r>
              <a:rPr lang="en-US" altLang="zh-CN" dirty="0"/>
              <a:t>1</a:t>
            </a:r>
            <a:r>
              <a:rPr lang="zh-CN" altLang="en-US" dirty="0"/>
              <a:t>，插入一个元素</a:t>
            </a:r>
            <a:r>
              <a:rPr lang="en-US" altLang="zh-CN" dirty="0"/>
              <a:t>x</a:t>
            </a:r>
            <a:r>
              <a:rPr lang="zh-CN" altLang="en-US" dirty="0"/>
              <a:t>。</a:t>
            </a:r>
            <a:endParaRPr lang="en-US" altLang="zh-CN" dirty="0"/>
          </a:p>
          <a:p>
            <a:r>
              <a:rPr lang="en-US" altLang="zh-CN" dirty="0"/>
              <a:t>2</a:t>
            </a:r>
            <a:r>
              <a:rPr lang="zh-CN" altLang="en-US" dirty="0"/>
              <a:t>，查询一个元素</a:t>
            </a:r>
            <a:r>
              <a:rPr lang="en-US" altLang="zh-CN" dirty="0"/>
              <a:t>x</a:t>
            </a:r>
            <a:r>
              <a:rPr lang="zh-CN" altLang="en-US" dirty="0"/>
              <a:t>是否在集合内。</a:t>
            </a:r>
            <a:endParaRPr lang="en-US" altLang="zh-CN" dirty="0"/>
          </a:p>
          <a:p>
            <a:r>
              <a:rPr lang="en-US" altLang="zh-CN" dirty="0"/>
              <a:t>3</a:t>
            </a:r>
            <a:r>
              <a:rPr lang="zh-CN" altLang="en-US" dirty="0"/>
              <a:t>，删除一个元素</a:t>
            </a:r>
            <a:r>
              <a:rPr lang="en-US" altLang="zh-CN" dirty="0"/>
              <a:t>x</a:t>
            </a:r>
            <a:r>
              <a:rPr lang="zh-CN" altLang="en-US" dirty="0"/>
              <a:t>。</a:t>
            </a:r>
            <a:endParaRPr lang="en-US" altLang="zh-CN" dirty="0"/>
          </a:p>
          <a:p>
            <a:r>
              <a:rPr lang="zh-CN" altLang="en-US" dirty="0"/>
              <a:t>就像</a:t>
            </a:r>
            <a:r>
              <a:rPr lang="en-US" altLang="zh-CN" dirty="0"/>
              <a:t>STL</a:t>
            </a:r>
            <a:r>
              <a:rPr lang="zh-CN" altLang="en-US" dirty="0"/>
              <a:t>里面的</a:t>
            </a:r>
            <a:r>
              <a:rPr lang="en-US" altLang="zh-CN" dirty="0"/>
              <a:t>set</a:t>
            </a:r>
            <a:r>
              <a:rPr lang="zh-CN" altLang="en-US" dirty="0"/>
              <a:t>。</a:t>
            </a:r>
            <a:endParaRPr lang="en-US" altLang="zh-CN" dirty="0"/>
          </a:p>
          <a:p>
            <a:r>
              <a:rPr lang="zh-CN" altLang="en-US" dirty="0"/>
              <a:t>操作数</a:t>
            </a:r>
            <a:r>
              <a:rPr lang="en-US" altLang="zh-CN" dirty="0"/>
              <a:t>&lt;=10^5</a:t>
            </a:r>
            <a:r>
              <a:rPr lang="zh-CN" altLang="en-US" dirty="0"/>
              <a:t>。</a:t>
            </a:r>
          </a:p>
          <a:p>
            <a:endParaRPr lang="zh-CN" altLang="en-US" dirty="0"/>
          </a:p>
        </p:txBody>
      </p:sp>
    </p:spTree>
    <p:extLst>
      <p:ext uri="{BB962C8B-B14F-4D97-AF65-F5344CB8AC3E}">
        <p14:creationId xmlns:p14="http://schemas.microsoft.com/office/powerpoint/2010/main" val="33280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614D-000C-CCDA-726C-443045B15388}"/>
              </a:ext>
            </a:extLst>
          </p:cNvPr>
          <p:cNvSpPr>
            <a:spLocks noGrp="1"/>
          </p:cNvSpPr>
          <p:nvPr>
            <p:ph type="title"/>
          </p:nvPr>
        </p:nvSpPr>
        <p:spPr/>
        <p:txBody>
          <a:bodyPr/>
          <a:lstStyle/>
          <a:p>
            <a:r>
              <a:rPr lang="zh-CN" altLang="en-US" dirty="0"/>
              <a:t>二叉搜索树</a:t>
            </a:r>
          </a:p>
        </p:txBody>
      </p:sp>
      <p:sp>
        <p:nvSpPr>
          <p:cNvPr id="3" name="内容占位符 2">
            <a:extLst>
              <a:ext uri="{FF2B5EF4-FFF2-40B4-BE49-F238E27FC236}">
                <a16:creationId xmlns:a16="http://schemas.microsoft.com/office/drawing/2014/main" id="{BA56AD21-388F-5C2B-180F-03356E63C689}"/>
              </a:ext>
            </a:extLst>
          </p:cNvPr>
          <p:cNvSpPr>
            <a:spLocks noGrp="1"/>
          </p:cNvSpPr>
          <p:nvPr>
            <p:ph idx="1"/>
          </p:nvPr>
        </p:nvSpPr>
        <p:spPr/>
        <p:txBody>
          <a:bodyPr/>
          <a:lstStyle/>
          <a:p>
            <a:r>
              <a:rPr lang="zh-CN" altLang="en-US" dirty="0"/>
              <a:t>每一个元素造一个节点。构造一棵这样的树：</a:t>
            </a:r>
            <a:endParaRPr lang="en-US" altLang="zh-CN" dirty="0"/>
          </a:p>
          <a:p>
            <a:r>
              <a:rPr lang="zh-CN" altLang="en-US" dirty="0"/>
              <a:t>任何一个节点的左子树上的点对应的元素，都必须小于当前节点对应的元素。任何一个节点的右子树上的点对应的元素，都必须大于当前节点对应的元素。</a:t>
            </a:r>
            <a:endParaRPr lang="en-US" altLang="zh-CN" dirty="0"/>
          </a:p>
          <a:p>
            <a:r>
              <a:rPr lang="zh-CN" altLang="en-US" dirty="0"/>
              <a:t>对于插入操作，我们从根开始向下找，如果待插入元素比当前节点对应的元素小，则插入左子树，否则插入右子树。</a:t>
            </a:r>
            <a:endParaRPr lang="en-US" altLang="zh-CN" dirty="0"/>
          </a:p>
          <a:p>
            <a:r>
              <a:rPr lang="zh-CN" altLang="en-US" dirty="0"/>
              <a:t>查找操作类似。</a:t>
            </a:r>
            <a:endParaRPr lang="en-US" altLang="zh-CN" dirty="0"/>
          </a:p>
          <a:p>
            <a:r>
              <a:rPr lang="zh-CN" altLang="en-US" dirty="0"/>
              <a:t>对于删除操作，不断做类似堆下沉操作。（演示）</a:t>
            </a:r>
          </a:p>
        </p:txBody>
      </p:sp>
    </p:spTree>
    <p:extLst>
      <p:ext uri="{BB962C8B-B14F-4D97-AF65-F5344CB8AC3E}">
        <p14:creationId xmlns:p14="http://schemas.microsoft.com/office/powerpoint/2010/main" val="224535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F9BE0-571C-9F7D-7760-E78913426063}"/>
              </a:ext>
            </a:extLst>
          </p:cNvPr>
          <p:cNvSpPr>
            <a:spLocks noGrp="1"/>
          </p:cNvSpPr>
          <p:nvPr>
            <p:ph type="title"/>
          </p:nvPr>
        </p:nvSpPr>
        <p:spPr/>
        <p:txBody>
          <a:bodyPr/>
          <a:lstStyle/>
          <a:p>
            <a:r>
              <a:rPr lang="zh-CN" altLang="en-US" dirty="0"/>
              <a:t>道理我都懂，但都突破营了，为啥还要过基础呢？</a:t>
            </a:r>
          </a:p>
        </p:txBody>
      </p:sp>
      <p:sp>
        <p:nvSpPr>
          <p:cNvPr id="3" name="内容占位符 2">
            <a:extLst>
              <a:ext uri="{FF2B5EF4-FFF2-40B4-BE49-F238E27FC236}">
                <a16:creationId xmlns:a16="http://schemas.microsoft.com/office/drawing/2014/main" id="{6159B2CC-1A72-82E1-C155-9749259CA57A}"/>
              </a:ext>
            </a:extLst>
          </p:cNvPr>
          <p:cNvSpPr>
            <a:spLocks noGrp="1"/>
          </p:cNvSpPr>
          <p:nvPr>
            <p:ph idx="1"/>
          </p:nvPr>
        </p:nvSpPr>
        <p:spPr/>
        <p:txBody>
          <a:bodyPr/>
          <a:lstStyle/>
          <a:p>
            <a:r>
              <a:rPr lang="zh-CN" altLang="en-US" dirty="0"/>
              <a:t>希望大家踊跃提问，有不会的尽量说。</a:t>
            </a:r>
            <a:endParaRPr lang="en-US" altLang="zh-CN" dirty="0"/>
          </a:p>
          <a:p>
            <a:r>
              <a:rPr lang="zh-CN" altLang="en-US" dirty="0"/>
              <a:t>也算是我对大家相互了解，如果大家觉得我讲的太简单了，我会加大难度，有什么问题，哪里快了哪里太简单了都可以说。</a:t>
            </a:r>
          </a:p>
        </p:txBody>
      </p:sp>
      <p:cxnSp>
        <p:nvCxnSpPr>
          <p:cNvPr id="5" name="直接连接符 4">
            <a:extLst>
              <a:ext uri="{FF2B5EF4-FFF2-40B4-BE49-F238E27FC236}">
                <a16:creationId xmlns:a16="http://schemas.microsoft.com/office/drawing/2014/main" id="{2B907903-9EDA-B8A2-CD69-877141EAB09D}"/>
              </a:ext>
            </a:extLst>
          </p:cNvPr>
          <p:cNvCxnSpPr>
            <a:cxnSpLocks/>
          </p:cNvCxnSpPr>
          <p:nvPr/>
        </p:nvCxnSpPr>
        <p:spPr>
          <a:xfrm>
            <a:off x="6875417" y="2690948"/>
            <a:ext cx="277150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89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5E86-A053-A71F-2B36-582238C684DC}"/>
              </a:ext>
            </a:extLst>
          </p:cNvPr>
          <p:cNvSpPr>
            <a:spLocks noGrp="1"/>
          </p:cNvSpPr>
          <p:nvPr>
            <p:ph type="title"/>
          </p:nvPr>
        </p:nvSpPr>
        <p:spPr/>
        <p:txBody>
          <a:bodyPr/>
          <a:lstStyle/>
          <a:p>
            <a:r>
              <a:rPr lang="zh-CN" altLang="en-US" dirty="0"/>
              <a:t>教学内容（扫盲）</a:t>
            </a:r>
          </a:p>
        </p:txBody>
      </p:sp>
      <p:sp>
        <p:nvSpPr>
          <p:cNvPr id="3" name="内容占位符 2">
            <a:extLst>
              <a:ext uri="{FF2B5EF4-FFF2-40B4-BE49-F238E27FC236}">
                <a16:creationId xmlns:a16="http://schemas.microsoft.com/office/drawing/2014/main" id="{B48BBD6A-C694-3643-5E5A-3A081AC1AD66}"/>
              </a:ext>
            </a:extLst>
          </p:cNvPr>
          <p:cNvSpPr>
            <a:spLocks noGrp="1"/>
          </p:cNvSpPr>
          <p:nvPr>
            <p:ph idx="1"/>
          </p:nvPr>
        </p:nvSpPr>
        <p:spPr/>
        <p:txBody>
          <a:bodyPr/>
          <a:lstStyle/>
          <a:p>
            <a:r>
              <a:rPr lang="zh-CN" altLang="en-US" dirty="0"/>
              <a:t>基本的枚举（搜索）算法，分治、二分算法，贪心算法，快速幂</a:t>
            </a:r>
            <a:endParaRPr lang="en-US" altLang="zh-CN" dirty="0"/>
          </a:p>
          <a:p>
            <a:r>
              <a:rPr lang="en-US" altLang="zh-CN" dirty="0" err="1"/>
              <a:t>st</a:t>
            </a:r>
            <a:r>
              <a:rPr lang="zh-CN" altLang="en-US" dirty="0"/>
              <a:t>表，</a:t>
            </a:r>
            <a:r>
              <a:rPr lang="en-US" altLang="zh-CN" dirty="0"/>
              <a:t>RMQ</a:t>
            </a:r>
            <a:r>
              <a:rPr lang="zh-CN" altLang="en-US" dirty="0"/>
              <a:t>，</a:t>
            </a:r>
            <a:r>
              <a:rPr lang="en-US" altLang="zh-CN" dirty="0"/>
              <a:t>LCA</a:t>
            </a:r>
            <a:r>
              <a:rPr lang="zh-CN" altLang="en-US" dirty="0"/>
              <a:t>，</a:t>
            </a:r>
            <a:r>
              <a:rPr lang="en-US" altLang="zh-CN" dirty="0"/>
              <a:t>STL</a:t>
            </a:r>
            <a:r>
              <a:rPr lang="zh-CN" altLang="en-US" dirty="0"/>
              <a:t>，二叉堆，二叉搜索树，线段树，树状数组，</a:t>
            </a:r>
            <a:r>
              <a:rPr lang="en-US" altLang="zh-CN" dirty="0"/>
              <a:t>HASH</a:t>
            </a:r>
            <a:r>
              <a:rPr lang="zh-CN" altLang="en-US" dirty="0"/>
              <a:t>，</a:t>
            </a:r>
            <a:r>
              <a:rPr lang="en-US" altLang="zh-CN" dirty="0"/>
              <a:t>TRIE</a:t>
            </a:r>
            <a:r>
              <a:rPr lang="zh-CN" altLang="en-US" dirty="0"/>
              <a:t>，</a:t>
            </a:r>
            <a:r>
              <a:rPr lang="en-US" altLang="zh-CN" dirty="0"/>
              <a:t>KMP; </a:t>
            </a:r>
            <a:r>
              <a:rPr lang="zh-CN" altLang="en-US" dirty="0"/>
              <a:t>笛卡尔树</a:t>
            </a:r>
            <a:r>
              <a:rPr lang="en-US" altLang="zh-CN" dirty="0"/>
              <a:t>; </a:t>
            </a:r>
            <a:r>
              <a:rPr lang="zh-CN" altLang="en-US" dirty="0"/>
              <a:t>平衡树</a:t>
            </a:r>
            <a:r>
              <a:rPr lang="en-US" altLang="zh-CN" dirty="0"/>
              <a:t>:AVL</a:t>
            </a:r>
            <a:r>
              <a:rPr lang="zh-CN" altLang="en-US" dirty="0"/>
              <a:t>、</a:t>
            </a:r>
            <a:r>
              <a:rPr lang="en-US" altLang="zh-CN" dirty="0" err="1"/>
              <a:t>treap</a:t>
            </a:r>
            <a:r>
              <a:rPr lang="zh-CN" altLang="en-US" dirty="0"/>
              <a:t>、</a:t>
            </a:r>
            <a:r>
              <a:rPr lang="en-US" altLang="zh-CN" dirty="0"/>
              <a:t>splay </a:t>
            </a:r>
            <a:r>
              <a:rPr lang="zh-CN" altLang="en-US" dirty="0"/>
              <a:t>等</a:t>
            </a:r>
          </a:p>
        </p:txBody>
      </p:sp>
    </p:spTree>
    <p:extLst>
      <p:ext uri="{BB962C8B-B14F-4D97-AF65-F5344CB8AC3E}">
        <p14:creationId xmlns:p14="http://schemas.microsoft.com/office/powerpoint/2010/main" val="148412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0DD33-F205-200E-DD62-5A052F3D3465}"/>
              </a:ext>
            </a:extLst>
          </p:cNvPr>
          <p:cNvSpPr>
            <a:spLocks noGrp="1"/>
          </p:cNvSpPr>
          <p:nvPr>
            <p:ph type="title"/>
          </p:nvPr>
        </p:nvSpPr>
        <p:spPr/>
        <p:txBody>
          <a:bodyPr/>
          <a:lstStyle/>
          <a:p>
            <a:r>
              <a:rPr lang="zh-CN" altLang="en-US" dirty="0"/>
              <a:t>枚举、搜索</a:t>
            </a:r>
          </a:p>
        </p:txBody>
      </p:sp>
      <p:sp>
        <p:nvSpPr>
          <p:cNvPr id="3" name="内容占位符 2">
            <a:extLst>
              <a:ext uri="{FF2B5EF4-FFF2-40B4-BE49-F238E27FC236}">
                <a16:creationId xmlns:a16="http://schemas.microsoft.com/office/drawing/2014/main" id="{ED876706-20B0-583A-8DC2-BFF43C5149EC}"/>
              </a:ext>
            </a:extLst>
          </p:cNvPr>
          <p:cNvSpPr>
            <a:spLocks noGrp="1"/>
          </p:cNvSpPr>
          <p:nvPr>
            <p:ph idx="1"/>
          </p:nvPr>
        </p:nvSpPr>
        <p:spPr/>
        <p:txBody>
          <a:bodyPr/>
          <a:lstStyle/>
          <a:p>
            <a:r>
              <a:rPr lang="zh-CN" altLang="en-US" dirty="0"/>
              <a:t>搜索：顾名思义 在某个空间</a:t>
            </a:r>
            <a:r>
              <a:rPr lang="en-US" altLang="zh-CN" dirty="0"/>
              <a:t>S</a:t>
            </a:r>
            <a:r>
              <a:rPr lang="zh-CN" altLang="en-US" dirty="0"/>
              <a:t>里面寻找满足某个条件</a:t>
            </a:r>
            <a:r>
              <a:rPr lang="en-US" altLang="zh-CN" dirty="0"/>
              <a:t>f</a:t>
            </a:r>
            <a:r>
              <a:rPr lang="zh-CN" altLang="en-US" dirty="0"/>
              <a:t>的元素</a:t>
            </a:r>
            <a:r>
              <a:rPr lang="en-US" altLang="zh-CN" dirty="0"/>
              <a:t>x</a:t>
            </a:r>
            <a:r>
              <a:rPr lang="zh-CN" altLang="en-US" dirty="0"/>
              <a:t>。</a:t>
            </a:r>
            <a:endParaRPr lang="en-US" altLang="zh-CN" dirty="0"/>
          </a:p>
          <a:p>
            <a:r>
              <a:rPr lang="zh-CN" altLang="en-US" dirty="0"/>
              <a:t>一般用类似</a:t>
            </a:r>
            <a:r>
              <a:rPr lang="en-US" altLang="zh-CN" dirty="0" err="1"/>
              <a:t>dfs</a:t>
            </a:r>
            <a:r>
              <a:rPr lang="zh-CN" altLang="en-US" dirty="0"/>
              <a:t>一类的方法，加以剪枝解决一些没有多项式做法的题。</a:t>
            </a:r>
          </a:p>
        </p:txBody>
      </p:sp>
    </p:spTree>
    <p:extLst>
      <p:ext uri="{BB962C8B-B14F-4D97-AF65-F5344CB8AC3E}">
        <p14:creationId xmlns:p14="http://schemas.microsoft.com/office/powerpoint/2010/main" val="123200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4BEC2-1BEB-B00E-7A0D-BC86ED822324}"/>
              </a:ext>
            </a:extLst>
          </p:cNvPr>
          <p:cNvSpPr>
            <a:spLocks noGrp="1"/>
          </p:cNvSpPr>
          <p:nvPr>
            <p:ph type="title"/>
          </p:nvPr>
        </p:nvSpPr>
        <p:spPr/>
        <p:txBody>
          <a:bodyPr/>
          <a:lstStyle/>
          <a:p>
            <a:r>
              <a:rPr lang="en-US" altLang="zh-CN" dirty="0"/>
              <a:t>LOJ 10020 </a:t>
            </a:r>
            <a:r>
              <a:rPr lang="zh-CN" altLang="en-US" dirty="0"/>
              <a:t>小木棍</a:t>
            </a:r>
          </a:p>
        </p:txBody>
      </p:sp>
      <p:sp>
        <p:nvSpPr>
          <p:cNvPr id="3" name="内容占位符 2">
            <a:extLst>
              <a:ext uri="{FF2B5EF4-FFF2-40B4-BE49-F238E27FC236}">
                <a16:creationId xmlns:a16="http://schemas.microsoft.com/office/drawing/2014/main" id="{5C9E3149-07E3-C343-06E1-566378FADF2F}"/>
              </a:ext>
            </a:extLst>
          </p:cNvPr>
          <p:cNvSpPr>
            <a:spLocks noGrp="1"/>
          </p:cNvSpPr>
          <p:nvPr>
            <p:ph idx="1"/>
          </p:nvPr>
        </p:nvSpPr>
        <p:spPr/>
        <p:txBody>
          <a:bodyPr/>
          <a:lstStyle/>
          <a:p>
            <a:r>
              <a:rPr lang="zh-CN" altLang="en-US" dirty="0"/>
              <a:t>乔治有一些同样长的小木棍，他把这些木棍随意砍成几段，直到每段的长都不超过 </a:t>
            </a:r>
            <a:r>
              <a:rPr lang="en-US" altLang="zh-CN" dirty="0"/>
              <a:t>50 </a:t>
            </a:r>
            <a:r>
              <a:rPr lang="zh-CN" altLang="en-US" dirty="0"/>
              <a:t>。现在，他想把小木棍拼接成原来的样子，但是却忘记了自己开始时有多少根木棍和它们的长度。给出现在的木棍个数</a:t>
            </a:r>
            <a:r>
              <a:rPr lang="en-US" altLang="zh-CN" dirty="0"/>
              <a:t>N</a:t>
            </a:r>
            <a:r>
              <a:rPr lang="zh-CN" altLang="en-US" dirty="0"/>
              <a:t>和每段小木棍的长度，编程帮他找出原始木棍的最小可能长度。</a:t>
            </a:r>
            <a:endParaRPr lang="en-US" altLang="zh-CN" dirty="0"/>
          </a:p>
          <a:p>
            <a:r>
              <a:rPr lang="en-US" altLang="zh-CN" dirty="0"/>
              <a:t>N&lt;=60</a:t>
            </a:r>
            <a:r>
              <a:rPr lang="zh-CN" altLang="en-US" dirty="0"/>
              <a:t>。</a:t>
            </a:r>
          </a:p>
        </p:txBody>
      </p:sp>
    </p:spTree>
    <p:extLst>
      <p:ext uri="{BB962C8B-B14F-4D97-AF65-F5344CB8AC3E}">
        <p14:creationId xmlns:p14="http://schemas.microsoft.com/office/powerpoint/2010/main" val="158614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5C0EA-6114-DA00-C58A-4B9CB454BD01}"/>
              </a:ext>
            </a:extLst>
          </p:cNvPr>
          <p:cNvSpPr>
            <a:spLocks noGrp="1"/>
          </p:cNvSpPr>
          <p:nvPr>
            <p:ph type="title"/>
          </p:nvPr>
        </p:nvSpPr>
        <p:spPr/>
        <p:txBody>
          <a:bodyPr/>
          <a:lstStyle/>
          <a:p>
            <a:r>
              <a:rPr lang="en-US" altLang="zh-CN" dirty="0"/>
              <a:t>LOJ 10020 </a:t>
            </a:r>
            <a:r>
              <a:rPr lang="zh-CN" altLang="en-US" dirty="0"/>
              <a:t>小木棍</a:t>
            </a:r>
          </a:p>
        </p:txBody>
      </p:sp>
      <p:sp>
        <p:nvSpPr>
          <p:cNvPr id="3" name="内容占位符 2">
            <a:extLst>
              <a:ext uri="{FF2B5EF4-FFF2-40B4-BE49-F238E27FC236}">
                <a16:creationId xmlns:a16="http://schemas.microsoft.com/office/drawing/2014/main" id="{C302DC9B-0704-7886-B443-72AA39032C8A}"/>
              </a:ext>
            </a:extLst>
          </p:cNvPr>
          <p:cNvSpPr>
            <a:spLocks noGrp="1"/>
          </p:cNvSpPr>
          <p:nvPr>
            <p:ph idx="1"/>
          </p:nvPr>
        </p:nvSpPr>
        <p:spPr/>
        <p:txBody>
          <a:bodyPr/>
          <a:lstStyle/>
          <a:p>
            <a:r>
              <a:rPr lang="zh-CN" altLang="en-US" dirty="0"/>
              <a:t>主要问题是我们怎么写：</a:t>
            </a:r>
            <a:endParaRPr lang="en-US" altLang="zh-CN" dirty="0"/>
          </a:p>
          <a:p>
            <a:r>
              <a:rPr lang="en-US" altLang="zh-CN" dirty="0"/>
              <a:t>1</a:t>
            </a:r>
            <a:r>
              <a:rPr lang="zh-CN" altLang="en-US" dirty="0"/>
              <a:t>：搜的顺序：用</a:t>
            </a:r>
            <a:r>
              <a:rPr lang="en-US" altLang="zh-CN" dirty="0" err="1"/>
              <a:t>dfs</a:t>
            </a:r>
            <a:r>
              <a:rPr lang="zh-CN" altLang="en-US" dirty="0"/>
              <a:t>每次试图构造出一根木棍？还有更好的方法吗？</a:t>
            </a:r>
            <a:endParaRPr lang="en-US" altLang="zh-CN" dirty="0"/>
          </a:p>
          <a:p>
            <a:r>
              <a:rPr lang="en-US" altLang="zh-CN" dirty="0"/>
              <a:t>2</a:t>
            </a:r>
            <a:r>
              <a:rPr lang="zh-CN" altLang="en-US" dirty="0"/>
              <a:t>：剪枝：答案一定是所有木棍总长度的质因数。</a:t>
            </a:r>
            <a:endParaRPr lang="en-US" altLang="zh-CN" dirty="0"/>
          </a:p>
          <a:p>
            <a:endParaRPr lang="en-US" altLang="zh-CN" dirty="0"/>
          </a:p>
          <a:p>
            <a:r>
              <a:rPr lang="zh-CN" altLang="en-US" dirty="0"/>
              <a:t>如何写搜索是一件重要的事。</a:t>
            </a:r>
            <a:endParaRPr lang="en-US" altLang="zh-CN" dirty="0"/>
          </a:p>
        </p:txBody>
      </p:sp>
    </p:spTree>
    <p:extLst>
      <p:ext uri="{BB962C8B-B14F-4D97-AF65-F5344CB8AC3E}">
        <p14:creationId xmlns:p14="http://schemas.microsoft.com/office/powerpoint/2010/main" val="17046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FE649-6AC2-AF39-F8B9-2776E75346E6}"/>
              </a:ext>
            </a:extLst>
          </p:cNvPr>
          <p:cNvSpPr>
            <a:spLocks noGrp="1"/>
          </p:cNvSpPr>
          <p:nvPr>
            <p:ph type="title"/>
          </p:nvPr>
        </p:nvSpPr>
        <p:spPr/>
        <p:txBody>
          <a:bodyPr/>
          <a:lstStyle/>
          <a:p>
            <a:r>
              <a:rPr lang="zh-CN" altLang="en-US" dirty="0"/>
              <a:t>分治</a:t>
            </a:r>
          </a:p>
        </p:txBody>
      </p:sp>
      <p:sp>
        <p:nvSpPr>
          <p:cNvPr id="3" name="内容占位符 2">
            <a:extLst>
              <a:ext uri="{FF2B5EF4-FFF2-40B4-BE49-F238E27FC236}">
                <a16:creationId xmlns:a16="http://schemas.microsoft.com/office/drawing/2014/main" id="{464CDB64-C5CB-4CDF-4DEF-DFDC451241CD}"/>
              </a:ext>
            </a:extLst>
          </p:cNvPr>
          <p:cNvSpPr>
            <a:spLocks noGrp="1"/>
          </p:cNvSpPr>
          <p:nvPr>
            <p:ph idx="1"/>
          </p:nvPr>
        </p:nvSpPr>
        <p:spPr/>
        <p:txBody>
          <a:bodyPr/>
          <a:lstStyle/>
          <a:p>
            <a:r>
              <a:rPr lang="zh-CN" altLang="en-US" dirty="0"/>
              <a:t>分而治之，故需要首先可以拆分问题，然后能够快速合并。</a:t>
            </a:r>
          </a:p>
        </p:txBody>
      </p:sp>
    </p:spTree>
    <p:extLst>
      <p:ext uri="{BB962C8B-B14F-4D97-AF65-F5344CB8AC3E}">
        <p14:creationId xmlns:p14="http://schemas.microsoft.com/office/powerpoint/2010/main" val="1222934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1688</Words>
  <Application>Microsoft Office PowerPoint</Application>
  <PresentationFormat>宽屏</PresentationFormat>
  <Paragraphs>112</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Arial</vt:lpstr>
      <vt:lpstr>Cambria Math</vt:lpstr>
      <vt:lpstr>Century Gothic</vt:lpstr>
      <vt:lpstr>Wingdings 3</vt:lpstr>
      <vt:lpstr>离子</vt:lpstr>
      <vt:lpstr>基础知识介绍</vt:lpstr>
      <vt:lpstr>自我介绍</vt:lpstr>
      <vt:lpstr>道理我都懂，但都突破营了，为啥还要过基础呢？</vt:lpstr>
      <vt:lpstr>道理我都懂，但都突破营了，为啥还要过基础呢？</vt:lpstr>
      <vt:lpstr>教学内容（扫盲）</vt:lpstr>
      <vt:lpstr>枚举、搜索</vt:lpstr>
      <vt:lpstr>LOJ 10020 小木棍</vt:lpstr>
      <vt:lpstr>LOJ 10020 小木棍</vt:lpstr>
      <vt:lpstr>分治</vt:lpstr>
      <vt:lpstr>经典：逆序对</vt:lpstr>
      <vt:lpstr>经典：逆序对</vt:lpstr>
      <vt:lpstr>经典：三维偏序</vt:lpstr>
      <vt:lpstr>解答</vt:lpstr>
      <vt:lpstr>贪心算法</vt:lpstr>
      <vt:lpstr>一个经典问题</vt:lpstr>
      <vt:lpstr>解法</vt:lpstr>
      <vt:lpstr>快速幂</vt:lpstr>
      <vt:lpstr>快速幂应用-求逆元</vt:lpstr>
      <vt:lpstr>求逆元的其他方法</vt:lpstr>
      <vt:lpstr>矩阵快速幂</vt:lpstr>
      <vt:lpstr>矩阵快速幂</vt:lpstr>
      <vt:lpstr>St表-RMQ</vt:lpstr>
      <vt:lpstr>St表-RMQ</vt:lpstr>
      <vt:lpstr>LCA</vt:lpstr>
      <vt:lpstr>LCA</vt:lpstr>
      <vt:lpstr>二叉堆</vt:lpstr>
      <vt:lpstr>二叉堆</vt:lpstr>
      <vt:lpstr>线段树</vt:lpstr>
      <vt:lpstr>线段树</vt:lpstr>
      <vt:lpstr>线段树</vt:lpstr>
      <vt:lpstr>线段树</vt:lpstr>
      <vt:lpstr>二叉搜索树、平衡树</vt:lpstr>
      <vt:lpstr>二叉搜索树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基础知识介绍</dc:title>
  <dc:creator>huangzk0506@sina.com</dc:creator>
  <cp:lastModifiedBy>huangzk0506@sina.com</cp:lastModifiedBy>
  <cp:revision>13</cp:revision>
  <dcterms:created xsi:type="dcterms:W3CDTF">2023-09-28T15:00:11Z</dcterms:created>
  <dcterms:modified xsi:type="dcterms:W3CDTF">2023-09-28T17:32:29Z</dcterms:modified>
</cp:coreProperties>
</file>