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62" r:id="rId6"/>
    <p:sldId id="263" r:id="rId7"/>
    <p:sldId id="259" r:id="rId8"/>
    <p:sldId id="261" r:id="rId9"/>
    <p:sldId id="268" r:id="rId10"/>
    <p:sldId id="269" r:id="rId11"/>
    <p:sldId id="305" r:id="rId12"/>
    <p:sldId id="306" r:id="rId13"/>
    <p:sldId id="307" r:id="rId14"/>
    <p:sldId id="299" r:id="rId15"/>
    <p:sldId id="300" r:id="rId16"/>
    <p:sldId id="301" r:id="rId17"/>
    <p:sldId id="302" r:id="rId18"/>
    <p:sldId id="308" r:id="rId19"/>
    <p:sldId id="309" r:id="rId20"/>
    <p:sldId id="266"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54" y="9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4B435E6-6BCA-4034-808B-8EA02795217D}" type="datetimeFigureOut">
              <a:rPr lang="zh-CN" altLang="en-US" smtClean="0"/>
              <a:t>2023/9/30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138D71-AD84-4137-B4BB-46ACF8359C1B}" type="slidenum">
              <a:rPr lang="zh-CN" altLang="en-US" smtClean="0"/>
              <a:t>‹#›</a:t>
            </a:fld>
            <a:endParaRPr lang="zh-CN" altLang="en-US"/>
          </a:p>
        </p:txBody>
      </p:sp>
    </p:spTree>
    <p:extLst>
      <p:ext uri="{BB962C8B-B14F-4D97-AF65-F5344CB8AC3E}">
        <p14:creationId xmlns:p14="http://schemas.microsoft.com/office/powerpoint/2010/main" val="3652311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B435E6-6BCA-4034-808B-8EA02795217D}" type="datetimeFigureOut">
              <a:rPr lang="zh-CN" altLang="en-US" smtClean="0"/>
              <a:t>2023/9/30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F138D71-AD84-4137-B4BB-46ACF8359C1B}" type="slidenum">
              <a:rPr lang="zh-CN" altLang="en-US" smtClean="0"/>
              <a:t>‹#›</a:t>
            </a:fld>
            <a:endParaRPr lang="zh-CN" altLang="en-US"/>
          </a:p>
        </p:txBody>
      </p:sp>
    </p:spTree>
    <p:extLst>
      <p:ext uri="{BB962C8B-B14F-4D97-AF65-F5344CB8AC3E}">
        <p14:creationId xmlns:p14="http://schemas.microsoft.com/office/powerpoint/2010/main" val="1235538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B435E6-6BCA-4034-808B-8EA02795217D}" type="datetimeFigureOut">
              <a:rPr lang="zh-CN" altLang="en-US" smtClean="0"/>
              <a:t>2023/9/30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138D71-AD84-4137-B4BB-46ACF8359C1B}" type="slidenum">
              <a:rPr lang="zh-CN" altLang="en-US" smtClean="0"/>
              <a:t>‹#›</a:t>
            </a:fld>
            <a:endParaRPr lang="zh-CN" altLang="en-US"/>
          </a:p>
        </p:txBody>
      </p:sp>
    </p:spTree>
    <p:extLst>
      <p:ext uri="{BB962C8B-B14F-4D97-AF65-F5344CB8AC3E}">
        <p14:creationId xmlns:p14="http://schemas.microsoft.com/office/powerpoint/2010/main" val="3793466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B435E6-6BCA-4034-808B-8EA02795217D}" type="datetimeFigureOut">
              <a:rPr lang="zh-CN" altLang="en-US" smtClean="0"/>
              <a:t>2023/9/30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138D71-AD84-4137-B4BB-46ACF8359C1B}"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30442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B435E6-6BCA-4034-808B-8EA02795217D}" type="datetimeFigureOut">
              <a:rPr lang="zh-CN" altLang="en-US" smtClean="0"/>
              <a:t>2023/9/30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138D71-AD84-4137-B4BB-46ACF8359C1B}" type="slidenum">
              <a:rPr lang="zh-CN" altLang="en-US" smtClean="0"/>
              <a:t>‹#›</a:t>
            </a:fld>
            <a:endParaRPr lang="zh-CN" altLang="en-US"/>
          </a:p>
        </p:txBody>
      </p:sp>
    </p:spTree>
    <p:extLst>
      <p:ext uri="{BB962C8B-B14F-4D97-AF65-F5344CB8AC3E}">
        <p14:creationId xmlns:p14="http://schemas.microsoft.com/office/powerpoint/2010/main" val="3021538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B435E6-6BCA-4034-808B-8EA02795217D}" type="datetimeFigureOut">
              <a:rPr lang="zh-CN" altLang="en-US" smtClean="0"/>
              <a:t>2023/9/30</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138D71-AD84-4137-B4BB-46ACF8359C1B}" type="slidenum">
              <a:rPr lang="zh-CN" altLang="en-US" smtClean="0"/>
              <a:t>‹#›</a:t>
            </a:fld>
            <a:endParaRPr lang="zh-CN" altLang="en-US"/>
          </a:p>
        </p:txBody>
      </p:sp>
    </p:spTree>
    <p:extLst>
      <p:ext uri="{BB962C8B-B14F-4D97-AF65-F5344CB8AC3E}">
        <p14:creationId xmlns:p14="http://schemas.microsoft.com/office/powerpoint/2010/main" val="3536797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B435E6-6BCA-4034-808B-8EA02795217D}" type="datetimeFigureOut">
              <a:rPr lang="zh-CN" altLang="en-US" smtClean="0"/>
              <a:t>2023/9/30</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138D71-AD84-4137-B4BB-46ACF8359C1B}" type="slidenum">
              <a:rPr lang="zh-CN" altLang="en-US" smtClean="0"/>
              <a:t>‹#›</a:t>
            </a:fld>
            <a:endParaRPr lang="zh-CN" altLang="en-US"/>
          </a:p>
        </p:txBody>
      </p:sp>
    </p:spTree>
    <p:extLst>
      <p:ext uri="{BB962C8B-B14F-4D97-AF65-F5344CB8AC3E}">
        <p14:creationId xmlns:p14="http://schemas.microsoft.com/office/powerpoint/2010/main" val="588343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4B435E6-6BCA-4034-808B-8EA02795217D}" type="datetimeFigureOut">
              <a:rPr lang="zh-CN" altLang="en-US" smtClean="0"/>
              <a:t>2023/9/30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138D71-AD84-4137-B4BB-46ACF8359C1B}" type="slidenum">
              <a:rPr lang="zh-CN" altLang="en-US" smtClean="0"/>
              <a:t>‹#›</a:t>
            </a:fld>
            <a:endParaRPr lang="zh-CN" altLang="en-US"/>
          </a:p>
        </p:txBody>
      </p:sp>
    </p:spTree>
    <p:extLst>
      <p:ext uri="{BB962C8B-B14F-4D97-AF65-F5344CB8AC3E}">
        <p14:creationId xmlns:p14="http://schemas.microsoft.com/office/powerpoint/2010/main" val="79765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4B435E6-6BCA-4034-808B-8EA02795217D}" type="datetimeFigureOut">
              <a:rPr lang="zh-CN" altLang="en-US" smtClean="0"/>
              <a:t>2023/9/30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138D71-AD84-4137-B4BB-46ACF8359C1B}" type="slidenum">
              <a:rPr lang="zh-CN" altLang="en-US" smtClean="0"/>
              <a:t>‹#›</a:t>
            </a:fld>
            <a:endParaRPr lang="zh-CN" altLang="en-US"/>
          </a:p>
        </p:txBody>
      </p:sp>
    </p:spTree>
    <p:extLst>
      <p:ext uri="{BB962C8B-B14F-4D97-AF65-F5344CB8AC3E}">
        <p14:creationId xmlns:p14="http://schemas.microsoft.com/office/powerpoint/2010/main" val="3806791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p>
            <a:fld id="{24B435E6-6BCA-4034-808B-8EA02795217D}" type="datetimeFigureOut">
              <a:rPr lang="zh-CN" altLang="en-US" smtClean="0"/>
              <a:t>2023/9/30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138D71-AD84-4137-B4BB-46ACF8359C1B}" type="slidenum">
              <a:rPr lang="zh-CN" altLang="en-US" smtClean="0"/>
              <a:t>‹#›</a:t>
            </a:fld>
            <a:endParaRPr lang="zh-CN" altLang="en-US"/>
          </a:p>
        </p:txBody>
      </p:sp>
    </p:spTree>
    <p:extLst>
      <p:ext uri="{BB962C8B-B14F-4D97-AF65-F5344CB8AC3E}">
        <p14:creationId xmlns:p14="http://schemas.microsoft.com/office/powerpoint/2010/main" val="154972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B435E6-6BCA-4034-808B-8EA02795217D}" type="datetimeFigureOut">
              <a:rPr lang="zh-CN" altLang="en-US" smtClean="0"/>
              <a:t>2023/9/30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138D71-AD84-4137-B4BB-46ACF8359C1B}" type="slidenum">
              <a:rPr lang="zh-CN" altLang="en-US" smtClean="0"/>
              <a:t>‹#›</a:t>
            </a:fld>
            <a:endParaRPr lang="zh-CN" altLang="en-US"/>
          </a:p>
        </p:txBody>
      </p:sp>
    </p:spTree>
    <p:extLst>
      <p:ext uri="{BB962C8B-B14F-4D97-AF65-F5344CB8AC3E}">
        <p14:creationId xmlns:p14="http://schemas.microsoft.com/office/powerpoint/2010/main" val="22403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4B435E6-6BCA-4034-808B-8EA02795217D}" type="datetimeFigureOut">
              <a:rPr lang="zh-CN" altLang="en-US" smtClean="0"/>
              <a:t>2023/9/30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F138D71-AD84-4137-B4BB-46ACF8359C1B}" type="slidenum">
              <a:rPr lang="zh-CN" altLang="en-US" smtClean="0"/>
              <a:t>‹#›</a:t>
            </a:fld>
            <a:endParaRPr lang="zh-CN" altLang="en-US"/>
          </a:p>
        </p:txBody>
      </p:sp>
    </p:spTree>
    <p:extLst>
      <p:ext uri="{BB962C8B-B14F-4D97-AF65-F5344CB8AC3E}">
        <p14:creationId xmlns:p14="http://schemas.microsoft.com/office/powerpoint/2010/main" val="1571678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4B435E6-6BCA-4034-808B-8EA02795217D}" type="datetimeFigureOut">
              <a:rPr lang="zh-CN" altLang="en-US" smtClean="0"/>
              <a:t>2023/9/30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F138D71-AD84-4137-B4BB-46ACF8359C1B}" type="slidenum">
              <a:rPr lang="zh-CN" altLang="en-US" smtClean="0"/>
              <a:t>‹#›</a:t>
            </a:fld>
            <a:endParaRPr lang="zh-CN" altLang="en-US"/>
          </a:p>
        </p:txBody>
      </p:sp>
    </p:spTree>
    <p:extLst>
      <p:ext uri="{BB962C8B-B14F-4D97-AF65-F5344CB8AC3E}">
        <p14:creationId xmlns:p14="http://schemas.microsoft.com/office/powerpoint/2010/main" val="2798617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24B435E6-6BCA-4034-808B-8EA02795217D}" type="datetimeFigureOut">
              <a:rPr lang="zh-CN" altLang="en-US" smtClean="0"/>
              <a:t>2023/9/30</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9F138D71-AD84-4137-B4BB-46ACF8359C1B}" type="slidenum">
              <a:rPr lang="zh-CN" altLang="en-US" smtClean="0"/>
              <a:t>‹#›</a:t>
            </a:fld>
            <a:endParaRPr lang="zh-CN" altLang="en-US"/>
          </a:p>
        </p:txBody>
      </p:sp>
    </p:spTree>
    <p:extLst>
      <p:ext uri="{BB962C8B-B14F-4D97-AF65-F5344CB8AC3E}">
        <p14:creationId xmlns:p14="http://schemas.microsoft.com/office/powerpoint/2010/main" val="1088094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4B435E6-6BCA-4034-808B-8EA02795217D}" type="datetimeFigureOut">
              <a:rPr lang="zh-CN" altLang="en-US" smtClean="0"/>
              <a:t>2023/9/30</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9F138D71-AD84-4137-B4BB-46ACF8359C1B}" type="slidenum">
              <a:rPr lang="zh-CN" altLang="en-US" smtClean="0"/>
              <a:t>‹#›</a:t>
            </a:fld>
            <a:endParaRPr lang="zh-CN" altLang="en-US"/>
          </a:p>
        </p:txBody>
      </p:sp>
    </p:spTree>
    <p:extLst>
      <p:ext uri="{BB962C8B-B14F-4D97-AF65-F5344CB8AC3E}">
        <p14:creationId xmlns:p14="http://schemas.microsoft.com/office/powerpoint/2010/main" val="677808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24B435E6-6BCA-4034-808B-8EA02795217D}" type="datetimeFigureOut">
              <a:rPr lang="zh-CN" altLang="en-US" smtClean="0"/>
              <a:t>2023/9/30</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9F138D71-AD84-4137-B4BB-46ACF8359C1B}" type="slidenum">
              <a:rPr lang="zh-CN" altLang="en-US" smtClean="0"/>
              <a:t>‹#›</a:t>
            </a:fld>
            <a:endParaRPr lang="zh-CN" altLang="en-US"/>
          </a:p>
        </p:txBody>
      </p:sp>
    </p:spTree>
    <p:extLst>
      <p:ext uri="{BB962C8B-B14F-4D97-AF65-F5344CB8AC3E}">
        <p14:creationId xmlns:p14="http://schemas.microsoft.com/office/powerpoint/2010/main" val="3107391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B435E6-6BCA-4034-808B-8EA02795217D}" type="datetimeFigureOut">
              <a:rPr lang="zh-CN" altLang="en-US" smtClean="0"/>
              <a:t>2023/9/30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F138D71-AD84-4137-B4BB-46ACF8359C1B}" type="slidenum">
              <a:rPr lang="zh-CN" altLang="en-US" smtClean="0"/>
              <a:t>‹#›</a:t>
            </a:fld>
            <a:endParaRPr lang="zh-CN" altLang="en-US"/>
          </a:p>
        </p:txBody>
      </p:sp>
    </p:spTree>
    <p:extLst>
      <p:ext uri="{BB962C8B-B14F-4D97-AF65-F5344CB8AC3E}">
        <p14:creationId xmlns:p14="http://schemas.microsoft.com/office/powerpoint/2010/main" val="3261050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4B435E6-6BCA-4034-808B-8EA02795217D}" type="datetimeFigureOut">
              <a:rPr lang="zh-CN" altLang="en-US" smtClean="0"/>
              <a:t>2023/9/30</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F138D71-AD84-4137-B4BB-46ACF8359C1B}" type="slidenum">
              <a:rPr lang="zh-CN" altLang="en-US" smtClean="0"/>
              <a:t>‹#›</a:t>
            </a:fld>
            <a:endParaRPr lang="zh-CN" altLang="en-US"/>
          </a:p>
        </p:txBody>
      </p:sp>
    </p:spTree>
    <p:extLst>
      <p:ext uri="{BB962C8B-B14F-4D97-AF65-F5344CB8AC3E}">
        <p14:creationId xmlns:p14="http://schemas.microsoft.com/office/powerpoint/2010/main" val="292891475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BB33D-543D-4AC9-AB0A-089AB84F614B}"/>
              </a:ext>
            </a:extLst>
          </p:cNvPr>
          <p:cNvSpPr>
            <a:spLocks noGrp="1"/>
          </p:cNvSpPr>
          <p:nvPr>
            <p:ph type="ctrTitle"/>
          </p:nvPr>
        </p:nvSpPr>
        <p:spPr/>
        <p:txBody>
          <a:bodyPr/>
          <a:lstStyle/>
          <a:p>
            <a:r>
              <a:rPr lang="zh-CN" altLang="en-US" dirty="0"/>
              <a:t>基本算法选讲</a:t>
            </a:r>
          </a:p>
        </p:txBody>
      </p:sp>
      <p:sp>
        <p:nvSpPr>
          <p:cNvPr id="3" name="副标题 2">
            <a:extLst>
              <a:ext uri="{FF2B5EF4-FFF2-40B4-BE49-F238E27FC236}">
                <a16:creationId xmlns:a16="http://schemas.microsoft.com/office/drawing/2014/main" id="{F68D9B8D-A6A1-42CB-9655-76B86B62DD2B}"/>
              </a:ext>
            </a:extLst>
          </p:cNvPr>
          <p:cNvSpPr>
            <a:spLocks noGrp="1"/>
          </p:cNvSpPr>
          <p:nvPr>
            <p:ph type="subTitle" idx="1"/>
          </p:nvPr>
        </p:nvSpPr>
        <p:spPr/>
        <p:txBody>
          <a:bodyPr/>
          <a:lstStyle/>
          <a:p>
            <a:r>
              <a:rPr lang="zh-CN" altLang="en-US" dirty="0"/>
              <a:t>清华大学</a:t>
            </a:r>
            <a:r>
              <a:rPr lang="en-US" altLang="zh-CN" dirty="0"/>
              <a:t> </a:t>
            </a:r>
            <a:r>
              <a:rPr lang="zh-CN" altLang="en-US" dirty="0"/>
              <a:t>黄子宽</a:t>
            </a:r>
          </a:p>
        </p:txBody>
      </p:sp>
    </p:spTree>
    <p:extLst>
      <p:ext uri="{BB962C8B-B14F-4D97-AF65-F5344CB8AC3E}">
        <p14:creationId xmlns:p14="http://schemas.microsoft.com/office/powerpoint/2010/main" val="328128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158BEB-D051-4DE4-9B04-9147E35BB431}"/>
              </a:ext>
            </a:extLst>
          </p:cNvPr>
          <p:cNvSpPr>
            <a:spLocks noGrp="1"/>
          </p:cNvSpPr>
          <p:nvPr>
            <p:ph type="title"/>
          </p:nvPr>
        </p:nvSpPr>
        <p:spPr/>
        <p:txBody>
          <a:bodyPr/>
          <a:lstStyle/>
          <a:p>
            <a:r>
              <a:rPr lang="zh-CN" altLang="en-US" dirty="0"/>
              <a:t>解答</a:t>
            </a:r>
          </a:p>
        </p:txBody>
      </p:sp>
      <p:sp>
        <p:nvSpPr>
          <p:cNvPr id="3" name="内容占位符 2">
            <a:extLst>
              <a:ext uri="{FF2B5EF4-FFF2-40B4-BE49-F238E27FC236}">
                <a16:creationId xmlns:a16="http://schemas.microsoft.com/office/drawing/2014/main" id="{9F2F1092-2D9B-4DB3-AC69-68A202584B2C}"/>
              </a:ext>
            </a:extLst>
          </p:cNvPr>
          <p:cNvSpPr>
            <a:spLocks noGrp="1"/>
          </p:cNvSpPr>
          <p:nvPr>
            <p:ph idx="1"/>
          </p:nvPr>
        </p:nvSpPr>
        <p:spPr/>
        <p:txBody>
          <a:bodyPr>
            <a:normAutofit/>
          </a:bodyPr>
          <a:lstStyle/>
          <a:p>
            <a:r>
              <a:rPr lang="zh-CN" altLang="en-US" dirty="0"/>
              <a:t>首先操作的顺序是无关紧要的，所以我们只需要关心每个操作做没做。</a:t>
            </a:r>
            <a:endParaRPr lang="en-US" altLang="zh-CN" dirty="0"/>
          </a:p>
          <a:p>
            <a:r>
              <a:rPr lang="zh-CN" altLang="en-US" dirty="0"/>
              <a:t>我们从小到大</a:t>
            </a:r>
            <a:r>
              <a:rPr lang="en-US" altLang="zh-CN" dirty="0"/>
              <a:t>DFS</a:t>
            </a:r>
            <a:r>
              <a:rPr lang="zh-CN" altLang="en-US" dirty="0"/>
              <a:t>，对于第</a:t>
            </a:r>
            <a:r>
              <a:rPr lang="en-US" altLang="zh-CN" dirty="0" err="1"/>
              <a:t>i</a:t>
            </a:r>
            <a:r>
              <a:rPr lang="zh-CN" altLang="en-US" dirty="0"/>
              <a:t>次操作我们将序列分成</a:t>
            </a:r>
            <a:r>
              <a:rPr lang="en-US" altLang="zh-CN" dirty="0"/>
              <a:t>2^(n-</a:t>
            </a:r>
            <a:r>
              <a:rPr lang="en-US" altLang="zh-CN" dirty="0" err="1"/>
              <a:t>i</a:t>
            </a:r>
            <a:r>
              <a:rPr lang="en-US" altLang="zh-CN" dirty="0"/>
              <a:t>)</a:t>
            </a:r>
            <a:r>
              <a:rPr lang="zh-CN" altLang="en-US" dirty="0"/>
              <a:t>段，每段长度</a:t>
            </a:r>
            <a:r>
              <a:rPr lang="en-US" altLang="zh-CN" dirty="0"/>
              <a:t>2^i</a:t>
            </a:r>
          </a:p>
          <a:p>
            <a:r>
              <a:rPr lang="zh-CN" altLang="en-US" dirty="0"/>
              <a:t>我们找到序列中不是连续递增的段，如果这样的段超过</a:t>
            </a:r>
            <a:r>
              <a:rPr lang="en-US" altLang="zh-CN" dirty="0"/>
              <a:t>2</a:t>
            </a:r>
            <a:r>
              <a:rPr lang="zh-CN" altLang="en-US" dirty="0"/>
              <a:t>个则不行。</a:t>
            </a:r>
          </a:p>
          <a:p>
            <a:r>
              <a:rPr lang="zh-CN" altLang="en-US" dirty="0"/>
              <a:t>如果没有这样的段，就不需要执行这个操作。</a:t>
            </a:r>
          </a:p>
          <a:p>
            <a:r>
              <a:rPr lang="zh-CN" altLang="en-US" dirty="0"/>
              <a:t>如果有一个这样的段，判断将这个段的前半部分和后半部分交换后是否连续递增，如果是就交换然后继续</a:t>
            </a:r>
            <a:r>
              <a:rPr lang="en-US" altLang="zh-CN" dirty="0"/>
              <a:t>DFS</a:t>
            </a:r>
            <a:r>
              <a:rPr lang="zh-CN" altLang="en-US" dirty="0"/>
              <a:t>。</a:t>
            </a:r>
            <a:endParaRPr lang="en-US" altLang="zh-CN" dirty="0"/>
          </a:p>
          <a:p>
            <a:r>
              <a:rPr lang="zh-CN" altLang="en-US" dirty="0"/>
              <a:t>如果有两个这样的段，判断四种交换情况然后</a:t>
            </a:r>
            <a:r>
              <a:rPr lang="en-US" altLang="zh-CN" dirty="0"/>
              <a:t>DFS</a:t>
            </a:r>
            <a:r>
              <a:rPr lang="zh-CN" altLang="en-US" dirty="0"/>
              <a:t>。</a:t>
            </a:r>
            <a:endParaRPr lang="en-US" altLang="zh-CN" dirty="0"/>
          </a:p>
        </p:txBody>
      </p:sp>
    </p:spTree>
    <p:extLst>
      <p:ext uri="{BB962C8B-B14F-4D97-AF65-F5344CB8AC3E}">
        <p14:creationId xmlns:p14="http://schemas.microsoft.com/office/powerpoint/2010/main" val="2068496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04444B-5C79-5D1B-32ED-125F8BCBA361}"/>
              </a:ext>
            </a:extLst>
          </p:cNvPr>
          <p:cNvSpPr>
            <a:spLocks noGrp="1"/>
          </p:cNvSpPr>
          <p:nvPr>
            <p:ph type="title"/>
          </p:nvPr>
        </p:nvSpPr>
        <p:spPr/>
        <p:txBody>
          <a:bodyPr/>
          <a:lstStyle/>
          <a:p>
            <a:r>
              <a:rPr lang="zh-CN" altLang="en-US" dirty="0"/>
              <a:t>二分</a:t>
            </a:r>
          </a:p>
        </p:txBody>
      </p:sp>
      <p:sp>
        <p:nvSpPr>
          <p:cNvPr id="3" name="内容占位符 2">
            <a:extLst>
              <a:ext uri="{FF2B5EF4-FFF2-40B4-BE49-F238E27FC236}">
                <a16:creationId xmlns:a16="http://schemas.microsoft.com/office/drawing/2014/main" id="{7562299E-164B-FCBB-D3D4-A418E5CC53AC}"/>
              </a:ext>
            </a:extLst>
          </p:cNvPr>
          <p:cNvSpPr>
            <a:spLocks noGrp="1"/>
          </p:cNvSpPr>
          <p:nvPr>
            <p:ph idx="1"/>
          </p:nvPr>
        </p:nvSpPr>
        <p:spPr/>
        <p:txBody>
          <a:bodyPr/>
          <a:lstStyle/>
          <a:p>
            <a:r>
              <a:rPr lang="zh-CN" altLang="en-US" dirty="0"/>
              <a:t>用途：查找，二分答案，数据结构</a:t>
            </a:r>
            <a:r>
              <a:rPr lang="en-US" altLang="zh-CN" dirty="0"/>
              <a:t>…</a:t>
            </a:r>
          </a:p>
        </p:txBody>
      </p:sp>
    </p:spTree>
    <p:extLst>
      <p:ext uri="{BB962C8B-B14F-4D97-AF65-F5344CB8AC3E}">
        <p14:creationId xmlns:p14="http://schemas.microsoft.com/office/powerpoint/2010/main" val="2878343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DFBC2A-BFF3-1DFB-B868-622535205BAB}"/>
              </a:ext>
            </a:extLst>
          </p:cNvPr>
          <p:cNvSpPr>
            <a:spLocks noGrp="1"/>
          </p:cNvSpPr>
          <p:nvPr>
            <p:ph type="title"/>
          </p:nvPr>
        </p:nvSpPr>
        <p:spPr/>
        <p:txBody>
          <a:bodyPr/>
          <a:lstStyle/>
          <a:p>
            <a:r>
              <a:rPr lang="zh-CN" altLang="en-US" dirty="0"/>
              <a:t>最大平均子段和</a:t>
            </a:r>
          </a:p>
        </p:txBody>
      </p:sp>
      <p:sp>
        <p:nvSpPr>
          <p:cNvPr id="3" name="内容占位符 2">
            <a:extLst>
              <a:ext uri="{FF2B5EF4-FFF2-40B4-BE49-F238E27FC236}">
                <a16:creationId xmlns:a16="http://schemas.microsoft.com/office/drawing/2014/main" id="{8F33E00F-0BE5-CDD3-BE60-9B23DFDF05C0}"/>
              </a:ext>
            </a:extLst>
          </p:cNvPr>
          <p:cNvSpPr>
            <a:spLocks noGrp="1"/>
          </p:cNvSpPr>
          <p:nvPr>
            <p:ph idx="1"/>
          </p:nvPr>
        </p:nvSpPr>
        <p:spPr/>
        <p:txBody>
          <a:bodyPr/>
          <a:lstStyle/>
          <a:p>
            <a:r>
              <a:rPr lang="zh-CN" altLang="en-US" dirty="0"/>
              <a:t>给定一个长度为</a:t>
            </a:r>
            <a:r>
              <a:rPr lang="en-US" altLang="zh-CN" dirty="0"/>
              <a:t>n</a:t>
            </a:r>
            <a:r>
              <a:rPr lang="zh-CN" altLang="en-US" dirty="0"/>
              <a:t>的序列</a:t>
            </a:r>
            <a:r>
              <a:rPr lang="en-US" altLang="zh-CN" dirty="0"/>
              <a:t>a1,a2,…an</a:t>
            </a:r>
            <a:r>
              <a:rPr lang="zh-CN" altLang="en-US" dirty="0"/>
              <a:t>，求一个区间</a:t>
            </a:r>
            <a:r>
              <a:rPr lang="en-US" altLang="zh-CN" dirty="0"/>
              <a:t>[</a:t>
            </a:r>
            <a:r>
              <a:rPr lang="en-US" altLang="zh-CN" dirty="0" err="1"/>
              <a:t>l,r</a:t>
            </a:r>
            <a:r>
              <a:rPr lang="en-US" altLang="zh-CN" dirty="0"/>
              <a:t>]</a:t>
            </a:r>
            <a:r>
              <a:rPr lang="zh-CN" altLang="en-US" dirty="0"/>
              <a:t>使得</a:t>
            </a:r>
            <a:r>
              <a:rPr lang="en-US" altLang="zh-CN" dirty="0"/>
              <a:t>(al+…+</a:t>
            </a:r>
            <a:r>
              <a:rPr lang="en-US" altLang="zh-CN" dirty="0" err="1"/>
              <a:t>ar</a:t>
            </a:r>
            <a:r>
              <a:rPr lang="en-US" altLang="zh-CN" dirty="0"/>
              <a:t>)/(r-l+1)</a:t>
            </a:r>
            <a:r>
              <a:rPr lang="zh-CN" altLang="en-US" dirty="0"/>
              <a:t>最大。</a:t>
            </a:r>
            <a:r>
              <a:rPr lang="en-US" altLang="zh-CN" dirty="0"/>
              <a:t>n&lt;=10^5</a:t>
            </a:r>
            <a:r>
              <a:rPr lang="zh-CN" altLang="en-US" dirty="0"/>
              <a:t>。输出小数，精度</a:t>
            </a:r>
            <a:r>
              <a:rPr lang="en-US" altLang="zh-CN" dirty="0"/>
              <a:t>1e-6</a:t>
            </a:r>
            <a:r>
              <a:rPr lang="zh-CN" altLang="en-US" dirty="0"/>
              <a:t>即可。</a:t>
            </a:r>
          </a:p>
        </p:txBody>
      </p:sp>
    </p:spTree>
    <p:extLst>
      <p:ext uri="{BB962C8B-B14F-4D97-AF65-F5344CB8AC3E}">
        <p14:creationId xmlns:p14="http://schemas.microsoft.com/office/powerpoint/2010/main" val="2781776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21B924-9430-4058-EC75-568B28A0C2A3}"/>
              </a:ext>
            </a:extLst>
          </p:cNvPr>
          <p:cNvSpPr>
            <a:spLocks noGrp="1"/>
          </p:cNvSpPr>
          <p:nvPr>
            <p:ph type="title"/>
          </p:nvPr>
        </p:nvSpPr>
        <p:spPr/>
        <p:txBody>
          <a:bodyPr/>
          <a:lstStyle/>
          <a:p>
            <a:r>
              <a:rPr lang="zh-CN" altLang="en-US" dirty="0"/>
              <a:t>最大平均子段和</a:t>
            </a:r>
          </a:p>
        </p:txBody>
      </p:sp>
      <p:sp>
        <p:nvSpPr>
          <p:cNvPr id="3" name="内容占位符 2">
            <a:extLst>
              <a:ext uri="{FF2B5EF4-FFF2-40B4-BE49-F238E27FC236}">
                <a16:creationId xmlns:a16="http://schemas.microsoft.com/office/drawing/2014/main" id="{1733D18B-05D3-FA17-237C-8130F0AA3303}"/>
              </a:ext>
            </a:extLst>
          </p:cNvPr>
          <p:cNvSpPr>
            <a:spLocks noGrp="1"/>
          </p:cNvSpPr>
          <p:nvPr>
            <p:ph idx="1"/>
          </p:nvPr>
        </p:nvSpPr>
        <p:spPr/>
        <p:txBody>
          <a:bodyPr/>
          <a:lstStyle/>
          <a:p>
            <a:r>
              <a:rPr lang="zh-CN" altLang="en-US" dirty="0"/>
              <a:t>考虑二分一个答案</a:t>
            </a:r>
            <a:r>
              <a:rPr lang="en-US" altLang="zh-CN" dirty="0"/>
              <a:t>p</a:t>
            </a:r>
            <a:r>
              <a:rPr lang="zh-CN" altLang="en-US" dirty="0"/>
              <a:t>，然后让</a:t>
            </a:r>
            <a:r>
              <a:rPr lang="en-US" altLang="zh-CN" dirty="0"/>
              <a:t>bi=ai-p</a:t>
            </a:r>
            <a:r>
              <a:rPr lang="zh-CN" altLang="en-US" dirty="0"/>
              <a:t>，只需要看</a:t>
            </a:r>
            <a:r>
              <a:rPr lang="en-US" altLang="zh-CN" dirty="0"/>
              <a:t>bi</a:t>
            </a:r>
            <a:r>
              <a:rPr lang="zh-CN" altLang="en-US" dirty="0"/>
              <a:t>构成的序列是否有</a:t>
            </a:r>
            <a:r>
              <a:rPr lang="en-US" altLang="zh-CN" dirty="0"/>
              <a:t>&gt;0</a:t>
            </a:r>
            <a:r>
              <a:rPr lang="zh-CN" altLang="en-US" dirty="0"/>
              <a:t>的子段，就可以知道</a:t>
            </a:r>
            <a:r>
              <a:rPr lang="en-US" altLang="zh-CN" dirty="0"/>
              <a:t>ai</a:t>
            </a:r>
            <a:r>
              <a:rPr lang="zh-CN" altLang="en-US" dirty="0"/>
              <a:t>序列有没有平均值大于</a:t>
            </a:r>
            <a:r>
              <a:rPr lang="en-US" altLang="zh-CN" dirty="0"/>
              <a:t>p</a:t>
            </a:r>
            <a:r>
              <a:rPr lang="zh-CN" altLang="en-US" dirty="0"/>
              <a:t>的子段。</a:t>
            </a:r>
            <a:endParaRPr lang="en-US" altLang="zh-CN" dirty="0"/>
          </a:p>
          <a:p>
            <a:r>
              <a:rPr lang="zh-CN" altLang="en-US" dirty="0"/>
              <a:t>看</a:t>
            </a:r>
            <a:r>
              <a:rPr lang="en-US" altLang="zh-CN" dirty="0"/>
              <a:t>bi</a:t>
            </a:r>
            <a:r>
              <a:rPr lang="zh-CN" altLang="en-US" dirty="0"/>
              <a:t>构成的序列是否有</a:t>
            </a:r>
            <a:r>
              <a:rPr lang="en-US" altLang="zh-CN" dirty="0"/>
              <a:t>&gt;0</a:t>
            </a:r>
            <a:r>
              <a:rPr lang="zh-CN" altLang="en-US" dirty="0"/>
              <a:t>的子段可以直接找</a:t>
            </a:r>
            <a:r>
              <a:rPr lang="en-US" altLang="zh-CN" dirty="0"/>
              <a:t>b</a:t>
            </a:r>
            <a:r>
              <a:rPr lang="zh-CN" altLang="en-US" dirty="0"/>
              <a:t>的最大子段和。</a:t>
            </a:r>
            <a:endParaRPr lang="en-US" altLang="zh-CN" dirty="0"/>
          </a:p>
          <a:p>
            <a:endParaRPr lang="en-US" altLang="zh-CN" dirty="0"/>
          </a:p>
          <a:p>
            <a:r>
              <a:rPr lang="zh-CN" altLang="en-US" dirty="0"/>
              <a:t>科普：最大子段和（略）</a:t>
            </a:r>
            <a:endParaRPr lang="en-US" altLang="zh-CN" dirty="0"/>
          </a:p>
          <a:p>
            <a:r>
              <a:rPr lang="zh-CN" altLang="en-US" dirty="0"/>
              <a:t>二分可以把最优性问题变为判定性问题。</a:t>
            </a:r>
          </a:p>
        </p:txBody>
      </p:sp>
    </p:spTree>
    <p:extLst>
      <p:ext uri="{BB962C8B-B14F-4D97-AF65-F5344CB8AC3E}">
        <p14:creationId xmlns:p14="http://schemas.microsoft.com/office/powerpoint/2010/main" val="1696059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3C6307-D80B-4564-8EF5-34E1B7BA4D98}"/>
              </a:ext>
            </a:extLst>
          </p:cNvPr>
          <p:cNvSpPr>
            <a:spLocks noGrp="1"/>
          </p:cNvSpPr>
          <p:nvPr>
            <p:ph type="title"/>
          </p:nvPr>
        </p:nvSpPr>
        <p:spPr/>
        <p:txBody>
          <a:bodyPr/>
          <a:lstStyle/>
          <a:p>
            <a:r>
              <a:rPr lang="en-US" altLang="zh-CN" dirty="0"/>
              <a:t>【BalticOI2018】【LOJ#2776】 </a:t>
            </a:r>
            <a:r>
              <a:rPr lang="zh-CN" altLang="en-US" dirty="0"/>
              <a:t>蠕虫之忧</a:t>
            </a:r>
          </a:p>
        </p:txBody>
      </p:sp>
      <p:sp>
        <p:nvSpPr>
          <p:cNvPr id="3" name="内容占位符 2">
            <a:extLst>
              <a:ext uri="{FF2B5EF4-FFF2-40B4-BE49-F238E27FC236}">
                <a16:creationId xmlns:a16="http://schemas.microsoft.com/office/drawing/2014/main" id="{A2CF9F34-AB32-45B1-BC0F-E8CC26795F60}"/>
              </a:ext>
            </a:extLst>
          </p:cNvPr>
          <p:cNvSpPr>
            <a:spLocks noGrp="1"/>
          </p:cNvSpPr>
          <p:nvPr>
            <p:ph idx="1"/>
          </p:nvPr>
        </p:nvSpPr>
        <p:spPr/>
        <p:txBody>
          <a:bodyPr/>
          <a:lstStyle/>
          <a:p>
            <a:r>
              <a:rPr lang="zh-CN" altLang="en-US" dirty="0"/>
              <a:t>给定一个</a:t>
            </a:r>
            <a:r>
              <a:rPr lang="en-US" altLang="zh-CN" dirty="0"/>
              <a:t>Z^3-&gt;Z</a:t>
            </a:r>
            <a:r>
              <a:rPr lang="zh-CN" altLang="en-US" dirty="0"/>
              <a:t>的函数，坐标在</a:t>
            </a:r>
            <a:r>
              <a:rPr lang="en-US" altLang="zh-CN" dirty="0"/>
              <a:t>N*M*K</a:t>
            </a:r>
            <a:r>
              <a:rPr lang="zh-CN" altLang="en-US" dirty="0"/>
              <a:t>内，每次询问一个位置的函数值，求一个极大点。</a:t>
            </a:r>
            <a:endParaRPr lang="en-US" altLang="zh-CN" dirty="0"/>
          </a:p>
          <a:p>
            <a:r>
              <a:rPr lang="zh-CN" altLang="en-US" dirty="0"/>
              <a:t>任务</a:t>
            </a:r>
            <a:r>
              <a:rPr lang="en-US" altLang="zh-CN" dirty="0"/>
              <a:t>1</a:t>
            </a:r>
            <a:r>
              <a:rPr lang="zh-CN" altLang="en-US" dirty="0"/>
              <a:t>：</a:t>
            </a:r>
            <a:r>
              <a:rPr lang="en-US" altLang="zh-CN" dirty="0"/>
              <a:t>M=K=1</a:t>
            </a:r>
            <a:r>
              <a:rPr lang="zh-CN" altLang="en-US" dirty="0"/>
              <a:t>，</a:t>
            </a:r>
            <a:r>
              <a:rPr lang="en-US" altLang="zh-CN" dirty="0"/>
              <a:t>N=1000000,Q=35</a:t>
            </a:r>
            <a:r>
              <a:rPr lang="zh-CN" altLang="en-US" dirty="0"/>
              <a:t>。</a:t>
            </a:r>
            <a:endParaRPr lang="en-US" altLang="zh-CN" dirty="0"/>
          </a:p>
          <a:p>
            <a:r>
              <a:rPr lang="zh-CN" altLang="en-US" dirty="0"/>
              <a:t>任务</a:t>
            </a:r>
            <a:r>
              <a:rPr lang="en-US" altLang="zh-CN" dirty="0"/>
              <a:t>2</a:t>
            </a:r>
            <a:r>
              <a:rPr lang="zh-CN" altLang="en-US" dirty="0"/>
              <a:t>：</a:t>
            </a:r>
            <a:r>
              <a:rPr lang="en-US" altLang="zh-CN" dirty="0"/>
              <a:t>K=1</a:t>
            </a:r>
            <a:r>
              <a:rPr lang="zh-CN" altLang="en-US" dirty="0"/>
              <a:t>，</a:t>
            </a:r>
            <a:r>
              <a:rPr lang="en-US" altLang="zh-CN" dirty="0"/>
              <a:t>N=M=1000,Q=3500</a:t>
            </a:r>
            <a:r>
              <a:rPr lang="zh-CN" altLang="en-US" dirty="0"/>
              <a:t>。</a:t>
            </a:r>
            <a:endParaRPr lang="en-US" altLang="zh-CN" dirty="0"/>
          </a:p>
          <a:p>
            <a:r>
              <a:rPr lang="zh-CN" altLang="en-US" dirty="0"/>
              <a:t>任务</a:t>
            </a:r>
            <a:r>
              <a:rPr lang="en-US" altLang="zh-CN" dirty="0"/>
              <a:t>3</a:t>
            </a:r>
            <a:r>
              <a:rPr lang="zh-CN" altLang="en-US" dirty="0"/>
              <a:t>：</a:t>
            </a:r>
            <a:r>
              <a:rPr lang="en-US" altLang="zh-CN" dirty="0"/>
              <a:t>N=M=K=500</a:t>
            </a:r>
            <a:r>
              <a:rPr lang="zh-CN" altLang="en-US" dirty="0"/>
              <a:t>，</a:t>
            </a:r>
            <a:r>
              <a:rPr lang="en-US" altLang="zh-CN" dirty="0"/>
              <a:t>Q=150000</a:t>
            </a:r>
            <a:r>
              <a:rPr lang="zh-CN" altLang="en-US" dirty="0"/>
              <a:t>。</a:t>
            </a:r>
            <a:endParaRPr lang="en-US" altLang="zh-CN" dirty="0"/>
          </a:p>
          <a:p>
            <a:r>
              <a:rPr lang="zh-CN" altLang="en-US" dirty="0"/>
              <a:t>交互库提前</a:t>
            </a:r>
            <a:r>
              <a:rPr lang="en-US" altLang="zh-CN" dirty="0"/>
              <a:t>fixed</a:t>
            </a:r>
          </a:p>
        </p:txBody>
      </p:sp>
    </p:spTree>
    <p:extLst>
      <p:ext uri="{BB962C8B-B14F-4D97-AF65-F5344CB8AC3E}">
        <p14:creationId xmlns:p14="http://schemas.microsoft.com/office/powerpoint/2010/main" val="3029132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B5DA5-ED28-4BD4-B8CE-7FA4BA046A55}"/>
              </a:ext>
            </a:extLst>
          </p:cNvPr>
          <p:cNvSpPr>
            <a:spLocks noGrp="1"/>
          </p:cNvSpPr>
          <p:nvPr>
            <p:ph type="title"/>
          </p:nvPr>
        </p:nvSpPr>
        <p:spPr/>
        <p:txBody>
          <a:bodyPr/>
          <a:lstStyle/>
          <a:p>
            <a:r>
              <a:rPr lang="en-US" altLang="zh-CN" dirty="0"/>
              <a:t>【BalticOI2018】【LOJ#2776】 </a:t>
            </a:r>
            <a:r>
              <a:rPr lang="zh-CN" altLang="en-US" dirty="0"/>
              <a:t>蠕虫之忧</a:t>
            </a:r>
          </a:p>
        </p:txBody>
      </p:sp>
      <p:sp>
        <p:nvSpPr>
          <p:cNvPr id="3" name="内容占位符 2">
            <a:extLst>
              <a:ext uri="{FF2B5EF4-FFF2-40B4-BE49-F238E27FC236}">
                <a16:creationId xmlns:a16="http://schemas.microsoft.com/office/drawing/2014/main" id="{F08B86E2-B169-41FF-87AD-018F822C7F11}"/>
              </a:ext>
            </a:extLst>
          </p:cNvPr>
          <p:cNvSpPr>
            <a:spLocks noGrp="1"/>
          </p:cNvSpPr>
          <p:nvPr>
            <p:ph idx="1"/>
          </p:nvPr>
        </p:nvSpPr>
        <p:spPr/>
        <p:txBody>
          <a:bodyPr/>
          <a:lstStyle/>
          <a:p>
            <a:r>
              <a:rPr lang="zh-CN" altLang="en-US" dirty="0"/>
              <a:t>子任务</a:t>
            </a:r>
            <a:r>
              <a:rPr lang="en-US" altLang="zh-CN" dirty="0"/>
              <a:t>1</a:t>
            </a:r>
          </a:p>
          <a:p>
            <a:r>
              <a:rPr lang="zh-CN" altLang="en-US" dirty="0"/>
              <a:t>有人说：二分！？三分！？可是次数都不够。</a:t>
            </a:r>
            <a:endParaRPr lang="en-US" altLang="zh-CN" dirty="0"/>
          </a:p>
          <a:p>
            <a:r>
              <a:rPr lang="zh-CN" altLang="en-US" dirty="0"/>
              <a:t>这时候我们需要用黄金分割比分。</a:t>
            </a:r>
            <a:endParaRPr lang="en-US" altLang="zh-CN" dirty="0"/>
          </a:p>
          <a:p>
            <a:r>
              <a:rPr lang="zh-CN" altLang="en-US" dirty="0"/>
              <a:t>因为黄金分割比位置在下一层二分处还是该位置。</a:t>
            </a:r>
          </a:p>
        </p:txBody>
      </p:sp>
    </p:spTree>
    <p:extLst>
      <p:ext uri="{BB962C8B-B14F-4D97-AF65-F5344CB8AC3E}">
        <p14:creationId xmlns:p14="http://schemas.microsoft.com/office/powerpoint/2010/main" val="531921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CCF09-E033-4888-87E6-71DFE1B8ECD2}"/>
              </a:ext>
            </a:extLst>
          </p:cNvPr>
          <p:cNvSpPr>
            <a:spLocks noGrp="1"/>
          </p:cNvSpPr>
          <p:nvPr>
            <p:ph type="title"/>
          </p:nvPr>
        </p:nvSpPr>
        <p:spPr/>
        <p:txBody>
          <a:bodyPr/>
          <a:lstStyle/>
          <a:p>
            <a:r>
              <a:rPr lang="en-US" altLang="zh-CN" dirty="0"/>
              <a:t>【BalticOI2018】【LOJ#2776】 </a:t>
            </a:r>
            <a:r>
              <a:rPr lang="zh-CN" altLang="en-US" dirty="0"/>
              <a:t>蠕虫之忧</a:t>
            </a:r>
          </a:p>
        </p:txBody>
      </p:sp>
      <p:sp>
        <p:nvSpPr>
          <p:cNvPr id="3" name="内容占位符 2">
            <a:extLst>
              <a:ext uri="{FF2B5EF4-FFF2-40B4-BE49-F238E27FC236}">
                <a16:creationId xmlns:a16="http://schemas.microsoft.com/office/drawing/2014/main" id="{9E063B85-0743-4C81-B4F7-AB0F9972321B}"/>
              </a:ext>
            </a:extLst>
          </p:cNvPr>
          <p:cNvSpPr>
            <a:spLocks noGrp="1"/>
          </p:cNvSpPr>
          <p:nvPr>
            <p:ph idx="1"/>
          </p:nvPr>
        </p:nvSpPr>
        <p:spPr/>
        <p:txBody>
          <a:bodyPr/>
          <a:lstStyle/>
          <a:p>
            <a:r>
              <a:rPr lang="zh-CN" altLang="en-US" dirty="0"/>
              <a:t>子任务</a:t>
            </a:r>
            <a:r>
              <a:rPr lang="en-US" altLang="zh-CN" dirty="0"/>
              <a:t>2</a:t>
            </a:r>
          </a:p>
          <a:p>
            <a:r>
              <a:rPr lang="zh-CN" altLang="en-US" dirty="0"/>
              <a:t>复制一维二分到二维，每次询问中线上最大值点，看看他左右两侧哪一侧增高就去哪边，不过注意可以每次二分较短的一维。同时如果之前查询到的全局最大值比当前线上最大值大，则向全局最大值位置继续二分。</a:t>
            </a:r>
          </a:p>
        </p:txBody>
      </p:sp>
    </p:spTree>
    <p:extLst>
      <p:ext uri="{BB962C8B-B14F-4D97-AF65-F5344CB8AC3E}">
        <p14:creationId xmlns:p14="http://schemas.microsoft.com/office/powerpoint/2010/main" val="3914058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B49372-9DF2-4428-A0B9-536D4981C6E1}"/>
              </a:ext>
            </a:extLst>
          </p:cNvPr>
          <p:cNvSpPr>
            <a:spLocks noGrp="1"/>
          </p:cNvSpPr>
          <p:nvPr>
            <p:ph type="title"/>
          </p:nvPr>
        </p:nvSpPr>
        <p:spPr/>
        <p:txBody>
          <a:bodyPr/>
          <a:lstStyle/>
          <a:p>
            <a:r>
              <a:rPr lang="en-US" altLang="zh-CN" dirty="0"/>
              <a:t>【BalticOI2018】【LOJ#2776】 </a:t>
            </a:r>
            <a:r>
              <a:rPr lang="zh-CN" altLang="en-US" dirty="0"/>
              <a:t>蠕虫之忧</a:t>
            </a:r>
          </a:p>
        </p:txBody>
      </p:sp>
      <p:sp>
        <p:nvSpPr>
          <p:cNvPr id="3" name="内容占位符 2">
            <a:extLst>
              <a:ext uri="{FF2B5EF4-FFF2-40B4-BE49-F238E27FC236}">
                <a16:creationId xmlns:a16="http://schemas.microsoft.com/office/drawing/2014/main" id="{48EE7144-BBEA-4972-9CC1-39160DEEA954}"/>
              </a:ext>
            </a:extLst>
          </p:cNvPr>
          <p:cNvSpPr>
            <a:spLocks noGrp="1"/>
          </p:cNvSpPr>
          <p:nvPr>
            <p:ph idx="1"/>
          </p:nvPr>
        </p:nvSpPr>
        <p:spPr/>
        <p:txBody>
          <a:bodyPr/>
          <a:lstStyle/>
          <a:p>
            <a:r>
              <a:rPr lang="zh-CN" altLang="en-US" dirty="0"/>
              <a:t>子任务</a:t>
            </a:r>
            <a:r>
              <a:rPr lang="en-US" altLang="zh-CN" dirty="0"/>
              <a:t>3</a:t>
            </a:r>
          </a:p>
          <a:p>
            <a:r>
              <a:rPr lang="en-US" altLang="zh-CN" dirty="0"/>
              <a:t>Q</a:t>
            </a:r>
            <a:r>
              <a:rPr lang="zh-CN" altLang="en-US" dirty="0"/>
              <a:t>这么大，直接随便搞搞？</a:t>
            </a:r>
            <a:endParaRPr lang="en-US" altLang="zh-CN" dirty="0"/>
          </a:p>
          <a:p>
            <a:r>
              <a:rPr lang="zh-CN" altLang="en-US" dirty="0"/>
              <a:t>随机！先用</a:t>
            </a:r>
            <a:r>
              <a:rPr lang="en-US" altLang="zh-CN" dirty="0"/>
              <a:t>q/2</a:t>
            </a:r>
            <a:r>
              <a:rPr lang="zh-CN" altLang="en-US" dirty="0"/>
              <a:t>次随机询问，问一个最大的点，然后用这个点爬山。期望到山顶的路径长度其实很短。</a:t>
            </a:r>
            <a:endParaRPr lang="en-US" altLang="zh-CN" dirty="0"/>
          </a:p>
        </p:txBody>
      </p:sp>
    </p:spTree>
    <p:extLst>
      <p:ext uri="{BB962C8B-B14F-4D97-AF65-F5344CB8AC3E}">
        <p14:creationId xmlns:p14="http://schemas.microsoft.com/office/powerpoint/2010/main" val="1448046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E7DE13-D550-8633-D724-B5B8D1068623}"/>
              </a:ext>
            </a:extLst>
          </p:cNvPr>
          <p:cNvSpPr>
            <a:spLocks noGrp="1"/>
          </p:cNvSpPr>
          <p:nvPr>
            <p:ph type="title"/>
          </p:nvPr>
        </p:nvSpPr>
        <p:spPr/>
        <p:txBody>
          <a:bodyPr/>
          <a:lstStyle/>
          <a:p>
            <a:r>
              <a:rPr lang="zh-CN" altLang="en-US" dirty="0"/>
              <a:t>自创题 空间跳跃</a:t>
            </a:r>
          </a:p>
        </p:txBody>
      </p:sp>
      <p:sp>
        <p:nvSpPr>
          <p:cNvPr id="3" name="内容占位符 2">
            <a:extLst>
              <a:ext uri="{FF2B5EF4-FFF2-40B4-BE49-F238E27FC236}">
                <a16:creationId xmlns:a16="http://schemas.microsoft.com/office/drawing/2014/main" id="{884ED029-C675-E38D-DEB4-8711BD1D56A1}"/>
              </a:ext>
            </a:extLst>
          </p:cNvPr>
          <p:cNvSpPr>
            <a:spLocks noGrp="1"/>
          </p:cNvSpPr>
          <p:nvPr>
            <p:ph idx="1"/>
          </p:nvPr>
        </p:nvSpPr>
        <p:spPr/>
        <p:txBody>
          <a:bodyPr/>
          <a:lstStyle/>
          <a:p>
            <a:r>
              <a:rPr lang="zh-CN" altLang="en-US" dirty="0"/>
              <a:t>你在玩一个游戏，游戏中的一个关卡是这样的：</a:t>
            </a:r>
            <a:endParaRPr lang="en-US" altLang="zh-CN" dirty="0"/>
          </a:p>
          <a:p>
            <a:r>
              <a:rPr lang="zh-CN" altLang="en-US" dirty="0"/>
              <a:t>有一张</a:t>
            </a:r>
            <a:r>
              <a:rPr lang="en-US" altLang="zh-CN" dirty="0"/>
              <a:t>n</a:t>
            </a:r>
            <a:r>
              <a:rPr lang="zh-CN" altLang="en-US" dirty="0"/>
              <a:t>个节点和</a:t>
            </a:r>
            <a:r>
              <a:rPr lang="en-US" altLang="zh-CN" dirty="0"/>
              <a:t>m</a:t>
            </a:r>
            <a:r>
              <a:rPr lang="zh-CN" altLang="en-US" dirty="0"/>
              <a:t>条边的有向图，每条边有一个长度，你的角色一开始在</a:t>
            </a:r>
            <a:r>
              <a:rPr lang="en-US" altLang="zh-CN" dirty="0"/>
              <a:t>1</a:t>
            </a:r>
            <a:r>
              <a:rPr lang="zh-CN" altLang="en-US" dirty="0"/>
              <a:t>号点移动速度为</a:t>
            </a:r>
            <a:r>
              <a:rPr lang="en-US" altLang="zh-CN" dirty="0"/>
              <a:t>1</a:t>
            </a:r>
            <a:r>
              <a:rPr lang="zh-CN" altLang="en-US" dirty="0"/>
              <a:t>单位长度每秒，每次到达一个点会带权选择一个随机的出边走出去，在边上移动的时候会消耗对应长度的时间。你的目的是在</a:t>
            </a:r>
            <a:r>
              <a:rPr lang="en-US" altLang="zh-CN" dirty="0"/>
              <a:t>L</a:t>
            </a:r>
            <a:r>
              <a:rPr lang="zh-CN" altLang="en-US" dirty="0"/>
              <a:t>的时间内到达</a:t>
            </a:r>
            <a:r>
              <a:rPr lang="en-US" altLang="zh-CN" dirty="0"/>
              <a:t>n</a:t>
            </a:r>
            <a:r>
              <a:rPr lang="zh-CN" altLang="en-US" dirty="0"/>
              <a:t>号点，你可以选择在任意时间重开这一关。求你在现实世界过关所需要的最小期望时间。输出实数。</a:t>
            </a:r>
            <a:r>
              <a:rPr lang="en-US" altLang="zh-CN" dirty="0"/>
              <a:t>n&lt;=100,m&lt;=200,</a:t>
            </a:r>
            <a:r>
              <a:rPr lang="zh-CN" altLang="en-US" dirty="0"/>
              <a:t>其他所有数在</a:t>
            </a:r>
            <a:r>
              <a:rPr lang="en-US" altLang="zh-CN" dirty="0"/>
              <a:t>1e9</a:t>
            </a:r>
            <a:r>
              <a:rPr lang="zh-CN" altLang="en-US" dirty="0"/>
              <a:t>以内。</a:t>
            </a:r>
          </a:p>
        </p:txBody>
      </p:sp>
    </p:spTree>
    <p:extLst>
      <p:ext uri="{BB962C8B-B14F-4D97-AF65-F5344CB8AC3E}">
        <p14:creationId xmlns:p14="http://schemas.microsoft.com/office/powerpoint/2010/main" val="3399021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420A39-C8A7-C34E-1664-87AA48E443E6}"/>
              </a:ext>
            </a:extLst>
          </p:cNvPr>
          <p:cNvSpPr>
            <a:spLocks noGrp="1"/>
          </p:cNvSpPr>
          <p:nvPr>
            <p:ph type="title"/>
          </p:nvPr>
        </p:nvSpPr>
        <p:spPr/>
        <p:txBody>
          <a:bodyPr/>
          <a:lstStyle/>
          <a:p>
            <a:r>
              <a:rPr lang="zh-CN" altLang="en-US" dirty="0"/>
              <a:t>自创题 空间跳跃</a:t>
            </a:r>
          </a:p>
        </p:txBody>
      </p:sp>
      <p:sp>
        <p:nvSpPr>
          <p:cNvPr id="3" name="内容占位符 2">
            <a:extLst>
              <a:ext uri="{FF2B5EF4-FFF2-40B4-BE49-F238E27FC236}">
                <a16:creationId xmlns:a16="http://schemas.microsoft.com/office/drawing/2014/main" id="{895AE24C-0285-CE0A-B9C1-9CC330C67BFE}"/>
              </a:ext>
            </a:extLst>
          </p:cNvPr>
          <p:cNvSpPr>
            <a:spLocks noGrp="1"/>
          </p:cNvSpPr>
          <p:nvPr>
            <p:ph idx="1"/>
          </p:nvPr>
        </p:nvSpPr>
        <p:spPr/>
        <p:txBody>
          <a:bodyPr/>
          <a:lstStyle/>
          <a:p>
            <a:r>
              <a:rPr lang="zh-CN" altLang="en-US" dirty="0"/>
              <a:t>二分答案</a:t>
            </a:r>
            <a:r>
              <a:rPr lang="en-US" altLang="zh-CN" dirty="0"/>
              <a:t>T</a:t>
            </a:r>
            <a:r>
              <a:rPr lang="zh-CN" altLang="en-US" dirty="0"/>
              <a:t>，在游戏中加入一个虚拟按钮，这个按钮的功能是立刻以</a:t>
            </a:r>
            <a:r>
              <a:rPr lang="en-US" altLang="zh-CN" dirty="0"/>
              <a:t>T</a:t>
            </a:r>
            <a:r>
              <a:rPr lang="zh-CN" altLang="en-US" dirty="0"/>
              <a:t>的时间通关。</a:t>
            </a:r>
            <a:endParaRPr lang="en-US" altLang="zh-CN" dirty="0"/>
          </a:p>
          <a:p>
            <a:r>
              <a:rPr lang="zh-CN" altLang="en-US" dirty="0"/>
              <a:t>用动态规划算出人物在每一个点的期望通关时间和为了达到这个通关时间的决策（继续走、重开还是按按钮），如果最后我们发现在</a:t>
            </a:r>
            <a:r>
              <a:rPr lang="en-US" altLang="zh-CN" dirty="0"/>
              <a:t>1</a:t>
            </a:r>
            <a:r>
              <a:rPr lang="zh-CN" altLang="en-US" dirty="0"/>
              <a:t>号点按按钮是最优的则实际通关最小期望时间</a:t>
            </a:r>
            <a:r>
              <a:rPr lang="en-US" altLang="zh-CN" dirty="0"/>
              <a:t>&gt;=T,</a:t>
            </a:r>
            <a:r>
              <a:rPr lang="zh-CN" altLang="en-US" dirty="0"/>
              <a:t>否则</a:t>
            </a:r>
            <a:r>
              <a:rPr lang="en-US" altLang="zh-CN" dirty="0"/>
              <a:t>&lt;T</a:t>
            </a:r>
            <a:r>
              <a:rPr lang="zh-CN" altLang="en-US" dirty="0"/>
              <a:t>。</a:t>
            </a:r>
            <a:endParaRPr lang="en-US" altLang="zh-CN" dirty="0"/>
          </a:p>
        </p:txBody>
      </p:sp>
    </p:spTree>
    <p:extLst>
      <p:ext uri="{BB962C8B-B14F-4D97-AF65-F5344CB8AC3E}">
        <p14:creationId xmlns:p14="http://schemas.microsoft.com/office/powerpoint/2010/main" val="3568042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2EC6C5-68C8-4703-B88B-1C88D0618548}"/>
              </a:ext>
            </a:extLst>
          </p:cNvPr>
          <p:cNvSpPr>
            <a:spLocks noGrp="1"/>
          </p:cNvSpPr>
          <p:nvPr>
            <p:ph type="title"/>
          </p:nvPr>
        </p:nvSpPr>
        <p:spPr/>
        <p:txBody>
          <a:bodyPr/>
          <a:lstStyle/>
          <a:p>
            <a:r>
              <a:rPr lang="zh-CN" altLang="en-US" dirty="0"/>
              <a:t>前言</a:t>
            </a:r>
          </a:p>
        </p:txBody>
      </p:sp>
      <p:sp>
        <p:nvSpPr>
          <p:cNvPr id="3" name="内容占位符 2">
            <a:extLst>
              <a:ext uri="{FF2B5EF4-FFF2-40B4-BE49-F238E27FC236}">
                <a16:creationId xmlns:a16="http://schemas.microsoft.com/office/drawing/2014/main" id="{79FB2458-5905-427A-802F-94895C3DAD90}"/>
              </a:ext>
            </a:extLst>
          </p:cNvPr>
          <p:cNvSpPr>
            <a:spLocks noGrp="1"/>
          </p:cNvSpPr>
          <p:nvPr>
            <p:ph idx="1"/>
          </p:nvPr>
        </p:nvSpPr>
        <p:spPr/>
        <p:txBody>
          <a:bodyPr/>
          <a:lstStyle/>
          <a:p>
            <a:r>
              <a:rPr lang="zh-CN" altLang="en-US" dirty="0"/>
              <a:t>本次课程的题目主要都来源于网络，请做过的同学们闷声发大财。</a:t>
            </a:r>
            <a:endParaRPr lang="en-US" altLang="zh-CN" dirty="0"/>
          </a:p>
          <a:p>
            <a:r>
              <a:rPr lang="zh-CN" altLang="en-US" dirty="0"/>
              <a:t>每道题会给</a:t>
            </a:r>
            <a:r>
              <a:rPr lang="en-US" altLang="zh-CN"/>
              <a:t>5</a:t>
            </a:r>
            <a:r>
              <a:rPr lang="zh-CN" altLang="en-US"/>
              <a:t>分钟</a:t>
            </a:r>
            <a:r>
              <a:rPr lang="zh-CN" altLang="en-US" dirty="0"/>
              <a:t>的思考时间，有想法的同学可以上台分享。</a:t>
            </a:r>
          </a:p>
        </p:txBody>
      </p:sp>
    </p:spTree>
    <p:extLst>
      <p:ext uri="{BB962C8B-B14F-4D97-AF65-F5344CB8AC3E}">
        <p14:creationId xmlns:p14="http://schemas.microsoft.com/office/powerpoint/2010/main" val="1494257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F62B97-B6E6-40FC-9426-7101BB1D5E70}"/>
              </a:ext>
            </a:extLst>
          </p:cNvPr>
          <p:cNvSpPr>
            <a:spLocks noGrp="1"/>
          </p:cNvSpPr>
          <p:nvPr>
            <p:ph type="title"/>
          </p:nvPr>
        </p:nvSpPr>
        <p:spPr/>
        <p:txBody>
          <a:bodyPr/>
          <a:lstStyle/>
          <a:p>
            <a:r>
              <a:rPr lang="zh-CN" altLang="en-US" dirty="0"/>
              <a:t>分治算法</a:t>
            </a:r>
          </a:p>
        </p:txBody>
      </p:sp>
      <p:sp>
        <p:nvSpPr>
          <p:cNvPr id="3" name="内容占位符 2">
            <a:extLst>
              <a:ext uri="{FF2B5EF4-FFF2-40B4-BE49-F238E27FC236}">
                <a16:creationId xmlns:a16="http://schemas.microsoft.com/office/drawing/2014/main" id="{F5811C7C-4D56-4F93-BC67-686AEFB487E8}"/>
              </a:ext>
            </a:extLst>
          </p:cNvPr>
          <p:cNvSpPr>
            <a:spLocks noGrp="1"/>
          </p:cNvSpPr>
          <p:nvPr>
            <p:ph idx="1"/>
          </p:nvPr>
        </p:nvSpPr>
        <p:spPr/>
        <p:txBody>
          <a:bodyPr/>
          <a:lstStyle/>
          <a:p>
            <a:r>
              <a:rPr lang="zh-CN" altLang="en-US" dirty="0"/>
              <a:t>有分就有合，分治利用的就是两个整数据段可以快速合并的特点进行计算。</a:t>
            </a:r>
            <a:endParaRPr lang="en-US" altLang="zh-CN" dirty="0"/>
          </a:p>
          <a:p>
            <a:r>
              <a:rPr lang="zh-CN" altLang="en-US" dirty="0"/>
              <a:t>一维分治，树分治，高维分治（</a:t>
            </a:r>
            <a:r>
              <a:rPr lang="en-US" altLang="zh-CN" dirty="0" err="1"/>
              <a:t>kdtree</a:t>
            </a:r>
            <a:r>
              <a:rPr lang="zh-CN" altLang="en-US" dirty="0"/>
              <a:t>）。</a:t>
            </a:r>
            <a:endParaRPr lang="en-US" altLang="zh-CN" dirty="0"/>
          </a:p>
        </p:txBody>
      </p:sp>
    </p:spTree>
    <p:extLst>
      <p:ext uri="{BB962C8B-B14F-4D97-AF65-F5344CB8AC3E}">
        <p14:creationId xmlns:p14="http://schemas.microsoft.com/office/powerpoint/2010/main" val="154679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21C616-C63C-4E70-9C7B-5430962DF8E4}"/>
              </a:ext>
            </a:extLst>
          </p:cNvPr>
          <p:cNvSpPr>
            <a:spLocks noGrp="1"/>
          </p:cNvSpPr>
          <p:nvPr>
            <p:ph type="title"/>
          </p:nvPr>
        </p:nvSpPr>
        <p:spPr/>
        <p:txBody>
          <a:bodyPr/>
          <a:lstStyle/>
          <a:p>
            <a:r>
              <a:rPr lang="en-US" altLang="zh-CN" dirty="0"/>
              <a:t>FFT</a:t>
            </a:r>
            <a:endParaRPr lang="zh-CN" altLang="en-US" dirty="0"/>
          </a:p>
        </p:txBody>
      </p:sp>
      <p:sp>
        <p:nvSpPr>
          <p:cNvPr id="3" name="内容占位符 2">
            <a:extLst>
              <a:ext uri="{FF2B5EF4-FFF2-40B4-BE49-F238E27FC236}">
                <a16:creationId xmlns:a16="http://schemas.microsoft.com/office/drawing/2014/main" id="{CAFBB932-60F3-42AC-937A-7DD1CB6AD080}"/>
              </a:ext>
            </a:extLst>
          </p:cNvPr>
          <p:cNvSpPr>
            <a:spLocks noGrp="1"/>
          </p:cNvSpPr>
          <p:nvPr>
            <p:ph idx="1"/>
          </p:nvPr>
        </p:nvSpPr>
        <p:spPr/>
        <p:txBody>
          <a:bodyPr/>
          <a:lstStyle/>
          <a:p>
            <a:r>
              <a:rPr lang="zh-CN" altLang="en-US" dirty="0"/>
              <a:t>虽然不是必要知识，但是提一句。</a:t>
            </a:r>
            <a:endParaRPr lang="en-US" altLang="zh-CN" dirty="0"/>
          </a:p>
          <a:p>
            <a:r>
              <a:rPr lang="zh-CN" altLang="en-US" dirty="0"/>
              <a:t>其实</a:t>
            </a:r>
            <a:r>
              <a:rPr lang="en-US" altLang="zh-CN" dirty="0"/>
              <a:t>FFT</a:t>
            </a:r>
            <a:r>
              <a:rPr lang="zh-CN" altLang="en-US" dirty="0"/>
              <a:t>是分治的一个绝妙应用，没有学过的选手可以学一下。</a:t>
            </a:r>
          </a:p>
        </p:txBody>
      </p:sp>
    </p:spTree>
    <p:extLst>
      <p:ext uri="{BB962C8B-B14F-4D97-AF65-F5344CB8AC3E}">
        <p14:creationId xmlns:p14="http://schemas.microsoft.com/office/powerpoint/2010/main" val="3360679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950726-736D-4BFA-9C8B-30A05C436453}"/>
              </a:ext>
            </a:extLst>
          </p:cNvPr>
          <p:cNvSpPr>
            <a:spLocks noGrp="1"/>
          </p:cNvSpPr>
          <p:nvPr>
            <p:ph type="title"/>
          </p:nvPr>
        </p:nvSpPr>
        <p:spPr/>
        <p:txBody>
          <a:bodyPr/>
          <a:lstStyle/>
          <a:p>
            <a:r>
              <a:rPr lang="zh-CN" altLang="en-US" dirty="0"/>
              <a:t>主要授课内容</a:t>
            </a:r>
          </a:p>
        </p:txBody>
      </p:sp>
      <p:sp>
        <p:nvSpPr>
          <p:cNvPr id="3" name="内容占位符 2">
            <a:extLst>
              <a:ext uri="{FF2B5EF4-FFF2-40B4-BE49-F238E27FC236}">
                <a16:creationId xmlns:a16="http://schemas.microsoft.com/office/drawing/2014/main" id="{EC0D17FB-BCA6-473A-AD06-23C11E249A91}"/>
              </a:ext>
            </a:extLst>
          </p:cNvPr>
          <p:cNvSpPr>
            <a:spLocks noGrp="1"/>
          </p:cNvSpPr>
          <p:nvPr>
            <p:ph idx="1"/>
          </p:nvPr>
        </p:nvSpPr>
        <p:spPr/>
        <p:txBody>
          <a:bodyPr/>
          <a:lstStyle/>
          <a:p>
            <a:r>
              <a:rPr lang="zh-CN" altLang="en-US" dirty="0"/>
              <a:t>枚举（搜索）算法</a:t>
            </a:r>
            <a:endParaRPr lang="en-US" altLang="zh-CN" dirty="0"/>
          </a:p>
          <a:p>
            <a:r>
              <a:rPr lang="zh-CN" altLang="en-US" dirty="0"/>
              <a:t>分治算法</a:t>
            </a:r>
            <a:endParaRPr lang="en-US" altLang="zh-CN" dirty="0"/>
          </a:p>
          <a:p>
            <a:r>
              <a:rPr lang="zh-CN" altLang="en-US" dirty="0"/>
              <a:t>二分算法</a:t>
            </a:r>
            <a:endParaRPr lang="en-US" altLang="zh-CN" dirty="0"/>
          </a:p>
          <a:p>
            <a:r>
              <a:rPr lang="zh-CN" altLang="en-US" dirty="0"/>
              <a:t>贪心算法</a:t>
            </a:r>
          </a:p>
        </p:txBody>
      </p:sp>
    </p:spTree>
    <p:extLst>
      <p:ext uri="{BB962C8B-B14F-4D97-AF65-F5344CB8AC3E}">
        <p14:creationId xmlns:p14="http://schemas.microsoft.com/office/powerpoint/2010/main" val="345038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A4705A-BD8D-4047-A414-F05BC27BDB0D}"/>
              </a:ext>
            </a:extLst>
          </p:cNvPr>
          <p:cNvSpPr>
            <a:spLocks noGrp="1"/>
          </p:cNvSpPr>
          <p:nvPr>
            <p:ph type="title"/>
          </p:nvPr>
        </p:nvSpPr>
        <p:spPr/>
        <p:txBody>
          <a:bodyPr/>
          <a:lstStyle/>
          <a:p>
            <a:r>
              <a:rPr lang="zh-CN" altLang="en-US" dirty="0"/>
              <a:t>枚举（搜索）</a:t>
            </a:r>
          </a:p>
        </p:txBody>
      </p:sp>
      <p:sp>
        <p:nvSpPr>
          <p:cNvPr id="3" name="内容占位符 2">
            <a:extLst>
              <a:ext uri="{FF2B5EF4-FFF2-40B4-BE49-F238E27FC236}">
                <a16:creationId xmlns:a16="http://schemas.microsoft.com/office/drawing/2014/main" id="{005D2149-A54B-46BA-B692-18541D4DA58D}"/>
              </a:ext>
            </a:extLst>
          </p:cNvPr>
          <p:cNvSpPr>
            <a:spLocks noGrp="1"/>
          </p:cNvSpPr>
          <p:nvPr>
            <p:ph idx="1"/>
          </p:nvPr>
        </p:nvSpPr>
        <p:spPr/>
        <p:txBody>
          <a:bodyPr/>
          <a:lstStyle/>
          <a:p>
            <a:r>
              <a:rPr lang="zh-CN" altLang="en-US" dirty="0"/>
              <a:t>有些时候不容易被发现是此类算法。</a:t>
            </a:r>
            <a:endParaRPr lang="en-US" altLang="zh-CN" dirty="0"/>
          </a:p>
          <a:p>
            <a:r>
              <a:rPr lang="zh-CN" altLang="en-US" dirty="0"/>
              <a:t>一些搜索问题往往在写之前并不能很好的估计状态数。</a:t>
            </a:r>
            <a:endParaRPr lang="en-US" altLang="zh-CN" dirty="0"/>
          </a:p>
          <a:p>
            <a:r>
              <a:rPr lang="zh-CN" altLang="en-US" dirty="0"/>
              <a:t>很多时候我们可以发现题目中“满足某一性质的元素”个数不多。</a:t>
            </a:r>
            <a:endParaRPr lang="en-US" altLang="zh-CN" dirty="0"/>
          </a:p>
        </p:txBody>
      </p:sp>
    </p:spTree>
    <p:extLst>
      <p:ext uri="{BB962C8B-B14F-4D97-AF65-F5344CB8AC3E}">
        <p14:creationId xmlns:p14="http://schemas.microsoft.com/office/powerpoint/2010/main" val="276557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0F9C2-7E09-439A-9E69-9FE7E896F759}"/>
              </a:ext>
            </a:extLst>
          </p:cNvPr>
          <p:cNvSpPr>
            <a:spLocks noGrp="1"/>
          </p:cNvSpPr>
          <p:nvPr>
            <p:ph type="title"/>
          </p:nvPr>
        </p:nvSpPr>
        <p:spPr/>
        <p:txBody>
          <a:bodyPr/>
          <a:lstStyle/>
          <a:p>
            <a:r>
              <a:rPr lang="en-US" altLang="zh-CN" dirty="0"/>
              <a:t>Noip2009</a:t>
            </a:r>
            <a:r>
              <a:rPr lang="zh-CN" altLang="en-US" dirty="0"/>
              <a:t>靶形数独</a:t>
            </a:r>
          </a:p>
        </p:txBody>
      </p:sp>
      <p:sp>
        <p:nvSpPr>
          <p:cNvPr id="3" name="内容占位符 2">
            <a:extLst>
              <a:ext uri="{FF2B5EF4-FFF2-40B4-BE49-F238E27FC236}">
                <a16:creationId xmlns:a16="http://schemas.microsoft.com/office/drawing/2014/main" id="{61A1F89D-AD59-40CF-9A84-2C8DA9265677}"/>
              </a:ext>
            </a:extLst>
          </p:cNvPr>
          <p:cNvSpPr>
            <a:spLocks noGrp="1"/>
          </p:cNvSpPr>
          <p:nvPr>
            <p:ph idx="1"/>
          </p:nvPr>
        </p:nvSpPr>
        <p:spPr/>
        <p:txBody>
          <a:bodyPr/>
          <a:lstStyle/>
          <a:p>
            <a:r>
              <a:rPr lang="zh-CN" altLang="en-US" dirty="0"/>
              <a:t>朴素的数独问题，但是每个点有一个得分，得分就是你填上去的数字乘上该位置的一个常数，求总分最大。</a:t>
            </a:r>
            <a:endParaRPr lang="en-US" altLang="zh-CN" dirty="0"/>
          </a:p>
          <a:p>
            <a:r>
              <a:rPr lang="zh-CN" altLang="en-US" dirty="0"/>
              <a:t>数独中非 </a:t>
            </a:r>
            <a:r>
              <a:rPr lang="en-US" altLang="zh-CN" dirty="0"/>
              <a:t>0 </a:t>
            </a:r>
            <a:r>
              <a:rPr lang="zh-CN" altLang="en-US" dirty="0"/>
              <a:t>数的个数不少于 </a:t>
            </a:r>
            <a:r>
              <a:rPr lang="en-US" altLang="zh-CN" dirty="0"/>
              <a:t>24</a:t>
            </a:r>
            <a:r>
              <a:rPr lang="zh-CN" altLang="en-US" dirty="0"/>
              <a:t>。</a:t>
            </a:r>
            <a:endParaRPr lang="en-US" altLang="zh-CN" dirty="0"/>
          </a:p>
        </p:txBody>
      </p:sp>
    </p:spTree>
    <p:extLst>
      <p:ext uri="{BB962C8B-B14F-4D97-AF65-F5344CB8AC3E}">
        <p14:creationId xmlns:p14="http://schemas.microsoft.com/office/powerpoint/2010/main" val="2063958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327FF-6886-423C-BA1F-7F3286FA204F}"/>
              </a:ext>
            </a:extLst>
          </p:cNvPr>
          <p:cNvSpPr>
            <a:spLocks noGrp="1"/>
          </p:cNvSpPr>
          <p:nvPr>
            <p:ph type="title"/>
          </p:nvPr>
        </p:nvSpPr>
        <p:spPr/>
        <p:txBody>
          <a:bodyPr/>
          <a:lstStyle/>
          <a:p>
            <a:r>
              <a:rPr lang="zh-CN" altLang="en-US" dirty="0"/>
              <a:t>解答</a:t>
            </a:r>
          </a:p>
        </p:txBody>
      </p:sp>
      <p:sp>
        <p:nvSpPr>
          <p:cNvPr id="3" name="内容占位符 2">
            <a:extLst>
              <a:ext uri="{FF2B5EF4-FFF2-40B4-BE49-F238E27FC236}">
                <a16:creationId xmlns:a16="http://schemas.microsoft.com/office/drawing/2014/main" id="{151E8D19-AC9B-4094-A389-486B7F83950D}"/>
              </a:ext>
            </a:extLst>
          </p:cNvPr>
          <p:cNvSpPr>
            <a:spLocks noGrp="1"/>
          </p:cNvSpPr>
          <p:nvPr>
            <p:ph idx="1"/>
          </p:nvPr>
        </p:nvSpPr>
        <p:spPr/>
        <p:txBody>
          <a:bodyPr/>
          <a:lstStyle/>
          <a:p>
            <a:r>
              <a:rPr lang="zh-CN" altLang="en-US" dirty="0"/>
              <a:t>首先这个问题严格强于纯数独问题，必然只能搜索。</a:t>
            </a:r>
            <a:endParaRPr lang="en-US" altLang="zh-CN" dirty="0"/>
          </a:p>
          <a:p>
            <a:r>
              <a:rPr lang="zh-CN" altLang="en-US" dirty="0"/>
              <a:t>考虑加入剪枝：</a:t>
            </a:r>
            <a:endParaRPr lang="en-US" altLang="zh-CN" dirty="0"/>
          </a:p>
          <a:p>
            <a:pPr marL="0" indent="0">
              <a:buNone/>
            </a:pPr>
            <a:r>
              <a:rPr lang="en-US" altLang="zh-CN" dirty="0"/>
              <a:t>	-</a:t>
            </a:r>
            <a:r>
              <a:rPr lang="zh-CN" altLang="en-US" dirty="0"/>
              <a:t>每次最先搜索可能性最少的点。（可行性剪枝）</a:t>
            </a:r>
            <a:endParaRPr lang="en-US" altLang="zh-CN" dirty="0"/>
          </a:p>
          <a:p>
            <a:pPr marL="0" indent="0">
              <a:buNone/>
            </a:pPr>
            <a:r>
              <a:rPr lang="en-US" altLang="zh-CN" dirty="0"/>
              <a:t>	-</a:t>
            </a:r>
            <a:r>
              <a:rPr lang="zh-CN" altLang="en-US" dirty="0"/>
              <a:t>剩下的数最优情况下也超不过全局最优解则剪枝（最优化剪枝）</a:t>
            </a:r>
          </a:p>
        </p:txBody>
      </p:sp>
      <p:sp>
        <p:nvSpPr>
          <p:cNvPr id="4" name="文本框 3">
            <a:extLst>
              <a:ext uri="{FF2B5EF4-FFF2-40B4-BE49-F238E27FC236}">
                <a16:creationId xmlns:a16="http://schemas.microsoft.com/office/drawing/2014/main" id="{F5A61DC4-DC79-4A9F-8D6F-9FC8041C3378}"/>
              </a:ext>
            </a:extLst>
          </p:cNvPr>
          <p:cNvSpPr txBox="1"/>
          <p:nvPr/>
        </p:nvSpPr>
        <p:spPr>
          <a:xfrm>
            <a:off x="3039533" y="4624169"/>
            <a:ext cx="5943600" cy="1200329"/>
          </a:xfrm>
          <a:prstGeom prst="rect">
            <a:avLst/>
          </a:prstGeom>
          <a:noFill/>
          <a:ln>
            <a:solidFill>
              <a:srgbClr val="FF0000"/>
            </a:solidFill>
          </a:ln>
        </p:spPr>
        <p:txBody>
          <a:bodyPr wrap="square" rtlCol="0">
            <a:spAutoFit/>
          </a:bodyPr>
          <a:lstStyle/>
          <a:p>
            <a:r>
              <a:rPr lang="zh-CN" altLang="en-US" sz="3600" dirty="0">
                <a:solidFill>
                  <a:srgbClr val="FF0000"/>
                </a:solidFill>
              </a:rPr>
              <a:t>搜索问题两个最主要的剪枝方法就是可行性和最优化</a:t>
            </a:r>
          </a:p>
        </p:txBody>
      </p:sp>
    </p:spTree>
    <p:extLst>
      <p:ext uri="{BB962C8B-B14F-4D97-AF65-F5344CB8AC3E}">
        <p14:creationId xmlns:p14="http://schemas.microsoft.com/office/powerpoint/2010/main" val="1338876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F6811B-110A-4B1E-84D5-676C6FD7D71B}"/>
              </a:ext>
            </a:extLst>
          </p:cNvPr>
          <p:cNvSpPr>
            <a:spLocks noGrp="1"/>
          </p:cNvSpPr>
          <p:nvPr>
            <p:ph type="title"/>
          </p:nvPr>
        </p:nvSpPr>
        <p:spPr/>
        <p:txBody>
          <a:bodyPr/>
          <a:lstStyle/>
          <a:p>
            <a:r>
              <a:rPr lang="zh-CN" altLang="en-US" dirty="0"/>
              <a:t>一道自创题</a:t>
            </a:r>
          </a:p>
        </p:txBody>
      </p:sp>
      <p:sp>
        <p:nvSpPr>
          <p:cNvPr id="3" name="内容占位符 2">
            <a:extLst>
              <a:ext uri="{FF2B5EF4-FFF2-40B4-BE49-F238E27FC236}">
                <a16:creationId xmlns:a16="http://schemas.microsoft.com/office/drawing/2014/main" id="{3E29BF94-9E1A-4424-90FD-D32519461106}"/>
              </a:ext>
            </a:extLst>
          </p:cNvPr>
          <p:cNvSpPr>
            <a:spLocks noGrp="1"/>
          </p:cNvSpPr>
          <p:nvPr>
            <p:ph idx="1"/>
          </p:nvPr>
        </p:nvSpPr>
        <p:spPr/>
        <p:txBody>
          <a:bodyPr/>
          <a:lstStyle/>
          <a:p>
            <a:r>
              <a:rPr lang="zh-CN" altLang="en-US" dirty="0"/>
              <a:t>有</a:t>
            </a:r>
            <a:r>
              <a:rPr lang="en-US" altLang="zh-CN" dirty="0"/>
              <a:t>q</a:t>
            </a:r>
            <a:r>
              <a:rPr lang="zh-CN" altLang="en-US" dirty="0"/>
              <a:t>次询问，每次询问一个数</a:t>
            </a:r>
            <a:r>
              <a:rPr lang="en-US" altLang="zh-CN" dirty="0"/>
              <a:t>x</a:t>
            </a:r>
            <a:r>
              <a:rPr lang="zh-CN" altLang="en-US" dirty="0"/>
              <a:t>，询问</a:t>
            </a:r>
            <a:r>
              <a:rPr lang="en-US" altLang="zh-CN" dirty="0"/>
              <a:t>x</a:t>
            </a:r>
            <a:r>
              <a:rPr lang="zh-CN" altLang="en-US" dirty="0"/>
              <a:t>每次除一个约数知道最后变为</a:t>
            </a:r>
            <a:r>
              <a:rPr lang="en-US" altLang="zh-CN" dirty="0"/>
              <a:t>1</a:t>
            </a:r>
            <a:r>
              <a:rPr lang="zh-CN" altLang="en-US" dirty="0"/>
              <a:t>有多少种方式。比如</a:t>
            </a:r>
            <a:r>
              <a:rPr lang="en-US" altLang="zh-CN" dirty="0"/>
              <a:t>x=6</a:t>
            </a:r>
            <a:r>
              <a:rPr lang="zh-CN" altLang="en-US" dirty="0"/>
              <a:t>，</a:t>
            </a:r>
            <a:r>
              <a:rPr lang="en-US" altLang="zh-CN" dirty="0"/>
              <a:t>(6-&gt;1)(6-&gt;3-&gt;1)(6-&gt;2-&gt;1)</a:t>
            </a:r>
            <a:r>
              <a:rPr lang="zh-CN" altLang="en-US" dirty="0"/>
              <a:t>三种。</a:t>
            </a:r>
            <a:endParaRPr lang="en-US" altLang="zh-CN" dirty="0"/>
          </a:p>
          <a:p>
            <a:r>
              <a:rPr lang="en-US" altLang="zh-CN" dirty="0"/>
              <a:t>x&lt;=1e15</a:t>
            </a:r>
            <a:r>
              <a:rPr lang="zh-CN" altLang="en-US" dirty="0"/>
              <a:t>。</a:t>
            </a:r>
            <a:endParaRPr lang="en-US" altLang="zh-CN" dirty="0"/>
          </a:p>
          <a:p>
            <a:r>
              <a:rPr lang="en-US" altLang="zh-CN" dirty="0"/>
              <a:t>q&lt;=1e4</a:t>
            </a:r>
            <a:r>
              <a:rPr lang="zh-CN" altLang="en-US" dirty="0"/>
              <a:t>。</a:t>
            </a:r>
            <a:endParaRPr lang="en-US" altLang="zh-CN" dirty="0"/>
          </a:p>
          <a:p>
            <a:endParaRPr lang="en-US" altLang="zh-CN" dirty="0"/>
          </a:p>
          <a:p>
            <a:r>
              <a:rPr lang="zh-CN" altLang="en-US" dirty="0"/>
              <a:t>（对</a:t>
            </a:r>
            <a:r>
              <a:rPr lang="en-US" altLang="zh-CN" dirty="0"/>
              <a:t>x</a:t>
            </a:r>
            <a:r>
              <a:rPr lang="zh-CN" altLang="en-US" dirty="0"/>
              <a:t>做分解质因数可以用</a:t>
            </a:r>
            <a:r>
              <a:rPr lang="en-US" altLang="zh-CN" dirty="0"/>
              <a:t>Pollard-Rho</a:t>
            </a:r>
            <a:r>
              <a:rPr lang="zh-CN" altLang="en-US" dirty="0"/>
              <a:t>算法，期望复杂度为</a:t>
            </a:r>
            <a:r>
              <a:rPr lang="en-US" altLang="zh-CN" dirty="0"/>
              <a:t>O(n^0.25)</a:t>
            </a:r>
            <a:r>
              <a:rPr lang="zh-CN" altLang="en-US" dirty="0"/>
              <a:t>）</a:t>
            </a:r>
            <a:endParaRPr lang="en-US" altLang="zh-CN" dirty="0"/>
          </a:p>
        </p:txBody>
      </p:sp>
    </p:spTree>
    <p:extLst>
      <p:ext uri="{BB962C8B-B14F-4D97-AF65-F5344CB8AC3E}">
        <p14:creationId xmlns:p14="http://schemas.microsoft.com/office/powerpoint/2010/main" val="860211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82D3B0-DC80-4376-A48A-6296C9AF6656}"/>
              </a:ext>
            </a:extLst>
          </p:cNvPr>
          <p:cNvSpPr>
            <a:spLocks noGrp="1"/>
          </p:cNvSpPr>
          <p:nvPr>
            <p:ph type="title"/>
          </p:nvPr>
        </p:nvSpPr>
        <p:spPr/>
        <p:txBody>
          <a:bodyPr/>
          <a:lstStyle/>
          <a:p>
            <a:r>
              <a:rPr lang="zh-CN" altLang="en-US" dirty="0"/>
              <a:t>解答</a:t>
            </a:r>
          </a:p>
        </p:txBody>
      </p:sp>
      <p:sp>
        <p:nvSpPr>
          <p:cNvPr id="3" name="内容占位符 2">
            <a:extLst>
              <a:ext uri="{FF2B5EF4-FFF2-40B4-BE49-F238E27FC236}">
                <a16:creationId xmlns:a16="http://schemas.microsoft.com/office/drawing/2014/main" id="{365C4F3D-A597-40C6-9CCB-8667A0E80292}"/>
              </a:ext>
            </a:extLst>
          </p:cNvPr>
          <p:cNvSpPr>
            <a:spLocks noGrp="1"/>
          </p:cNvSpPr>
          <p:nvPr>
            <p:ph idx="1"/>
          </p:nvPr>
        </p:nvSpPr>
        <p:spPr/>
        <p:txBody>
          <a:bodyPr/>
          <a:lstStyle/>
          <a:p>
            <a:r>
              <a:rPr lang="zh-CN" altLang="en-US" dirty="0"/>
              <a:t>首先使用</a:t>
            </a:r>
            <a:r>
              <a:rPr lang="en-US" altLang="zh-CN" dirty="0"/>
              <a:t>Pollard-Rho</a:t>
            </a:r>
            <a:r>
              <a:rPr lang="zh-CN" altLang="en-US" dirty="0"/>
              <a:t>算法分解质因数（不会的同学请自学一下）</a:t>
            </a:r>
            <a:endParaRPr lang="en-US" altLang="zh-CN" dirty="0"/>
          </a:p>
          <a:p>
            <a:r>
              <a:rPr lang="zh-CN" altLang="en-US" dirty="0"/>
              <a:t>我们发现假设我们得到</a:t>
            </a:r>
            <a:r>
              <a:rPr lang="en-US" altLang="zh-CN" dirty="0"/>
              <a:t>x=a1^p1*a2^p2……</a:t>
            </a:r>
            <a:r>
              <a:rPr lang="en-US" altLang="zh-CN" dirty="0" err="1"/>
              <a:t>ak^pk</a:t>
            </a:r>
            <a:r>
              <a:rPr lang="zh-CN" altLang="en-US" dirty="0"/>
              <a:t>。</a:t>
            </a:r>
            <a:endParaRPr lang="en-US" altLang="zh-CN" dirty="0"/>
          </a:p>
          <a:p>
            <a:r>
              <a:rPr lang="zh-CN" altLang="en-US" dirty="0"/>
              <a:t>那么只有</a:t>
            </a:r>
            <a:r>
              <a:rPr lang="en-US" altLang="zh-CN" dirty="0"/>
              <a:t>(p1,p2…pk)</a:t>
            </a:r>
            <a:r>
              <a:rPr lang="zh-CN" altLang="en-US" dirty="0"/>
              <a:t>的无序元组有意义。</a:t>
            </a:r>
            <a:endParaRPr lang="en-US" altLang="zh-CN" dirty="0"/>
          </a:p>
          <a:p>
            <a:r>
              <a:rPr lang="zh-CN" altLang="en-US" dirty="0"/>
              <a:t>这样本质不同的元组数量的一个粗略上限是考虑</a:t>
            </a:r>
            <a:r>
              <a:rPr lang="en-US" altLang="zh-CN" dirty="0"/>
              <a:t>2^50~1e15</a:t>
            </a:r>
            <a:r>
              <a:rPr lang="zh-CN" altLang="en-US" dirty="0"/>
              <a:t>，而</a:t>
            </a:r>
            <a:r>
              <a:rPr lang="en-US" altLang="zh-CN" dirty="0"/>
              <a:t>50</a:t>
            </a:r>
            <a:r>
              <a:rPr lang="zh-CN" altLang="en-US" dirty="0"/>
              <a:t>的拆分数只有</a:t>
            </a:r>
            <a:r>
              <a:rPr lang="en-US" altLang="zh-CN" dirty="0"/>
              <a:t>2e5</a:t>
            </a:r>
            <a:r>
              <a:rPr lang="zh-CN" altLang="en-US" dirty="0"/>
              <a:t>级别。事实上会少很多。</a:t>
            </a:r>
            <a:endParaRPr lang="en-US" altLang="zh-CN" dirty="0"/>
          </a:p>
          <a:p>
            <a:r>
              <a:rPr lang="zh-CN" altLang="en-US" dirty="0"/>
              <a:t>直接暴搜出所有可能的元组组合并排列组合一下计算答案即可。</a:t>
            </a:r>
            <a:endParaRPr lang="en-US" altLang="zh-CN" dirty="0"/>
          </a:p>
          <a:p>
            <a:r>
              <a:rPr lang="zh-CN" altLang="en-US" dirty="0"/>
              <a:t>还可以进一步优化。。。。</a:t>
            </a:r>
          </a:p>
        </p:txBody>
      </p:sp>
      <p:sp>
        <p:nvSpPr>
          <p:cNvPr id="7" name="文本框 6">
            <a:extLst>
              <a:ext uri="{FF2B5EF4-FFF2-40B4-BE49-F238E27FC236}">
                <a16:creationId xmlns:a16="http://schemas.microsoft.com/office/drawing/2014/main" id="{E7E3A86E-3171-43CA-97FB-1CAFC1FABE3C}"/>
              </a:ext>
            </a:extLst>
          </p:cNvPr>
          <p:cNvSpPr txBox="1"/>
          <p:nvPr/>
        </p:nvSpPr>
        <p:spPr>
          <a:xfrm>
            <a:off x="2175934" y="5665569"/>
            <a:ext cx="7620000" cy="646331"/>
          </a:xfrm>
          <a:prstGeom prst="rect">
            <a:avLst/>
          </a:prstGeom>
          <a:noFill/>
          <a:ln>
            <a:solidFill>
              <a:srgbClr val="FF0000"/>
            </a:solidFill>
          </a:ln>
        </p:spPr>
        <p:txBody>
          <a:bodyPr wrap="square" rtlCol="0">
            <a:spAutoFit/>
          </a:bodyPr>
          <a:lstStyle/>
          <a:p>
            <a:r>
              <a:rPr lang="zh-CN" altLang="en-US" sz="3600" dirty="0">
                <a:solidFill>
                  <a:srgbClr val="FF0000"/>
                </a:solidFill>
              </a:rPr>
              <a:t>搜索问题的核心是先要发现可以搜索</a:t>
            </a:r>
          </a:p>
        </p:txBody>
      </p:sp>
    </p:spTree>
    <p:extLst>
      <p:ext uri="{BB962C8B-B14F-4D97-AF65-F5344CB8AC3E}">
        <p14:creationId xmlns:p14="http://schemas.microsoft.com/office/powerpoint/2010/main" val="1080047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E8892D-5657-4655-806F-9A16A5E94A20}"/>
              </a:ext>
            </a:extLst>
          </p:cNvPr>
          <p:cNvSpPr>
            <a:spLocks noGrp="1"/>
          </p:cNvSpPr>
          <p:nvPr>
            <p:ph type="title"/>
          </p:nvPr>
        </p:nvSpPr>
        <p:spPr/>
        <p:txBody>
          <a:bodyPr/>
          <a:lstStyle/>
          <a:p>
            <a:r>
              <a:rPr lang="en-US" altLang="zh-CN" dirty="0"/>
              <a:t>SDOI2015 </a:t>
            </a:r>
            <a:r>
              <a:rPr lang="zh-CN" altLang="en-US" dirty="0"/>
              <a:t>排序</a:t>
            </a:r>
          </a:p>
        </p:txBody>
      </p:sp>
      <p:sp>
        <p:nvSpPr>
          <p:cNvPr id="3" name="内容占位符 2">
            <a:extLst>
              <a:ext uri="{FF2B5EF4-FFF2-40B4-BE49-F238E27FC236}">
                <a16:creationId xmlns:a16="http://schemas.microsoft.com/office/drawing/2014/main" id="{A5784B2F-417F-4C1B-AC61-B87830CE43EC}"/>
              </a:ext>
            </a:extLst>
          </p:cNvPr>
          <p:cNvSpPr>
            <a:spLocks noGrp="1"/>
          </p:cNvSpPr>
          <p:nvPr>
            <p:ph idx="1"/>
          </p:nvPr>
        </p:nvSpPr>
        <p:spPr/>
        <p:txBody>
          <a:bodyPr/>
          <a:lstStyle/>
          <a:p>
            <a:r>
              <a:rPr lang="zh-CN" altLang="en-US" dirty="0"/>
              <a:t>有一个</a:t>
            </a:r>
            <a:r>
              <a:rPr lang="en-US" altLang="zh-CN" dirty="0"/>
              <a:t>1~2^n</a:t>
            </a:r>
            <a:r>
              <a:rPr lang="zh-CN" altLang="en-US" dirty="0"/>
              <a:t>的排列，要将排列从小到大排序，可以执行的操作有</a:t>
            </a:r>
            <a:r>
              <a:rPr lang="en-US" altLang="zh-CN" dirty="0"/>
              <a:t>n</a:t>
            </a:r>
            <a:r>
              <a:rPr lang="zh-CN" altLang="en-US" dirty="0"/>
              <a:t>种，每种操作最多可以执行一次，对于所有的</a:t>
            </a:r>
            <a:r>
              <a:rPr lang="en-US" altLang="zh-CN" dirty="0" err="1"/>
              <a:t>i</a:t>
            </a:r>
            <a:r>
              <a:rPr lang="zh-CN" altLang="en-US" dirty="0"/>
              <a:t> （</a:t>
            </a:r>
            <a:r>
              <a:rPr lang="en-US" altLang="zh-CN" dirty="0" err="1"/>
              <a:t>i</a:t>
            </a:r>
            <a:r>
              <a:rPr lang="en-US" altLang="zh-CN" dirty="0"/>
              <a:t>=1~n</a:t>
            </a:r>
            <a:r>
              <a:rPr lang="zh-CN" altLang="en-US" dirty="0"/>
              <a:t>），第</a:t>
            </a:r>
            <a:r>
              <a:rPr lang="en-US" altLang="zh-CN" dirty="0" err="1"/>
              <a:t>i</a:t>
            </a:r>
            <a:r>
              <a:rPr lang="zh-CN" altLang="en-US" dirty="0"/>
              <a:t>种操作为将序列从左到右划分为</a:t>
            </a:r>
            <a:r>
              <a:rPr lang="en-US" altLang="zh-CN" dirty="0"/>
              <a:t>2^{n-i+1}</a:t>
            </a:r>
            <a:r>
              <a:rPr lang="zh-CN" altLang="en-US" dirty="0"/>
              <a:t>段，每段恰好包括</a:t>
            </a:r>
            <a:r>
              <a:rPr lang="en-US" altLang="zh-CN" dirty="0"/>
              <a:t>2^{i-1}</a:t>
            </a:r>
            <a:r>
              <a:rPr lang="zh-CN" altLang="en-US" dirty="0"/>
              <a:t>个数，然后整体交换其中两段。求不同的操作序列有多少个。</a:t>
            </a:r>
            <a:endParaRPr lang="en-US" altLang="zh-CN" dirty="0"/>
          </a:p>
          <a:p>
            <a:r>
              <a:rPr lang="en-US" altLang="zh-CN" dirty="0"/>
              <a:t>n&lt;=12</a:t>
            </a:r>
            <a:r>
              <a:rPr lang="zh-CN" altLang="en-US" dirty="0"/>
              <a:t>。</a:t>
            </a:r>
          </a:p>
        </p:txBody>
      </p:sp>
    </p:spTree>
    <p:extLst>
      <p:ext uri="{BB962C8B-B14F-4D97-AF65-F5344CB8AC3E}">
        <p14:creationId xmlns:p14="http://schemas.microsoft.com/office/powerpoint/2010/main" val="19950324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1395</Words>
  <Application>Microsoft Office PowerPoint</Application>
  <PresentationFormat>宽屏</PresentationFormat>
  <Paragraphs>87</Paragraphs>
  <Slides>21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21</vt:i4>
      </vt:variant>
    </vt:vector>
  </HeadingPairs>
  <TitlesOfParts>
    <vt:vector size="25" baseType="lpstr">
      <vt:lpstr>Arial</vt:lpstr>
      <vt:lpstr>Century Gothic</vt:lpstr>
      <vt:lpstr>Wingdings 3</vt:lpstr>
      <vt:lpstr>离子</vt:lpstr>
      <vt:lpstr>基本算法选讲</vt:lpstr>
      <vt:lpstr>前言</vt:lpstr>
      <vt:lpstr>主要授课内容</vt:lpstr>
      <vt:lpstr>枚举（搜索）</vt:lpstr>
      <vt:lpstr>Noip2009靶形数独</vt:lpstr>
      <vt:lpstr>解答</vt:lpstr>
      <vt:lpstr>一道自创题</vt:lpstr>
      <vt:lpstr>解答</vt:lpstr>
      <vt:lpstr>SDOI2015 排序</vt:lpstr>
      <vt:lpstr>解答</vt:lpstr>
      <vt:lpstr>二分</vt:lpstr>
      <vt:lpstr>最大平均子段和</vt:lpstr>
      <vt:lpstr>最大平均子段和</vt:lpstr>
      <vt:lpstr>【BalticOI2018】【LOJ#2776】 蠕虫之忧</vt:lpstr>
      <vt:lpstr>【BalticOI2018】【LOJ#2776】 蠕虫之忧</vt:lpstr>
      <vt:lpstr>【BalticOI2018】【LOJ#2776】 蠕虫之忧</vt:lpstr>
      <vt:lpstr>【BalticOI2018】【LOJ#2776】 蠕虫之忧</vt:lpstr>
      <vt:lpstr>自创题 空间跳跃</vt:lpstr>
      <vt:lpstr>自创题 空间跳跃</vt:lpstr>
      <vt:lpstr>分治算法</vt:lpstr>
      <vt:lpstr>FFT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基本算法选讲</dc:title>
  <dc:creator>huangzk0506@sina.com</dc:creator>
  <cp:lastModifiedBy>huangzk0506@sina.com</cp:lastModifiedBy>
  <cp:revision>1</cp:revision>
  <dcterms:created xsi:type="dcterms:W3CDTF">2023-09-30T11:36:20Z</dcterms:created>
  <dcterms:modified xsi:type="dcterms:W3CDTF">2023-09-30T11:36:57Z</dcterms:modified>
</cp:coreProperties>
</file>