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0" r:id="rId3"/>
    <p:sldId id="273" r:id="rId4"/>
    <p:sldId id="274" r:id="rId5"/>
    <p:sldId id="282" r:id="rId6"/>
    <p:sldId id="283" r:id="rId7"/>
    <p:sldId id="275" r:id="rId8"/>
    <p:sldId id="284" r:id="rId9"/>
    <p:sldId id="296" r:id="rId10"/>
    <p:sldId id="297" r:id="rId11"/>
    <p:sldId id="288" r:id="rId12"/>
    <p:sldId id="289" r:id="rId13"/>
    <p:sldId id="290" r:id="rId14"/>
    <p:sldId id="291" r:id="rId15"/>
    <p:sldId id="292" r:id="rId16"/>
    <p:sldId id="293" r:id="rId17"/>
    <p:sldId id="311" r:id="rId18"/>
    <p:sldId id="310" r:id="rId19"/>
    <p:sldId id="312" r:id="rId20"/>
    <p:sldId id="320" r:id="rId21"/>
    <p:sldId id="321" r:id="rId22"/>
    <p:sldId id="322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6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2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96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6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8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5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8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0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0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EA0547-26B0-458A-BB4D-B99D17412CDD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FC53-BE16-4CDB-B798-ADD688C7B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3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7A42-2CF2-4219-B246-374E67F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</a:t>
            </a:r>
            <a:r>
              <a:rPr lang="zh-CN" altLang="en-US" dirty="0"/>
              <a:t>（原创题）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18675-9643-45B1-A57A-5A9B22DA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给定一个排列，随机做</a:t>
            </a:r>
            <a:r>
              <a:rPr lang="en-US" altLang="zh-CN" dirty="0"/>
              <a:t>k</a:t>
            </a:r>
            <a:r>
              <a:rPr lang="zh-CN" altLang="en-US" dirty="0"/>
              <a:t>次交换两个数，求最后期望逆序对数。</a:t>
            </a:r>
            <a:endParaRPr lang="en-US" altLang="zh-CN" dirty="0"/>
          </a:p>
          <a:p>
            <a:r>
              <a:rPr lang="en-US" altLang="zh-CN" dirty="0"/>
              <a:t>n&lt;=5e5</a:t>
            </a:r>
            <a:r>
              <a:rPr lang="zh-CN" altLang="en-US" dirty="0"/>
              <a:t>，</a:t>
            </a:r>
            <a:r>
              <a:rPr lang="en-US" altLang="zh-CN" dirty="0"/>
              <a:t>k&lt;=1e9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210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E4C15-0F21-4AE3-B122-D5A0D902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6A6ED-29FE-4870-8C71-02BA7153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首先考虑</a:t>
            </a:r>
            <a:r>
              <a:rPr lang="en-US" altLang="zh-CN" dirty="0"/>
              <a:t>ai&lt;=bi</a:t>
            </a:r>
            <a:r>
              <a:rPr lang="zh-CN" altLang="en-US" dirty="0"/>
              <a:t>的怪物，即会帮你加血的，显然要先打。</a:t>
            </a:r>
            <a:endParaRPr lang="en-US" altLang="zh-CN" dirty="0"/>
          </a:p>
          <a:p>
            <a:r>
              <a:rPr lang="zh-CN" altLang="en-US" dirty="0"/>
              <a:t>显然是先打</a:t>
            </a:r>
            <a:r>
              <a:rPr lang="en-US" altLang="zh-CN" dirty="0"/>
              <a:t>ai</a:t>
            </a:r>
            <a:r>
              <a:rPr lang="zh-CN" altLang="en-US" dirty="0"/>
              <a:t>小的。</a:t>
            </a:r>
            <a:endParaRPr lang="en-US" altLang="zh-CN" dirty="0"/>
          </a:p>
          <a:p>
            <a:r>
              <a:rPr lang="zh-CN" altLang="en-US" dirty="0"/>
              <a:t>比较困难的是</a:t>
            </a:r>
            <a:r>
              <a:rPr lang="en-US" altLang="zh-CN" dirty="0"/>
              <a:t>ai&gt;=bi</a:t>
            </a:r>
            <a:r>
              <a:rPr lang="zh-CN" altLang="en-US" dirty="0"/>
              <a:t>的怪物，考虑简单的</a:t>
            </a:r>
            <a:r>
              <a:rPr lang="en-US" altLang="zh-CN" dirty="0"/>
              <a:t>n=2</a:t>
            </a:r>
            <a:r>
              <a:rPr lang="zh-CN" altLang="en-US" dirty="0"/>
              <a:t>的情况，有</a:t>
            </a:r>
            <a:r>
              <a:rPr lang="en-US" altLang="zh-CN" dirty="0"/>
              <a:t>(a1,b1),(a2,b2)</a:t>
            </a:r>
            <a:r>
              <a:rPr lang="zh-CN" altLang="en-US" dirty="0"/>
              <a:t>，先打</a:t>
            </a:r>
            <a:r>
              <a:rPr lang="en-US" altLang="zh-CN" dirty="0"/>
              <a:t>1</a:t>
            </a:r>
            <a:r>
              <a:rPr lang="zh-CN" altLang="en-US" dirty="0"/>
              <a:t>对血量</a:t>
            </a:r>
            <a:r>
              <a:rPr lang="en-US" altLang="zh-CN" dirty="0"/>
              <a:t>x</a:t>
            </a:r>
            <a:r>
              <a:rPr lang="zh-CN" altLang="en-US" dirty="0"/>
              <a:t>的限制是</a:t>
            </a:r>
            <a:r>
              <a:rPr lang="en-US" altLang="zh-CN" dirty="0"/>
              <a:t>x&gt;=max(a1,a1+a2-b1)</a:t>
            </a:r>
            <a:r>
              <a:rPr lang="zh-CN" altLang="en-US" dirty="0"/>
              <a:t>，先打</a:t>
            </a:r>
            <a:r>
              <a:rPr lang="en-US" altLang="zh-CN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x&gt;=max(a2,a1+a2-b2)</a:t>
            </a:r>
            <a:r>
              <a:rPr lang="zh-CN" altLang="en-US" dirty="0"/>
              <a:t>。可以证明</a:t>
            </a:r>
            <a:r>
              <a:rPr lang="en-US" altLang="zh-CN" dirty="0"/>
              <a:t>max(a2,a1+a2-b2)</a:t>
            </a:r>
            <a:r>
              <a:rPr lang="zh-CN" altLang="en-US" dirty="0"/>
              <a:t>和</a:t>
            </a:r>
            <a:r>
              <a:rPr lang="en-US" altLang="zh-CN" dirty="0"/>
              <a:t>max(a1,a1+a2-b1)</a:t>
            </a:r>
            <a:r>
              <a:rPr lang="zh-CN" altLang="en-US" dirty="0"/>
              <a:t>比大小只和</a:t>
            </a:r>
            <a:r>
              <a:rPr lang="en-US" altLang="zh-CN" dirty="0"/>
              <a:t>b1</a:t>
            </a:r>
            <a:r>
              <a:rPr lang="zh-CN" altLang="en-US" dirty="0"/>
              <a:t>与</a:t>
            </a:r>
            <a:r>
              <a:rPr lang="en-US" altLang="zh-CN" dirty="0"/>
              <a:t>b2</a:t>
            </a:r>
            <a:r>
              <a:rPr lang="zh-CN" altLang="en-US" dirty="0"/>
              <a:t>大小有关。所以一定先打</a:t>
            </a:r>
            <a:r>
              <a:rPr lang="en-US" altLang="zh-CN" dirty="0"/>
              <a:t>bi</a:t>
            </a:r>
            <a:r>
              <a:rPr lang="zh-CN" altLang="en-US" dirty="0"/>
              <a:t>最大的。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n</a:t>
            </a:r>
            <a:r>
              <a:rPr lang="zh-CN" altLang="en-US" dirty="0"/>
              <a:t>任意的情况我们可以考虑，对于任意方案，我们都可以交换其中两个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r>
              <a:rPr lang="zh-CN" altLang="en-US" dirty="0"/>
              <a:t>且</a:t>
            </a:r>
            <a:r>
              <a:rPr lang="en-US" altLang="zh-CN" dirty="0"/>
              <a:t>bi&lt;</a:t>
            </a:r>
            <a:r>
              <a:rPr lang="en-US" altLang="zh-CN" dirty="0" err="1"/>
              <a:t>bj</a:t>
            </a:r>
            <a:r>
              <a:rPr lang="zh-CN" altLang="en-US" dirty="0"/>
              <a:t>的怪物使得答案变不劣，所以对任意</a:t>
            </a:r>
            <a:r>
              <a:rPr lang="en-US" altLang="zh-CN" dirty="0"/>
              <a:t>n</a:t>
            </a:r>
            <a:r>
              <a:rPr lang="zh-CN" altLang="en-US" dirty="0"/>
              <a:t>也成立。</a:t>
            </a:r>
          </a:p>
        </p:txBody>
      </p:sp>
    </p:spTree>
    <p:extLst>
      <p:ext uri="{BB962C8B-B14F-4D97-AF65-F5344CB8AC3E}">
        <p14:creationId xmlns:p14="http://schemas.microsoft.com/office/powerpoint/2010/main" val="88150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24B06-295C-40B3-865F-9F528A22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LOJ3252</a:t>
            </a:r>
            <a:r>
              <a:rPr lang="zh-CN" altLang="en-US" dirty="0"/>
              <a:t>只不过是长的领带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3A849-6B5F-4034-9C93-9A983607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n+1</a:t>
            </a:r>
            <a:r>
              <a:rPr lang="zh-CN" altLang="en-US" dirty="0"/>
              <a:t>个数</a:t>
            </a:r>
            <a:r>
              <a:rPr lang="en-US" altLang="zh-CN" dirty="0"/>
              <a:t>ai</a:t>
            </a:r>
            <a:r>
              <a:rPr lang="zh-CN" altLang="en-US" dirty="0"/>
              <a:t>，和</a:t>
            </a:r>
            <a:r>
              <a:rPr lang="en-US" altLang="zh-CN" dirty="0"/>
              <a:t>n</a:t>
            </a:r>
            <a:r>
              <a:rPr lang="zh-CN" altLang="en-US" dirty="0"/>
              <a:t>个数</a:t>
            </a:r>
            <a:r>
              <a:rPr lang="en-US" altLang="zh-CN" dirty="0"/>
              <a:t>bi</a:t>
            </a:r>
            <a:r>
              <a:rPr lang="zh-CN" altLang="en-US" dirty="0"/>
              <a:t>。对于每个</a:t>
            </a:r>
            <a:r>
              <a:rPr lang="en-US" altLang="zh-CN" dirty="0"/>
              <a:t>x</a:t>
            </a:r>
            <a:r>
              <a:rPr lang="zh-CN" altLang="en-US" dirty="0"/>
              <a:t>，你要求出去掉</a:t>
            </a:r>
            <a:r>
              <a:rPr lang="en-US" altLang="zh-CN" dirty="0"/>
              <a:t>ax</a:t>
            </a:r>
            <a:r>
              <a:rPr lang="zh-CN" altLang="en-US" dirty="0"/>
              <a:t>后所有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配对方案（假设</a:t>
            </a:r>
            <a:r>
              <a:rPr lang="en-US" altLang="zh-CN" dirty="0"/>
              <a:t>bi</a:t>
            </a:r>
            <a:r>
              <a:rPr lang="zh-CN" altLang="en-US" dirty="0"/>
              <a:t>匹配了</a:t>
            </a:r>
            <a:r>
              <a:rPr lang="en-US" altLang="zh-CN" dirty="0"/>
              <a:t>a{pi}</a:t>
            </a:r>
            <a:r>
              <a:rPr lang="zh-CN" altLang="en-US" dirty="0"/>
              <a:t>）中权值的最小值。一个配对方案的权值定义为每一组配对价值的最大值。一个配对的价值是</a:t>
            </a:r>
            <a:r>
              <a:rPr lang="en-US" altLang="zh-CN" dirty="0"/>
              <a:t>max(a{pi}-bi,0)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n&lt;=2e5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40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0F322-511E-4517-97F0-6B2C8AA3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3657A-AE5C-4BCA-A39C-6DD8CFAB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可以发现，如果只考虑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b</a:t>
            </a:r>
            <a:r>
              <a:rPr lang="zh-CN" altLang="en-US" dirty="0"/>
              <a:t>匹配，那么权值最小的匹配方案一定是把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都排序后对应匹配。</a:t>
            </a:r>
            <a:endParaRPr lang="en-US" altLang="zh-CN" dirty="0"/>
          </a:p>
          <a:p>
            <a:r>
              <a:rPr lang="zh-CN" altLang="en-US" dirty="0"/>
              <a:t>证明：考虑另一种做法，二分一个答案 </a:t>
            </a:r>
            <a:r>
              <a:rPr lang="en-US" altLang="zh-CN" dirty="0"/>
              <a:t>k</a:t>
            </a:r>
            <a:r>
              <a:rPr lang="zh-CN" altLang="en-US" dirty="0"/>
              <a:t>然后看看能不能把</a:t>
            </a:r>
            <a:r>
              <a:rPr lang="en-US" altLang="zh-CN" dirty="0"/>
              <a:t>b&lt;=a&lt;=</a:t>
            </a:r>
            <a:r>
              <a:rPr lang="en-US" altLang="zh-CN" dirty="0" err="1"/>
              <a:t>b+k</a:t>
            </a:r>
            <a:r>
              <a:rPr lang="zh-CN" altLang="en-US" dirty="0"/>
              <a:t>的对做匹配，考虑从小到大加入</a:t>
            </a:r>
            <a:r>
              <a:rPr lang="en-US" altLang="zh-CN" dirty="0"/>
              <a:t>a</a:t>
            </a:r>
            <a:r>
              <a:rPr lang="zh-CN" altLang="en-US" dirty="0"/>
              <a:t>，激活对应的</a:t>
            </a:r>
            <a:r>
              <a:rPr lang="en-US" altLang="zh-CN" dirty="0"/>
              <a:t>b</a:t>
            </a:r>
            <a:r>
              <a:rPr lang="zh-CN" altLang="en-US" dirty="0"/>
              <a:t>，可以发现此时</a:t>
            </a:r>
            <a:r>
              <a:rPr lang="en-US" altLang="zh-CN" dirty="0"/>
              <a:t>b</a:t>
            </a:r>
            <a:r>
              <a:rPr lang="zh-CN" altLang="en-US" dirty="0"/>
              <a:t>越大的限制严格越松，所以一定是把</a:t>
            </a:r>
            <a:r>
              <a:rPr lang="en-US" altLang="zh-CN" dirty="0"/>
              <a:t>b</a:t>
            </a:r>
            <a:r>
              <a:rPr lang="zh-CN" altLang="en-US" dirty="0"/>
              <a:t>最小的匹配给</a:t>
            </a:r>
            <a:r>
              <a:rPr lang="en-US" altLang="zh-CN" dirty="0"/>
              <a:t>a</a:t>
            </a:r>
            <a:r>
              <a:rPr lang="zh-CN" altLang="en-US" dirty="0"/>
              <a:t>，故一定是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按序匹配。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03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3C47E-0DB0-40C4-BBC8-C25E1DFE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IOI2019</a:t>
            </a:r>
            <a:r>
              <a:rPr lang="zh-CN" altLang="en-US" dirty="0"/>
              <a:t>排列鞋子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F2A98-E3DD-4D88-8249-8E337422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个鞋子的排列（长度为</a:t>
            </a:r>
            <a:r>
              <a:rPr lang="en-US" altLang="zh-CN" dirty="0"/>
              <a:t>2n</a:t>
            </a:r>
            <a:r>
              <a:rPr lang="zh-CN" altLang="en-US" dirty="0"/>
              <a:t>，分左右脚），每次你可以交换相邻两个鞋子，你的目标是使得</a:t>
            </a:r>
            <a:r>
              <a:rPr lang="en-US" altLang="zh-CN" dirty="0"/>
              <a:t>2i</a:t>
            </a:r>
            <a:r>
              <a:rPr lang="zh-CN" altLang="en-US" dirty="0"/>
              <a:t>和</a:t>
            </a:r>
            <a:r>
              <a:rPr lang="en-US" altLang="zh-CN" dirty="0"/>
              <a:t>2i+1</a:t>
            </a:r>
            <a:r>
              <a:rPr lang="zh-CN" altLang="en-US" dirty="0"/>
              <a:t>这两个位置上的鞋子颜色一样且</a:t>
            </a:r>
            <a:r>
              <a:rPr lang="en-US" altLang="zh-CN" dirty="0"/>
              <a:t>2i</a:t>
            </a:r>
            <a:r>
              <a:rPr lang="zh-CN" altLang="en-US" dirty="0"/>
              <a:t>上是左脚，</a:t>
            </a:r>
            <a:r>
              <a:rPr lang="en-US" altLang="zh-CN" dirty="0"/>
              <a:t>2i+1</a:t>
            </a:r>
            <a:r>
              <a:rPr lang="zh-CN" altLang="en-US" dirty="0"/>
              <a:t>上是右脚。问最小交换次数。</a:t>
            </a:r>
            <a:r>
              <a:rPr lang="en-US" altLang="zh-CN" dirty="0"/>
              <a:t>n&lt;=10^5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4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28D5-EE01-4957-A521-9316D82C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B151C-C634-4F5C-90E1-BF9DCFEB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/>
          </a:bodyPr>
          <a:lstStyle/>
          <a:p>
            <a:r>
              <a:rPr lang="zh-CN" altLang="en-US" dirty="0"/>
              <a:t>因为存在同颜色的多个鞋子，所以我们首先先将鞋子对应关系找出，可以发现对于某种颜色的左脚鞋所在位置</a:t>
            </a:r>
            <a:r>
              <a:rPr lang="en-US" altLang="zh-CN" dirty="0"/>
              <a:t>l1&lt;l2&lt;...&lt;</a:t>
            </a:r>
            <a:r>
              <a:rPr lang="en-US" altLang="zh-CN" dirty="0" err="1"/>
              <a:t>lk</a:t>
            </a:r>
            <a:r>
              <a:rPr lang="zh-CN" altLang="en-US" dirty="0"/>
              <a:t>和与之对应的右脚鞋的位置</a:t>
            </a:r>
            <a:r>
              <a:rPr lang="en-US" altLang="zh-CN" dirty="0"/>
              <a:t>r1&lt;r2&lt;...&lt;</a:t>
            </a:r>
            <a:r>
              <a:rPr lang="en-US" altLang="zh-CN" dirty="0" err="1"/>
              <a:t>rk</a:t>
            </a:r>
            <a:r>
              <a:rPr lang="zh-CN" altLang="en-US" dirty="0"/>
              <a:t>则配对方法一定是</a:t>
            </a:r>
            <a:r>
              <a:rPr lang="en-US" altLang="zh-CN" dirty="0"/>
              <a:t>li</a:t>
            </a:r>
            <a:r>
              <a:rPr lang="zh-CN" altLang="en-US" dirty="0"/>
              <a:t>配</a:t>
            </a:r>
            <a:r>
              <a:rPr lang="en-US" altLang="zh-CN" dirty="0" err="1"/>
              <a:t>ri</a:t>
            </a:r>
            <a:r>
              <a:rPr lang="zh-CN" altLang="en-US" dirty="0"/>
              <a:t>，即对应匹配。</a:t>
            </a:r>
            <a:endParaRPr lang="en-US" altLang="zh-CN" dirty="0"/>
          </a:p>
          <a:p>
            <a:r>
              <a:rPr lang="zh-CN" altLang="en-US" dirty="0"/>
              <a:t>考虑一种可能的答案下界，发现对于一对鞋的位置</a:t>
            </a:r>
            <a:r>
              <a:rPr lang="en-US" altLang="zh-CN" dirty="0"/>
              <a:t>u&lt;v</a:t>
            </a:r>
            <a:r>
              <a:rPr lang="zh-CN" altLang="en-US" dirty="0"/>
              <a:t>，需要的次数至少为</a:t>
            </a:r>
            <a:r>
              <a:rPr lang="en-US" altLang="zh-CN" dirty="0"/>
              <a:t>v-u-1</a:t>
            </a:r>
            <a:r>
              <a:rPr lang="zh-CN" altLang="en-US" dirty="0"/>
              <a:t>，如果右脚在左边则还需要再来一次交换左右脚。考虑两组鞋子的位置</a:t>
            </a:r>
            <a:r>
              <a:rPr lang="en-US" altLang="zh-CN" dirty="0"/>
              <a:t>u1&lt;v1</a:t>
            </a:r>
            <a:r>
              <a:rPr lang="zh-CN" altLang="en-US" dirty="0"/>
              <a:t>和</a:t>
            </a:r>
            <a:r>
              <a:rPr lang="en-US" altLang="zh-CN" dirty="0"/>
              <a:t>u2&lt;v2</a:t>
            </a:r>
            <a:r>
              <a:rPr lang="zh-CN" altLang="en-US" dirty="0"/>
              <a:t>，如果区间</a:t>
            </a:r>
            <a:r>
              <a:rPr lang="en-US" altLang="zh-CN" dirty="0"/>
              <a:t>[u1,v1]</a:t>
            </a:r>
            <a:r>
              <a:rPr lang="zh-CN" altLang="en-US" dirty="0"/>
              <a:t>和区间</a:t>
            </a:r>
            <a:r>
              <a:rPr lang="en-US" altLang="zh-CN" dirty="0"/>
              <a:t>[u2,v2]</a:t>
            </a:r>
            <a:r>
              <a:rPr lang="zh-CN" altLang="en-US" dirty="0"/>
              <a:t>有交则可能将交换次数减少一次，因为最多有一次交换使得两组鞋子都向目的地前进了一步。</a:t>
            </a:r>
          </a:p>
          <a:p>
            <a:r>
              <a:rPr lang="zh-CN" altLang="en-US" dirty="0"/>
              <a:t>所以若配对鞋子位置为</a:t>
            </a:r>
            <a:r>
              <a:rPr lang="en-US" altLang="zh-CN" dirty="0"/>
              <a:t>(u1,v1),(u2,v2)......(</a:t>
            </a:r>
            <a:r>
              <a:rPr lang="en-US" altLang="zh-CN" dirty="0" err="1"/>
              <a:t>un,vn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dirty="0" err="1"/>
              <a:t>ui</a:t>
            </a:r>
            <a:r>
              <a:rPr lang="en-US" altLang="zh-CN" dirty="0"/>
              <a:t>&lt;vi</a:t>
            </a:r>
            <a:r>
              <a:rPr lang="zh-CN" altLang="en-US" dirty="0"/>
              <a:t>，则答案最小可能就是每一个鞋子自己的匹配长度</a:t>
            </a:r>
            <a:r>
              <a:rPr lang="en-US" altLang="zh-CN" dirty="0"/>
              <a:t>-</a:t>
            </a:r>
            <a:r>
              <a:rPr lang="zh-CN" altLang="en-US" dirty="0"/>
              <a:t>相交的区间个数。事实上，这个下界就是答案。</a:t>
            </a:r>
          </a:p>
          <a:p>
            <a:r>
              <a:rPr lang="zh-CN" altLang="en-US" dirty="0"/>
              <a:t>​相交个数可以将</a:t>
            </a:r>
            <a:r>
              <a:rPr lang="en-US" altLang="zh-CN" dirty="0" err="1"/>
              <a:t>ui</a:t>
            </a:r>
            <a:r>
              <a:rPr lang="zh-CN" altLang="en-US" dirty="0"/>
              <a:t>从小到大排序后用树状数组求出所有</a:t>
            </a:r>
            <a:r>
              <a:rPr lang="en-US" altLang="zh-CN" dirty="0" err="1"/>
              <a:t>uj</a:t>
            </a:r>
            <a:r>
              <a:rPr lang="en-US" altLang="zh-CN" dirty="0"/>
              <a:t>&lt;</a:t>
            </a:r>
            <a:r>
              <a:rPr lang="en-US" altLang="zh-CN" dirty="0" err="1"/>
              <a:t>ui</a:t>
            </a:r>
            <a:r>
              <a:rPr lang="zh-CN" altLang="en-US" dirty="0"/>
              <a:t>且</a:t>
            </a:r>
            <a:r>
              <a:rPr lang="en-US" altLang="zh-CN" dirty="0" err="1"/>
              <a:t>ui</a:t>
            </a:r>
            <a:r>
              <a:rPr lang="en-US" altLang="zh-CN" dirty="0"/>
              <a:t>&lt;</a:t>
            </a:r>
            <a:r>
              <a:rPr lang="en-US" altLang="zh-CN" dirty="0" err="1"/>
              <a:t>vj</a:t>
            </a:r>
            <a:r>
              <a:rPr lang="en-US" altLang="zh-CN" dirty="0"/>
              <a:t>&lt;vi</a:t>
            </a:r>
            <a:r>
              <a:rPr lang="zh-CN" altLang="en-US" dirty="0"/>
              <a:t>的个数（单点修改，前缀查询）。</a:t>
            </a:r>
          </a:p>
        </p:txBody>
      </p:sp>
    </p:spTree>
    <p:extLst>
      <p:ext uri="{BB962C8B-B14F-4D97-AF65-F5344CB8AC3E}">
        <p14:creationId xmlns:p14="http://schemas.microsoft.com/office/powerpoint/2010/main" val="110035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AF37-348E-49D3-800C-507D7F06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79A82-2248-43CB-BD0B-E54A2C27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如果要使得答案到达答案下界，则需要让每个相交的区间都产生贡献且每个鞋子都不向反方向走，一种可行的方法是考虑与第</a:t>
            </a:r>
            <a:r>
              <a:rPr lang="en-US" altLang="zh-CN" dirty="0"/>
              <a:t>1</a:t>
            </a:r>
            <a:r>
              <a:rPr lang="zh-CN" altLang="en-US" dirty="0"/>
              <a:t>个位置配对的鞋子的位置</a:t>
            </a:r>
            <a:r>
              <a:rPr lang="en-US" altLang="zh-CN" dirty="0"/>
              <a:t>p</a:t>
            </a:r>
            <a:r>
              <a:rPr lang="zh-CN" altLang="en-US" dirty="0"/>
              <a:t>，先将</a:t>
            </a:r>
            <a:r>
              <a:rPr lang="en-US" altLang="zh-CN" dirty="0"/>
              <a:t>p</a:t>
            </a:r>
            <a:r>
              <a:rPr lang="zh-CN" altLang="en-US" dirty="0"/>
              <a:t>一路向左跟</a:t>
            </a:r>
            <a:r>
              <a:rPr lang="en-US" altLang="zh-CN" dirty="0"/>
              <a:t>1</a:t>
            </a:r>
            <a:r>
              <a:rPr lang="zh-CN" altLang="en-US" dirty="0"/>
              <a:t>位置匹配，然后这两个鞋子已经就与后面的无关了直接递归地将第</a:t>
            </a:r>
            <a:r>
              <a:rPr lang="en-US" altLang="zh-CN" dirty="0"/>
              <a:t>3</a:t>
            </a:r>
            <a:r>
              <a:rPr lang="zh-CN" altLang="en-US" dirty="0"/>
              <a:t>个位置视为第</a:t>
            </a:r>
            <a:r>
              <a:rPr lang="en-US" altLang="zh-CN" dirty="0"/>
              <a:t>1</a:t>
            </a:r>
            <a:r>
              <a:rPr lang="zh-CN" altLang="en-US" dirty="0"/>
              <a:t>个位置继续做这样的操作，显然在这样的情况下每组配对的鞋子都不会绕远，且每个相交的区间都会产生贡献。</a:t>
            </a:r>
          </a:p>
        </p:txBody>
      </p:sp>
    </p:spTree>
    <p:extLst>
      <p:ext uri="{BB962C8B-B14F-4D97-AF65-F5344CB8AC3E}">
        <p14:creationId xmlns:p14="http://schemas.microsoft.com/office/powerpoint/2010/main" val="113449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53748-E633-4019-B67F-0D19CED5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一种通用（可能正确）的思路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3CF2E-6B85-4958-8551-7B26B22B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）分析一个可能的问题答案下界。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）试图证明下界是对的。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一般来说，很多题目都是这样的，至少我在做</a:t>
            </a:r>
            <a:r>
              <a:rPr lang="en-US" altLang="zh-CN" dirty="0" err="1"/>
              <a:t>atcoder</a:t>
            </a:r>
            <a:r>
              <a:rPr lang="zh-CN" altLang="en-US" dirty="0"/>
              <a:t>的时候有很多（</a:t>
            </a:r>
            <a:r>
              <a:rPr lang="en-US" altLang="zh-CN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00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ED4E1-CB13-F94B-4E56-81278ABF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BC090-518D-42E0-77CE-22D1A9F0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实现幂运算。</a:t>
            </a:r>
            <a:endParaRPr lang="en-US" altLang="zh-CN" dirty="0"/>
          </a:p>
          <a:p>
            <a:r>
              <a:rPr lang="zh-CN" altLang="en-US" dirty="0"/>
              <a:t>求逆元。</a:t>
            </a:r>
            <a:endParaRPr lang="en-US" altLang="zh-CN" dirty="0"/>
          </a:p>
          <a:p>
            <a:r>
              <a:rPr lang="zh-CN" altLang="en-US" dirty="0"/>
              <a:t>矩阵快速幂实现 线性递推</a:t>
            </a:r>
            <a:endParaRPr lang="en-US" altLang="zh-CN" dirty="0"/>
          </a:p>
          <a:p>
            <a:r>
              <a:rPr lang="en-US" altLang="zh-CN" dirty="0"/>
              <a:t>Floyd </a:t>
            </a:r>
            <a:r>
              <a:rPr lang="zh-CN" altLang="en-US" dirty="0"/>
              <a:t>矩阵快速幂 图论里的路径相关问题</a:t>
            </a:r>
          </a:p>
        </p:txBody>
      </p:sp>
    </p:spTree>
    <p:extLst>
      <p:ext uri="{BB962C8B-B14F-4D97-AF65-F5344CB8AC3E}">
        <p14:creationId xmlns:p14="http://schemas.microsoft.com/office/powerpoint/2010/main" val="246003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23CE-837B-0C78-C9C1-63E35D8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NOI2020</a:t>
            </a:r>
            <a:r>
              <a:rPr lang="zh-CN" altLang="en-US" dirty="0"/>
              <a:t>美食家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B4D9E-9E87-1600-3818-7E9305FD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r>
              <a:rPr lang="en-US" altLang="zh-CN" dirty="0"/>
              <a:t>m</a:t>
            </a:r>
            <a:r>
              <a:rPr lang="zh-CN" altLang="en-US" dirty="0"/>
              <a:t>条边的有向图，经过一条边</a:t>
            </a:r>
            <a:r>
              <a:rPr lang="en-US" altLang="zh-CN" dirty="0" err="1"/>
              <a:t>i</a:t>
            </a:r>
            <a:r>
              <a:rPr lang="zh-CN" altLang="en-US" dirty="0"/>
              <a:t>需要</a:t>
            </a:r>
            <a:r>
              <a:rPr lang="en-US" altLang="zh-CN" dirty="0" err="1"/>
              <a:t>wi</a:t>
            </a:r>
            <a:r>
              <a:rPr lang="zh-CN" altLang="en-US" dirty="0"/>
              <a:t>天，到达</a:t>
            </a:r>
            <a:r>
              <a:rPr lang="en-US" altLang="zh-CN" dirty="0" err="1"/>
              <a:t>i</a:t>
            </a:r>
            <a:r>
              <a:rPr lang="zh-CN" altLang="en-US" dirty="0"/>
              <a:t>点可以获得</a:t>
            </a:r>
            <a:r>
              <a:rPr lang="en-US" altLang="zh-CN" dirty="0"/>
              <a:t>ci</a:t>
            </a:r>
            <a:r>
              <a:rPr lang="zh-CN" altLang="en-US" dirty="0"/>
              <a:t>的愉悦值（可以多次获得），不可以停在一个点等。有</a:t>
            </a:r>
            <a:r>
              <a:rPr lang="en-US" altLang="zh-CN" dirty="0"/>
              <a:t>k</a:t>
            </a:r>
            <a:r>
              <a:rPr lang="zh-CN" altLang="en-US" dirty="0"/>
              <a:t>次特殊活动，每次特殊活动由</a:t>
            </a:r>
            <a:r>
              <a:rPr lang="en-US" altLang="zh-CN" dirty="0"/>
              <a:t>(</a:t>
            </a:r>
            <a:r>
              <a:rPr lang="en-US" altLang="zh-CN" dirty="0" err="1"/>
              <a:t>ti,xi,yi</a:t>
            </a:r>
            <a:r>
              <a:rPr lang="en-US" altLang="zh-CN" dirty="0"/>
              <a:t>)</a:t>
            </a:r>
            <a:r>
              <a:rPr lang="zh-CN" altLang="en-US" dirty="0"/>
              <a:t>表示，即如果你在第</a:t>
            </a:r>
            <a:r>
              <a:rPr lang="en-US" altLang="zh-CN" dirty="0"/>
              <a:t>ti</a:t>
            </a:r>
            <a:r>
              <a:rPr lang="zh-CN" altLang="en-US" dirty="0"/>
              <a:t>天恰好在点</a:t>
            </a:r>
            <a:r>
              <a:rPr lang="en-US" altLang="zh-CN" dirty="0"/>
              <a:t>xi</a:t>
            </a:r>
            <a:r>
              <a:rPr lang="zh-CN" altLang="en-US" dirty="0"/>
              <a:t>，则获得额外</a:t>
            </a:r>
            <a:r>
              <a:rPr lang="en-US" altLang="zh-CN" dirty="0" err="1"/>
              <a:t>yi</a:t>
            </a:r>
            <a:r>
              <a:rPr lang="zh-CN" altLang="en-US" dirty="0"/>
              <a:t>的愉悦值，求从</a:t>
            </a:r>
            <a:r>
              <a:rPr lang="en-US" altLang="zh-CN" dirty="0"/>
              <a:t>1</a:t>
            </a:r>
            <a:r>
              <a:rPr lang="zh-CN" altLang="en-US" dirty="0"/>
              <a:t>号点出发，经过</a:t>
            </a:r>
            <a:r>
              <a:rPr lang="en-US" altLang="zh-CN" dirty="0"/>
              <a:t>T</a:t>
            </a:r>
            <a:r>
              <a:rPr lang="zh-CN" altLang="en-US" dirty="0"/>
              <a:t>天回到</a:t>
            </a:r>
            <a:r>
              <a:rPr lang="en-US" altLang="zh-CN" dirty="0"/>
              <a:t>1</a:t>
            </a:r>
            <a:r>
              <a:rPr lang="zh-CN" altLang="en-US" dirty="0"/>
              <a:t>号点的最大愉悦值。</a:t>
            </a:r>
            <a:endParaRPr lang="en-US" altLang="zh-CN" dirty="0"/>
          </a:p>
          <a:p>
            <a:r>
              <a:rPr lang="en-US" altLang="zh-CN" dirty="0"/>
              <a:t>n&lt;=50</a:t>
            </a:r>
            <a:r>
              <a:rPr lang="zh-CN" altLang="en-US" dirty="0"/>
              <a:t>，</a:t>
            </a:r>
            <a:r>
              <a:rPr lang="en-US" altLang="zh-CN" dirty="0"/>
              <a:t>m&lt;=501, T&lt;=10^9</a:t>
            </a:r>
            <a:r>
              <a:rPr lang="zh-CN" altLang="en-US" dirty="0"/>
              <a:t>，</a:t>
            </a:r>
            <a:r>
              <a:rPr lang="en-US" altLang="zh-CN" dirty="0"/>
              <a:t>k&lt;=200</a:t>
            </a:r>
            <a:r>
              <a:rPr lang="zh-CN" altLang="en-US" dirty="0"/>
              <a:t>，</a:t>
            </a:r>
            <a:r>
              <a:rPr lang="en-US" altLang="zh-CN" dirty="0"/>
              <a:t>1&lt;=</a:t>
            </a:r>
            <a:r>
              <a:rPr lang="en-US" altLang="zh-CN" dirty="0" err="1"/>
              <a:t>wi</a:t>
            </a:r>
            <a:r>
              <a:rPr lang="en-US" altLang="zh-CN" dirty="0"/>
              <a:t>&lt;=5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987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84225-3749-1B98-F5D8-E0601288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NOI2020</a:t>
            </a:r>
            <a:r>
              <a:rPr lang="zh-CN" altLang="en-US" dirty="0"/>
              <a:t>美食家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53F03-3221-80E0-C004-73067DBF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首先考虑没有特殊事件的情况。由于每条边很短（</a:t>
            </a:r>
            <a:r>
              <a:rPr lang="en-US" altLang="zh-CN" dirty="0" err="1"/>
              <a:t>wi</a:t>
            </a:r>
            <a:r>
              <a:rPr lang="en-US" altLang="zh-CN" dirty="0"/>
              <a:t>&lt;=5</a:t>
            </a:r>
            <a:r>
              <a:rPr lang="zh-CN" altLang="en-US" dirty="0"/>
              <a:t>）我们可以把每条边拆点，这样就会得到一个</a:t>
            </a:r>
            <a:r>
              <a:rPr lang="en-US" altLang="zh-CN" dirty="0"/>
              <a:t>n*5</a:t>
            </a:r>
            <a:r>
              <a:rPr lang="zh-CN" altLang="en-US" dirty="0"/>
              <a:t>个点的无权有向图，然后使用</a:t>
            </a:r>
            <a:r>
              <a:rPr lang="en-US" altLang="zh-CN" dirty="0"/>
              <a:t>Floyd</a:t>
            </a:r>
            <a:r>
              <a:rPr lang="zh-CN" altLang="en-US" dirty="0"/>
              <a:t>矩阵乘法快速幂计算</a:t>
            </a:r>
            <a:r>
              <a:rPr lang="en-US" altLang="zh-CN" dirty="0"/>
              <a:t>f[t][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表示用</a:t>
            </a:r>
            <a:r>
              <a:rPr lang="en-US" altLang="zh-CN" dirty="0"/>
              <a:t>t</a:t>
            </a:r>
            <a:r>
              <a:rPr lang="zh-CN" altLang="en-US" dirty="0"/>
              <a:t>天从</a:t>
            </a:r>
            <a:r>
              <a:rPr lang="en-US" altLang="zh-CN" dirty="0" err="1"/>
              <a:t>i</a:t>
            </a:r>
            <a:r>
              <a:rPr lang="zh-CN" altLang="en-US" dirty="0"/>
              <a:t>走到</a:t>
            </a:r>
            <a:r>
              <a:rPr lang="en-US" altLang="zh-CN" dirty="0"/>
              <a:t>j</a:t>
            </a:r>
            <a:r>
              <a:rPr lang="zh-CN" altLang="en-US" dirty="0"/>
              <a:t>的最大愉悦值。</a:t>
            </a:r>
            <a:endParaRPr lang="en-US" altLang="zh-CN" dirty="0"/>
          </a:p>
          <a:p>
            <a:r>
              <a:rPr lang="zh-CN" altLang="en-US" dirty="0"/>
              <a:t>如果有特殊事件，值假设第一次特殊事件在</a:t>
            </a:r>
            <a:r>
              <a:rPr lang="en-US" altLang="zh-CN" dirty="0"/>
              <a:t>t1</a:t>
            </a:r>
            <a:r>
              <a:rPr lang="zh-CN" altLang="en-US" dirty="0"/>
              <a:t>天，那么维护一个向量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 err="1"/>
              <a:t>gi</a:t>
            </a:r>
            <a:r>
              <a:rPr lang="zh-CN" altLang="en-US" dirty="0"/>
              <a:t>表示花</a:t>
            </a:r>
            <a:r>
              <a:rPr lang="en-US" altLang="zh-CN" dirty="0"/>
              <a:t>t1</a:t>
            </a:r>
            <a:r>
              <a:rPr lang="zh-CN" altLang="en-US" dirty="0"/>
              <a:t>天从</a:t>
            </a:r>
            <a:r>
              <a:rPr lang="en-US" altLang="zh-CN" dirty="0"/>
              <a:t>1</a:t>
            </a:r>
            <a:r>
              <a:rPr lang="zh-CN" altLang="en-US" dirty="0"/>
              <a:t>走到</a:t>
            </a:r>
            <a:r>
              <a:rPr lang="en-US" altLang="zh-CN" dirty="0" err="1"/>
              <a:t>i</a:t>
            </a:r>
            <a:r>
              <a:rPr lang="zh-CN" altLang="en-US" dirty="0"/>
              <a:t>号点的最大愉悦。</a:t>
            </a:r>
            <a:r>
              <a:rPr lang="en-US" altLang="zh-CN" dirty="0"/>
              <a:t>g=f^{t1}*(0,inf,inf…inf)^T</a:t>
            </a:r>
            <a:r>
              <a:rPr lang="zh-CN" altLang="en-US" dirty="0"/>
              <a:t>。然后令</a:t>
            </a:r>
            <a:r>
              <a:rPr lang="en-US" altLang="zh-CN" dirty="0"/>
              <a:t>g_{xi}</a:t>
            </a:r>
            <a:r>
              <a:rPr lang="zh-CN" altLang="en-US" dirty="0"/>
              <a:t>加上</a:t>
            </a:r>
            <a:r>
              <a:rPr lang="en-US" altLang="zh-CN" dirty="0" err="1"/>
              <a:t>yi</a:t>
            </a:r>
            <a:r>
              <a:rPr lang="zh-CN" altLang="en-US" dirty="0"/>
              <a:t>，代表特殊事件，然后再继续考虑下一个特殊事件，每次用</a:t>
            </a:r>
            <a:r>
              <a:rPr lang="en-US" altLang="zh-CN" dirty="0"/>
              <a:t>f</a:t>
            </a:r>
            <a:r>
              <a:rPr lang="zh-CN" altLang="en-US" dirty="0"/>
              <a:t>转移。</a:t>
            </a:r>
            <a:endParaRPr lang="en-US" altLang="zh-CN" dirty="0"/>
          </a:p>
          <a:p>
            <a:r>
              <a:rPr lang="zh-CN" altLang="en-US" dirty="0"/>
              <a:t>但是每次都算</a:t>
            </a:r>
            <a:r>
              <a:rPr lang="en-US" altLang="zh-CN" dirty="0"/>
              <a:t>f^{t}</a:t>
            </a:r>
            <a:r>
              <a:rPr lang="zh-CN" altLang="en-US" dirty="0"/>
              <a:t>太慢了，所以我们预处理出</a:t>
            </a:r>
            <a:r>
              <a:rPr lang="en-US" altLang="zh-CN" dirty="0"/>
              <a:t>f,f^2,f^4,f^8…</a:t>
            </a:r>
            <a:r>
              <a:rPr lang="zh-CN" altLang="en-US" dirty="0"/>
              <a:t>然后每次要算</a:t>
            </a:r>
            <a:r>
              <a:rPr lang="en-US" altLang="zh-CN" dirty="0" err="1"/>
              <a:t>f^t</a:t>
            </a:r>
            <a:r>
              <a:rPr lang="en-US" altLang="zh-CN" dirty="0"/>
              <a:t>*g</a:t>
            </a:r>
            <a:r>
              <a:rPr lang="zh-CN" altLang="en-US" dirty="0"/>
              <a:t>的时候利用</a:t>
            </a:r>
            <a:r>
              <a:rPr lang="en-US" altLang="zh-CN" dirty="0"/>
              <a:t>t</a:t>
            </a:r>
            <a:r>
              <a:rPr lang="zh-CN" altLang="en-US" dirty="0"/>
              <a:t>的二进制分解一个一个把对应的</a:t>
            </a:r>
            <a:r>
              <a:rPr lang="en-US" altLang="zh-CN" dirty="0"/>
              <a:t>f^{2^q}</a:t>
            </a:r>
            <a:r>
              <a:rPr lang="zh-CN" altLang="en-US" dirty="0"/>
              <a:t>乘到</a:t>
            </a:r>
            <a:r>
              <a:rPr lang="en-US" altLang="zh-CN" dirty="0"/>
              <a:t>g</a:t>
            </a:r>
            <a:r>
              <a:rPr lang="zh-CN" altLang="en-US" dirty="0"/>
              <a:t>上，这样避免了矩阵乘矩阵。</a:t>
            </a:r>
          </a:p>
        </p:txBody>
      </p:sp>
    </p:spTree>
    <p:extLst>
      <p:ext uri="{BB962C8B-B14F-4D97-AF65-F5344CB8AC3E}">
        <p14:creationId xmlns:p14="http://schemas.microsoft.com/office/powerpoint/2010/main" val="21121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5AACE-68EB-4229-B5E6-AC6FC275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CC199-945C-4BEA-91D2-CF386942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k=0</a:t>
            </a:r>
            <a:r>
              <a:rPr lang="zh-CN" altLang="en-US" dirty="0"/>
              <a:t>的时候就是朴素的逆序对问题，需要分治。</a:t>
            </a:r>
            <a:endParaRPr lang="en-US" altLang="zh-CN" dirty="0"/>
          </a:p>
          <a:p>
            <a:r>
              <a:rPr lang="zh-CN" altLang="en-US" dirty="0"/>
              <a:t>考虑直接在</a:t>
            </a:r>
            <a:r>
              <a:rPr lang="en-US" altLang="zh-CN" dirty="0"/>
              <a:t>k</a:t>
            </a:r>
            <a:r>
              <a:rPr lang="zh-CN" altLang="en-US" dirty="0"/>
              <a:t>！</a:t>
            </a:r>
            <a:r>
              <a:rPr lang="en-US" altLang="zh-CN" dirty="0"/>
              <a:t>=0</a:t>
            </a:r>
            <a:r>
              <a:rPr lang="zh-CN" altLang="en-US" dirty="0"/>
              <a:t>的时候也硬上分治。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节点，我们只统计</a:t>
            </a:r>
            <a:r>
              <a:rPr lang="en-US" altLang="zh-CN" dirty="0"/>
              <a:t>k</a:t>
            </a:r>
            <a:r>
              <a:rPr lang="zh-CN" altLang="en-US" dirty="0"/>
              <a:t>轮过后期望</a:t>
            </a:r>
            <a:r>
              <a:rPr lang="en-US" altLang="zh-CN" dirty="0"/>
              <a:t>(</a:t>
            </a:r>
            <a:r>
              <a:rPr lang="en-US" altLang="zh-CN" dirty="0" err="1"/>
              <a:t>l,mid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(mid+1,r)</a:t>
            </a:r>
            <a:r>
              <a:rPr lang="zh-CN" altLang="en-US" dirty="0"/>
              <a:t>之间的贡献。于是我们的状态变成了</a:t>
            </a:r>
            <a:r>
              <a:rPr lang="en-US" altLang="zh-CN" dirty="0"/>
              <a:t>f[k][0/1/2][0/1/2] </a:t>
            </a:r>
            <a:r>
              <a:rPr lang="zh-CN" altLang="en-US" dirty="0"/>
              <a:t>，表示第一个数在区间左</a:t>
            </a:r>
            <a:r>
              <a:rPr lang="en-US" altLang="zh-CN" dirty="0"/>
              <a:t>/</a:t>
            </a:r>
            <a:r>
              <a:rPr lang="zh-CN" altLang="en-US" dirty="0"/>
              <a:t>右</a:t>
            </a:r>
            <a:r>
              <a:rPr lang="en-US" altLang="zh-CN" dirty="0"/>
              <a:t>/</a:t>
            </a:r>
            <a:r>
              <a:rPr lang="zh-CN" altLang="en-US" dirty="0"/>
              <a:t>区间外，第二个在区间左</a:t>
            </a:r>
            <a:r>
              <a:rPr lang="en-US" altLang="zh-CN" dirty="0"/>
              <a:t>/</a:t>
            </a:r>
            <a:r>
              <a:rPr lang="zh-CN" altLang="en-US" dirty="0"/>
              <a:t>右</a:t>
            </a:r>
            <a:r>
              <a:rPr lang="en-US" altLang="zh-CN" dirty="0"/>
              <a:t>/</a:t>
            </a:r>
            <a:r>
              <a:rPr lang="zh-CN" altLang="en-US" dirty="0"/>
              <a:t>区间外，过</a:t>
            </a:r>
            <a:r>
              <a:rPr lang="en-US" altLang="zh-CN" dirty="0"/>
              <a:t>k</a:t>
            </a:r>
            <a:r>
              <a:rPr lang="zh-CN" altLang="en-US" dirty="0"/>
              <a:t>轮他们产生贡献的概率。</a:t>
            </a:r>
          </a:p>
          <a:p>
            <a:r>
              <a:rPr lang="zh-CN" altLang="en-US" dirty="0"/>
              <a:t>这个</a:t>
            </a:r>
            <a:r>
              <a:rPr lang="en-US" altLang="zh-CN" dirty="0"/>
              <a:t>DP</a:t>
            </a:r>
            <a:r>
              <a:rPr lang="zh-CN" altLang="en-US" dirty="0"/>
              <a:t>可以用矩阵快速幂加速计算，同时只跟区间长度有关，注意到分治只会产生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种不同长度的区间，所以矩阵快速幂不在瓶颈上。</a:t>
            </a:r>
          </a:p>
        </p:txBody>
      </p:sp>
    </p:spTree>
    <p:extLst>
      <p:ext uri="{BB962C8B-B14F-4D97-AF65-F5344CB8AC3E}">
        <p14:creationId xmlns:p14="http://schemas.microsoft.com/office/powerpoint/2010/main" val="297958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90454-320B-36E7-CED1-5D497CD0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r>
              <a:rPr lang="en-US" altLang="zh-CN" dirty="0"/>
              <a:t>RMQ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27197-A911-A335-F9BD-D2DCB7B0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</a:t>
            </a:r>
            <a:r>
              <a:rPr lang="en-US" altLang="zh-CN" dirty="0"/>
              <a:t>n*m</a:t>
            </a:r>
            <a:r>
              <a:rPr lang="zh-CN" altLang="en-US" dirty="0"/>
              <a:t>的矩阵，和</a:t>
            </a:r>
            <a:r>
              <a:rPr lang="en-US" altLang="zh-CN" dirty="0"/>
              <a:t>q</a:t>
            </a:r>
            <a:r>
              <a:rPr lang="zh-CN" altLang="en-US" dirty="0"/>
              <a:t>次询问，每次询问一个子矩形的最小值。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&lt;=300</a:t>
            </a:r>
            <a:r>
              <a:rPr lang="zh-CN" altLang="en-US" dirty="0"/>
              <a:t>，</a:t>
            </a:r>
            <a:r>
              <a:rPr lang="en-US" altLang="zh-CN" dirty="0"/>
              <a:t>q&lt;=10^7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35095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3865-DD54-E709-644C-9D668133D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r>
              <a:rPr lang="en-US" altLang="zh-CN" dirty="0"/>
              <a:t>RMQ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1B697-97AA-2BF1-1AA6-6F4E0D9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和一维一样，令</a:t>
            </a:r>
            <a:r>
              <a:rPr lang="en-US" altLang="zh-CN" dirty="0" err="1"/>
              <a:t>fijkl</a:t>
            </a:r>
            <a:r>
              <a:rPr lang="zh-CN" altLang="en-US" dirty="0"/>
              <a:t>表示子矩阵</a:t>
            </a:r>
            <a:r>
              <a:rPr lang="en-US" altLang="zh-CN" dirty="0"/>
              <a:t>[i,i+2^k)*[j,j+2^l)</a:t>
            </a:r>
            <a:r>
              <a:rPr lang="zh-CN" altLang="en-US" dirty="0"/>
              <a:t>的最小值。</a:t>
            </a:r>
            <a:endParaRPr lang="en-US" altLang="zh-CN" dirty="0"/>
          </a:p>
          <a:p>
            <a:r>
              <a:rPr lang="zh-CN" altLang="en-US" dirty="0"/>
              <a:t>类似一维。</a:t>
            </a:r>
            <a:endParaRPr lang="en-US" altLang="zh-CN" dirty="0"/>
          </a:p>
          <a:p>
            <a:r>
              <a:rPr lang="zh-CN" altLang="en-US" dirty="0"/>
              <a:t>注意空间是</a:t>
            </a:r>
            <a:r>
              <a:rPr lang="en-US" altLang="zh-CN" dirty="0" err="1"/>
              <a:t>nmlognlogm</a:t>
            </a:r>
            <a:r>
              <a:rPr lang="zh-CN" altLang="en-US" dirty="0"/>
              <a:t>，如果卡空间的话可以选择一维线段树、另一维</a:t>
            </a:r>
            <a:r>
              <a:rPr lang="en-US" altLang="zh-CN" dirty="0"/>
              <a:t>RMQ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795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40783-EB7C-0FDF-F63C-A095E493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Tarjan</a:t>
            </a:r>
            <a:r>
              <a:rPr lang="zh-CN" altLang="en-US" dirty="0"/>
              <a:t>的离线</a:t>
            </a:r>
            <a:r>
              <a:rPr lang="en-US" altLang="zh-CN" dirty="0"/>
              <a:t>O(1) 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0C962-C1A5-8588-C9FA-432B0C43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先拿到所有询问放在树上，在</a:t>
            </a:r>
            <a:r>
              <a:rPr lang="en-US" altLang="zh-CN" dirty="0" err="1"/>
              <a:t>dfs</a:t>
            </a:r>
            <a:r>
              <a:rPr lang="zh-CN" altLang="en-US" dirty="0"/>
              <a:t>的过程中求解所有询问。利用并查集维护对于每个访问过的点</a:t>
            </a:r>
            <a:r>
              <a:rPr lang="en-US" altLang="zh-CN" dirty="0"/>
              <a:t>u</a:t>
            </a:r>
            <a:r>
              <a:rPr lang="zh-CN" altLang="en-US" dirty="0"/>
              <a:t>，他的最近的在目前递归调用栈上的祖先。如果在</a:t>
            </a:r>
            <a:r>
              <a:rPr lang="en-US" altLang="zh-CN" dirty="0"/>
              <a:t>v</a:t>
            </a:r>
            <a:r>
              <a:rPr lang="zh-CN" altLang="en-US" dirty="0"/>
              <a:t>点遇到询问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且</a:t>
            </a:r>
            <a:r>
              <a:rPr lang="en-US" altLang="zh-CN" dirty="0"/>
              <a:t>u</a:t>
            </a:r>
            <a:r>
              <a:rPr lang="zh-CN" altLang="en-US" dirty="0"/>
              <a:t>点已经访问过，那么</a:t>
            </a:r>
            <a:r>
              <a:rPr lang="en-US" altLang="zh-CN" dirty="0"/>
              <a:t>LCA</a:t>
            </a:r>
            <a:r>
              <a:rPr lang="zh-CN" altLang="en-US" dirty="0"/>
              <a:t>就是</a:t>
            </a:r>
            <a:r>
              <a:rPr lang="en-US" altLang="zh-CN" dirty="0"/>
              <a:t>u</a:t>
            </a:r>
            <a:r>
              <a:rPr lang="zh-CN" altLang="en-US" dirty="0"/>
              <a:t>的最近的在目前递归调用栈上的祖先。</a:t>
            </a:r>
          </a:p>
        </p:txBody>
      </p:sp>
    </p:spTree>
    <p:extLst>
      <p:ext uri="{BB962C8B-B14F-4D97-AF65-F5344CB8AC3E}">
        <p14:creationId xmlns:p14="http://schemas.microsoft.com/office/powerpoint/2010/main" val="524313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9DF22-E678-55AF-B685-8C9A2A56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LCA</a:t>
            </a:r>
            <a:r>
              <a:rPr lang="zh-CN" altLang="en-US" dirty="0"/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1BA3-E941-7715-C9ED-F37709DC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给定一颗</a:t>
            </a:r>
            <a:r>
              <a:rPr lang="en-US" altLang="zh-CN" dirty="0"/>
              <a:t>n</a:t>
            </a:r>
            <a:r>
              <a:rPr lang="zh-CN" altLang="en-US" dirty="0"/>
              <a:t>个点的树，和</a:t>
            </a:r>
            <a:r>
              <a:rPr lang="en-US" altLang="zh-CN" dirty="0"/>
              <a:t>q</a:t>
            </a:r>
            <a:r>
              <a:rPr lang="zh-CN" altLang="en-US" dirty="0"/>
              <a:t>个询问，每次给定三个点</a:t>
            </a:r>
            <a:r>
              <a:rPr lang="en-US" altLang="zh-CN" dirty="0" err="1"/>
              <a:t>u,v,w</a:t>
            </a:r>
            <a:r>
              <a:rPr lang="zh-CN" altLang="en-US" dirty="0"/>
              <a:t>，求以</a:t>
            </a:r>
            <a:r>
              <a:rPr lang="en-US" altLang="zh-CN" dirty="0"/>
              <a:t>w</a:t>
            </a:r>
            <a:r>
              <a:rPr lang="zh-CN" altLang="en-US" dirty="0"/>
              <a:t>为根的情况下，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。</a:t>
            </a:r>
            <a:r>
              <a:rPr lang="en-US" altLang="zh-CN" dirty="0" err="1"/>
              <a:t>n,q</a:t>
            </a:r>
            <a:r>
              <a:rPr lang="en-US" altLang="zh-CN" dirty="0"/>
              <a:t>&lt;=10^5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376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C71FD-C28F-33D1-82F5-D0CEE249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LCA</a:t>
            </a:r>
            <a:r>
              <a:rPr lang="zh-CN" altLang="en-US" dirty="0"/>
              <a:t>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6D909-9CA2-3681-5D85-7AD46622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w</a:t>
            </a:r>
            <a:r>
              <a:rPr lang="zh-CN" altLang="en-US" dirty="0"/>
              <a:t>为根的树上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只有五种可能：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、以</a:t>
            </a:r>
            <a:r>
              <a:rPr lang="en-US" altLang="zh-CN" dirty="0"/>
              <a:t>1</a:t>
            </a:r>
            <a:r>
              <a:rPr lang="zh-CN" altLang="en-US" dirty="0"/>
              <a:t>为根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，以</a:t>
            </a:r>
            <a:r>
              <a:rPr lang="en-US" altLang="zh-CN" dirty="0"/>
              <a:t>1</a:t>
            </a:r>
            <a:r>
              <a:rPr lang="zh-CN" altLang="en-US" dirty="0"/>
              <a:t>为根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，以</a:t>
            </a:r>
            <a:r>
              <a:rPr lang="en-US" altLang="zh-CN" dirty="0"/>
              <a:t>1</a:t>
            </a:r>
            <a:r>
              <a:rPr lang="zh-CN" altLang="en-US" dirty="0"/>
              <a:t>为根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en-US" altLang="zh-CN" dirty="0" err="1"/>
              <a:t>lca</a:t>
            </a:r>
            <a:r>
              <a:rPr lang="zh-CN" altLang="en-US" dirty="0"/>
              <a:t>。为什么是五种？（一定有两个是一样的）这些点和他们之间的关系又被称为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构成的“虚树”。</a:t>
            </a:r>
            <a:endParaRPr lang="en-US" altLang="zh-CN" dirty="0"/>
          </a:p>
          <a:p>
            <a:r>
              <a:rPr lang="zh-CN" altLang="en-US" dirty="0"/>
              <a:t>求出这五个点，特判即可。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4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235E-6197-4D86-906B-E18B4499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随机点分治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95233-D01E-427E-99A3-90C33F51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给定一颗树</a:t>
            </a:r>
            <a:r>
              <a:rPr lang="en-US" altLang="zh-CN" dirty="0"/>
              <a:t>T</a:t>
            </a:r>
            <a:r>
              <a:rPr lang="zh-CN" altLang="en-US" dirty="0"/>
              <a:t>，每次并非选重心而是随机选择一个点进行分治，求期望复杂度。</a:t>
            </a:r>
            <a:endParaRPr lang="en-US" altLang="zh-CN" dirty="0"/>
          </a:p>
          <a:p>
            <a:r>
              <a:rPr lang="en-US" altLang="zh-CN" dirty="0"/>
              <a:t>n&lt;=1e5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01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905AC-9B38-4A35-84BF-D8FD15A7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29D1A-1906-4C77-A5D3-E97CC12F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本题考查了分治过程，考虑一下发现两个距离为</a:t>
            </a:r>
            <a:r>
              <a:rPr lang="en-US" altLang="zh-CN" dirty="0"/>
              <a:t>l</a:t>
            </a:r>
            <a:r>
              <a:rPr lang="zh-CN" altLang="en-US" dirty="0"/>
              <a:t>的点</a:t>
            </a:r>
            <a:r>
              <a:rPr lang="en-US" altLang="zh-CN" dirty="0" err="1"/>
              <a:t>u,v</a:t>
            </a:r>
            <a:r>
              <a:rPr lang="zh-CN" altLang="en-US" dirty="0"/>
              <a:t>发生贡献的情况是</a:t>
            </a:r>
            <a:r>
              <a:rPr lang="en-US" altLang="zh-CN" dirty="0"/>
              <a:t>u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zh-CN" altLang="en-US" dirty="0"/>
              <a:t>的链上第一个作为分治点的点是</a:t>
            </a:r>
            <a:r>
              <a:rPr lang="en-US" altLang="zh-CN" dirty="0"/>
              <a:t>u</a:t>
            </a:r>
            <a:r>
              <a:rPr lang="zh-CN" altLang="en-US" dirty="0"/>
              <a:t>或者</a:t>
            </a:r>
            <a:r>
              <a:rPr lang="en-US" altLang="zh-CN" dirty="0"/>
              <a:t>v</a:t>
            </a:r>
            <a:r>
              <a:rPr lang="zh-CN" altLang="en-US" dirty="0"/>
              <a:t>，也就是说贡献只和</a:t>
            </a:r>
            <a:r>
              <a:rPr lang="en-US" altLang="zh-CN" dirty="0"/>
              <a:t>l</a:t>
            </a:r>
            <a:r>
              <a:rPr lang="zh-CN" altLang="en-US" dirty="0"/>
              <a:t>有关</a:t>
            </a:r>
            <a:r>
              <a:rPr lang="en-US" altLang="zh-CN" dirty="0"/>
              <a:t>(2/l)</a:t>
            </a:r>
            <a:r>
              <a:rPr lang="zh-CN" altLang="en-US" dirty="0"/>
              <a:t>。然后相当于统计一颗树 统计每一种长度的链有多少个。点分治</a:t>
            </a:r>
            <a:r>
              <a:rPr lang="en-US" altLang="zh-CN" dirty="0"/>
              <a:t>+</a:t>
            </a:r>
            <a:r>
              <a:rPr lang="en-US" altLang="zh-CN" dirty="0" err="1"/>
              <a:t>fft</a:t>
            </a:r>
            <a:r>
              <a:rPr lang="zh-CN" altLang="en-US" dirty="0"/>
              <a:t>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52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1994-4182-4EF0-9D32-8844482A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ZJOI2016 </a:t>
            </a:r>
            <a:r>
              <a:rPr lang="zh-CN" altLang="en-US" dirty="0"/>
              <a:t>旅行者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0037E-82C7-436A-B454-5F6A53AB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</a:t>
            </a:r>
            <a:r>
              <a:rPr lang="en-US" altLang="zh-CN" dirty="0"/>
              <a:t>n*m</a:t>
            </a:r>
            <a:r>
              <a:rPr lang="zh-CN" altLang="en-US" dirty="0"/>
              <a:t>的网格图，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(i+1,j)</a:t>
            </a:r>
            <a:r>
              <a:rPr lang="zh-CN" altLang="en-US" dirty="0"/>
              <a:t>的花费是</a:t>
            </a:r>
            <a:r>
              <a:rPr lang="en-US" altLang="zh-CN" dirty="0"/>
              <a:t>r(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到</a:t>
            </a:r>
            <a:r>
              <a:rPr lang="en-US" altLang="zh-CN" dirty="0"/>
              <a:t>(i,j+1)</a:t>
            </a:r>
            <a:r>
              <a:rPr lang="zh-CN" altLang="en-US" dirty="0"/>
              <a:t>的花费是</a:t>
            </a:r>
            <a:r>
              <a:rPr lang="en-US" altLang="zh-CN" dirty="0"/>
              <a:t>c(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。有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次询问，每次询问给定起点终点的最短路。</a:t>
            </a:r>
            <a:endParaRPr lang="en-US" altLang="zh-CN" dirty="0"/>
          </a:p>
          <a:p>
            <a:r>
              <a:rPr lang="en-US" altLang="zh-CN" dirty="0"/>
              <a:t>n*m&lt;=2e4,q&lt;=1e5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330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AF4E-2002-4349-BD71-91BFA470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108A8-DD21-4ABC-AF15-9A5C53E9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考虑将所有询问放在一起分治，从</a:t>
            </a:r>
            <a:r>
              <a:rPr lang="en-US" altLang="zh-CN" dirty="0"/>
              <a:t>n*m</a:t>
            </a:r>
            <a:r>
              <a:rPr lang="zh-CN" altLang="en-US" dirty="0"/>
              <a:t>的网格图划一道中线，求出两侧的每一个点到中线的距离，然后如果一个询问起点终点跨过中线就在这一层解决，用两测每一个点到中线的距离求解即可。</a:t>
            </a:r>
            <a:endParaRPr lang="en-US" altLang="zh-CN" dirty="0"/>
          </a:p>
          <a:p>
            <a:r>
              <a:rPr lang="zh-CN" altLang="en-US" dirty="0"/>
              <a:t>剩余在同侧的询问递归下去即可。</a:t>
            </a:r>
          </a:p>
        </p:txBody>
      </p:sp>
    </p:spTree>
    <p:extLst>
      <p:ext uri="{BB962C8B-B14F-4D97-AF65-F5344CB8AC3E}">
        <p14:creationId xmlns:p14="http://schemas.microsoft.com/office/powerpoint/2010/main" val="84111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A8D4-D2F2-4AEB-9926-5EE0786D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一种特殊的序列分治</a:t>
            </a:r>
            <a:r>
              <a:rPr lang="en-US" altLang="zh-CN" dirty="0"/>
              <a:t>---</a:t>
            </a:r>
            <a:r>
              <a:rPr lang="en-US" altLang="zh-CN" dirty="0" err="1"/>
              <a:t>cdq</a:t>
            </a:r>
            <a:r>
              <a:rPr lang="zh-CN" altLang="en-US" dirty="0"/>
              <a:t>分治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51DB7-4CBD-4002-8141-611D35CB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一类给定一个序列，前面的项</a:t>
            </a:r>
            <a:r>
              <a:rPr lang="en-US" altLang="zh-CN" dirty="0"/>
              <a:t>/</a:t>
            </a:r>
            <a:r>
              <a:rPr lang="zh-CN" altLang="en-US" dirty="0"/>
              <a:t>修改对后面有影响 但独立，求每一个前缀的影响和。</a:t>
            </a:r>
            <a:endParaRPr lang="en-US" altLang="zh-CN" dirty="0"/>
          </a:p>
          <a:p>
            <a:r>
              <a:rPr lang="zh-CN" altLang="en-US" dirty="0"/>
              <a:t>分治流程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，计算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，计算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对</a:t>
            </a:r>
            <a:r>
              <a:rPr lang="en-US" altLang="zh-CN" dirty="0"/>
              <a:t>[mid+1,r]</a:t>
            </a:r>
            <a:r>
              <a:rPr lang="zh-CN" altLang="en-US" dirty="0"/>
              <a:t>的贡献。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，计算</a:t>
            </a:r>
            <a:r>
              <a:rPr lang="en-US" altLang="zh-CN" dirty="0"/>
              <a:t>[mid+1,r]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587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3B31F-470C-43FF-93F1-16B9C0AF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3927E-2ABD-46DA-8D97-AC82FEA2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特点：不易发现，但一旦发现一般较为简单。</a:t>
            </a:r>
            <a:endParaRPr lang="en-US" altLang="zh-CN" dirty="0"/>
          </a:p>
          <a:p>
            <a:r>
              <a:rPr lang="zh-CN" altLang="en-US" dirty="0"/>
              <a:t>感觉？直觉？证明？</a:t>
            </a:r>
            <a:endParaRPr lang="en-US" altLang="zh-CN" dirty="0"/>
          </a:p>
          <a:p>
            <a:r>
              <a:rPr lang="zh-CN" altLang="en-US" dirty="0"/>
              <a:t>一般的结论形式：按某种方法取一定是最优？某种方法一定不会比其他更劣？有些操作不需要考虑？</a:t>
            </a:r>
          </a:p>
        </p:txBody>
      </p:sp>
    </p:spTree>
    <p:extLst>
      <p:ext uri="{BB962C8B-B14F-4D97-AF65-F5344CB8AC3E}">
        <p14:creationId xmlns:p14="http://schemas.microsoft.com/office/powerpoint/2010/main" val="155399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AA26-E30A-4781-B03E-2BAFBCFF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另一个经典问题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D10BB-7B0F-4CEF-92A8-1670C490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个怪物，每个怪物</a:t>
            </a:r>
            <a:r>
              <a:rPr lang="en-US" altLang="zh-CN" dirty="0"/>
              <a:t>ai</a:t>
            </a:r>
            <a:r>
              <a:rPr lang="zh-CN" altLang="en-US" dirty="0"/>
              <a:t>和</a:t>
            </a:r>
            <a:r>
              <a:rPr lang="en-US" altLang="zh-CN" dirty="0"/>
              <a:t>bi</a:t>
            </a:r>
            <a:r>
              <a:rPr lang="zh-CN" altLang="en-US" dirty="0"/>
              <a:t>，当你打一个怪物的时候会先减少</a:t>
            </a:r>
            <a:r>
              <a:rPr lang="en-US" altLang="zh-CN" dirty="0"/>
              <a:t>ai</a:t>
            </a:r>
            <a:r>
              <a:rPr lang="zh-CN" altLang="en-US" dirty="0"/>
              <a:t>血再加</a:t>
            </a:r>
            <a:r>
              <a:rPr lang="en-US" altLang="zh-CN" dirty="0"/>
              <a:t>bi</a:t>
            </a:r>
            <a:r>
              <a:rPr lang="zh-CN" altLang="en-US" dirty="0"/>
              <a:t>血，中途血量不能</a:t>
            </a:r>
            <a:r>
              <a:rPr lang="en-US" altLang="zh-CN" dirty="0"/>
              <a:t>&lt;0</a:t>
            </a:r>
            <a:r>
              <a:rPr lang="zh-CN" altLang="en-US" dirty="0"/>
              <a:t>，请问最少初始需要多少血才能打赢所有怪物。</a:t>
            </a:r>
            <a:r>
              <a:rPr lang="en-US" altLang="zh-CN" dirty="0"/>
              <a:t>n&lt;=1e5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5302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2196</Words>
  <Application>Microsoft Office PowerPoint</Application>
  <PresentationFormat>宽屏</PresentationFormat>
  <Paragraphs>81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离子</vt:lpstr>
      <vt:lpstr>Random（原创题）</vt:lpstr>
      <vt:lpstr>解答</vt:lpstr>
      <vt:lpstr>随机点分治</vt:lpstr>
      <vt:lpstr>解答</vt:lpstr>
      <vt:lpstr>ZJOI2016 旅行者</vt:lpstr>
      <vt:lpstr>解答</vt:lpstr>
      <vt:lpstr>一种特殊的序列分治---cdq分治</vt:lpstr>
      <vt:lpstr>贪心</vt:lpstr>
      <vt:lpstr>另一个经典问题</vt:lpstr>
      <vt:lpstr>解答</vt:lpstr>
      <vt:lpstr>LOJ3252只不过是长的领带</vt:lpstr>
      <vt:lpstr>解法</vt:lpstr>
      <vt:lpstr>IOI2019排列鞋子</vt:lpstr>
      <vt:lpstr>解法</vt:lpstr>
      <vt:lpstr>证明</vt:lpstr>
      <vt:lpstr>一种通用（可能正确）的思路</vt:lpstr>
      <vt:lpstr>快速幂</vt:lpstr>
      <vt:lpstr>NOI2020美食家</vt:lpstr>
      <vt:lpstr>NOI2020美食家</vt:lpstr>
      <vt:lpstr>二维RMQ</vt:lpstr>
      <vt:lpstr>二维RMQ</vt:lpstr>
      <vt:lpstr>Tarjan的离线O(1) LCA</vt:lpstr>
      <vt:lpstr>求LCA加强版</vt:lpstr>
      <vt:lpstr>求LCA加强版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Random（原创题）</dc:title>
  <dc:creator>huangzk0506@sina.com</dc:creator>
  <cp:lastModifiedBy>huangzk0506@sina.com</cp:lastModifiedBy>
  <cp:revision>1</cp:revision>
  <dcterms:created xsi:type="dcterms:W3CDTF">2023-09-30T11:36:20Z</dcterms:created>
  <dcterms:modified xsi:type="dcterms:W3CDTF">2023-09-30T11:38:00Z</dcterms:modified>
</cp:coreProperties>
</file>