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07" r:id="rId5"/>
    <p:sldId id="510" r:id="rId6"/>
    <p:sldId id="511" r:id="rId7"/>
    <p:sldId id="512" r:id="rId8"/>
    <p:sldId id="513" r:id="rId9"/>
    <p:sldId id="514" r:id="rId10"/>
    <p:sldId id="508" r:id="rId11"/>
    <p:sldId id="515" r:id="rId12"/>
    <p:sldId id="516" r:id="rId13"/>
    <p:sldId id="517" r:id="rId14"/>
    <p:sldId id="527" r:id="rId15"/>
    <p:sldId id="518" r:id="rId16"/>
    <p:sldId id="528" r:id="rId17"/>
    <p:sldId id="519" r:id="rId18"/>
    <p:sldId id="521" r:id="rId19"/>
    <p:sldId id="522" r:id="rId20"/>
    <p:sldId id="523" r:id="rId21"/>
    <p:sldId id="524" r:id="rId22"/>
    <p:sldId id="525" r:id="rId23"/>
    <p:sldId id="526" r:id="rId24"/>
    <p:sldId id="529" r:id="rId25"/>
    <p:sldId id="530" r:id="rId26"/>
    <p:sldId id="531" r:id="rId27"/>
    <p:sldId id="532" r:id="rId28"/>
    <p:sldId id="533" r:id="rId29"/>
    <p:sldId id="534" r:id="rId30"/>
    <p:sldId id="535" r:id="rId31"/>
    <p:sldId id="536" r:id="rId32"/>
    <p:sldId id="537" r:id="rId33"/>
    <p:sldId id="539" r:id="rId34"/>
    <p:sldId id="300" r:id="rId35"/>
    <p:sldId id="301" r:id="rId36"/>
    <p:sldId id="366" r:id="rId37"/>
    <p:sldId id="367" r:id="rId38"/>
    <p:sldId id="368" r:id="rId39"/>
    <p:sldId id="369" r:id="rId40"/>
    <p:sldId id="374" r:id="rId41"/>
    <p:sldId id="375" r:id="rId42"/>
    <p:sldId id="370" r:id="rId43"/>
    <p:sldId id="376" r:id="rId44"/>
    <p:sldId id="377" r:id="rId45"/>
    <p:sldId id="372" r:id="rId46"/>
    <p:sldId id="378" r:id="rId47"/>
    <p:sldId id="379" r:id="rId48"/>
    <p:sldId id="261" r:id="rId49"/>
    <p:sldId id="258" r:id="rId50"/>
    <p:sldId id="390" r:id="rId51"/>
    <p:sldId id="391" r:id="rId52"/>
    <p:sldId id="392" r:id="rId53"/>
    <p:sldId id="393" r:id="rId54"/>
    <p:sldId id="394" r:id="rId55"/>
    <p:sldId id="395" r:id="rId56"/>
    <p:sldId id="402" r:id="rId57"/>
    <p:sldId id="396" r:id="rId58"/>
    <p:sldId id="397" r:id="rId59"/>
    <p:sldId id="398" r:id="rId60"/>
    <p:sldId id="399" r:id="rId61"/>
    <p:sldId id="400" r:id="rId62"/>
    <p:sldId id="401" r:id="rId63"/>
    <p:sldId id="403" r:id="rId64"/>
    <p:sldId id="264" r:id="rId65"/>
    <p:sldId id="265" r:id="rId66"/>
    <p:sldId id="404" r:id="rId67"/>
    <p:sldId id="405" r:id="rId68"/>
    <p:sldId id="409" r:id="rId69"/>
    <p:sldId id="410" r:id="rId70"/>
    <p:sldId id="447" r:id="rId71"/>
    <p:sldId id="456" r:id="rId72"/>
    <p:sldId id="406" r:id="rId73"/>
    <p:sldId id="411" r:id="rId74"/>
    <p:sldId id="412" r:id="rId75"/>
    <p:sldId id="452" r:id="rId76"/>
    <p:sldId id="453" r:id="rId77"/>
    <p:sldId id="448" r:id="rId78"/>
    <p:sldId id="449" r:id="rId79"/>
    <p:sldId id="454" r:id="rId80"/>
    <p:sldId id="455" r:id="rId81"/>
    <p:sldId id="457" r:id="rId82"/>
    <p:sldId id="458" r:id="rId83"/>
    <p:sldId id="459" r:id="rId84"/>
    <p:sldId id="460" r:id="rId85"/>
    <p:sldId id="461" r:id="rId86"/>
    <p:sldId id="462" r:id="rId87"/>
    <p:sldId id="463" r:id="rId88"/>
    <p:sldId id="269" r:id="rId89"/>
    <p:sldId id="270" r:id="rId90"/>
    <p:sldId id="464" r:id="rId91"/>
    <p:sldId id="465" r:id="rId92"/>
    <p:sldId id="466" r:id="rId93"/>
    <p:sldId id="469" r:id="rId94"/>
    <p:sldId id="470" r:id="rId95"/>
    <p:sldId id="467" r:id="rId96"/>
    <p:sldId id="468" r:id="rId97"/>
    <p:sldId id="471" r:id="rId98"/>
    <p:sldId id="472" r:id="rId99"/>
    <p:sldId id="473" r:id="rId100"/>
    <p:sldId id="474" r:id="rId101"/>
    <p:sldId id="475" r:id="rId102"/>
    <p:sldId id="476" r:id="rId103"/>
    <p:sldId id="477" r:id="rId104"/>
    <p:sldId id="274" r:id="rId105"/>
    <p:sldId id="276" r:id="rId106"/>
    <p:sldId id="277" r:id="rId107"/>
    <p:sldId id="380" r:id="rId108"/>
    <p:sldId id="381" r:id="rId109"/>
    <p:sldId id="382" r:id="rId110"/>
    <p:sldId id="385" r:id="rId111"/>
    <p:sldId id="386" r:id="rId112"/>
    <p:sldId id="278" r:id="rId113"/>
    <p:sldId id="383" r:id="rId114"/>
    <p:sldId id="384" r:id="rId115"/>
    <p:sldId id="388" r:id="rId116"/>
    <p:sldId id="389" r:id="rId117"/>
    <p:sldId id="284" r:id="rId118"/>
    <p:sldId id="291" r:id="rId119"/>
    <p:sldId id="478" r:id="rId120"/>
    <p:sldId id="479" r:id="rId121"/>
    <p:sldId id="299" r:id="rId122"/>
  </p:sldIdLst>
  <p:sldSz cx="12192000" cy="6858000"/>
  <p:notesSz cx="7103745" cy="10234295"/>
  <p:custDataLst>
    <p:tags r:id="rId1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35645e0-ed75-4d2a-8d29-f3f516ab334a}">
          <p14:sldIdLst>
            <p14:sldId id="256"/>
            <p14:sldId id="507"/>
            <p14:sldId id="510"/>
            <p14:sldId id="511"/>
            <p14:sldId id="512"/>
            <p14:sldId id="513"/>
            <p14:sldId id="514"/>
            <p14:sldId id="508"/>
            <p14:sldId id="515"/>
            <p14:sldId id="516"/>
            <p14:sldId id="517"/>
            <p14:sldId id="527"/>
            <p14:sldId id="518"/>
            <p14:sldId id="528"/>
            <p14:sldId id="519"/>
            <p14:sldId id="521"/>
            <p14:sldId id="522"/>
            <p14:sldId id="523"/>
            <p14:sldId id="524"/>
            <p14:sldId id="525"/>
            <p14:sldId id="526"/>
            <p14:sldId id="529"/>
            <p14:sldId id="530"/>
            <p14:sldId id="531"/>
            <p14:sldId id="532"/>
            <p14:sldId id="533"/>
            <p14:sldId id="534"/>
            <p14:sldId id="535"/>
            <p14:sldId id="536"/>
            <p14:sldId id="537"/>
            <p14:sldId id="539"/>
            <p14:sldId id="300"/>
            <p14:sldId id="301"/>
            <p14:sldId id="366"/>
            <p14:sldId id="367"/>
            <p14:sldId id="368"/>
            <p14:sldId id="369"/>
            <p14:sldId id="374"/>
            <p14:sldId id="375"/>
            <p14:sldId id="370"/>
            <p14:sldId id="376"/>
            <p14:sldId id="377"/>
            <p14:sldId id="372"/>
            <p14:sldId id="378"/>
            <p14:sldId id="379"/>
            <p14:sldId id="261"/>
            <p14:sldId id="258"/>
            <p14:sldId id="390"/>
            <p14:sldId id="391"/>
            <p14:sldId id="392"/>
            <p14:sldId id="393"/>
            <p14:sldId id="394"/>
            <p14:sldId id="395"/>
            <p14:sldId id="402"/>
            <p14:sldId id="396"/>
            <p14:sldId id="397"/>
            <p14:sldId id="398"/>
            <p14:sldId id="399"/>
            <p14:sldId id="400"/>
            <p14:sldId id="401"/>
            <p14:sldId id="403"/>
            <p14:sldId id="264"/>
            <p14:sldId id="265"/>
            <p14:sldId id="404"/>
            <p14:sldId id="405"/>
            <p14:sldId id="409"/>
            <p14:sldId id="410"/>
            <p14:sldId id="447"/>
            <p14:sldId id="456"/>
            <p14:sldId id="406"/>
            <p14:sldId id="411"/>
            <p14:sldId id="412"/>
            <p14:sldId id="452"/>
            <p14:sldId id="453"/>
            <p14:sldId id="448"/>
            <p14:sldId id="449"/>
            <p14:sldId id="454"/>
            <p14:sldId id="455"/>
            <p14:sldId id="457"/>
            <p14:sldId id="458"/>
            <p14:sldId id="459"/>
            <p14:sldId id="460"/>
            <p14:sldId id="461"/>
            <p14:sldId id="462"/>
            <p14:sldId id="463"/>
            <p14:sldId id="269"/>
            <p14:sldId id="270"/>
            <p14:sldId id="464"/>
            <p14:sldId id="465"/>
            <p14:sldId id="466"/>
            <p14:sldId id="469"/>
            <p14:sldId id="470"/>
            <p14:sldId id="467"/>
            <p14:sldId id="468"/>
            <p14:sldId id="471"/>
            <p14:sldId id="472"/>
            <p14:sldId id="473"/>
            <p14:sldId id="474"/>
            <p14:sldId id="475"/>
            <p14:sldId id="476"/>
            <p14:sldId id="477"/>
            <p14:sldId id="274"/>
            <p14:sldId id="276"/>
            <p14:sldId id="277"/>
            <p14:sldId id="380"/>
            <p14:sldId id="381"/>
            <p14:sldId id="382"/>
            <p14:sldId id="385"/>
            <p14:sldId id="386"/>
            <p14:sldId id="278"/>
            <p14:sldId id="383"/>
            <p14:sldId id="384"/>
            <p14:sldId id="388"/>
            <p14:sldId id="389"/>
            <p14:sldId id="284"/>
            <p14:sldId id="291"/>
            <p14:sldId id="478"/>
            <p14:sldId id="479"/>
            <p14:sldId id="29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6" Type="http://schemas.openxmlformats.org/officeDocument/2006/relationships/tags" Target="tags/tag197.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大家好，欢迎来到今天的分享会，我们将一起探讨“贪心与数学”这个主题，希望能给大家带来一些有趣的思考。</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让我们开始分析贪心算法在数学中的应用。</a:t>
            </a:r>
            <a:endParaRPr lang="zh-CN" altLang="en-US"/>
          </a:p>
        </p:txBody>
      </p:sp>
      <p:sp>
        <p:nvSpPr>
          <p:cNvPr id="4" name="灯片编号占位符 3"/>
          <p:cNvSpPr>
            <a:spLocks noGrp="1"/>
          </p:cNvSpPr>
          <p:nvPr>
            <p:ph type="sldNum" sz="quarter" idx="10"/>
          </p:nvPr>
        </p:nvSpPr>
        <p:spPr/>
        <p:txBody>
          <a:bodyPr/>
          <a:lstStyle/>
          <a:p>
            <a:r>
              <a:rPr lang="zh-CN" altLang="en-US" smtClean="0"/>
              <a:t>让我们开始分析贪心算法在数学中的应用。</a:t>
            </a: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image" Target="../media/image71.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0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0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1.xml"/><Relationship Id="rId2" Type="http://schemas.openxmlformats.org/officeDocument/2006/relationships/image" Target="../media/image72.png"/><Relationship Id="rId1" Type="http://schemas.openxmlformats.org/officeDocument/2006/relationships/tags" Target="../tags/tag170.xml"/></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3.xml"/><Relationship Id="rId2" Type="http://schemas.openxmlformats.org/officeDocument/2006/relationships/image" Target="../media/image73.png"/><Relationship Id="rId1" Type="http://schemas.openxmlformats.org/officeDocument/2006/relationships/tags" Target="../tags/tag172.xml"/></Relationships>
</file>

<file path=ppt/slides/_rels/slide10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5.xml"/><Relationship Id="rId2" Type="http://schemas.openxmlformats.org/officeDocument/2006/relationships/image" Target="../media/image74.png"/><Relationship Id="rId1" Type="http://schemas.openxmlformats.org/officeDocument/2006/relationships/tags" Target="../tags/tag174.xml"/></Relationships>
</file>

<file path=ppt/slides/_rels/slide10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8.xml"/><Relationship Id="rId4" Type="http://schemas.openxmlformats.org/officeDocument/2006/relationships/image" Target="../media/image76.png"/><Relationship Id="rId3" Type="http://schemas.openxmlformats.org/officeDocument/2006/relationships/tags" Target="../tags/tag177.xml"/><Relationship Id="rId2" Type="http://schemas.openxmlformats.org/officeDocument/2006/relationships/image" Target="../media/image75.png"/><Relationship Id="rId1" Type="http://schemas.openxmlformats.org/officeDocument/2006/relationships/tags" Target="../tags/tag176.xml"/></Relationships>
</file>

<file path=ppt/slides/_rels/slide10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0.xml"/><Relationship Id="rId2" Type="http://schemas.openxmlformats.org/officeDocument/2006/relationships/image" Target="../media/image77.png"/><Relationship Id="rId1" Type="http://schemas.openxmlformats.org/officeDocument/2006/relationships/tags" Target="../tags/tag179.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1.png"/><Relationship Id="rId1" Type="http://schemas.openxmlformats.org/officeDocument/2006/relationships/tags" Target="../tags/tag18.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1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1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0.xml"/><Relationship Id="rId2" Type="http://schemas.openxmlformats.org/officeDocument/2006/relationships/image" Target="../media/image78.png"/><Relationship Id="rId1" Type="http://schemas.openxmlformats.org/officeDocument/2006/relationships/tags" Target="../tags/tag189.xml"/></Relationships>
</file>

<file path=ppt/slides/_rels/slide1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93.xml"/><Relationship Id="rId4" Type="http://schemas.openxmlformats.org/officeDocument/2006/relationships/image" Target="../media/image80.png"/><Relationship Id="rId3" Type="http://schemas.openxmlformats.org/officeDocument/2006/relationships/tags" Target="../tags/tag192.xml"/><Relationship Id="rId2" Type="http://schemas.openxmlformats.org/officeDocument/2006/relationships/image" Target="../media/image79.png"/><Relationship Id="rId1" Type="http://schemas.openxmlformats.org/officeDocument/2006/relationships/tags" Target="../tags/tag191.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119.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196.xml"/><Relationship Id="rId1" Type="http://schemas.openxmlformats.org/officeDocument/2006/relationships/tags" Target="../tags/tag19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image" Target="../media/image2.png"/><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image" Target="../media/image3.png"/><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image" Target="../media/image5.png"/><Relationship Id="rId3" Type="http://schemas.openxmlformats.org/officeDocument/2006/relationships/tags" Target="../tags/tag30.xml"/><Relationship Id="rId2" Type="http://schemas.openxmlformats.org/officeDocument/2006/relationships/image" Target="../media/image4.png"/><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image" Target="../media/image6.png"/><Relationship Id="rId1" Type="http://schemas.openxmlformats.org/officeDocument/2006/relationships/tags" Target="../tags/tag3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image" Target="../media/image7.png"/><Relationship Id="rId1" Type="http://schemas.openxmlformats.org/officeDocument/2006/relationships/tags" Target="../tags/tag4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image" Target="../media/image9.png"/><Relationship Id="rId3" Type="http://schemas.openxmlformats.org/officeDocument/2006/relationships/tags" Target="../tags/tag54.xml"/><Relationship Id="rId2" Type="http://schemas.openxmlformats.org/officeDocument/2006/relationships/image" Target="../media/image8.png"/><Relationship Id="rId1" Type="http://schemas.openxmlformats.org/officeDocument/2006/relationships/tags" Target="../tags/tag53.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7.xml"/><Relationship Id="rId2" Type="http://schemas.openxmlformats.org/officeDocument/2006/relationships/image" Target="../media/image8.png"/><Relationship Id="rId1" Type="http://schemas.openxmlformats.org/officeDocument/2006/relationships/tags" Target="../tags/tag5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image" Target="../media/image13.png"/><Relationship Id="rId7" Type="http://schemas.openxmlformats.org/officeDocument/2006/relationships/tags" Target="../tags/tag62.xml"/><Relationship Id="rId6" Type="http://schemas.openxmlformats.org/officeDocument/2006/relationships/image" Target="../media/image12.png"/><Relationship Id="rId5" Type="http://schemas.openxmlformats.org/officeDocument/2006/relationships/tags" Target="../tags/tag61.xml"/><Relationship Id="rId4" Type="http://schemas.openxmlformats.org/officeDocument/2006/relationships/image" Target="../media/image11.png"/><Relationship Id="rId3" Type="http://schemas.openxmlformats.org/officeDocument/2006/relationships/tags" Target="../tags/tag60.xml"/><Relationship Id="rId2" Type="http://schemas.openxmlformats.org/officeDocument/2006/relationships/image" Target="../media/image10.png"/><Relationship Id="rId12" Type="http://schemas.openxmlformats.org/officeDocument/2006/relationships/slideLayout" Target="../slideLayouts/slideLayout2.xml"/><Relationship Id="rId11" Type="http://schemas.openxmlformats.org/officeDocument/2006/relationships/tags" Target="../tags/tag64.xml"/><Relationship Id="rId10" Type="http://schemas.openxmlformats.org/officeDocument/2006/relationships/image" Target="../media/image14.png"/><Relationship Id="rId1" Type="http://schemas.openxmlformats.org/officeDocument/2006/relationships/tags" Target="../tags/tag5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8.xml"/><Relationship Id="rId4" Type="http://schemas.openxmlformats.org/officeDocument/2006/relationships/image" Target="../media/image15.png"/><Relationship Id="rId3" Type="http://schemas.openxmlformats.org/officeDocument/2006/relationships/tags" Target="../tags/tag67.xml"/><Relationship Id="rId2" Type="http://schemas.openxmlformats.org/officeDocument/2006/relationships/image" Target="../media/image8.png"/><Relationship Id="rId1" Type="http://schemas.openxmlformats.org/officeDocument/2006/relationships/tags" Target="../tags/tag66.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1.xml"/><Relationship Id="rId4" Type="http://schemas.openxmlformats.org/officeDocument/2006/relationships/image" Target="../media/image17.png"/><Relationship Id="rId3" Type="http://schemas.openxmlformats.org/officeDocument/2006/relationships/tags" Target="../tags/tag70.xml"/><Relationship Id="rId2" Type="http://schemas.openxmlformats.org/officeDocument/2006/relationships/image" Target="../media/image16.png"/><Relationship Id="rId1" Type="http://schemas.openxmlformats.org/officeDocument/2006/relationships/tags" Target="../tags/tag69.xml"/></Relationships>
</file>

<file path=ppt/slides/_rels/slide44.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image" Target="../media/image21.png"/><Relationship Id="rId7" Type="http://schemas.openxmlformats.org/officeDocument/2006/relationships/tags" Target="../tags/tag75.xml"/><Relationship Id="rId6" Type="http://schemas.openxmlformats.org/officeDocument/2006/relationships/image" Target="../media/image20.png"/><Relationship Id="rId5" Type="http://schemas.openxmlformats.org/officeDocument/2006/relationships/tags" Target="../tags/tag74.xml"/><Relationship Id="rId4" Type="http://schemas.openxmlformats.org/officeDocument/2006/relationships/image" Target="../media/image19.png"/><Relationship Id="rId3" Type="http://schemas.openxmlformats.org/officeDocument/2006/relationships/tags" Target="../tags/tag73.xml"/><Relationship Id="rId2" Type="http://schemas.openxmlformats.org/officeDocument/2006/relationships/image" Target="../media/image18.png"/><Relationship Id="rId12" Type="http://schemas.openxmlformats.org/officeDocument/2006/relationships/slideLayout" Target="../slideLayouts/slideLayout2.xml"/><Relationship Id="rId11" Type="http://schemas.openxmlformats.org/officeDocument/2006/relationships/tags" Target="../tags/tag77.xml"/><Relationship Id="rId10" Type="http://schemas.openxmlformats.org/officeDocument/2006/relationships/image" Target="../media/image22.png"/><Relationship Id="rId1" Type="http://schemas.openxmlformats.org/officeDocument/2006/relationships/tags" Target="../tags/tag7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85.xml"/><Relationship Id="rId3" Type="http://schemas.openxmlformats.org/officeDocument/2006/relationships/image" Target="../media/image23.wmf"/><Relationship Id="rId2" Type="http://schemas.openxmlformats.org/officeDocument/2006/relationships/oleObject" Target="../embeddings/oleObject1.bin"/><Relationship Id="rId1" Type="http://schemas.openxmlformats.org/officeDocument/2006/relationships/tags" Target="../tags/tag8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51.x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oleObject" Target="../embeddings/oleObject4.bin"/><Relationship Id="rId7" Type="http://schemas.openxmlformats.org/officeDocument/2006/relationships/tags" Target="../tags/tag89.xml"/><Relationship Id="rId6" Type="http://schemas.openxmlformats.org/officeDocument/2006/relationships/image" Target="../media/image25.wmf"/><Relationship Id="rId5" Type="http://schemas.openxmlformats.org/officeDocument/2006/relationships/oleObject" Target="../embeddings/oleObject3.bin"/><Relationship Id="rId4" Type="http://schemas.openxmlformats.org/officeDocument/2006/relationships/tags" Target="../tags/tag88.xml"/><Relationship Id="rId3" Type="http://schemas.openxmlformats.org/officeDocument/2006/relationships/image" Target="../media/image24.wmf"/><Relationship Id="rId2" Type="http://schemas.openxmlformats.org/officeDocument/2006/relationships/oleObject" Target="../embeddings/oleObject2.bin"/><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tags" Target="../tags/tag90.xml"/><Relationship Id="rId1" Type="http://schemas.openxmlformats.org/officeDocument/2006/relationships/tags" Target="../tags/tag8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tags" Target="../tags/tag93.xml"/><Relationship Id="rId3" Type="http://schemas.openxmlformats.org/officeDocument/2006/relationships/image" Target="../media/image27.wmf"/><Relationship Id="rId2" Type="http://schemas.openxmlformats.org/officeDocument/2006/relationships/oleObject" Target="../embeddings/oleObject5.bin"/><Relationship Id="rId1" Type="http://schemas.openxmlformats.org/officeDocument/2006/relationships/tags" Target="../tags/tag9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tags" Target="../tags/tag96.xml"/><Relationship Id="rId3" Type="http://schemas.openxmlformats.org/officeDocument/2006/relationships/image" Target="../media/image28.wmf"/><Relationship Id="rId2" Type="http://schemas.openxmlformats.org/officeDocument/2006/relationships/oleObject" Target="../embeddings/oleObject6.bin"/><Relationship Id="rId1" Type="http://schemas.openxmlformats.org/officeDocument/2006/relationships/tags" Target="../tags/tag95.xml"/></Relationships>
</file>

<file path=ppt/slides/_rels/slide56.x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oleObject" Target="../embeddings/oleObject9.bin"/><Relationship Id="rId7" Type="http://schemas.openxmlformats.org/officeDocument/2006/relationships/tags" Target="../tags/tag99.xml"/><Relationship Id="rId6" Type="http://schemas.openxmlformats.org/officeDocument/2006/relationships/image" Target="../media/image30.wmf"/><Relationship Id="rId5" Type="http://schemas.openxmlformats.org/officeDocument/2006/relationships/oleObject" Target="../embeddings/oleObject8.bin"/><Relationship Id="rId4" Type="http://schemas.openxmlformats.org/officeDocument/2006/relationships/tags" Target="../tags/tag98.xml"/><Relationship Id="rId3" Type="http://schemas.openxmlformats.org/officeDocument/2006/relationships/image" Target="../media/image29.wmf"/><Relationship Id="rId2" Type="http://schemas.openxmlformats.org/officeDocument/2006/relationships/oleObject" Target="../embeddings/oleObject7.bin"/><Relationship Id="rId12" Type="http://schemas.openxmlformats.org/officeDocument/2006/relationships/vmlDrawing" Target="../drawings/vmlDrawing5.vml"/><Relationship Id="rId11" Type="http://schemas.openxmlformats.org/officeDocument/2006/relationships/slideLayout" Target="../slideLayouts/slideLayout2.xml"/><Relationship Id="rId10" Type="http://schemas.openxmlformats.org/officeDocument/2006/relationships/tags" Target="../tags/tag100.xml"/><Relationship Id="rId1" Type="http://schemas.openxmlformats.org/officeDocument/2006/relationships/tags" Target="../tags/tag9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tags" Target="../tags/tag104.xml"/><Relationship Id="rId3" Type="http://schemas.openxmlformats.org/officeDocument/2006/relationships/image" Target="../media/image32.wmf"/><Relationship Id="rId2" Type="http://schemas.openxmlformats.org/officeDocument/2006/relationships/oleObject" Target="../embeddings/oleObject10.bin"/><Relationship Id="rId1" Type="http://schemas.openxmlformats.org/officeDocument/2006/relationships/tags" Target="../tags/tag10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image" Target="../media/image33.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image" Target="../media/image34.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image" Target="../media/image35.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image" Target="../media/image36.png"/></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7.xml"/><Relationship Id="rId3" Type="http://schemas.openxmlformats.org/officeDocument/2006/relationships/image" Target="../media/image38.png"/><Relationship Id="rId2" Type="http://schemas.openxmlformats.org/officeDocument/2006/relationships/tags" Target="../tags/tag116.xml"/><Relationship Id="rId1" Type="http://schemas.openxmlformats.org/officeDocument/2006/relationships/image" Target="../media/image37.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9.xml"/><Relationship Id="rId2" Type="http://schemas.openxmlformats.org/officeDocument/2006/relationships/image" Target="../media/image39.png"/><Relationship Id="rId1" Type="http://schemas.openxmlformats.org/officeDocument/2006/relationships/tags" Target="../tags/tag1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image" Target="../media/image4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25.xml"/><Relationship Id="rId6" Type="http://schemas.openxmlformats.org/officeDocument/2006/relationships/image" Target="../media/image43.png"/><Relationship Id="rId5" Type="http://schemas.openxmlformats.org/officeDocument/2006/relationships/tags" Target="../tags/tag124.xml"/><Relationship Id="rId4" Type="http://schemas.openxmlformats.org/officeDocument/2006/relationships/image" Target="../media/image42.png"/><Relationship Id="rId3" Type="http://schemas.openxmlformats.org/officeDocument/2006/relationships/tags" Target="../tags/tag123.xml"/><Relationship Id="rId2" Type="http://schemas.openxmlformats.org/officeDocument/2006/relationships/image" Target="../media/image41.png"/><Relationship Id="rId1" Type="http://schemas.openxmlformats.org/officeDocument/2006/relationships/tags" Target="../tags/tag12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image" Target="../media/image44.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image" Target="../media/image45.png"/></Relationships>
</file>

<file path=ppt/slides/_rels/slide7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0.xml"/><Relationship Id="rId4" Type="http://schemas.openxmlformats.org/officeDocument/2006/relationships/image" Target="../media/image47.png"/><Relationship Id="rId3" Type="http://schemas.openxmlformats.org/officeDocument/2006/relationships/tags" Target="../tags/tag129.xml"/><Relationship Id="rId2" Type="http://schemas.openxmlformats.org/officeDocument/2006/relationships/image" Target="../media/image46.png"/><Relationship Id="rId1" Type="http://schemas.openxmlformats.org/officeDocument/2006/relationships/tags" Target="../tags/tag128.xml"/></Relationships>
</file>

<file path=ppt/slides/_rels/slide7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34.xml"/><Relationship Id="rId6" Type="http://schemas.openxmlformats.org/officeDocument/2006/relationships/image" Target="../media/image49.png"/><Relationship Id="rId5" Type="http://schemas.openxmlformats.org/officeDocument/2006/relationships/tags" Target="../tags/tag133.xml"/><Relationship Id="rId4" Type="http://schemas.openxmlformats.org/officeDocument/2006/relationships/image" Target="../media/image48.png"/><Relationship Id="rId3" Type="http://schemas.openxmlformats.org/officeDocument/2006/relationships/tags" Target="../tags/tag132.xml"/><Relationship Id="rId2" Type="http://schemas.openxmlformats.org/officeDocument/2006/relationships/image" Target="../media/image43.png"/><Relationship Id="rId1" Type="http://schemas.openxmlformats.org/officeDocument/2006/relationships/tags" Target="../tags/tag131.xml"/></Relationships>
</file>

<file path=ppt/slides/_rels/slide7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7.xml"/><Relationship Id="rId4" Type="http://schemas.openxmlformats.org/officeDocument/2006/relationships/image" Target="../media/image51.png"/><Relationship Id="rId3" Type="http://schemas.openxmlformats.org/officeDocument/2006/relationships/tags" Target="../tags/tag136.xml"/><Relationship Id="rId2" Type="http://schemas.openxmlformats.org/officeDocument/2006/relationships/image" Target="../media/image50.png"/><Relationship Id="rId1" Type="http://schemas.openxmlformats.org/officeDocument/2006/relationships/tags" Target="../tags/tag13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9.xml"/><Relationship Id="rId1" Type="http://schemas.openxmlformats.org/officeDocument/2006/relationships/image" Target="../media/image5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image" Target="../media/image53.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1.xml"/><Relationship Id="rId1" Type="http://schemas.openxmlformats.org/officeDocument/2006/relationships/image" Target="../media/image54.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image" Target="../media/image55.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image" Target="../media/image56.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image" Target="../media/image57.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86.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image" Target="../media/image58.png"/></Relationships>
</file>

<file path=ppt/slides/_rels/slide8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1.xml"/><Relationship Id="rId3" Type="http://schemas.openxmlformats.org/officeDocument/2006/relationships/image" Target="../media/image60.png"/><Relationship Id="rId2" Type="http://schemas.openxmlformats.org/officeDocument/2006/relationships/tags" Target="../tags/tag150.xml"/><Relationship Id="rId1" Type="http://schemas.openxmlformats.org/officeDocument/2006/relationships/image" Target="../media/image59.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image" Target="../media/image6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image" Target="../media/image62.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image" Target="../media/image63.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image" Target="../media/image64.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image" Target="../media/image65.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image" Target="../media/image66.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image" Target="../media/image67.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image" Target="../media/image68.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image" Target="../media/image69.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贪心</a:t>
            </a:r>
            <a:r>
              <a:rPr lang="en-US" altLang="zh-CN"/>
              <a:t>&amp;</a:t>
            </a:r>
            <a:r>
              <a:rPr lang="zh-CN" altLang="en-US"/>
              <a:t>数学</a:t>
            </a:r>
            <a:endParaRPr lang="zh-CN" altLang="en-US"/>
          </a:p>
        </p:txBody>
      </p:sp>
      <p:sp>
        <p:nvSpPr>
          <p:cNvPr id="3" name="副标题 2"/>
          <p:cNvSpPr>
            <a:spLocks noGrp="1"/>
          </p:cNvSpPr>
          <p:nvPr>
            <p:ph type="subTitle" idx="1"/>
          </p:nvPr>
        </p:nvSpPr>
        <p:spPr/>
        <p:txBody>
          <a:bodyPr/>
          <a:p>
            <a:r>
              <a:rPr lang="en-US" altLang="zh-CN"/>
              <a:t>							----</a:t>
            </a:r>
            <a:r>
              <a:rPr lang="zh-CN" altLang="en-US"/>
              <a:t>北京大学 </a:t>
            </a:r>
            <a:r>
              <a:rPr lang="en-US" altLang="zh-CN"/>
              <a:t>Hzyoi</a:t>
            </a:r>
            <a:endParaRPr lang="en-US" altLang="zh-C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活动选择问题</a:t>
            </a:r>
            <a:endParaRPr lang="zh-CN" altLang="zh-CN">
              <a:sym typeface="+mn-ea"/>
            </a:endParaRPr>
          </a:p>
        </p:txBody>
      </p:sp>
      <p:sp>
        <p:nvSpPr>
          <p:cNvPr id="3" name="内容占位符 2"/>
          <p:cNvSpPr>
            <a:spLocks noGrp="1"/>
          </p:cNvSpPr>
          <p:nvPr>
            <p:ph idx="1"/>
          </p:nvPr>
        </p:nvSpPr>
        <p:spPr/>
        <p:txBody>
          <a:bodyPr/>
          <a:p>
            <a:r>
              <a:rPr lang="zh-CN" altLang="en-US">
                <a:sym typeface="+mn-ea"/>
              </a:rPr>
              <a:t>输入：S ={1, 2, … , n}为n 项活动的集合。</a:t>
            </a:r>
            <a:endParaRPr lang="zh-CN" altLang="en-US"/>
          </a:p>
          <a:p>
            <a:pPr marL="0" indent="0">
              <a:buNone/>
            </a:pPr>
            <a:r>
              <a:rPr lang="en-US" altLang="zh-CN">
                <a:sym typeface="+mn-ea"/>
              </a:rPr>
              <a:t>   </a:t>
            </a:r>
            <a:r>
              <a:rPr lang="zh-CN" altLang="en-US">
                <a:sym typeface="+mn-ea"/>
              </a:rPr>
              <a:t>si, fi 分别为活动 i 的开始和结束时间，活动 i 与 j 相容 当且仅当 </a:t>
            </a:r>
            <a:r>
              <a:rPr lang="en-US" altLang="zh-CN">
                <a:sym typeface="+mn-ea"/>
              </a:rPr>
              <a:t>  </a:t>
            </a:r>
            <a:r>
              <a:rPr lang="zh-CN" altLang="en-US">
                <a:sym typeface="+mn-ea"/>
              </a:rPr>
              <a:t>si </a:t>
            </a:r>
            <a:r>
              <a:rPr lang="en-US" altLang="en-US">
                <a:sym typeface="+mn-ea"/>
              </a:rPr>
              <a:t>&gt;= </a:t>
            </a:r>
            <a:r>
              <a:rPr lang="zh-CN" altLang="en-US">
                <a:sym typeface="+mn-ea"/>
              </a:rPr>
              <a:t>fj 或sj </a:t>
            </a:r>
            <a:r>
              <a:rPr lang="en-US" altLang="zh-CN">
                <a:sym typeface="+mn-ea"/>
              </a:rPr>
              <a:t>&gt;=</a:t>
            </a:r>
            <a:r>
              <a:rPr lang="zh-CN" altLang="en-US">
                <a:sym typeface="+mn-ea"/>
              </a:rPr>
              <a:t> fi</a:t>
            </a:r>
            <a:endParaRPr lang="zh-CN" altLang="en-US"/>
          </a:p>
          <a:p>
            <a:r>
              <a:rPr lang="zh-CN" altLang="en-US">
                <a:sym typeface="+mn-ea"/>
              </a:rPr>
              <a:t>求最大的两两相容的活动集</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期望与概率</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当随机变量</a:t>
                </a:r>
                <a:r>
                  <a:rPr lang="en-US" altLang="zh-CN" dirty="0" smtClean="0">
                    <a:sym typeface="+mn-ea"/>
                  </a:rPr>
                  <a:t>X</a:t>
                </a:r>
                <a:r>
                  <a:rPr lang="zh-CN" altLang="en-US" dirty="0" smtClean="0">
                    <a:sym typeface="+mn-ea"/>
                  </a:rPr>
                  <a:t>可在自然数集</a:t>
                </a:r>
                <a14:m>
                  <m:oMath xmlns:m="http://schemas.openxmlformats.org/officeDocument/2006/math">
                    <m:r>
                      <a:rPr lang="en-US" altLang="zh-CN" b="0" i="1" smtClean="0">
                        <a:latin typeface="Cambria Math" panose="02040503050406030204"/>
                      </a:rPr>
                      <m:t>𝑁</m:t>
                    </m:r>
                    <m:r>
                      <a:rPr lang="en-US" altLang="zh-CN" b="0" i="1" smtClean="0">
                        <a:latin typeface="Cambria Math" panose="02040503050406030204"/>
                      </a:rPr>
                      <m:t>=</m:t>
                    </m:r>
                    <m:d>
                      <m:dPr>
                        <m:begChr m:val="{"/>
                        <m:endChr m:val="}"/>
                        <m:ctrlPr>
                          <a:rPr lang="en-US" altLang="zh-CN" b="0" i="1" smtClean="0">
                            <a:latin typeface="Cambria Math" panose="02040503050406030204"/>
                          </a:rPr>
                        </m:ctrlPr>
                      </m:dPr>
                      <m:e>
                        <m:r>
                          <a:rPr lang="en-US" altLang="zh-CN" b="0" i="1" smtClean="0">
                            <a:latin typeface="Cambria Math" panose="02040503050406030204"/>
                          </a:rPr>
                          <m:t>0</m:t>
                        </m:r>
                        <m:r>
                          <a:rPr lang="en-US" altLang="zh-CN" b="0" i="1" smtClean="0">
                            <a:latin typeface="Cambria Math" panose="02040503050406030204"/>
                          </a:rPr>
                          <m:t>,</m:t>
                        </m:r>
                        <m:r>
                          <a:rPr lang="en-US" altLang="zh-CN" b="0" i="1" smtClean="0">
                            <a:latin typeface="Cambria Math" panose="02040503050406030204"/>
                          </a:rPr>
                          <m:t>1</m:t>
                        </m:r>
                        <m:r>
                          <a:rPr lang="en-US" altLang="zh-CN" b="0" i="1" smtClean="0">
                            <a:latin typeface="Cambria Math" panose="02040503050406030204"/>
                          </a:rPr>
                          <m:t>,</m:t>
                        </m:r>
                        <m:r>
                          <a:rPr lang="en-US" altLang="zh-CN" b="0" i="1" smtClean="0">
                            <a:latin typeface="Cambria Math" panose="02040503050406030204"/>
                          </a:rPr>
                          <m:t>2</m:t>
                        </m:r>
                        <m:r>
                          <a:rPr lang="en-US" altLang="zh-CN" b="0" i="1" smtClean="0">
                            <a:latin typeface="Cambria Math" panose="02040503050406030204"/>
                          </a:rPr>
                          <m:t>,…</m:t>
                        </m:r>
                      </m:e>
                    </m:d>
                    <m:r>
                      <a:rPr lang="zh-CN" altLang="en-US" b="0" i="1" smtClean="0">
                        <a:latin typeface="Cambria Math" panose="02040503050406030204"/>
                      </a:rPr>
                      <m:t>中</m:t>
                    </m:r>
                  </m:oMath>
                </a14:m>
                <a:r>
                  <a:rPr lang="zh-CN" altLang="en-US" dirty="0" smtClean="0">
                    <a:sym typeface="+mn-ea"/>
                  </a:rPr>
                  <a:t>取值时</a:t>
                </a:r>
                <a:endParaRPr lang="en-US" altLang="zh-CN" dirty="0" smtClean="0"/>
              </a:p>
              <a:p>
                <a:pPr algn="l"/>
                <a14:m>
                  <m:oMath xmlns:m="http://schemas.openxmlformats.org/officeDocument/2006/math">
                    <m:r>
                      <a:rPr lang="en-US" altLang="zh-CN" b="0" i="1" smtClean="0">
                        <a:latin typeface="Cambria Math" panose="02040503050406030204"/>
                      </a:rPr>
                      <m:t>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e>
                    </m:d>
                    <m:r>
                      <a:rPr lang="en-US" altLang="zh-CN" b="0" i="1" smtClean="0">
                        <a:latin typeface="Cambria Math" panose="02040503050406030204"/>
                      </a:rPr>
                      <m:t>=</m:t>
                    </m:r>
                    <m:nary>
                      <m:naryPr>
                        <m:chr m:val="∑"/>
                        <m:limLoc m:val="subSup"/>
                        <m:ctrlPr>
                          <a:rPr lang="en-US" altLang="zh-CN" b="0" i="1" smtClean="0">
                            <a:latin typeface="Cambria Math" panose="02040503050406030204"/>
                          </a:rPr>
                        </m:ctrlPr>
                      </m:naryPr>
                      <m:sub>
                        <m:r>
                          <m:rPr>
                            <m:brk m:alnAt="25"/>
                          </m:rPr>
                          <a:rPr lang="en-US" altLang="zh-CN" b="0" i="1" smtClean="0">
                            <a:latin typeface="Cambria Math" panose="02040503050406030204"/>
                          </a:rPr>
                          <m:t>𝑖</m:t>
                        </m:r>
                        <m:r>
                          <a:rPr lang="en-US" altLang="zh-CN" b="0" i="1" smtClean="0">
                            <a:latin typeface="Cambria Math" panose="02040503050406030204"/>
                          </a:rPr>
                          <m:t>=</m:t>
                        </m:r>
                        <m:r>
                          <a:rPr lang="en-US" altLang="zh-CN" b="0" i="1" smtClean="0">
                            <a:latin typeface="Cambria Math" panose="02040503050406030204"/>
                          </a:rPr>
                          <m:t>0</m:t>
                        </m:r>
                      </m:sub>
                      <m:sup>
                        <m:r>
                          <a:rPr lang="en-US" altLang="zh-CN" b="0" i="1" smtClean="0">
                            <a:latin typeface="Cambria Math" panose="02040503050406030204"/>
                            <a:ea typeface="Cambria Math" panose="02040503050406030204"/>
                          </a:rPr>
                          <m:t>∞</m:t>
                        </m:r>
                      </m:sup>
                      <m:e>
                        <m:r>
                          <a:rPr lang="en-US" altLang="zh-CN" b="0" i="1" smtClean="0">
                            <a:latin typeface="Cambria Math" panose="02040503050406030204"/>
                          </a:rPr>
                          <m:t>𝑖</m:t>
                        </m:r>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𝑖</m:t>
                            </m:r>
                          </m:e>
                        </m:d>
                        <m:r>
                          <a:rPr lang="en-US" altLang="zh-CN" b="0" i="1" smtClean="0">
                            <a:latin typeface="Cambria Math" panose="02040503050406030204"/>
                          </a:rPr>
                          <m:t>=</m:t>
                        </m:r>
                        <m:nary>
                          <m:naryPr>
                            <m:chr m:val="∑"/>
                            <m:limLoc m:val="subSup"/>
                            <m:ctrlPr>
                              <a:rPr lang="en-US" altLang="zh-CN" b="0" i="1" smtClean="0">
                                <a:latin typeface="Cambria Math" panose="02040503050406030204"/>
                              </a:rPr>
                            </m:ctrlPr>
                          </m:naryPr>
                          <m:sub>
                            <m:r>
                              <m:rPr>
                                <m:brk m:alnAt="25"/>
                              </m:rPr>
                              <a:rPr lang="en-US" altLang="zh-CN" b="0" i="1" smtClean="0">
                                <a:latin typeface="Cambria Math" panose="02040503050406030204"/>
                              </a:rPr>
                              <m:t>𝑖</m:t>
                            </m:r>
                            <m:r>
                              <a:rPr lang="en-US" altLang="zh-CN" b="0" i="1" smtClean="0">
                                <a:latin typeface="Cambria Math" panose="02040503050406030204"/>
                              </a:rPr>
                              <m:t>=</m:t>
                            </m:r>
                            <m:r>
                              <a:rPr lang="en-US" altLang="zh-CN" b="0" i="1" smtClean="0">
                                <a:latin typeface="Cambria Math" panose="02040503050406030204"/>
                              </a:rPr>
                              <m:t>0</m:t>
                            </m:r>
                          </m:sub>
                          <m:sup>
                            <m:r>
                              <a:rPr lang="en-US" altLang="zh-CN" b="0" i="1" smtClean="0">
                                <a:latin typeface="Cambria Math" panose="02040503050406030204"/>
                                <a:ea typeface="Cambria Math" panose="02040503050406030204"/>
                              </a:rPr>
                              <m:t>∞</m:t>
                            </m:r>
                          </m:sup>
                          <m:e>
                            <m:r>
                              <a:rPr lang="en-US" altLang="zh-CN" b="0" i="1" smtClean="0">
                                <a:latin typeface="Cambria Math" panose="02040503050406030204"/>
                              </a:rPr>
                              <m:t>𝑖</m:t>
                            </m:r>
                            <m:d>
                              <m:dPr>
                                <m:ctrlPr>
                                  <a:rPr lang="en-US" altLang="zh-CN" b="0" i="1" smtClean="0">
                                    <a:latin typeface="Cambria Math" panose="02040503050406030204"/>
                                  </a:rPr>
                                </m:ctrlPr>
                              </m:dPr>
                              <m:e>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𝑖</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𝑖</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1</m:t>
                                    </m:r>
                                  </m:e>
                                </m:d>
                              </m:e>
                            </m:d>
                          </m:e>
                        </m:nary>
                      </m:e>
                    </m:nary>
                    <m:r>
                      <a:rPr lang="en-US" altLang="zh-CN" b="0" i="1" smtClean="0">
                        <a:latin typeface="Cambria Math" panose="02040503050406030204"/>
                      </a:rPr>
                      <m:t>=</m:t>
                    </m:r>
                    <m:nary>
                      <m:naryPr>
                        <m:chr m:val="∑"/>
                        <m:limLoc m:val="subSup"/>
                        <m:ctrlPr>
                          <a:rPr lang="en-US" altLang="zh-CN" b="0" i="1" smtClean="0">
                            <a:latin typeface="Cambria Math" panose="02040503050406030204"/>
                          </a:rPr>
                        </m:ctrlPr>
                      </m:naryPr>
                      <m:sub>
                        <m:r>
                          <m:rPr>
                            <m:brk m:alnAt="25"/>
                          </m:rPr>
                          <a:rPr lang="en-US" altLang="zh-CN" b="0" i="1" smtClean="0">
                            <a:latin typeface="Cambria Math" panose="02040503050406030204"/>
                          </a:rPr>
                          <m:t>𝑖</m:t>
                        </m:r>
                        <m:r>
                          <a:rPr lang="en-US" altLang="zh-CN" b="0" i="1" smtClean="0">
                            <a:latin typeface="Cambria Math" panose="02040503050406030204"/>
                          </a:rPr>
                          <m:t>=</m:t>
                        </m:r>
                        <m:r>
                          <a:rPr lang="en-US" altLang="zh-CN" b="0" i="1" smtClean="0">
                            <a:latin typeface="Cambria Math" panose="02040503050406030204"/>
                          </a:rPr>
                          <m:t>1</m:t>
                        </m:r>
                      </m:sub>
                      <m:sup>
                        <m:r>
                          <a:rPr lang="en-US" altLang="zh-CN" b="0" i="1" smtClean="0">
                            <a:latin typeface="Cambria Math" panose="02040503050406030204"/>
                            <a:ea typeface="Cambria Math" panose="02040503050406030204"/>
                          </a:rPr>
                          <m:t>∞</m:t>
                        </m:r>
                      </m:sup>
                      <m:e>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𝑖</m:t>
                            </m:r>
                          </m:e>
                        </m:d>
                      </m:e>
                    </m:nary>
                  </m:oMath>
                </a14:m>
                <a:endParaRPr lang="en-US" altLang="zh-CN" b="0" dirty="0" smtClean="0"/>
              </a:p>
              <a:p>
                <a:pPr algn="l"/>
                <a:r>
                  <a:rPr lang="zh-CN" altLang="en-US" dirty="0" smtClean="0">
                    <a:sym typeface="+mn-ea"/>
                  </a:rPr>
                  <a:t>每项</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𝑖</m:t>
                        </m:r>
                      </m:e>
                    </m:d>
                    <m:r>
                      <a:rPr lang="zh-CN" altLang="en-US" b="0" i="1" smtClean="0">
                        <a:latin typeface="Cambria Math" panose="02040503050406030204"/>
                      </a:rPr>
                      <m:t>被加了</m:t>
                    </m:r>
                    <m:r>
                      <a:rPr lang="en-US" altLang="zh-CN" b="0" i="1" smtClean="0">
                        <a:latin typeface="Cambria Math" panose="02040503050406030204"/>
                      </a:rPr>
                      <m:t>𝑖</m:t>
                    </m:r>
                    <m:r>
                      <a:rPr lang="zh-CN" altLang="en-US" b="0" i="1" smtClean="0">
                        <a:latin typeface="Cambria Math" panose="02040503050406030204"/>
                      </a:rPr>
                      <m:t>次，被</m:t>
                    </m:r>
                    <m:r>
                      <a:rPr lang="zh-CN" altLang="en-US" i="1">
                        <a:latin typeface="Cambria Math" panose="02040503050406030204"/>
                      </a:rPr>
                      <m:t>减</m:t>
                    </m:r>
                    <m:r>
                      <a:rPr lang="zh-CN" altLang="en-US" b="0" i="1" smtClean="0">
                        <a:latin typeface="Cambria Math" panose="02040503050406030204"/>
                      </a:rPr>
                      <m:t>了</m:t>
                    </m:r>
                    <m:r>
                      <a:rPr lang="en-US" altLang="zh-CN" b="0" i="1" smtClean="0">
                        <a:latin typeface="Cambria Math" panose="02040503050406030204"/>
                      </a:rPr>
                      <m:t>𝑖</m:t>
                    </m:r>
                    <m:r>
                      <a:rPr lang="en-US" altLang="zh-CN" b="0" i="1" smtClean="0">
                        <a:latin typeface="Cambria Math" panose="02040503050406030204"/>
                      </a:rPr>
                      <m:t>−</m:t>
                    </m:r>
                    <m:r>
                      <a:rPr lang="en-US" altLang="zh-CN" b="0" i="1" smtClean="0">
                        <a:latin typeface="Cambria Math" panose="02040503050406030204"/>
                      </a:rPr>
                      <m:t>1</m:t>
                    </m:r>
                    <m:r>
                      <a:rPr lang="zh-CN" altLang="en-US" b="0" i="1" smtClean="0">
                        <a:latin typeface="Cambria Math" panose="02040503050406030204"/>
                      </a:rPr>
                      <m:t>次，</m:t>
                    </m:r>
                    <m:r>
                      <a:rPr lang="zh-CN" altLang="en-US" i="1">
                        <a:latin typeface="Cambria Math" panose="02040503050406030204"/>
                      </a:rPr>
                      <m:t>所以</m:t>
                    </m:r>
                    <m:r>
                      <a:rPr lang="zh-CN" altLang="en-US" b="0" i="1" smtClean="0">
                        <a:latin typeface="Cambria Math" panose="02040503050406030204"/>
                      </a:rPr>
                      <m:t>它被加了</m:t>
                    </m:r>
                    <m:r>
                      <a:rPr lang="zh-CN" altLang="en-US" i="1">
                        <a:latin typeface="Cambria Math" panose="02040503050406030204"/>
                      </a:rPr>
                      <m:t>一次</m:t>
                    </m:r>
                  </m:oMath>
                </a14:m>
                <a:endParaRPr lang="zh-CN" altLang="en-US" dirty="0"/>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例题们</a:t>
            </a:r>
            <a:endParaRPr lang="zh-CN" altLang="en-US"/>
          </a:p>
        </p:txBody>
      </p:sp>
      <p:sp>
        <p:nvSpPr>
          <p:cNvPr id="3" name="内容占位符 2"/>
          <p:cNvSpPr>
            <a:spLocks noGrp="1"/>
          </p:cNvSpPr>
          <p:nvPr>
            <p:ph idx="1"/>
          </p:nvPr>
        </p:nvSpPr>
        <p:spPr/>
        <p:txBody>
          <a:bodyPr/>
          <a:p>
            <a:r>
              <a:rPr lang="zh-CN" altLang="en-US"/>
              <a:t>https://www.luogu.com.cn/problem/P3239</a:t>
            </a:r>
            <a:endParaRPr lang="zh-CN" altLang="en-US"/>
          </a:p>
          <a:p>
            <a:r>
              <a:rPr lang="zh-CN" altLang="en-US"/>
              <a:t>https://www.luogu.com.cn/problem/P4206</a:t>
            </a:r>
            <a:endParaRPr lang="zh-CN" altLang="en-US"/>
          </a:p>
          <a:p>
            <a:r>
              <a:rPr lang="zh-CN" altLang="en-US"/>
              <a:t>https://www.luogu.com.cn/problem/SP4060</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1068" y="2364473"/>
            <a:ext cx="1433367" cy="1328699"/>
          </a:xfrm>
          <a:prstGeom prst="rect">
            <a:avLst/>
          </a:prstGeom>
        </p:spPr>
        <p:txBody>
          <a:bodyPr vert="horz" lIns="91440" tIns="0" rIns="91440" bIns="0" rtlCol="0" anchor="b">
            <a:normAutofit/>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a:solidFill>
                  <a:schemeClr val="bg1">
                    <a:lumMod val="85000"/>
                  </a:schemeClr>
                </a:solidFill>
              </a:rPr>
              <a:t>07</a:t>
            </a:r>
            <a:endParaRPr lang="en-US" altLang="zh-CN" sz="7200" b="1">
              <a:solidFill>
                <a:schemeClr val="bg1">
                  <a:lumMod val="85000"/>
                </a:schemeClr>
              </a:solidFill>
            </a:endParaRPr>
          </a:p>
        </p:txBody>
      </p:sp>
      <p:sp>
        <p:nvSpPr>
          <p:cNvPr id="5" name="标题 4"/>
          <p:cNvSpPr>
            <a:spLocks noGrp="1"/>
          </p:cNvSpPr>
          <p:nvPr>
            <p:ph type="title"/>
            <p:custDataLst>
              <p:tags r:id="rId2"/>
            </p:custDataLst>
          </p:nvPr>
        </p:nvSpPr>
        <p:spPr/>
        <p:txBody>
          <a:bodyPr/>
          <a:lstStyle/>
          <a:p>
            <a:r>
              <a:rPr lang="zh-CN" altLang="en-US">
                <a:sym typeface="+mn-ea"/>
              </a:rPr>
              <a:t>博弈论基础</a:t>
            </a:r>
            <a:endParaRPr lang="en-US" altLang="zh-CN"/>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博弈论</a:t>
            </a:r>
            <a:endParaRPr lang="zh-CN" altLang="en-US"/>
          </a:p>
        </p:txBody>
      </p:sp>
      <p:sp>
        <p:nvSpPr>
          <p:cNvPr id="3" name="内容占位符 2"/>
          <p:cNvSpPr>
            <a:spLocks noGrp="1"/>
          </p:cNvSpPr>
          <p:nvPr>
            <p:ph idx="1"/>
          </p:nvPr>
        </p:nvSpPr>
        <p:spPr/>
        <p:txBody>
          <a:bodyPr>
            <a:normAutofit/>
          </a:bodyPr>
          <a:p>
            <a:r>
              <a:rPr lang="zh-CN" altLang="en-US"/>
              <a:t>博弈论，是经济学的一个分支，主要研究具有竞争或对抗性质的对象，在一定规则下产生的各种行为。</a:t>
            </a:r>
            <a:endParaRPr lang="zh-CN" altLang="en-US"/>
          </a:p>
          <a:p>
            <a:endParaRPr lang="zh-CN" altLang="en-US"/>
          </a:p>
          <a:p>
            <a:r>
              <a:rPr lang="zh-CN" altLang="en-US"/>
              <a:t>博弈论考虑游戏中的个体的预测行为和实际行为，并研究它们的优化策略。</a:t>
            </a:r>
            <a:endParaRPr lang="zh-CN" altLang="en-US"/>
          </a:p>
          <a:p>
            <a:endParaRPr lang="zh-CN" altLang="en-US"/>
          </a:p>
          <a:p>
            <a:r>
              <a:rPr lang="zh-CN" altLang="en-US"/>
              <a:t>通俗地讲，博弈论主要研究的是：在一个游戏中，进行游戏的多位玩家的策略。</a:t>
            </a:r>
            <a:endParaRPr lang="zh-CN" altLang="en-US"/>
          </a:p>
          <a:p>
            <a:endParaRPr lang="zh-CN" altLang="en-US"/>
          </a:p>
          <a:p>
            <a:r>
              <a:rPr lang="zh-CN" altLang="en-US"/>
              <a:t>因为是基础，所以本节课只考虑信息完全的双人公平游戏</a:t>
            </a:r>
            <a:endParaRPr lang="zh-CN" altLang="en-US"/>
          </a:p>
          <a:p>
            <a:pPr lvl="1"/>
            <a:r>
              <a:rPr lang="zh-CN" altLang="en-US"/>
              <a:t>游戏有两个人参与，二者轮流做出决策，双方均知道游戏的完整信息；</a:t>
            </a:r>
            <a:endParaRPr lang="zh-CN" altLang="en-US"/>
          </a:p>
          <a:p>
            <a:pPr lvl="1"/>
            <a:r>
              <a:rPr lang="zh-CN" altLang="en-US"/>
              <a:t>任意一个游戏者在某一确定状态可以作出的决策集合只与当前的状态有关，而与游戏者无关；</a:t>
            </a:r>
            <a:endParaRPr lang="zh-CN" altLang="en-US"/>
          </a:p>
          <a:p>
            <a:pPr lvl="1"/>
            <a:r>
              <a:rPr lang="zh-CN" altLang="en-US"/>
              <a:t>游戏中的同一个状态不可能多次抵达，游戏以玩家无法行动为结束，且游戏一定会在有限步后以非平局结束。</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Nim 游戏</a:t>
            </a:r>
            <a:endParaRPr lang="zh-CN" altLang="en-US"/>
          </a:p>
        </p:txBody>
      </p:sp>
      <p:sp>
        <p:nvSpPr>
          <p:cNvPr id="3" name="内容占位符 2"/>
          <p:cNvSpPr>
            <a:spLocks noGrp="1"/>
          </p:cNvSpPr>
          <p:nvPr>
            <p:ph idx="1"/>
          </p:nvPr>
        </p:nvSpPr>
        <p:spPr/>
        <p:txBody>
          <a:bodyPr>
            <a:normAutofit lnSpcReduction="10000"/>
          </a:bodyPr>
          <a:p>
            <a:r>
              <a:rPr lang="zh-CN"/>
              <a:t>这是博弈论必学的内容</a:t>
            </a:r>
            <a:endParaRPr lang="zh-CN"/>
          </a:p>
          <a:p>
            <a:r>
              <a:rPr lang="zh-CN"/>
              <a:t>n 堆物品，每堆有 ai 个，两个玩家轮流取走任意一堆的任意个物品，但不能不取。</a:t>
            </a:r>
            <a:endParaRPr lang="zh-CN"/>
          </a:p>
          <a:p>
            <a:r>
              <a:rPr lang="zh-CN"/>
              <a:t>取走最后一个物品的人获胜。</a:t>
            </a:r>
            <a:endParaRPr lang="zh-C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博弈论的一般考虑方式</a:t>
            </a:r>
            <a:endParaRPr lang="zh-CN" altLang="en-US"/>
          </a:p>
        </p:txBody>
      </p:sp>
      <p:sp>
        <p:nvSpPr>
          <p:cNvPr id="3" name="内容占位符 2"/>
          <p:cNvSpPr>
            <a:spLocks noGrp="1"/>
          </p:cNvSpPr>
          <p:nvPr>
            <p:ph idx="1"/>
          </p:nvPr>
        </p:nvSpPr>
        <p:spPr/>
        <p:txBody>
          <a:bodyPr>
            <a:normAutofit lnSpcReduction="10000"/>
          </a:bodyPr>
          <a:p>
            <a:r>
              <a:rPr lang="zh-CN" b="1"/>
              <a:t>博弈图</a:t>
            </a:r>
            <a:endParaRPr lang="zh-CN" b="1"/>
          </a:p>
          <a:p>
            <a:r>
              <a:rPr lang="zh-CN"/>
              <a:t>因为状态和接下来的玩家无关，所以如果将每个状态视为一个节点</a:t>
            </a:r>
            <a:endParaRPr lang="zh-CN"/>
          </a:p>
          <a:p>
            <a:pPr marL="0" indent="0">
              <a:buNone/>
            </a:pPr>
            <a:r>
              <a:rPr lang="zh-CN"/>
              <a:t>再从每个状态向它的后继状态</a:t>
            </a:r>
            <a:r>
              <a:rPr lang="en-US" altLang="zh-CN"/>
              <a:t>(</a:t>
            </a:r>
            <a:r>
              <a:rPr lang="zh-CN" altLang="en-US"/>
              <a:t>即玩家操作后会到达的状态</a:t>
            </a:r>
            <a:r>
              <a:rPr lang="en-US" altLang="zh-CN"/>
              <a:t>)</a:t>
            </a:r>
            <a:r>
              <a:rPr lang="zh-CN"/>
              <a:t>连边，</a:t>
            </a:r>
            <a:endParaRPr lang="zh-CN"/>
          </a:p>
          <a:p>
            <a:pPr marL="0" indent="0">
              <a:buNone/>
            </a:pPr>
            <a:r>
              <a:rPr lang="zh-CN"/>
              <a:t>我们就可以得到一个博弈状态图。</a:t>
            </a:r>
            <a:endParaRPr lang="zh-CN"/>
          </a:p>
          <a:p>
            <a:r>
              <a:rPr lang="zh-CN"/>
              <a:t>比如如果石子的数量是</a:t>
            </a:r>
            <a:r>
              <a:rPr lang="en-US" altLang="zh-CN"/>
              <a:t>1,1,2:</a:t>
            </a:r>
            <a:endParaRPr lang="en-US" altLang="zh-CN"/>
          </a:p>
          <a:p>
            <a:r>
              <a:rPr lang="zh-CN" altLang="en-US"/>
              <a:t>最下面会是什么？</a:t>
            </a:r>
            <a:r>
              <a:rPr lang="en-US" altLang="zh-CN"/>
              <a:t> 0,0,0</a:t>
            </a:r>
            <a:endParaRPr lang="zh-CN" altLang="en-US"/>
          </a:p>
          <a:p>
            <a:pPr lvl="1"/>
            <a:r>
              <a:rPr lang="zh-CN" altLang="en-US"/>
              <a:t>没有后继状态的状态是必败状态。</a:t>
            </a:r>
            <a:endParaRPr lang="zh-CN" altLang="en-US"/>
          </a:p>
          <a:p>
            <a:r>
              <a:rPr lang="zh-CN" altLang="en-US"/>
              <a:t>上面的呢？</a:t>
            </a:r>
            <a:endParaRPr lang="zh-CN" altLang="en-US"/>
          </a:p>
          <a:p>
            <a:pPr lvl="1"/>
            <a:r>
              <a:rPr lang="zh-CN" altLang="en-US"/>
              <a:t>一个状态是必胜状态当且仅当存在</a:t>
            </a:r>
            <a:endParaRPr lang="zh-CN" altLang="en-US"/>
          </a:p>
          <a:p>
            <a:pPr marL="457200" lvl="1" indent="0">
              <a:buNone/>
            </a:pPr>
            <a:r>
              <a:rPr lang="en-US" altLang="zh-CN"/>
              <a:t>    </a:t>
            </a:r>
            <a:r>
              <a:rPr lang="zh-CN" altLang="en-US"/>
              <a:t>至少一个必败状态为它的后继状态。</a:t>
            </a:r>
            <a:endParaRPr lang="zh-CN" altLang="en-US"/>
          </a:p>
          <a:p>
            <a:pPr lvl="1"/>
            <a:r>
              <a:rPr lang="zh-CN" altLang="en-US"/>
              <a:t>一个状态是必败状态当且仅当</a:t>
            </a:r>
            <a:endParaRPr lang="zh-CN" altLang="en-US"/>
          </a:p>
          <a:p>
            <a:pPr marL="457200" lvl="1" indent="0">
              <a:buNone/>
            </a:pPr>
            <a:r>
              <a:rPr lang="en-US" altLang="zh-CN"/>
              <a:t>    </a:t>
            </a:r>
            <a:r>
              <a:rPr lang="zh-CN" altLang="en-US"/>
              <a:t>它的所有后继状态均为必胜状态。</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074025" y="2654935"/>
            <a:ext cx="3954780" cy="3808095"/>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linds(horizontal)">
                                      <p:cBhvr>
                                        <p:cTn id="46" dur="500"/>
                                        <p:tgtEl>
                                          <p:spTgt spid="3">
                                            <p:txEl>
                                              <p:pRg st="9" end="9"/>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blinds(horizontal)">
                                      <p:cBhvr>
                                        <p:cTn id="49" dur="500"/>
                                        <p:tgtEl>
                                          <p:spTgt spid="3">
                                            <p:txEl>
                                              <p:pRg st="10" end="10"/>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linds(horizontal)">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博弈论的一般考虑方式</a:t>
            </a:r>
            <a:endParaRPr lang="zh-CN" altLang="en-US"/>
          </a:p>
        </p:txBody>
      </p:sp>
      <p:sp>
        <p:nvSpPr>
          <p:cNvPr id="3" name="内容占位符 2"/>
          <p:cNvSpPr>
            <a:spLocks noGrp="1"/>
          </p:cNvSpPr>
          <p:nvPr>
            <p:ph idx="1"/>
          </p:nvPr>
        </p:nvSpPr>
        <p:spPr/>
        <p:txBody>
          <a:bodyPr>
            <a:normAutofit lnSpcReduction="10000"/>
          </a:bodyPr>
          <a:p>
            <a:r>
              <a:rPr lang="zh-CN"/>
              <a:t>如果博弈图是一个有向无环图，则通过这三条</a:t>
            </a:r>
            <a:endParaRPr lang="zh-CN"/>
          </a:p>
          <a:p>
            <a:r>
              <a:rPr lang="zh-CN"/>
              <a:t>我们可以在绘出博弈图的情况下用 O(N+M) 的时间（其中 N 为状态种数，M 为边数）得出每个状态是必胜状态还是必败状态。</a:t>
            </a:r>
            <a:endParaRPr lang="zh-CN"/>
          </a:p>
          <a:p>
            <a:r>
              <a:rPr lang="zh-CN"/>
              <a:t>Nim 游戏？我会做辣！</a:t>
            </a:r>
            <a:endParaRPr lang="zh-CN"/>
          </a:p>
          <a:p>
            <a:r>
              <a:rPr lang="zh-CN"/>
              <a:t>通过绘画博弈图，我们可以在 </a:t>
            </a:r>
            <a:r>
              <a:rPr lang="en-US" altLang="zh-CN"/>
              <a:t>                       </a:t>
            </a:r>
            <a:r>
              <a:rPr lang="zh-CN"/>
              <a:t> 的时间里求出该局面是否先手必赢。</a:t>
            </a:r>
            <a:endParaRPr lang="zh-CN"/>
          </a:p>
          <a:p>
            <a:r>
              <a:rPr lang="zh-CN"/>
              <a:t>复杂度好像高了点</a:t>
            </a:r>
            <a:endParaRPr lang="zh-CN"/>
          </a:p>
          <a:p>
            <a:r>
              <a:rPr lang="zh-CN"/>
              <a:t>寄</a:t>
            </a:r>
            <a:endParaRPr lang="zh-CN"/>
          </a:p>
          <a:p>
            <a:r>
              <a:rPr lang="zh-CN"/>
              <a:t>这就是个爆搜嘛！</a:t>
            </a:r>
            <a:endParaRPr lang="zh-CN"/>
          </a:p>
          <a:p>
            <a:r>
              <a:rPr lang="zh-CN"/>
              <a:t>怎么优化？</a:t>
            </a:r>
            <a:endParaRPr lang="zh-CN"/>
          </a:p>
        </p:txBody>
      </p:sp>
      <p:pic>
        <p:nvPicPr>
          <p:cNvPr id="5" name="图片 4"/>
          <p:cNvPicPr>
            <a:picLocks noChangeAspect="1"/>
          </p:cNvPicPr>
          <p:nvPr>
            <p:custDataLst>
              <p:tags r:id="rId1"/>
            </p:custDataLst>
          </p:nvPr>
        </p:nvPicPr>
        <p:blipFill>
          <a:blip r:embed="rId2"/>
          <a:stretch>
            <a:fillRect/>
          </a:stretch>
        </p:blipFill>
        <p:spPr>
          <a:xfrm>
            <a:off x="4379595" y="2946400"/>
            <a:ext cx="1573530" cy="603885"/>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Nim 和</a:t>
            </a:r>
            <a:endParaRPr lang="zh-CN" altLang="en-US"/>
          </a:p>
        </p:txBody>
      </p:sp>
      <p:sp>
        <p:nvSpPr>
          <p:cNvPr id="3" name="内容占位符 2"/>
          <p:cNvSpPr>
            <a:spLocks noGrp="1"/>
          </p:cNvSpPr>
          <p:nvPr>
            <p:ph idx="1"/>
          </p:nvPr>
        </p:nvSpPr>
        <p:spPr/>
        <p:txBody>
          <a:bodyPr>
            <a:normAutofit/>
          </a:bodyPr>
          <a:p>
            <a:r>
              <a:rPr lang="zh-CN"/>
              <a:t>定义 Nim 和</a:t>
            </a:r>
            <a:endParaRPr lang="zh-CN"/>
          </a:p>
          <a:p>
            <a:r>
              <a:rPr lang="zh-CN"/>
              <a:t>结论：当且仅当 Nim 和为 0 时，该状态为必败状态；否则该状态为必胜状态。</a:t>
            </a:r>
            <a:endParaRPr lang="zh-CN"/>
          </a:p>
          <a:p>
            <a:r>
              <a:rPr lang="zh-CN"/>
              <a:t>异或？</a:t>
            </a:r>
            <a:endParaRPr lang="zh-CN"/>
          </a:p>
          <a:p>
            <a:endParaRPr lang="zh-CN"/>
          </a:p>
          <a:p>
            <a:r>
              <a:rPr lang="zh-CN" sz="2000">
                <a:sym typeface="+mn-ea"/>
              </a:rPr>
              <a:t>证明：</a:t>
            </a:r>
            <a:endParaRPr lang="zh-CN" sz="2000"/>
          </a:p>
          <a:p>
            <a:pPr lvl="1"/>
            <a:r>
              <a:rPr lang="zh-CN" sz="2000">
                <a:sym typeface="+mn-ea"/>
              </a:rPr>
              <a:t>没有后继状态的状态？全</a:t>
            </a:r>
            <a:r>
              <a:rPr lang="en-US" altLang="zh-CN" sz="2000">
                <a:sym typeface="+mn-ea"/>
              </a:rPr>
              <a:t>0</a:t>
            </a:r>
            <a:r>
              <a:rPr lang="zh-CN" altLang="en-US" sz="2000">
                <a:sym typeface="+mn-ea"/>
              </a:rPr>
              <a:t>，此时</a:t>
            </a:r>
            <a:r>
              <a:rPr lang="zh-CN" sz="2000">
                <a:sym typeface="+mn-ea"/>
              </a:rPr>
              <a:t>Nim 和为</a:t>
            </a:r>
            <a:r>
              <a:rPr lang="en-US" altLang="zh-CN" sz="2000">
                <a:sym typeface="+mn-ea"/>
              </a:rPr>
              <a:t>0</a:t>
            </a:r>
            <a:endParaRPr lang="en-US" altLang="zh-CN" sz="2000">
              <a:sym typeface="+mn-ea"/>
            </a:endParaRPr>
          </a:p>
          <a:p>
            <a:pPr lvl="1"/>
            <a:r>
              <a:rPr lang="zh-CN" altLang="en-US" sz="2000">
                <a:sym typeface="+mn-ea"/>
              </a:rPr>
              <a:t>对于</a:t>
            </a:r>
            <a:r>
              <a:rPr lang="zh-CN" sz="2000">
                <a:sym typeface="+mn-ea"/>
              </a:rPr>
              <a:t>Nim 和不为</a:t>
            </a:r>
            <a:r>
              <a:rPr lang="en-US" altLang="zh-CN" sz="2000">
                <a:sym typeface="+mn-ea"/>
              </a:rPr>
              <a:t>0</a:t>
            </a:r>
            <a:r>
              <a:rPr lang="zh-CN" altLang="en-US" sz="2000">
                <a:sym typeface="+mn-ea"/>
              </a:rPr>
              <a:t>的局面，我们想要把</a:t>
            </a:r>
            <a:r>
              <a:rPr lang="zh-CN" sz="2000">
                <a:sym typeface="+mn-ea"/>
              </a:rPr>
              <a:t>Nim 和变为</a:t>
            </a:r>
            <a:r>
              <a:rPr lang="en-US" altLang="zh-CN" sz="2000">
                <a:sym typeface="+mn-ea"/>
              </a:rPr>
              <a:t>0</a:t>
            </a:r>
            <a:r>
              <a:rPr lang="zh-CN" altLang="en-US" sz="2000">
                <a:sym typeface="+mn-ea"/>
              </a:rPr>
              <a:t>，考虑最大的</a:t>
            </a:r>
            <a:r>
              <a:rPr lang="en-US" altLang="zh-CN" sz="2000">
                <a:sym typeface="+mn-ea"/>
              </a:rPr>
              <a:t>ai</a:t>
            </a:r>
            <a:r>
              <a:rPr lang="zh-CN" altLang="en-US" sz="2000">
                <a:sym typeface="+mn-ea"/>
              </a:rPr>
              <a:t>，</a:t>
            </a:r>
            <a:r>
              <a:rPr lang="zh-CN" sz="2000">
                <a:sym typeface="+mn-ea"/>
              </a:rPr>
              <a:t>把</a:t>
            </a:r>
            <a:r>
              <a:rPr lang="en-US" altLang="zh-CN" sz="2000">
                <a:sym typeface="+mn-ea"/>
              </a:rPr>
              <a:t>ai</a:t>
            </a:r>
            <a:r>
              <a:rPr lang="zh-CN" altLang="en-US" sz="2000">
                <a:sym typeface="+mn-ea"/>
              </a:rPr>
              <a:t>变成</a:t>
            </a:r>
            <a:r>
              <a:rPr lang="en-US" altLang="zh-CN" sz="2000">
                <a:sym typeface="+mn-ea"/>
              </a:rPr>
              <a:t>ai^</a:t>
            </a:r>
            <a:r>
              <a:rPr lang="zh-CN" sz="2000">
                <a:sym typeface="+mn-ea"/>
              </a:rPr>
              <a:t>Nim 和即可</a:t>
            </a:r>
            <a:endParaRPr lang="zh-CN" sz="2000">
              <a:sym typeface="+mn-ea"/>
            </a:endParaRPr>
          </a:p>
          <a:p>
            <a:pPr lvl="1"/>
            <a:r>
              <a:rPr lang="zh-CN" altLang="en-US" sz="2000">
                <a:sym typeface="+mn-ea"/>
              </a:rPr>
              <a:t>对于</a:t>
            </a:r>
            <a:r>
              <a:rPr lang="zh-CN" sz="2000">
                <a:sym typeface="+mn-ea"/>
              </a:rPr>
              <a:t>Nim 和为</a:t>
            </a:r>
            <a:r>
              <a:rPr lang="en-US" altLang="zh-CN" sz="2000">
                <a:sym typeface="+mn-ea"/>
              </a:rPr>
              <a:t>0</a:t>
            </a:r>
            <a:r>
              <a:rPr lang="zh-CN" altLang="en-US" sz="2000">
                <a:sym typeface="+mn-ea"/>
              </a:rPr>
              <a:t>的局面，怎么变，后继的</a:t>
            </a:r>
            <a:r>
              <a:rPr lang="zh-CN" sz="2000">
                <a:sym typeface="+mn-ea"/>
              </a:rPr>
              <a:t>Nim 和一定不会是</a:t>
            </a:r>
            <a:r>
              <a:rPr lang="en-US" altLang="zh-CN" sz="2000">
                <a:sym typeface="+mn-ea"/>
              </a:rPr>
              <a:t>0</a:t>
            </a:r>
            <a:endParaRPr lang="en-US" altLang="zh-CN" sz="2000">
              <a:sym typeface="+mn-ea"/>
            </a:endParaRPr>
          </a:p>
          <a:p>
            <a:r>
              <a:rPr lang="zh-CN"/>
              <a:t>怎么想出来的？背，然后靠感觉</a:t>
            </a:r>
            <a:endParaRPr lang="zh-CN"/>
          </a:p>
          <a:p>
            <a:endParaRPr lang="zh-CN"/>
          </a:p>
          <a:p>
            <a:pPr marL="457200" lvl="1" indent="0">
              <a:buNone/>
            </a:pPr>
            <a:endParaRPr lang="en-US" altLang="zh-CN">
              <a:sym typeface="+mn-ea"/>
            </a:endParaRPr>
          </a:p>
        </p:txBody>
      </p:sp>
      <p:pic>
        <p:nvPicPr>
          <p:cNvPr id="4" name="图片 3"/>
          <p:cNvPicPr>
            <a:picLocks noChangeAspect="1"/>
          </p:cNvPicPr>
          <p:nvPr>
            <p:custDataLst>
              <p:tags r:id="rId1"/>
            </p:custDataLst>
          </p:nvPr>
        </p:nvPicPr>
        <p:blipFill>
          <a:blip r:embed="rId2"/>
          <a:stretch>
            <a:fillRect/>
          </a:stretch>
        </p:blipFill>
        <p:spPr>
          <a:xfrm>
            <a:off x="2498725" y="1718945"/>
            <a:ext cx="2357755" cy="468630"/>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SG</a:t>
            </a:r>
            <a:r>
              <a:rPr lang="zh-CN" altLang="en-US"/>
              <a:t>函数</a:t>
            </a:r>
            <a:endParaRPr lang="zh-CN" altLang="en-US"/>
          </a:p>
        </p:txBody>
      </p:sp>
      <p:sp>
        <p:nvSpPr>
          <p:cNvPr id="3" name="内容占位符 2"/>
          <p:cNvSpPr>
            <a:spLocks noGrp="1"/>
          </p:cNvSpPr>
          <p:nvPr>
            <p:ph idx="1"/>
          </p:nvPr>
        </p:nvSpPr>
        <p:spPr/>
        <p:txBody>
          <a:bodyPr/>
          <a:p>
            <a:r>
              <a:rPr lang="zh-CN" altLang="en-US"/>
              <a:t>适用于博弈图是有向图的游戏——实际上，大部分的公平组合游戏都可以转换为有向图游戏。</a:t>
            </a:r>
            <a:endParaRPr lang="zh-CN" altLang="en-US"/>
          </a:p>
          <a:p>
            <a:r>
              <a:rPr lang="zh-CN" altLang="en-US"/>
              <a:t>在一个有向无环图中，只有一个起点，上面有一个棋子，两个玩家轮流沿着有向边推动棋子，不能走的玩家判负。</a:t>
            </a:r>
            <a:endParaRPr lang="zh-CN" altLang="en-US"/>
          </a:p>
          <a:p>
            <a:r>
              <a:rPr lang="en-US" altLang="zh-CN"/>
              <a:t>mex</a:t>
            </a:r>
            <a:r>
              <a:rPr lang="zh-CN" altLang="en-US"/>
              <a:t>函数的值为不属于集合 S 中的最小非负整数，即：</a:t>
            </a:r>
            <a:endParaRPr lang="zh-CN" altLang="en-US"/>
          </a:p>
          <a:p>
            <a:r>
              <a:rPr lang="zh-CN" altLang="en-US"/>
              <a:t>对于状态 x 和它的所有 k 个后继状态</a:t>
            </a:r>
            <a:r>
              <a:rPr lang="en-US" altLang="zh-CN"/>
              <a:t>yk</a:t>
            </a:r>
            <a:endParaRPr lang="en-US" altLang="zh-CN"/>
          </a:p>
          <a:p>
            <a:endParaRPr lang="en-US" altLang="zh-CN"/>
          </a:p>
          <a:p>
            <a:r>
              <a:rPr lang="zh-CN" altLang="en-US"/>
              <a:t>那么在这个图里，</a:t>
            </a:r>
            <a:r>
              <a:rPr lang="en-US" altLang="zh-CN"/>
              <a:t>SG</a:t>
            </a:r>
            <a:r>
              <a:rPr lang="zh-CN" altLang="en-US"/>
              <a:t>函数是否为</a:t>
            </a:r>
            <a:r>
              <a:rPr lang="en-US" altLang="zh-CN"/>
              <a:t>0</a:t>
            </a:r>
            <a:r>
              <a:rPr lang="zh-CN" altLang="en-US"/>
              <a:t>就是是否必败</a:t>
            </a:r>
            <a:endParaRPr lang="zh-CN" altLang="en-US"/>
          </a:p>
          <a:p>
            <a:r>
              <a:rPr lang="zh-CN" altLang="en-US"/>
              <a:t>那用</a:t>
            </a:r>
            <a:r>
              <a:rPr lang="en-US" altLang="zh-CN"/>
              <a:t>01</a:t>
            </a:r>
            <a:r>
              <a:rPr lang="zh-CN" altLang="en-US"/>
              <a:t>就行了？大于</a:t>
            </a:r>
            <a:r>
              <a:rPr lang="en-US" altLang="zh-CN"/>
              <a:t>1</a:t>
            </a:r>
            <a:r>
              <a:rPr lang="zh-CN" altLang="en-US"/>
              <a:t>有啥用啊</a:t>
            </a:r>
            <a:endParaRPr lang="en-US" altLang="zh-CN"/>
          </a:p>
          <a:p>
            <a:endParaRPr lang="en-US" altLang="zh-CN"/>
          </a:p>
        </p:txBody>
      </p:sp>
      <p:pic>
        <p:nvPicPr>
          <p:cNvPr id="4" name="图片 3"/>
          <p:cNvPicPr>
            <a:picLocks noChangeAspect="1"/>
          </p:cNvPicPr>
          <p:nvPr>
            <p:custDataLst>
              <p:tags r:id="rId1"/>
            </p:custDataLst>
          </p:nvPr>
        </p:nvPicPr>
        <p:blipFill>
          <a:blip r:embed="rId2"/>
          <a:stretch>
            <a:fillRect/>
          </a:stretch>
        </p:blipFill>
        <p:spPr>
          <a:xfrm>
            <a:off x="7146925" y="3114675"/>
            <a:ext cx="4132580" cy="54991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5405755" y="3664585"/>
            <a:ext cx="4109085" cy="431165"/>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游戏的和</a:t>
            </a:r>
            <a:endParaRPr lang="zh-CN" altLang="en-US"/>
          </a:p>
        </p:txBody>
      </p:sp>
      <p:sp>
        <p:nvSpPr>
          <p:cNvPr id="3" name="内容占位符 2"/>
          <p:cNvSpPr>
            <a:spLocks noGrp="1"/>
          </p:cNvSpPr>
          <p:nvPr>
            <p:ph idx="1"/>
          </p:nvPr>
        </p:nvSpPr>
        <p:spPr/>
        <p:txBody>
          <a:bodyPr/>
          <a:p>
            <a:r>
              <a:rPr lang="zh-CN" altLang="en-US"/>
              <a:t>一个游戏是由若干个互不影响的 SG− 组合游戏构成。</a:t>
            </a:r>
            <a:endParaRPr lang="zh-CN" altLang="en-US"/>
          </a:p>
          <a:p>
            <a:r>
              <a:rPr lang="zh-CN" altLang="en-US"/>
              <a:t>每次决策者需要选择其中任意一个游戏进行。</a:t>
            </a:r>
            <a:endParaRPr lang="zh-CN" altLang="en-US"/>
          </a:p>
          <a:p>
            <a:r>
              <a:rPr lang="zh-CN" altLang="en-US"/>
              <a:t>不能决策的人视为输；游戏结束。</a:t>
            </a:r>
            <a:endParaRPr lang="zh-CN" altLang="en-US"/>
          </a:p>
          <a:p>
            <a:endParaRPr lang="zh-CN" altLang="en-US"/>
          </a:p>
          <a:p>
            <a:r>
              <a:rPr lang="zh-CN" altLang="en-US"/>
              <a:t>游戏的和的 SG 函数值？</a:t>
            </a:r>
            <a:endParaRPr lang="zh-CN" altLang="en-US"/>
          </a:p>
          <a:p>
            <a:endParaRPr lang="zh-CN" altLang="en-US"/>
          </a:p>
          <a:p>
            <a:r>
              <a:rPr lang="zh-CN" altLang="en-US"/>
              <a:t>证明？</a:t>
            </a:r>
            <a:endParaRPr lang="zh-CN" altLang="en-US"/>
          </a:p>
          <a:p>
            <a:r>
              <a:rPr lang="zh-CN" altLang="en-US"/>
              <a:t>玩家只有把某个游戏的</a:t>
            </a:r>
            <a:r>
              <a:rPr lang="en-US" altLang="zh-CN"/>
              <a:t>SG</a:t>
            </a:r>
            <a:r>
              <a:rPr lang="zh-CN" altLang="en-US"/>
              <a:t>值移到更小的状态才有效</a:t>
            </a:r>
            <a:r>
              <a:rPr lang="en-US" altLang="zh-CN"/>
              <a:t>(</a:t>
            </a:r>
            <a:r>
              <a:rPr lang="zh-CN" altLang="en-US"/>
              <a:t>否则另一个人可以移回来，根据</a:t>
            </a:r>
            <a:r>
              <a:rPr lang="en-US" altLang="zh-CN"/>
              <a:t>SG</a:t>
            </a:r>
            <a:r>
              <a:rPr lang="zh-CN" altLang="en-US"/>
              <a:t>定义</a:t>
            </a:r>
            <a:r>
              <a:rPr lang="en-US" altLang="zh-CN"/>
              <a:t>)</a:t>
            </a:r>
            <a:endParaRPr lang="en-US" altLang="zh-CN"/>
          </a:p>
          <a:p>
            <a:r>
              <a:rPr lang="zh-CN" altLang="en-US"/>
              <a:t>那么就是</a:t>
            </a:r>
            <a:r>
              <a:rPr lang="en-US" altLang="zh-CN"/>
              <a:t>NIM</a:t>
            </a:r>
            <a:r>
              <a:rPr lang="zh-CN" altLang="en-US"/>
              <a:t>游戏</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908425" y="3195955"/>
            <a:ext cx="7781925" cy="676275"/>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区间划分问题</a:t>
            </a:r>
            <a:endParaRPr lang="zh-CN" altLang="en-US"/>
          </a:p>
        </p:txBody>
      </p:sp>
      <p:sp>
        <p:nvSpPr>
          <p:cNvPr id="3" name="内容占位符 2"/>
          <p:cNvSpPr>
            <a:spLocks noGrp="1"/>
          </p:cNvSpPr>
          <p:nvPr>
            <p:ph idx="1"/>
          </p:nvPr>
        </p:nvSpPr>
        <p:spPr/>
        <p:txBody>
          <a:bodyPr/>
          <a:p>
            <a:r>
              <a:rPr lang="zh-CN" altLang="en-US">
                <a:sym typeface="+mn-ea"/>
              </a:rPr>
              <a:t>第 </a:t>
            </a:r>
            <a:r>
              <a:rPr lang="en-US" altLang="zh-CN">
                <a:sym typeface="+mn-ea"/>
              </a:rPr>
              <a:t>j</a:t>
            </a:r>
            <a:r>
              <a:rPr lang="zh-CN" altLang="en-US">
                <a:sym typeface="+mn-ea"/>
              </a:rPr>
              <a:t>个讲座开始时间 </a:t>
            </a:r>
            <a:r>
              <a:rPr lang="en-US" altLang="zh-CN">
                <a:sym typeface="+mn-ea"/>
              </a:rPr>
              <a:t>s</a:t>
            </a:r>
            <a:r>
              <a:rPr lang="zh-CN" altLang="en-US">
                <a:sym typeface="+mn-ea"/>
              </a:rPr>
              <a:t>(</a:t>
            </a:r>
            <a:r>
              <a:rPr lang="en-US" altLang="zh-CN">
                <a:sym typeface="+mn-ea"/>
              </a:rPr>
              <a:t>j</a:t>
            </a:r>
            <a:r>
              <a:rPr lang="zh-CN" altLang="en-US">
                <a:sym typeface="+mn-ea"/>
              </a:rPr>
              <a:t>) + ε、结束时间 </a:t>
            </a:r>
            <a:r>
              <a:rPr lang="en-US" altLang="zh-CN">
                <a:sym typeface="+mn-ea"/>
              </a:rPr>
              <a:t>f</a:t>
            </a:r>
            <a:r>
              <a:rPr lang="zh-CN" altLang="en-US">
                <a:sym typeface="+mn-ea"/>
              </a:rPr>
              <a:t>(</a:t>
            </a:r>
            <a:r>
              <a:rPr lang="en-US" altLang="zh-CN">
                <a:sym typeface="+mn-ea"/>
              </a:rPr>
              <a:t>j</a:t>
            </a:r>
            <a:r>
              <a:rPr lang="zh-CN" altLang="en-US">
                <a:sym typeface="+mn-ea"/>
              </a:rPr>
              <a:t>) − ε。 </a:t>
            </a:r>
            <a:endParaRPr lang="zh-CN" altLang="en-US">
              <a:sym typeface="+mn-ea"/>
            </a:endParaRPr>
          </a:p>
          <a:p>
            <a:r>
              <a:rPr lang="zh-CN" altLang="en-US">
                <a:sym typeface="+mn-ea"/>
              </a:rPr>
              <a:t>求：至少需要多少间教室，能够相容地安排所有的讲座</a:t>
            </a:r>
            <a:endParaRPr lang="zh-CN" altLang="en-US"/>
          </a:p>
          <a:p>
            <a:r>
              <a:rPr lang="zh-CN" altLang="en-US">
                <a:sym typeface="+mn-ea"/>
              </a:rPr>
              <a:t>相容——不存在两个讲座在同一时间使用相同的教室</a:t>
            </a:r>
            <a:endParaRPr lang="zh-CN" altLang="en-US"/>
          </a:p>
          <a:p>
            <a:pPr marL="0" indent="0">
              <a:buNone/>
            </a:pPr>
            <a:endParaRPr lang="zh-CN" altLang="en-US"/>
          </a:p>
        </p:txBody>
      </p:sp>
      <p:pic>
        <p:nvPicPr>
          <p:cNvPr id="4" name="图片 3"/>
          <p:cNvPicPr>
            <a:picLocks noChangeAspect="1"/>
          </p:cNvPicPr>
          <p:nvPr>
            <p:custDataLst>
              <p:tags r:id="rId1"/>
            </p:custDataLst>
          </p:nvPr>
        </p:nvPicPr>
        <p:blipFill>
          <a:blip r:embed="rId2"/>
          <a:stretch>
            <a:fillRect/>
          </a:stretch>
        </p:blipFill>
        <p:spPr>
          <a:xfrm>
            <a:off x="832485" y="3109595"/>
            <a:ext cx="8286750" cy="2981325"/>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一些扩展</a:t>
            </a:r>
            <a:endParaRPr lang="zh-CN" altLang="en-US"/>
          </a:p>
        </p:txBody>
      </p:sp>
      <p:sp>
        <p:nvSpPr>
          <p:cNvPr id="3" name="内容占位符 2"/>
          <p:cNvSpPr>
            <a:spLocks noGrp="1"/>
          </p:cNvSpPr>
          <p:nvPr>
            <p:ph idx="1"/>
          </p:nvPr>
        </p:nvSpPr>
        <p:spPr>
          <a:xfrm>
            <a:off x="647700" y="1825625"/>
            <a:ext cx="10515600" cy="4840605"/>
          </a:xfrm>
        </p:spPr>
        <p:txBody>
          <a:bodyPr>
            <a:normAutofit/>
          </a:bodyPr>
          <a:p>
            <a:r>
              <a:rPr lang="zh-CN" altLang="en-US" b="1"/>
              <a:t>阶梯NIM</a:t>
            </a:r>
            <a:endParaRPr lang="zh-CN" altLang="en-US" b="1"/>
          </a:p>
          <a:p>
            <a:r>
              <a:rPr lang="zh-CN" altLang="en-US"/>
              <a:t>有n个位置1....n，每个位置上ai个石子。有两个人轮流操作。操作步骤是：挑选1.....n中任一一个存在石子的位置i，将至少1个石子移动至i−1位置（也就是最后所有石子都堆在在0这个位置）。谁不能操作谁输。求先手必胜还是必败。　</a:t>
            </a:r>
            <a:endParaRPr lang="zh-CN" altLang="en-US"/>
          </a:p>
          <a:p>
            <a:endParaRPr lang="zh-CN" altLang="en-US"/>
          </a:p>
          <a:p>
            <a:r>
              <a:rPr lang="zh-CN" altLang="en-US"/>
              <a:t>结论：求位置为奇数的ai的异或和，若异或和等于0，则先手必败，否则先手必胜。你可能已经注意到这非常像Nim游戏。</a:t>
            </a:r>
            <a:endParaRPr lang="zh-CN" altLang="en-US"/>
          </a:p>
          <a:p>
            <a:r>
              <a:rPr lang="zh-CN" altLang="en-US"/>
              <a:t>其实这个游戏恰好等价于：将每个奇数位置的数x看成一堆有x个石子的石子堆，然后玩Nim游戏。</a:t>
            </a:r>
            <a:endParaRPr lang="zh-CN" altLang="en-US"/>
          </a:p>
          <a:p>
            <a:endParaRPr lang="zh-CN" altLang="en-US"/>
          </a:p>
          <a:p>
            <a:r>
              <a:rPr lang="zh-CN" altLang="en-US"/>
              <a:t>如果是先手且必胜，按照NIM博弈的方式移动奇数号，如果对手也移动奇数号，那么继续，如果对手移动偶数号（对于奇数号产生了影响），那么先手将对手移动的石子往下再移动，即是把对手操作从奇数号移动到奇数号，没有改变，那么先手必胜，必败也是同理</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51nod 1963 树上NIM游戏</a:t>
            </a:r>
            <a:endParaRPr lang="zh-CN" altLang="en-US"/>
          </a:p>
        </p:txBody>
      </p:sp>
      <p:sp>
        <p:nvSpPr>
          <p:cNvPr id="3" name="内容占位符 2"/>
          <p:cNvSpPr>
            <a:spLocks noGrp="1"/>
          </p:cNvSpPr>
          <p:nvPr>
            <p:ph idx="1"/>
          </p:nvPr>
        </p:nvSpPr>
        <p:spPr/>
        <p:txBody>
          <a:bodyPr/>
          <a:p>
            <a:r>
              <a:rPr lang="en-US" altLang="zh-CN"/>
              <a:t>n个节点的树，每个点有点权。两个人玩</a:t>
            </a:r>
            <a:r>
              <a:rPr lang="zh-CN" altLang="en-US"/>
              <a:t>游戏，轮流操作。每次操作，可以把一个点至少</a:t>
            </a:r>
            <a:r>
              <a:rPr lang="en-US" altLang="zh-CN"/>
              <a:t>1</a:t>
            </a:r>
            <a:r>
              <a:rPr lang="zh-CN" altLang="en-US"/>
              <a:t>上个点权移动到父亲上，如果有一个不能操作了，这个人就输了。判断先手是否会赢。</a:t>
            </a:r>
            <a:endParaRPr lang="zh-CN" altLang="en-US"/>
          </a:p>
          <a:p>
            <a:endParaRPr lang="zh-CN" altLang="en-US"/>
          </a:p>
          <a:p>
            <a:r>
              <a:rPr lang="zh-CN" altLang="en-US"/>
              <a:t>怎么做</a:t>
            </a:r>
            <a:endParaRPr lang="zh-CN" altLang="en-US"/>
          </a:p>
          <a:p>
            <a:endParaRPr lang="zh-CN" altLang="en-US"/>
          </a:p>
          <a:p>
            <a:r>
              <a:rPr lang="zh-CN" altLang="en-US"/>
              <a:t>奇数深度</a:t>
            </a:r>
            <a:endParaRPr lang="zh-CN" altLang="en-US"/>
          </a:p>
          <a:p>
            <a:endParaRPr lang="zh-CN" altLang="en-US"/>
          </a:p>
          <a:p>
            <a:endParaRPr lang="zh-CN" altLang="en-US"/>
          </a:p>
          <a:p>
            <a:endParaRPr lang="zh-CN" altLang="en-US"/>
          </a:p>
          <a:p>
            <a:r>
              <a:rPr lang="zh-CN" altLang="en-US">
                <a:sym typeface="+mn-ea"/>
              </a:rPr>
              <a:t>「洛谷 P3185」分裂游戏</a:t>
            </a:r>
            <a:endParaRPr lang="zh-CN" altLang="en-US"/>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一些扩展</a:t>
            </a:r>
            <a:endParaRPr lang="zh-CN" altLang="en-US"/>
          </a:p>
        </p:txBody>
      </p:sp>
      <p:sp>
        <p:nvSpPr>
          <p:cNvPr id="3" name="内容占位符 2"/>
          <p:cNvSpPr>
            <a:spLocks noGrp="1"/>
          </p:cNvSpPr>
          <p:nvPr>
            <p:ph idx="1"/>
          </p:nvPr>
        </p:nvSpPr>
        <p:spPr/>
        <p:txBody>
          <a:bodyPr/>
          <a:p>
            <a:r>
              <a:rPr lang="zh-CN" altLang="en-US" b="1"/>
              <a:t>树上删边游戏</a:t>
            </a:r>
            <a:endParaRPr lang="zh-CN" altLang="en-US" b="1"/>
          </a:p>
          <a:p>
            <a:r>
              <a:rPr lang="zh-CN" altLang="en-US"/>
              <a:t>给出一个有n个结点的树，有一个点作为树的根节点,双方轮流从树中删去一条边边，之后不与根节点相连的部分将被移走,无法操作者输。</a:t>
            </a:r>
            <a:endParaRPr lang="zh-CN" altLang="en-US"/>
          </a:p>
          <a:p>
            <a:endParaRPr lang="zh-CN" altLang="en-US"/>
          </a:p>
          <a:p>
            <a:r>
              <a:rPr lang="zh-CN" altLang="en-US"/>
              <a:t>结论：</a:t>
            </a:r>
            <a:endParaRPr lang="zh-CN" altLang="en-US"/>
          </a:p>
          <a:p>
            <a:r>
              <a:rPr lang="zh-CN" altLang="en-US"/>
              <a:t>叶子结点的SG值为0，其他结点SG值为其每个儿子结点SG值加1后的异或和。</a:t>
            </a:r>
            <a:endParaRPr lang="zh-CN" altLang="en-US"/>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一些扩展</a:t>
            </a:r>
            <a:endParaRPr lang="zh-CN" altLang="en-US"/>
          </a:p>
        </p:txBody>
      </p:sp>
      <p:sp>
        <p:nvSpPr>
          <p:cNvPr id="3" name="内容占位符 2"/>
          <p:cNvSpPr>
            <a:spLocks noGrp="1"/>
          </p:cNvSpPr>
          <p:nvPr>
            <p:ph idx="1"/>
          </p:nvPr>
        </p:nvSpPr>
        <p:spPr/>
        <p:txBody>
          <a:bodyPr/>
          <a:p>
            <a:r>
              <a:rPr lang="zh-CN" altLang="en-US" b="1"/>
              <a:t>CH 65 B：蚂蚁</a:t>
            </a:r>
            <a:endParaRPr lang="zh-CN" altLang="en-US" b="1"/>
          </a:p>
          <a:p>
            <a:endParaRPr lang="zh-CN" altLang="en-US" b="1"/>
          </a:p>
          <a:p>
            <a:r>
              <a:rPr lang="zh-CN" altLang="en-US"/>
              <a:t>给出一棵 N 个点的树，树上某些位置有蚂蚁。</a:t>
            </a:r>
            <a:endParaRPr lang="zh-CN" altLang="en-US"/>
          </a:p>
          <a:p>
            <a:r>
              <a:rPr lang="zh-CN" altLang="en-US"/>
              <a:t>两人轮流操作，每次选择一只蚂蚁向远离根的方向移动 1 </a:t>
            </a:r>
            <a:r>
              <a:rPr lang="en-US" altLang="zh-CN"/>
              <a:t>~</a:t>
            </a:r>
            <a:r>
              <a:rPr lang="zh-CN" altLang="en-US"/>
              <a:t> d 格。</a:t>
            </a:r>
            <a:endParaRPr lang="zh-CN" altLang="en-US"/>
          </a:p>
          <a:p>
            <a:r>
              <a:rPr lang="zh-CN" altLang="en-US"/>
              <a:t>不能操作者输。问谁能赢。</a:t>
            </a:r>
            <a:endParaRPr lang="zh-CN" altLang="en-US"/>
          </a:p>
          <a:p>
            <a:endParaRPr lang="zh-CN" altLang="en-US"/>
          </a:p>
          <a:p>
            <a:r>
              <a:rPr lang="zh-CN" altLang="en-US"/>
              <a:t>范围：N ≤ 105。</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题解</a:t>
            </a:r>
            <a:endParaRPr lang="zh-CN" altLang="en-US"/>
          </a:p>
        </p:txBody>
      </p:sp>
      <p:sp>
        <p:nvSpPr>
          <p:cNvPr id="3" name="内容占位符 2"/>
          <p:cNvSpPr>
            <a:spLocks noGrp="1"/>
          </p:cNvSpPr>
          <p:nvPr>
            <p:ph idx="1"/>
          </p:nvPr>
        </p:nvSpPr>
        <p:spPr>
          <a:xfrm>
            <a:off x="647700" y="1825625"/>
            <a:ext cx="10515600" cy="4563745"/>
          </a:xfrm>
        </p:spPr>
        <p:txBody>
          <a:bodyPr/>
          <a:p>
            <a:r>
              <a:rPr lang="zh-CN" altLang="en-US"/>
              <a:t>蚂蚁是独立的</a:t>
            </a:r>
            <a:endParaRPr lang="zh-CN" altLang="en-US"/>
          </a:p>
          <a:p>
            <a:r>
              <a:rPr lang="zh-CN" altLang="en-US"/>
              <a:t>我们只需要计算出每一只蚂蚁的 SG 值，就可以得到整个游戏的 SG 值。</a:t>
            </a:r>
            <a:endParaRPr lang="zh-CN" altLang="en-US"/>
          </a:p>
          <a:p>
            <a:endParaRPr lang="zh-CN" altLang="en-US"/>
          </a:p>
          <a:p>
            <a:r>
              <a:rPr lang="zh-CN" altLang="en-US"/>
              <a:t>考虑一种暴力的算法，我们对于树上每一个点找出他可以到达的后继点，然后用 mex 得到它的 SG 值。</a:t>
            </a:r>
            <a:endParaRPr lang="zh-CN" altLang="en-US"/>
          </a:p>
          <a:p>
            <a:endParaRPr lang="zh-CN" altLang="en-US"/>
          </a:p>
          <a:p>
            <a:r>
              <a:rPr lang="en-US" altLang="zh-CN"/>
              <a:t>mex</a:t>
            </a:r>
            <a:r>
              <a:rPr lang="zh-CN" altLang="en-US"/>
              <a:t>可以用权值线段树来维护</a:t>
            </a:r>
            <a:endParaRPr lang="zh-CN" altLang="en-US"/>
          </a:p>
          <a:p>
            <a:endParaRPr lang="zh-CN" altLang="en-US"/>
          </a:p>
          <a:p>
            <a:r>
              <a:rPr lang="zh-CN" altLang="en-US"/>
              <a:t>在得到 u 的 sg 值之后，我们可以在他的一段祖先</a:t>
            </a:r>
            <a:r>
              <a:rPr lang="en-US" altLang="zh-CN"/>
              <a:t>(1~d)</a:t>
            </a:r>
            <a:r>
              <a:rPr lang="zh-CN" altLang="en-US"/>
              <a:t>上加入这个 SG 值。</a:t>
            </a:r>
            <a:endParaRPr lang="zh-CN" altLang="en-US"/>
          </a:p>
          <a:p>
            <a:endParaRPr lang="zh-CN" altLang="en-US"/>
          </a:p>
          <a:p>
            <a:r>
              <a:rPr lang="zh-CN" altLang="en-US"/>
              <a:t>这可以用权值线段树差分一下得到。做的时候从下往上线段树合并即可</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1068" y="2364473"/>
            <a:ext cx="1433367" cy="1328699"/>
          </a:xfrm>
          <a:prstGeom prst="rect">
            <a:avLst/>
          </a:prstGeom>
        </p:spPr>
        <p:txBody>
          <a:bodyPr vert="horz" lIns="91440" tIns="0" rIns="91440" bIns="0" rtlCol="0" anchor="b">
            <a:normAutofit/>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a:solidFill>
                  <a:schemeClr val="bg1">
                    <a:lumMod val="85000"/>
                  </a:schemeClr>
                </a:solidFill>
              </a:rPr>
              <a:t>08</a:t>
            </a:r>
            <a:endParaRPr lang="en-US" altLang="zh-CN" sz="7200" b="1">
              <a:solidFill>
                <a:schemeClr val="bg1">
                  <a:lumMod val="85000"/>
                </a:schemeClr>
              </a:solidFill>
            </a:endParaRPr>
          </a:p>
        </p:txBody>
      </p:sp>
      <p:sp>
        <p:nvSpPr>
          <p:cNvPr id="5" name="标题 4"/>
          <p:cNvSpPr>
            <a:spLocks noGrp="1"/>
          </p:cNvSpPr>
          <p:nvPr>
            <p:ph type="title"/>
            <p:custDataLst>
              <p:tags r:id="rId2"/>
            </p:custDataLst>
          </p:nvPr>
        </p:nvSpPr>
        <p:spPr/>
        <p:txBody>
          <a:bodyPr/>
          <a:lstStyle/>
          <a:p>
            <a:r>
              <a:rPr lang="en-US" altLang="zh-CN">
                <a:sym typeface="+mn-ea"/>
              </a:rPr>
              <a:t>0/1</a:t>
            </a:r>
            <a:r>
              <a:rPr lang="zh-CN" altLang="en-US">
                <a:sym typeface="+mn-ea"/>
              </a:rPr>
              <a:t>分数规划</a:t>
            </a:r>
            <a:endParaRPr lang="zh-CN" altLang="en-US">
              <a:sym typeface="+mn-ea"/>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分数规划</a:t>
            </a:r>
            <a:endParaRPr lang="zh-CN" altLang="en-US"/>
          </a:p>
        </p:txBody>
      </p:sp>
      <p:sp>
        <p:nvSpPr>
          <p:cNvPr id="3" name="内容占位符 2"/>
          <p:cNvSpPr>
            <a:spLocks noGrp="1"/>
          </p:cNvSpPr>
          <p:nvPr>
            <p:ph idx="1"/>
          </p:nvPr>
        </p:nvSpPr>
        <p:spPr>
          <a:xfrm>
            <a:off x="647700" y="1825625"/>
            <a:ext cx="10515600" cy="4351338"/>
          </a:xfrm>
        </p:spPr>
        <p:txBody>
          <a:bodyPr/>
          <a:p>
            <a:r>
              <a:t>分数规划问题是一类既套路又灵活的题目，一般使用二分解决。</a:t>
            </a:r>
          </a:p>
          <a:p>
            <a:r>
              <a:rPr lang="zh-CN"/>
              <a:t>一般的形式是每个物品有两个权值</a:t>
            </a:r>
            <a:r>
              <a:rPr lang="en-US" altLang="zh-CN"/>
              <a:t>ai,bi</a:t>
            </a:r>
            <a:r>
              <a:rPr lang="zh-CN" altLang="en-US"/>
              <a:t>，可以选择选或不选，即求</a:t>
            </a:r>
            <a:r>
              <a:rPr lang="en-US" altLang="zh-CN"/>
              <a:t>wi=0</a:t>
            </a:r>
            <a:r>
              <a:rPr lang="zh-CN" altLang="en-US"/>
              <a:t>或</a:t>
            </a:r>
            <a:r>
              <a:rPr lang="en-US" altLang="zh-CN"/>
              <a:t>1</a:t>
            </a:r>
            <a:endParaRPr lang="en-US" altLang="zh-CN"/>
          </a:p>
          <a:p>
            <a:r>
              <a:rPr lang="zh-CN" altLang="en-US"/>
              <a:t>然后最大</a:t>
            </a:r>
            <a:r>
              <a:rPr lang="en-US" altLang="zh-CN"/>
              <a:t>/</a:t>
            </a:r>
            <a:r>
              <a:rPr lang="zh-CN" altLang="en-US"/>
              <a:t>最小化</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966085" y="2613660"/>
            <a:ext cx="1428750" cy="1358265"/>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通用方法</a:t>
            </a:r>
            <a:endParaRPr lang="zh-CN" altLang="en-US"/>
          </a:p>
        </p:txBody>
      </p:sp>
      <p:sp>
        <p:nvSpPr>
          <p:cNvPr id="3" name="内容占位符 2"/>
          <p:cNvSpPr>
            <a:spLocks noGrp="1"/>
          </p:cNvSpPr>
          <p:nvPr>
            <p:ph idx="1"/>
          </p:nvPr>
        </p:nvSpPr>
        <p:spPr/>
        <p:txBody>
          <a:bodyPr/>
          <a:p>
            <a:r>
              <a:rPr lang="zh-CN" altLang="en-US"/>
              <a:t>假设我们要求最大值。二分一个答案 mid，然后推式子</a:t>
            </a:r>
            <a:endParaRPr lang="zh-CN" altLang="en-US"/>
          </a:p>
          <a:p>
            <a:endParaRPr lang="zh-CN" altLang="en-US"/>
          </a:p>
          <a:p>
            <a:endParaRPr lang="zh-CN" altLang="en-US"/>
          </a:p>
          <a:p>
            <a:endParaRPr lang="zh-CN" altLang="en-US"/>
          </a:p>
          <a:p>
            <a:endParaRPr lang="zh-CN" altLang="en-US"/>
          </a:p>
          <a:p>
            <a:endParaRPr lang="zh-CN" altLang="en-US"/>
          </a:p>
          <a:p>
            <a:r>
              <a:rPr lang="zh-CN" altLang="en-US"/>
              <a:t>分数规划的主要难点就在于如何求</a:t>
            </a:r>
            <a:r>
              <a:rPr lang="en-US" altLang="zh-CN"/>
              <a:t>                      </a:t>
            </a:r>
            <a:r>
              <a:rPr lang="zh-CN" altLang="en-US"/>
              <a:t> </a:t>
            </a:r>
            <a:r>
              <a:rPr lang="en-US" altLang="zh-CN"/>
              <a:t>                     </a:t>
            </a:r>
            <a:r>
              <a:rPr lang="zh-CN" altLang="en-US"/>
              <a:t>的最大值/最小值，可能可以套其他各种各样的东西</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97890" y="2286000"/>
            <a:ext cx="4608830" cy="165798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888865" y="4186555"/>
            <a:ext cx="2903220" cy="578485"/>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来几个例题就会了</a:t>
            </a:r>
            <a:endParaRPr lang="zh-CN" altLang="en-US"/>
          </a:p>
        </p:txBody>
      </p:sp>
      <p:sp>
        <p:nvSpPr>
          <p:cNvPr id="3" name="内容占位符 2"/>
          <p:cNvSpPr>
            <a:spLocks noGrp="1"/>
          </p:cNvSpPr>
          <p:nvPr>
            <p:ph idx="1"/>
          </p:nvPr>
        </p:nvSpPr>
        <p:spPr/>
        <p:txBody>
          <a:bodyPr/>
          <a:p>
            <a:r>
              <a:rPr lang="zh-CN" altLang="en-US"/>
              <a:t>https://www.luogu.com.cn/problem/P4377</a:t>
            </a:r>
            <a:endParaRPr lang="zh-CN" altLang="en-US"/>
          </a:p>
          <a:p>
            <a:r>
              <a:rPr lang="zh-CN" altLang="en-US"/>
              <a:t>https://www.luogu.com.cn/problem/P3199</a:t>
            </a:r>
            <a:endParaRPr lang="zh-CN" altLang="en-US"/>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custDataLst>
              <p:tags r:id="rId1"/>
            </p:custDataLst>
          </p:nvPr>
        </p:nvSpPr>
        <p:spPr/>
        <p:txBody>
          <a:bodyPr>
            <a:normAutofit fontScale="90000"/>
          </a:bodyPr>
          <a:lstStyle/>
          <a:p>
            <a:r>
              <a:rPr lang="en-US" altLang="zh-CN"/>
              <a:t>Thanks</a:t>
            </a:r>
            <a:br>
              <a:rPr lang="en-US" altLang="zh-CN"/>
            </a:br>
            <a:r>
              <a:rPr lang="en-US" altLang="zh-CN"/>
              <a:t>GL&amp;HF</a:t>
            </a:r>
            <a:endParaRPr lang="en-US" altLang="zh-CN"/>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区间选点问题</a:t>
            </a:r>
            <a:endParaRPr lang="zh-CN" altLang="en-US"/>
          </a:p>
        </p:txBody>
      </p:sp>
      <p:sp>
        <p:nvSpPr>
          <p:cNvPr id="3" name="内容占位符 2"/>
          <p:cNvSpPr>
            <a:spLocks noGrp="1"/>
          </p:cNvSpPr>
          <p:nvPr>
            <p:ph idx="1"/>
          </p:nvPr>
        </p:nvSpPr>
        <p:spPr/>
        <p:txBody>
          <a:bodyPr/>
          <a:p>
            <a:r>
              <a:rPr lang="zh-CN" altLang="en-US"/>
              <a:t>有一堆线段</a:t>
            </a:r>
            <a:r>
              <a:rPr lang="en-US" altLang="zh-CN"/>
              <a:t>[a_i,b_i]</a:t>
            </a:r>
            <a:endParaRPr lang="en-US" altLang="zh-CN"/>
          </a:p>
          <a:p>
            <a:r>
              <a:rPr lang="zh-CN" altLang="en-US"/>
              <a:t>你要在数轴上选出一些点</a:t>
            </a:r>
            <a:endParaRPr lang="zh-CN" altLang="en-US"/>
          </a:p>
          <a:p>
            <a:r>
              <a:rPr lang="zh-CN" altLang="en-US"/>
              <a:t>使得每个线段都至少有一个点在里面</a:t>
            </a:r>
            <a:endParaRPr lang="zh-CN" altLang="en-US"/>
          </a:p>
          <a:p>
            <a:r>
              <a:rPr lang="zh-CN" altLang="en-US"/>
              <a:t>问最少选多少点</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正确性证明</a:t>
            </a:r>
            <a:endParaRPr lang="zh-CN" altLang="en-US"/>
          </a:p>
        </p:txBody>
      </p:sp>
      <p:sp>
        <p:nvSpPr>
          <p:cNvPr id="3" name="内容占位符 2"/>
          <p:cNvSpPr>
            <a:spLocks noGrp="1"/>
          </p:cNvSpPr>
          <p:nvPr>
            <p:ph idx="1"/>
          </p:nvPr>
        </p:nvSpPr>
        <p:spPr/>
        <p:txBody>
          <a:bodyPr/>
          <a:p>
            <a:r>
              <a:rPr lang="zh-CN" altLang="en-US">
                <a:sym typeface="+mn-ea"/>
              </a:rPr>
              <a:t>论证贪心法的每一个步骤都不次于其他算法</a:t>
            </a:r>
            <a:endParaRPr lang="zh-CN" altLang="en-US">
              <a:sym typeface="+mn-ea"/>
            </a:endParaRPr>
          </a:p>
          <a:p>
            <a:endParaRPr lang="zh-CN" altLang="en-US">
              <a:sym typeface="+mn-ea"/>
            </a:endParaRPr>
          </a:p>
          <a:p>
            <a:r>
              <a:rPr lang="zh-CN" altLang="en-US">
                <a:sym typeface="+mn-ea"/>
              </a:rPr>
              <a:t>数学归纳法</a:t>
            </a:r>
            <a:endParaRPr lang="zh-CN" altLang="en-US">
              <a:sym typeface="+mn-ea"/>
            </a:endParaRPr>
          </a:p>
          <a:p>
            <a:endParaRPr lang="zh-CN" altLang="en-US">
              <a:sym typeface="+mn-ea"/>
            </a:endParaRPr>
          </a:p>
          <a:p>
            <a:r>
              <a:rPr lang="zh-CN" altLang="en-US">
                <a:sym typeface="+mn-ea"/>
              </a:rPr>
              <a:t>叙述一个描述算法正确性的命题 P(n)，n为算法步数或者问题规模</a:t>
            </a:r>
            <a:endParaRPr lang="zh-CN" altLang="en-US">
              <a:sym typeface="+mn-ea"/>
            </a:endParaRPr>
          </a:p>
          <a:p>
            <a:r>
              <a:rPr lang="zh-CN" altLang="en-US">
                <a:sym typeface="+mn-ea"/>
              </a:rPr>
              <a:t>归纳基础：P(1) 或 P(n0) 为真, n0 为某个自然数</a:t>
            </a:r>
            <a:endParaRPr lang="zh-CN" altLang="en-US"/>
          </a:p>
          <a:p>
            <a:r>
              <a:rPr lang="zh-CN" altLang="en-US">
                <a:sym typeface="+mn-ea"/>
              </a:rPr>
              <a:t>归纳步骤：</a:t>
            </a:r>
            <a:endParaRPr lang="zh-CN" altLang="en-US">
              <a:sym typeface="+mn-ea"/>
            </a:endParaRPr>
          </a:p>
          <a:p>
            <a:pPr lvl="1"/>
            <a:r>
              <a:rPr lang="zh-CN" altLang="en-US">
                <a:sym typeface="+mn-ea"/>
              </a:rPr>
              <a:t>证明P(</a:t>
            </a:r>
            <a:r>
              <a:rPr lang="en-US" altLang="zh-CN">
                <a:sym typeface="+mn-ea"/>
              </a:rPr>
              <a:t>n0</a:t>
            </a:r>
            <a:r>
              <a:rPr lang="zh-CN" altLang="en-US">
                <a:sym typeface="+mn-ea"/>
              </a:rPr>
              <a:t>) 成立</a:t>
            </a:r>
            <a:endParaRPr lang="zh-CN" altLang="en-US">
              <a:sym typeface="+mn-ea"/>
            </a:endParaRPr>
          </a:p>
          <a:p>
            <a:pPr lvl="1"/>
            <a:r>
              <a:rPr lang="zh-CN" altLang="en-US">
                <a:sym typeface="+mn-ea"/>
              </a:rPr>
              <a:t>P(k)成立可以推出P(k+1) 第一数学归纳法</a:t>
            </a:r>
            <a:endParaRPr lang="zh-CN" altLang="en-US">
              <a:sym typeface="+mn-ea"/>
            </a:endParaRPr>
          </a:p>
          <a:p>
            <a:pPr lvl="1"/>
            <a:r>
              <a:rPr lang="zh-CN" altLang="en-US">
                <a:sym typeface="+mn-ea"/>
              </a:rPr>
              <a:t>所有k(k&lt;n) P(k)成立</a:t>
            </a:r>
            <a:r>
              <a:rPr lang="en-US" altLang="zh-CN">
                <a:sym typeface="+mn-ea"/>
              </a:rPr>
              <a:t> </a:t>
            </a:r>
            <a:r>
              <a:rPr lang="zh-CN" altLang="en-US">
                <a:sym typeface="+mn-ea"/>
              </a:rPr>
              <a:t>推出P(n) 成立 第二数学归纳法</a:t>
            </a:r>
            <a:endParaRPr lang="zh-CN" altLang="en-US"/>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正确性证明</a:t>
            </a:r>
            <a:endParaRPr lang="zh-CN" altLang="en-US"/>
          </a:p>
        </p:txBody>
      </p:sp>
      <p:sp>
        <p:nvSpPr>
          <p:cNvPr id="3" name="内容占位符 2"/>
          <p:cNvSpPr>
            <a:spLocks noGrp="1"/>
          </p:cNvSpPr>
          <p:nvPr>
            <p:ph idx="1"/>
          </p:nvPr>
        </p:nvSpPr>
        <p:spPr/>
        <p:txBody>
          <a:bodyPr/>
          <a:p>
            <a:r>
              <a:rPr lang="zh-CN" altLang="en-US">
                <a:sym typeface="+mn-ea"/>
              </a:rPr>
              <a:t>结构化下界</a:t>
            </a:r>
            <a:endParaRPr lang="zh-CN" altLang="en-US">
              <a:sym typeface="+mn-ea"/>
            </a:endParaRPr>
          </a:p>
          <a:p>
            <a:endParaRPr lang="zh-CN" altLang="en-US"/>
          </a:p>
          <a:p>
            <a:r>
              <a:rPr lang="zh-CN" altLang="en-US"/>
              <a:t>尝试论证所有解都不低于的一个下界</a:t>
            </a:r>
            <a:endParaRPr lang="zh-CN" altLang="en-US"/>
          </a:p>
          <a:p>
            <a:r>
              <a:rPr lang="zh-CN" altLang="en-US"/>
              <a:t>当贪心法能达到这个下界时，是最优的</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正确性证明</a:t>
            </a:r>
            <a:endParaRPr lang="zh-CN" altLang="en-US"/>
          </a:p>
        </p:txBody>
      </p:sp>
      <p:sp>
        <p:nvSpPr>
          <p:cNvPr id="3" name="内容占位符 2"/>
          <p:cNvSpPr>
            <a:spLocks noGrp="1"/>
          </p:cNvSpPr>
          <p:nvPr>
            <p:ph idx="1"/>
          </p:nvPr>
        </p:nvSpPr>
        <p:spPr/>
        <p:txBody>
          <a:bodyPr/>
          <a:p>
            <a:r>
              <a:rPr lang="zh-CN" altLang="en-US">
                <a:sym typeface="+mn-ea"/>
              </a:rPr>
              <a:t>交换论证</a:t>
            </a:r>
            <a:endParaRPr lang="zh-CN" altLang="en-US">
              <a:sym typeface="+mn-ea"/>
            </a:endParaRPr>
          </a:p>
          <a:p>
            <a:endParaRPr lang="zh-CN" altLang="en-US"/>
          </a:p>
          <a:p>
            <a:r>
              <a:rPr lang="zh-CN" altLang="en-US">
                <a:sym typeface="+mn-ea"/>
              </a:rPr>
              <a:t>设计一个贪心法得到一个解</a:t>
            </a:r>
            <a:endParaRPr lang="zh-CN" altLang="en-US">
              <a:sym typeface="+mn-ea"/>
            </a:endParaRPr>
          </a:p>
          <a:p>
            <a:r>
              <a:rPr lang="zh-CN" altLang="en-US">
                <a:sym typeface="+mn-ea"/>
              </a:rPr>
              <a:t>分析算法的最优解的结构特征</a:t>
            </a:r>
            <a:endParaRPr lang="zh-CN" altLang="en-US"/>
          </a:p>
          <a:p>
            <a:r>
              <a:rPr lang="zh-CN" altLang="en-US">
                <a:sym typeface="+mn-ea"/>
              </a:rPr>
              <a:t>从一个最优解逐步进行结构变换（替换成分、交换次序等）得到一个新的最优解（结构上与贪心算法的解更接近）</a:t>
            </a:r>
            <a:endParaRPr lang="zh-CN" altLang="en-US"/>
          </a:p>
          <a:p>
            <a:r>
              <a:rPr lang="zh-CN" altLang="en-US">
                <a:sym typeface="+mn-ea"/>
              </a:rPr>
              <a:t>证明：上述变换最终得到算法的解，且变换在有限步结束，每步变换都保持解的最优性不降低</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国王游戏</a:t>
            </a:r>
            <a:endParaRPr lang="zh-CN" altLang="en-US"/>
          </a:p>
        </p:txBody>
      </p:sp>
      <p:sp>
        <p:nvSpPr>
          <p:cNvPr id="3" name="内容占位符 2"/>
          <p:cNvSpPr>
            <a:spLocks noGrp="1"/>
          </p:cNvSpPr>
          <p:nvPr>
            <p:ph idx="1"/>
          </p:nvPr>
        </p:nvSpPr>
        <p:spPr/>
        <p:txBody>
          <a:bodyPr/>
          <a:p>
            <a:pPr algn="l">
              <a:lnSpc>
                <a:spcPct val="150000"/>
              </a:lnSpc>
            </a:pPr>
            <a:r>
              <a:rPr kumimoji="1" lang="zh-CN" altLang="en-US" dirty="0">
                <a:sym typeface="+mn-ea"/>
              </a:rPr>
              <a:t>恰逢 </a:t>
            </a:r>
            <a:r>
              <a:rPr kumimoji="1" lang="en-GB" altLang="zh-CN" dirty="0">
                <a:sym typeface="+mn-ea"/>
              </a:rPr>
              <a:t>H </a:t>
            </a:r>
            <a:r>
              <a:rPr kumimoji="1" lang="zh-CN" altLang="en-US" dirty="0">
                <a:sym typeface="+mn-ea"/>
              </a:rPr>
              <a:t>国国庆，国王邀请 </a:t>
            </a:r>
            <a:r>
              <a:rPr kumimoji="1" lang="en-GB" altLang="zh-CN" dirty="0">
                <a:sym typeface="+mn-ea"/>
              </a:rPr>
              <a:t>n </a:t>
            </a:r>
            <a:r>
              <a:rPr kumimoji="1" lang="zh-CN" altLang="en-US" dirty="0">
                <a:sym typeface="+mn-ea"/>
              </a:rPr>
              <a:t>位大臣来玩一个有奖游戏。首先，他让每个大臣在左、右手上面分别写下一个整数，国王自己也在左、右手上各写一个整数。然后，让这 </a:t>
            </a:r>
            <a:r>
              <a:rPr kumimoji="1" lang="en-GB" altLang="zh-CN" dirty="0">
                <a:sym typeface="+mn-ea"/>
              </a:rPr>
              <a:t>n </a:t>
            </a:r>
            <a:r>
              <a:rPr kumimoji="1" lang="zh-CN" altLang="en-US" dirty="0">
                <a:sym typeface="+mn-ea"/>
              </a:rPr>
              <a:t>位大臣排成一排，国王站在队伍的最前面。排好队后，所有的大臣都会获得国王奖赏的若干金币，每位大臣获得的金币数分别是：排在该大臣前面的所有人的左手上的数的乘积除以他自己右手上的数，然后向下取整得到的结果。</a:t>
            </a:r>
            <a:endParaRPr kumimoji="1" lang="zh-CN" altLang="en-US" dirty="0"/>
          </a:p>
          <a:p>
            <a:pPr algn="l">
              <a:lnSpc>
                <a:spcPct val="150000"/>
              </a:lnSpc>
            </a:pPr>
            <a:r>
              <a:rPr kumimoji="1" lang="zh-CN" altLang="en-US" dirty="0">
                <a:sym typeface="+mn-ea"/>
              </a:rPr>
              <a:t>国王不希望某一个大臣获得特别多的奖赏，所以他想请你帮他重新安排一下队伍的顺序，使得获得奖赏最多的大臣，所获奖赏尽可能的少。注意，国王的位置始终在队伍的最前面。</a:t>
            </a:r>
            <a:endParaRPr kumimoji="1" lang="zh-CN" altLang="en-US" dirty="0"/>
          </a:p>
          <a:p>
            <a:pPr algn="l">
              <a:lnSpc>
                <a:spcPct val="150000"/>
              </a:lnSpc>
            </a:pPr>
            <a:endParaRPr kumimoji="1" lang="zh-CN" altLang="en-US" dirty="0"/>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647700" y="258445"/>
            <a:ext cx="9302115" cy="5918835"/>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简单的变体</a:t>
            </a:r>
            <a:endParaRPr lang="zh-CN" altLang="en-US"/>
          </a:p>
        </p:txBody>
      </p:sp>
      <p:sp>
        <p:nvSpPr>
          <p:cNvPr id="3" name="内容占位符 2"/>
          <p:cNvSpPr>
            <a:spLocks noGrp="1"/>
          </p:cNvSpPr>
          <p:nvPr>
            <p:ph idx="1"/>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647700" y="1785620"/>
            <a:ext cx="9045575" cy="4391660"/>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647700" y="258445"/>
            <a:ext cx="6630035" cy="356298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47700" y="3821430"/>
            <a:ext cx="6428105" cy="1745615"/>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1068" y="2364473"/>
            <a:ext cx="1433367" cy="1328699"/>
          </a:xfrm>
          <a:prstGeom prst="rect">
            <a:avLst/>
          </a:prstGeom>
        </p:spPr>
        <p:txBody>
          <a:bodyPr vert="horz" lIns="91440" tIns="0" rIns="91440" bIns="0" rtlCol="0" anchor="b">
            <a:normAutofit/>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a:solidFill>
                  <a:schemeClr val="bg1">
                    <a:lumMod val="85000"/>
                  </a:schemeClr>
                </a:solidFill>
              </a:rPr>
              <a:t>01</a:t>
            </a:r>
            <a:endParaRPr lang="en-US" altLang="zh-CN" sz="7200" b="1">
              <a:solidFill>
                <a:schemeClr val="bg1">
                  <a:lumMod val="85000"/>
                </a:schemeClr>
              </a:solidFill>
            </a:endParaRPr>
          </a:p>
        </p:txBody>
      </p:sp>
      <p:sp>
        <p:nvSpPr>
          <p:cNvPr id="5" name="标题 4"/>
          <p:cNvSpPr>
            <a:spLocks noGrp="1"/>
          </p:cNvSpPr>
          <p:nvPr>
            <p:ph type="title"/>
            <p:custDataLst>
              <p:tags r:id="rId2"/>
            </p:custDataLst>
          </p:nvPr>
        </p:nvSpPr>
        <p:spPr/>
        <p:txBody>
          <a:bodyPr/>
          <a:lstStyle/>
          <a:p>
            <a:r>
              <a:rPr lang="zh-CN" altLang="en-US"/>
              <a:t>题解</a:t>
            </a: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647700" y="336550"/>
            <a:ext cx="8434070" cy="4957445"/>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拯救小矮人</a:t>
            </a:r>
            <a:endParaRPr lang="zh-CN" altLang="en-US"/>
          </a:p>
        </p:txBody>
      </p:sp>
      <p:sp>
        <p:nvSpPr>
          <p:cNvPr id="3" name="内容占位符 2"/>
          <p:cNvSpPr>
            <a:spLocks noGrp="1"/>
          </p:cNvSpPr>
          <p:nvPr>
            <p:ph idx="1"/>
          </p:nvPr>
        </p:nvSpPr>
        <p:spPr/>
        <p:txBody>
          <a:bodyPr/>
          <a:p>
            <a:r>
              <a:rPr lang="zh-CN" altLang="en-US" dirty="0">
                <a:sym typeface="+mn-ea"/>
              </a:rPr>
              <a:t>一群小矮人掉进了一个很深的陷阱里，由于太矮爬不上来，于是他们决定搭一个人梯。即：一个小矮人站在另一小矮人的 肩膀上，知道最顶端的小矮人伸直胳膊可以碰到陷阱口。</a:t>
            </a:r>
            <a:endParaRPr lang="zh-CN" altLang="en-US" dirty="0"/>
          </a:p>
          <a:p>
            <a:r>
              <a:rPr lang="zh-CN" altLang="en-US" dirty="0">
                <a:sym typeface="+mn-ea"/>
              </a:rPr>
              <a:t>对于每一个小矮人，我们知道他从脚到肩膀的高度</a:t>
            </a:r>
            <a:r>
              <a:rPr lang="en-US" altLang="zh-CN" dirty="0">
                <a:sym typeface="+mn-ea"/>
              </a:rPr>
              <a:t>Ai</a:t>
            </a:r>
            <a:r>
              <a:rPr lang="zh-CN" altLang="en-US" dirty="0">
                <a:sym typeface="+mn-ea"/>
              </a:rPr>
              <a:t>，并且他的胳膊长度为</a:t>
            </a:r>
            <a:r>
              <a:rPr lang="en-US" altLang="zh-CN" dirty="0">
                <a:sym typeface="+mn-ea"/>
              </a:rPr>
              <a:t>Bi</a:t>
            </a:r>
            <a:r>
              <a:rPr lang="zh-CN" altLang="en-US" dirty="0">
                <a:sym typeface="+mn-ea"/>
              </a:rPr>
              <a:t>。陷阱深度为</a:t>
            </a:r>
            <a:r>
              <a:rPr lang="en-US" altLang="zh-CN" dirty="0">
                <a:sym typeface="+mn-ea"/>
              </a:rPr>
              <a:t>H</a:t>
            </a:r>
            <a:r>
              <a:rPr lang="zh-CN" altLang="en-US" dirty="0">
                <a:sym typeface="+mn-ea"/>
              </a:rPr>
              <a:t>。</a:t>
            </a:r>
            <a:endParaRPr lang="zh-CN" altLang="en-US" dirty="0"/>
          </a:p>
          <a:p>
            <a:r>
              <a:rPr lang="zh-CN" altLang="en-US" dirty="0">
                <a:sym typeface="+mn-ea"/>
              </a:rPr>
              <a:t>如果我 们利用矮人</a:t>
            </a:r>
            <a:r>
              <a:rPr lang="en-US" altLang="zh-CN" dirty="0">
                <a:sym typeface="+mn-ea"/>
              </a:rPr>
              <a:t>1</a:t>
            </a:r>
            <a:r>
              <a:rPr lang="zh-CN" altLang="en-US" dirty="0">
                <a:sym typeface="+mn-ea"/>
              </a:rPr>
              <a:t>，矮人</a:t>
            </a:r>
            <a:r>
              <a:rPr lang="en-US" altLang="zh-CN" dirty="0">
                <a:sym typeface="+mn-ea"/>
              </a:rPr>
              <a:t>2</a:t>
            </a:r>
            <a:r>
              <a:rPr lang="zh-CN" altLang="en-US" dirty="0">
                <a:sym typeface="+mn-ea"/>
              </a:rPr>
              <a:t>，矮人</a:t>
            </a:r>
            <a:r>
              <a:rPr lang="en-US" altLang="zh-CN" dirty="0">
                <a:sym typeface="+mn-ea"/>
              </a:rPr>
              <a:t>3,</a:t>
            </a:r>
            <a:r>
              <a:rPr lang="zh-CN" altLang="en-US" dirty="0">
                <a:sym typeface="+mn-ea"/>
              </a:rPr>
              <a:t>。。。矮人</a:t>
            </a:r>
            <a:r>
              <a:rPr lang="en-US" altLang="zh-CN" dirty="0">
                <a:sym typeface="+mn-ea"/>
              </a:rPr>
              <a:t>k</a:t>
            </a:r>
            <a:r>
              <a:rPr lang="zh-CN" altLang="en-US" dirty="0">
                <a:sym typeface="+mn-ea"/>
              </a:rPr>
              <a:t>搭一个梯子，满足</a:t>
            </a:r>
            <a:r>
              <a:rPr lang="en-US" altLang="zh-CN" dirty="0">
                <a:sym typeface="+mn-ea"/>
              </a:rPr>
              <a:t>A1+A2+A3+....+</a:t>
            </a:r>
            <a:r>
              <a:rPr lang="en-US" altLang="zh-CN" dirty="0" err="1">
                <a:sym typeface="+mn-ea"/>
              </a:rPr>
              <a:t>Ak+Bk</a:t>
            </a:r>
            <a:r>
              <a:rPr lang="en-US" altLang="zh-CN" dirty="0">
                <a:sym typeface="+mn-ea"/>
              </a:rPr>
              <a:t>&gt;=H,</a:t>
            </a:r>
            <a:r>
              <a:rPr lang="zh-CN" altLang="en-US" dirty="0">
                <a:sym typeface="+mn-ea"/>
              </a:rPr>
              <a:t>那么矮人</a:t>
            </a:r>
            <a:r>
              <a:rPr lang="en-US" altLang="zh-CN" dirty="0">
                <a:sym typeface="+mn-ea"/>
              </a:rPr>
              <a:t>k</a:t>
            </a:r>
            <a:r>
              <a:rPr lang="zh-CN" altLang="en-US" dirty="0">
                <a:sym typeface="+mn-ea"/>
              </a:rPr>
              <a:t>就可以离开陷阱逃跑了，一 旦一个矮人逃跑了，他就不能再搭人梯了。</a:t>
            </a:r>
            <a:endParaRPr lang="zh-CN" altLang="en-US" dirty="0"/>
          </a:p>
          <a:p>
            <a:r>
              <a:rPr lang="zh-CN" altLang="en-US" dirty="0">
                <a:sym typeface="+mn-ea"/>
              </a:rPr>
              <a:t>我们希望尽可能多的小矮人逃跑， 问最多可以使多少个小矮人逃跑。</a:t>
            </a:r>
            <a:endParaRPr lang="zh-CN" altLang="en-US" dirty="0"/>
          </a:p>
          <a:p>
            <a:r>
              <a:rPr lang="en-US" altLang="zh-CN" dirty="0">
                <a:sym typeface="+mn-ea"/>
              </a:rPr>
              <a:t>N&lt;=2000</a:t>
            </a:r>
            <a:endParaRPr lang="zh-CN" altLang="en-US" dirty="0"/>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标算</a:t>
            </a:r>
            <a:endParaRPr lang="zh-CN" altLang="en-US"/>
          </a:p>
        </p:txBody>
      </p:sp>
      <p:sp>
        <p:nvSpPr>
          <p:cNvPr id="3" name="内容占位符 2"/>
          <p:cNvSpPr>
            <a:spLocks noGrp="1"/>
          </p:cNvSpPr>
          <p:nvPr>
            <p:ph idx="1"/>
          </p:nvPr>
        </p:nvSpPr>
        <p:spPr/>
        <p:txBody>
          <a:bodyPr/>
          <a:p>
            <a:r>
              <a:rPr lang="zh-CN" altLang="en-US" dirty="0">
                <a:sym typeface="+mn-ea"/>
              </a:rPr>
              <a:t>所有小矮人按身长</a:t>
            </a:r>
            <a:r>
              <a:rPr lang="en-US" altLang="zh-CN" dirty="0">
                <a:sym typeface="+mn-ea"/>
              </a:rPr>
              <a:t>+</a:t>
            </a:r>
            <a:r>
              <a:rPr lang="zh-CN" altLang="en-US" dirty="0">
                <a:sym typeface="+mn-ea"/>
              </a:rPr>
              <a:t>手长</a:t>
            </a:r>
            <a:r>
              <a:rPr lang="zh-CN" altLang="en-US" dirty="0" smtClean="0">
                <a:sym typeface="+mn-ea"/>
              </a:rPr>
              <a:t>排序</a:t>
            </a:r>
            <a:r>
              <a:rPr lang="en-US" altLang="zh-CN" dirty="0" smtClean="0">
                <a:sym typeface="+mn-ea"/>
              </a:rPr>
              <a:t>,</a:t>
            </a:r>
            <a:r>
              <a:rPr lang="zh-CN" altLang="en-US" dirty="0" smtClean="0">
                <a:sym typeface="+mn-ea"/>
              </a:rPr>
              <a:t>然后</a:t>
            </a:r>
            <a:r>
              <a:rPr lang="en-US" altLang="zh-CN" dirty="0" err="1" smtClean="0">
                <a:sym typeface="+mn-ea"/>
              </a:rPr>
              <a:t>dp</a:t>
            </a:r>
            <a:r>
              <a:rPr lang="zh-CN" altLang="en-US" dirty="0" smtClean="0">
                <a:sym typeface="+mn-ea"/>
              </a:rPr>
              <a:t>选择</a:t>
            </a:r>
            <a:endParaRPr lang="en-US" altLang="zh-CN" dirty="0" smtClean="0"/>
          </a:p>
          <a:p>
            <a:r>
              <a:rPr lang="en-US" altLang="zh-CN" i="1" dirty="0">
                <a:sym typeface="+mn-ea"/>
              </a:rPr>
              <a:t>f </a:t>
            </a:r>
            <a:r>
              <a:rPr lang="en-US" altLang="zh-CN" dirty="0">
                <a:sym typeface="+mn-ea"/>
              </a:rPr>
              <a:t>[</a:t>
            </a:r>
            <a:r>
              <a:rPr lang="en-US" altLang="zh-CN" i="1" dirty="0">
                <a:sym typeface="+mn-ea"/>
              </a:rPr>
              <a:t>i</a:t>
            </a:r>
            <a:r>
              <a:rPr lang="en-US" altLang="zh-CN" dirty="0">
                <a:sym typeface="+mn-ea"/>
              </a:rPr>
              <a:t>]</a:t>
            </a:r>
            <a:r>
              <a:rPr lang="zh-CN" altLang="en-US" dirty="0">
                <a:sym typeface="+mn-ea"/>
              </a:rPr>
              <a:t>表示跑</a:t>
            </a:r>
            <a:r>
              <a:rPr lang="zh-CN" altLang="en-US" dirty="0" smtClean="0">
                <a:sym typeface="+mn-ea"/>
              </a:rPr>
              <a:t>掉</a:t>
            </a:r>
            <a:r>
              <a:rPr lang="en-US" altLang="zh-CN" i="1" dirty="0" smtClean="0">
                <a:sym typeface="+mn-ea"/>
              </a:rPr>
              <a:t>i</a:t>
            </a:r>
            <a:r>
              <a:rPr lang="zh-CN" altLang="en-US" dirty="0">
                <a:sym typeface="+mn-ea"/>
              </a:rPr>
              <a:t>个人后剩下的最大高度</a:t>
            </a:r>
            <a:r>
              <a:rPr lang="zh-CN" altLang="en-US" dirty="0" smtClean="0">
                <a:sym typeface="+mn-ea"/>
              </a:rPr>
              <a:t>。</a:t>
            </a:r>
            <a:endParaRPr lang="en-US" altLang="zh-CN" dirty="0" smtClean="0"/>
          </a:p>
          <a:p>
            <a:r>
              <a:rPr lang="zh-CN" altLang="en-US" dirty="0" smtClean="0">
                <a:sym typeface="+mn-ea"/>
              </a:rPr>
              <a:t>但是为什么是对的</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dirty="0" smtClean="0">
                <a:sym typeface="+mn-ea"/>
              </a:rPr>
              <a:t>不是因为这样贪心的选最优，而是因为可以证明最终的出走序列一定可以满足这样的顺序</a:t>
            </a:r>
            <a:endParaRPr lang="zh-CN" altLang="en-US" dirty="0" smtClean="0">
              <a:sym typeface="+mn-ea"/>
            </a:endParaRPr>
          </a:p>
          <a:p>
            <a:endParaRPr lang="zh-CN" altLang="en-US" dirty="0" smtClean="0">
              <a:sym typeface="+mn-ea"/>
            </a:endParaRPr>
          </a:p>
          <a:p>
            <a:r>
              <a:rPr lang="zh-CN" altLang="en-US" dirty="0">
                <a:sym typeface="+mn-ea"/>
              </a:rPr>
              <a:t>如果有</a:t>
            </a:r>
            <a:r>
              <a:rPr lang="en-US" altLang="zh-CN" dirty="0">
                <a:sym typeface="+mn-ea"/>
              </a:rPr>
              <a:t>Ai</a:t>
            </a:r>
            <a:r>
              <a:rPr lang="zh-CN" altLang="en-US" dirty="0">
                <a:sym typeface="+mn-ea"/>
              </a:rPr>
              <a:t>与</a:t>
            </a:r>
            <a:r>
              <a:rPr lang="en-US" altLang="zh-CN" dirty="0" err="1">
                <a:sym typeface="+mn-ea"/>
              </a:rPr>
              <a:t>Aj</a:t>
            </a:r>
            <a:r>
              <a:rPr lang="zh-CN" altLang="en-US" dirty="0">
                <a:sym typeface="+mn-ea"/>
              </a:rPr>
              <a:t>相邻，且</a:t>
            </a:r>
            <a:r>
              <a:rPr lang="en-US" altLang="zh-CN" dirty="0">
                <a:sym typeface="+mn-ea"/>
              </a:rPr>
              <a:t>Ai</a:t>
            </a:r>
            <a:r>
              <a:rPr lang="zh-CN" altLang="en-US" dirty="0">
                <a:sym typeface="+mn-ea"/>
              </a:rPr>
              <a:t>在</a:t>
            </a:r>
            <a:r>
              <a:rPr lang="en-US" altLang="zh-CN" dirty="0" err="1">
                <a:sym typeface="+mn-ea"/>
              </a:rPr>
              <a:t>Aj</a:t>
            </a:r>
            <a:r>
              <a:rPr lang="zh-CN" altLang="en-US" dirty="0">
                <a:sym typeface="+mn-ea"/>
              </a:rPr>
              <a:t>的前面，</a:t>
            </a:r>
            <a:r>
              <a:rPr lang="en-US" altLang="zh-CN" dirty="0" err="1">
                <a:sym typeface="+mn-ea"/>
              </a:rPr>
              <a:t>Ai+Bi</a:t>
            </a:r>
            <a:r>
              <a:rPr lang="en-US" altLang="zh-CN" dirty="0">
                <a:sym typeface="+mn-ea"/>
              </a:rPr>
              <a:t> &lt; </a:t>
            </a:r>
            <a:r>
              <a:rPr lang="en-US" altLang="zh-CN" dirty="0" err="1">
                <a:sym typeface="+mn-ea"/>
              </a:rPr>
              <a:t>Aj</a:t>
            </a:r>
            <a:r>
              <a:rPr lang="en-US" altLang="zh-CN" dirty="0">
                <a:sym typeface="+mn-ea"/>
              </a:rPr>
              <a:t> + </a:t>
            </a:r>
            <a:r>
              <a:rPr lang="en-US" altLang="zh-CN" dirty="0" err="1">
                <a:sym typeface="+mn-ea"/>
              </a:rPr>
              <a:t>Bj</a:t>
            </a:r>
            <a:r>
              <a:rPr lang="zh-CN" altLang="en-US" dirty="0">
                <a:sym typeface="+mn-ea"/>
              </a:rPr>
              <a:t>，此时的序列合法，那么我们需要证明把它们交换后此时的序列仍然合法</a:t>
            </a:r>
            <a:r>
              <a:rPr lang="en-US" altLang="zh-CN" dirty="0">
                <a:sym typeface="+mn-ea"/>
              </a:rPr>
              <a:t>.</a:t>
            </a:r>
            <a:r>
              <a:rPr lang="zh-CN" altLang="en-US" dirty="0">
                <a:sym typeface="+mn-ea"/>
              </a:rPr>
              <a:t>假设</a:t>
            </a:r>
            <a:r>
              <a:rPr lang="en-US" altLang="zh-CN" dirty="0">
                <a:sym typeface="+mn-ea"/>
              </a:rPr>
              <a:t>Ai</a:t>
            </a:r>
            <a:r>
              <a:rPr lang="zh-CN" altLang="en-US" dirty="0">
                <a:sym typeface="+mn-ea"/>
              </a:rPr>
              <a:t>前面的</a:t>
            </a:r>
            <a:r>
              <a:rPr lang="en-US" altLang="zh-CN" dirty="0">
                <a:sym typeface="+mn-ea"/>
              </a:rPr>
              <a:t>Ax</a:t>
            </a:r>
            <a:r>
              <a:rPr lang="zh-CN" altLang="en-US" dirty="0">
                <a:sym typeface="+mn-ea"/>
              </a:rPr>
              <a:t>的和是</a:t>
            </a:r>
            <a:r>
              <a:rPr lang="en-US" altLang="zh-CN" dirty="0">
                <a:sym typeface="+mn-ea"/>
              </a:rPr>
              <a:t>Sum.</a:t>
            </a:r>
            <a:r>
              <a:rPr lang="zh-CN" altLang="en-US" dirty="0">
                <a:sym typeface="+mn-ea"/>
              </a:rPr>
              <a:t>那么我们先看</a:t>
            </a:r>
            <a:r>
              <a:rPr lang="en-US" altLang="zh-CN" dirty="0">
                <a:sym typeface="+mn-ea"/>
              </a:rPr>
              <a:t>Ai</a:t>
            </a:r>
            <a:r>
              <a:rPr lang="zh-CN" altLang="en-US" dirty="0">
                <a:sym typeface="+mn-ea"/>
              </a:rPr>
              <a:t>，</a:t>
            </a:r>
            <a:r>
              <a:rPr lang="en-US" altLang="zh-CN" dirty="0" err="1">
                <a:sym typeface="+mn-ea"/>
              </a:rPr>
              <a:t>Ai+Sum+Bi</a:t>
            </a:r>
            <a:r>
              <a:rPr lang="zh-CN" altLang="en-US" dirty="0">
                <a:sym typeface="+mn-ea"/>
              </a:rPr>
              <a:t>是大于井深</a:t>
            </a:r>
            <a:r>
              <a:rPr lang="en-US" altLang="zh-CN" dirty="0">
                <a:sym typeface="+mn-ea"/>
              </a:rPr>
              <a:t>H</a:t>
            </a:r>
            <a:r>
              <a:rPr lang="zh-CN" altLang="en-US" dirty="0">
                <a:sym typeface="+mn-ea"/>
              </a:rPr>
              <a:t>的，我们交换后</a:t>
            </a:r>
            <a:r>
              <a:rPr lang="en-US" altLang="zh-CN" dirty="0">
                <a:sym typeface="+mn-ea"/>
              </a:rPr>
              <a:t>,Ai</a:t>
            </a:r>
            <a:r>
              <a:rPr lang="zh-CN" altLang="en-US" dirty="0">
                <a:sym typeface="+mn-ea"/>
              </a:rPr>
              <a:t>手伸出的高度变为</a:t>
            </a:r>
            <a:r>
              <a:rPr lang="en-US" altLang="zh-CN" dirty="0" err="1">
                <a:sym typeface="+mn-ea"/>
              </a:rPr>
              <a:t>Ai+Sum+Bi+Aj</a:t>
            </a:r>
            <a:r>
              <a:rPr lang="en-US" altLang="zh-CN" dirty="0">
                <a:sym typeface="+mn-ea"/>
              </a:rPr>
              <a:t>&gt;</a:t>
            </a:r>
            <a:r>
              <a:rPr lang="en-US" altLang="zh-CN" dirty="0" err="1">
                <a:sym typeface="+mn-ea"/>
              </a:rPr>
              <a:t>Ai+Sum+Bi</a:t>
            </a:r>
            <a:r>
              <a:rPr lang="en-US" altLang="zh-CN" dirty="0">
                <a:sym typeface="+mn-ea"/>
              </a:rPr>
              <a:t>&gt;H.</a:t>
            </a:r>
            <a:r>
              <a:rPr lang="zh-CN" altLang="en-US" dirty="0">
                <a:sym typeface="+mn-ea"/>
              </a:rPr>
              <a:t>显然依然合法</a:t>
            </a:r>
            <a:r>
              <a:rPr lang="en-US" altLang="zh-CN" dirty="0">
                <a:sym typeface="+mn-ea"/>
              </a:rPr>
              <a:t>.</a:t>
            </a:r>
            <a:r>
              <a:rPr lang="zh-CN" altLang="en-US" dirty="0">
                <a:sym typeface="+mn-ea"/>
              </a:rPr>
              <a:t>然后我们看</a:t>
            </a:r>
            <a:r>
              <a:rPr lang="en-US" altLang="zh-CN" dirty="0" err="1">
                <a:sym typeface="+mn-ea"/>
              </a:rPr>
              <a:t>Aj</a:t>
            </a:r>
            <a:r>
              <a:rPr lang="zh-CN" altLang="en-US" dirty="0">
                <a:sym typeface="+mn-ea"/>
              </a:rPr>
              <a:t>，他出去时高度变为</a:t>
            </a:r>
            <a:r>
              <a:rPr lang="en-US" altLang="zh-CN" dirty="0" err="1">
                <a:sym typeface="+mn-ea"/>
              </a:rPr>
              <a:t>Aj+Bj+Sum</a:t>
            </a:r>
            <a:r>
              <a:rPr lang="en-US" altLang="zh-CN" dirty="0">
                <a:sym typeface="+mn-ea"/>
              </a:rPr>
              <a:t>&gt;</a:t>
            </a:r>
            <a:r>
              <a:rPr lang="en-US" altLang="zh-CN" dirty="0" err="1">
                <a:sym typeface="+mn-ea"/>
              </a:rPr>
              <a:t>Ai+Bi+Sum</a:t>
            </a:r>
            <a:r>
              <a:rPr lang="en-US" altLang="zh-CN" dirty="0">
                <a:sym typeface="+mn-ea"/>
              </a:rPr>
              <a:t>&gt;H.</a:t>
            </a:r>
            <a:r>
              <a:rPr lang="zh-CN" altLang="en-US" dirty="0">
                <a:sym typeface="+mn-ea"/>
              </a:rPr>
              <a:t>也是合法</a:t>
            </a:r>
            <a:r>
              <a:rPr lang="zh-CN" altLang="en-US" dirty="0" smtClean="0">
                <a:sym typeface="+mn-ea"/>
              </a:rPr>
              <a:t>的。</a:t>
            </a:r>
            <a:endParaRPr lang="zh-CN" altLang="en-US" dirty="0" smtClean="0"/>
          </a:p>
          <a:p>
            <a:endParaRPr lang="zh-CN" altLang="en-US" dirty="0"/>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Arc069e Frequency</a:t>
            </a:r>
            <a:endParaRPr lang="zh-CN" altLang="en-US"/>
          </a:p>
        </p:txBody>
      </p:sp>
      <p:sp>
        <p:nvSpPr>
          <p:cNvPr id="3" name="内容占位符 2"/>
          <p:cNvSpPr>
            <a:spLocks noGrp="1"/>
          </p:cNvSpPr>
          <p:nvPr>
            <p:ph idx="1"/>
          </p:nvPr>
        </p:nvSpPr>
        <p:spPr/>
        <p:txBody>
          <a:bodyPr/>
          <a:p>
            <a:r>
              <a:rPr lang="zh-CN" altLang="en-US" dirty="0" smtClean="0">
                <a:sym typeface="+mn-ea"/>
              </a:rPr>
              <a:t>有</a:t>
            </a:r>
            <a:r>
              <a:rPr lang="en-US" altLang="zh-CN" dirty="0" smtClean="0">
                <a:sym typeface="+mn-ea"/>
              </a:rPr>
              <a:t>n</a:t>
            </a:r>
            <a:r>
              <a:rPr lang="zh-CN" altLang="en-US" dirty="0" smtClean="0">
                <a:sym typeface="+mn-ea"/>
              </a:rPr>
              <a:t>个石子堆，每个堆有</a:t>
            </a:r>
            <a:r>
              <a:rPr lang="en-US" altLang="zh-CN" dirty="0" smtClean="0">
                <a:sym typeface="+mn-ea"/>
              </a:rPr>
              <a:t>a[i]</a:t>
            </a:r>
            <a:r>
              <a:rPr lang="zh-CN" altLang="en-US" dirty="0" smtClean="0">
                <a:sym typeface="+mn-ea"/>
              </a:rPr>
              <a:t>的数，要你构造一个字典序最小的序列。</a:t>
            </a:r>
            <a:endParaRPr lang="en-US" altLang="zh-CN" dirty="0" smtClean="0"/>
          </a:p>
          <a:p>
            <a:r>
              <a:rPr lang="zh-CN" altLang="en-US" dirty="0" smtClean="0">
                <a:sym typeface="+mn-ea"/>
              </a:rPr>
              <a:t>每次选择一个拥有石子最多的堆，把这个堆的标号加入到序列末尾</a:t>
            </a:r>
            <a:endParaRPr lang="en-US" altLang="zh-CN" dirty="0" smtClean="0"/>
          </a:p>
          <a:p>
            <a:r>
              <a:rPr lang="zh-CN" altLang="en-US" dirty="0" smtClean="0">
                <a:sym typeface="+mn-ea"/>
              </a:rPr>
              <a:t>选择一个有石子的堆，并去掉一个石子</a:t>
            </a:r>
            <a:endParaRPr lang="en-US" altLang="zh-CN" dirty="0" smtClean="0"/>
          </a:p>
          <a:p>
            <a:r>
              <a:rPr lang="zh-CN" altLang="en-US" dirty="0" smtClean="0">
                <a:sym typeface="+mn-ea"/>
              </a:rPr>
              <a:t>如果有一个或多个堆有石子，返回第一步</a:t>
            </a:r>
            <a:endParaRPr lang="en-US" altLang="zh-CN" dirty="0" smtClean="0"/>
          </a:p>
          <a:p>
            <a:r>
              <a:rPr lang="zh-CN" altLang="en-US" dirty="0" smtClean="0">
                <a:sym typeface="+mn-ea"/>
              </a:rPr>
              <a:t>问最小的序列中有多少个</a:t>
            </a:r>
            <a:r>
              <a:rPr lang="en-US" altLang="zh-CN" dirty="0" smtClean="0">
                <a:sym typeface="+mn-ea"/>
              </a:rPr>
              <a:t>1</a:t>
            </a:r>
            <a:r>
              <a:rPr lang="zh-CN" altLang="en-US" dirty="0" smtClean="0">
                <a:sym typeface="+mn-ea"/>
              </a:rPr>
              <a:t>，多少个</a:t>
            </a:r>
            <a:r>
              <a:rPr lang="en-US" altLang="zh-CN" dirty="0" smtClean="0">
                <a:sym typeface="+mn-ea"/>
              </a:rPr>
              <a:t>2…</a:t>
            </a:r>
            <a:r>
              <a:rPr lang="zh-CN" altLang="en-US" dirty="0" smtClean="0">
                <a:sym typeface="+mn-ea"/>
              </a:rPr>
              <a:t>多少个</a:t>
            </a:r>
            <a:r>
              <a:rPr lang="en-US" altLang="zh-CN" dirty="0" smtClean="0">
                <a:sym typeface="+mn-ea"/>
              </a:rPr>
              <a:t>n</a:t>
            </a:r>
            <a:endParaRPr lang="en-US" altLang="zh-CN" dirty="0" smtClean="0"/>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dirty="0" smtClean="0">
                <a:sym typeface="+mn-ea"/>
              </a:rPr>
              <a:t>对于一个</a:t>
            </a:r>
            <a:r>
              <a:rPr lang="en-US" altLang="zh-CN" dirty="0" smtClean="0">
                <a:sym typeface="+mn-ea"/>
              </a:rPr>
              <a:t>i</a:t>
            </a:r>
            <a:r>
              <a:rPr lang="zh-CN" altLang="en-US" dirty="0" smtClean="0">
                <a:sym typeface="+mn-ea"/>
              </a:rPr>
              <a:t>位置，要选取他要原本所有大于他的值都减到跟他相同</a:t>
            </a:r>
            <a:endParaRPr lang="en-US" altLang="zh-CN" dirty="0" smtClean="0"/>
          </a:p>
          <a:p>
            <a:r>
              <a:rPr lang="zh-CN" altLang="en-US" dirty="0" smtClean="0">
                <a:sym typeface="+mn-ea"/>
              </a:rPr>
              <a:t>我们考虑把</a:t>
            </a:r>
            <a:r>
              <a:rPr lang="en-US" altLang="zh-CN" dirty="0" smtClean="0">
                <a:sym typeface="+mn-ea"/>
              </a:rPr>
              <a:t>a[i]</a:t>
            </a:r>
            <a:r>
              <a:rPr lang="zh-CN" altLang="en-US" dirty="0" smtClean="0">
                <a:sym typeface="+mn-ea"/>
              </a:rPr>
              <a:t>从大到小排序，（如果相同看</a:t>
            </a:r>
            <a:r>
              <a:rPr lang="en-US" altLang="zh-CN" dirty="0" smtClean="0">
                <a:sym typeface="+mn-ea"/>
              </a:rPr>
              <a:t>i</a:t>
            </a:r>
            <a:r>
              <a:rPr lang="zh-CN" altLang="en-US" dirty="0" smtClean="0">
                <a:sym typeface="+mn-ea"/>
              </a:rPr>
              <a:t>的大小），然后对于一个值，如果比前面的所有数都要小，那么前面所有数都要尽快减到跟他一样。</a:t>
            </a:r>
            <a:endParaRPr lang="en-US" altLang="zh-CN" dirty="0" smtClean="0"/>
          </a:p>
          <a:p>
            <a:r>
              <a:rPr lang="zh-CN" altLang="en-US" smtClean="0">
                <a:sym typeface="+mn-ea"/>
              </a:rPr>
              <a:t>如果不是最小的，那么依旧能选前面的最小的值，就不用着急，知道找到下一个最小值即可</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codeforces746F</a:t>
            </a:r>
            <a:endParaRPr lang="zh-CN" altLang="en-US"/>
          </a:p>
        </p:txBody>
      </p:sp>
      <p:sp>
        <p:nvSpPr>
          <p:cNvPr id="3" name="内容占位符 2"/>
          <p:cNvSpPr>
            <a:spLocks noGrp="1"/>
          </p:cNvSpPr>
          <p:nvPr>
            <p:ph idx="1"/>
          </p:nvPr>
        </p:nvSpPr>
        <p:spPr/>
        <p:txBody>
          <a:bodyPr/>
          <a:p>
            <a:r>
              <a:rPr lang="zh-CN" altLang="en-US" dirty="0">
                <a:sym typeface="+mn-ea"/>
              </a:rPr>
              <a:t>有</a:t>
            </a:r>
            <a:r>
              <a:rPr lang="en-US" altLang="zh-CN" dirty="0">
                <a:sym typeface="+mn-ea"/>
              </a:rPr>
              <a:t>N</a:t>
            </a:r>
            <a:r>
              <a:rPr lang="zh-CN" altLang="en-US" dirty="0">
                <a:sym typeface="+mn-ea"/>
              </a:rPr>
              <a:t>个数组成的序列，第</a:t>
            </a:r>
            <a:r>
              <a:rPr lang="en-US" altLang="zh-CN" dirty="0">
                <a:sym typeface="+mn-ea"/>
              </a:rPr>
              <a:t>i</a:t>
            </a:r>
            <a:r>
              <a:rPr lang="zh-CN" altLang="en-US" dirty="0">
                <a:sym typeface="+mn-ea"/>
              </a:rPr>
              <a:t>个数消费 </a:t>
            </a:r>
            <a:r>
              <a:rPr lang="en-US" altLang="zh-CN" dirty="0" err="1">
                <a:sym typeface="+mn-ea"/>
              </a:rPr>
              <a:t>ti</a:t>
            </a:r>
            <a:r>
              <a:rPr lang="en-US" altLang="zh-CN" dirty="0">
                <a:sym typeface="+mn-ea"/>
              </a:rPr>
              <a:t> ,</a:t>
            </a:r>
            <a:r>
              <a:rPr lang="zh-CN" altLang="en-US" dirty="0">
                <a:sym typeface="+mn-ea"/>
              </a:rPr>
              <a:t>获得满意度 </a:t>
            </a:r>
            <a:r>
              <a:rPr lang="en-US" altLang="zh-CN" dirty="0">
                <a:sym typeface="+mn-ea"/>
              </a:rPr>
              <a:t>pi, </a:t>
            </a:r>
            <a:r>
              <a:rPr lang="zh-CN" altLang="en-US" dirty="0">
                <a:sym typeface="+mn-ea"/>
              </a:rPr>
              <a:t>选择其中一段花费不超过</a:t>
            </a:r>
            <a:r>
              <a:rPr lang="en-US" altLang="zh-CN" dirty="0">
                <a:sym typeface="+mn-ea"/>
              </a:rPr>
              <a:t>k</a:t>
            </a:r>
            <a:r>
              <a:rPr lang="zh-CN" altLang="en-US" dirty="0">
                <a:sym typeface="+mn-ea"/>
              </a:rPr>
              <a:t>的连续的序列，使获得的满意度最大 </a:t>
            </a:r>
            <a:r>
              <a:rPr lang="en-US" altLang="zh-CN" dirty="0">
                <a:sym typeface="+mn-ea"/>
              </a:rPr>
              <a:t>,</a:t>
            </a:r>
            <a:r>
              <a:rPr lang="zh-CN" altLang="en-US" dirty="0">
                <a:sym typeface="+mn-ea"/>
              </a:rPr>
              <a:t>其中最多可以使 任意</a:t>
            </a:r>
            <a:r>
              <a:rPr lang="en-US" altLang="zh-CN" dirty="0">
                <a:sym typeface="+mn-ea"/>
              </a:rPr>
              <a:t>w</a:t>
            </a:r>
            <a:r>
              <a:rPr lang="zh-CN" altLang="en-US" dirty="0">
                <a:sym typeface="+mn-ea"/>
              </a:rPr>
              <a:t>个花费减半</a:t>
            </a:r>
            <a:r>
              <a:rPr lang="en-US" altLang="zh-CN" dirty="0">
                <a:sym typeface="+mn-ea"/>
              </a:rPr>
              <a:t>(</a:t>
            </a:r>
            <a:r>
              <a:rPr lang="zh-CN" altLang="en-US" dirty="0">
                <a:sym typeface="+mn-ea"/>
              </a:rPr>
              <a:t>向上取整</a:t>
            </a:r>
            <a:r>
              <a:rPr lang="en-US" altLang="zh-CN" dirty="0">
                <a:sym typeface="+mn-ea"/>
              </a:rPr>
              <a:t>).</a:t>
            </a:r>
            <a:endParaRPr lang="en-US" altLang="zh-CN" dirty="0"/>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dirty="0">
                <a:sym typeface="+mn-ea"/>
              </a:rPr>
              <a:t>维护两个</a:t>
            </a:r>
            <a:r>
              <a:rPr lang="en-US" altLang="zh-CN" dirty="0">
                <a:sym typeface="+mn-ea"/>
              </a:rPr>
              <a:t>set</a:t>
            </a:r>
            <a:r>
              <a:rPr lang="zh-CN" altLang="en-US" dirty="0">
                <a:sym typeface="+mn-ea"/>
              </a:rPr>
              <a:t>，一个记录当前“打折”过的花费，一个记录没有打折过的花费，从左往右遍历，记录当前遍历区间</a:t>
            </a:r>
            <a:r>
              <a:rPr lang="en-US" altLang="zh-CN" dirty="0">
                <a:sym typeface="+mn-ea"/>
              </a:rPr>
              <a:t>L,R</a:t>
            </a:r>
            <a:r>
              <a:rPr lang="zh-CN" altLang="en-US" dirty="0">
                <a:sym typeface="+mn-ea"/>
              </a:rPr>
              <a:t>值，当</a:t>
            </a:r>
            <a:r>
              <a:rPr lang="en-US" altLang="zh-CN" dirty="0">
                <a:sym typeface="+mn-ea"/>
              </a:rPr>
              <a:t>insert (R+1)</a:t>
            </a:r>
            <a:r>
              <a:rPr lang="zh-CN" altLang="en-US" dirty="0">
                <a:sym typeface="+mn-ea"/>
              </a:rPr>
              <a:t>时，先把它加入打折队列，当打折队列的元素</a:t>
            </a:r>
            <a:r>
              <a:rPr lang="en-US" altLang="zh-CN" dirty="0">
                <a:sym typeface="+mn-ea"/>
              </a:rPr>
              <a:t>&gt;w</a:t>
            </a:r>
            <a:r>
              <a:rPr lang="zh-CN" altLang="en-US" dirty="0">
                <a:sym typeface="+mn-ea"/>
              </a:rPr>
              <a:t>时弹出最小元素到没有打折过的队列。  </a:t>
            </a:r>
            <a:r>
              <a:rPr lang="en-US" altLang="zh-CN" dirty="0">
                <a:sym typeface="+mn-ea"/>
              </a:rPr>
              <a:t>erase(l-1)</a:t>
            </a:r>
            <a:r>
              <a:rPr lang="zh-CN" altLang="en-US" dirty="0">
                <a:sym typeface="+mn-ea"/>
              </a:rPr>
              <a:t>时 判断是否比打折队列末尾值小，小于末尾的话直接删除非打折队列里的值就行，大于的话删除对应值，并从非打折队列末尾添加一个元素到打折队列中</a:t>
            </a:r>
            <a:r>
              <a:rPr lang="en-US" altLang="zh-CN" dirty="0" smtClean="0">
                <a:sym typeface="+mn-ea"/>
              </a:rPr>
              <a:t>.</a:t>
            </a:r>
            <a:endParaRPr lang="en-US" altLang="zh-CN" dirty="0"/>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codeforces505e</a:t>
            </a:r>
            <a:endParaRPr lang="zh-CN" altLang="en-US"/>
          </a:p>
        </p:txBody>
      </p:sp>
      <p:sp>
        <p:nvSpPr>
          <p:cNvPr id="3" name="内容占位符 2"/>
          <p:cNvSpPr>
            <a:spLocks noGrp="1"/>
          </p:cNvSpPr>
          <p:nvPr>
            <p:ph idx="1"/>
          </p:nvPr>
        </p:nvSpPr>
        <p:spPr/>
        <p:txBody>
          <a:bodyPr/>
          <a:p>
            <a:r>
              <a:rPr lang="en-US" altLang="zh-CN" dirty="0" smtClean="0">
                <a:sym typeface="+mn-ea"/>
              </a:rPr>
              <a:t>n</a:t>
            </a:r>
            <a:r>
              <a:rPr lang="zh-CN" altLang="en-US" dirty="0">
                <a:sym typeface="+mn-ea"/>
              </a:rPr>
              <a:t>个竹子长度</a:t>
            </a:r>
            <a:r>
              <a:rPr lang="zh-CN" altLang="en-US" dirty="0" smtClean="0">
                <a:sym typeface="+mn-ea"/>
              </a:rPr>
              <a:t>为</a:t>
            </a:r>
            <a:r>
              <a:rPr lang="en-US" altLang="zh-CN" dirty="0" smtClean="0">
                <a:sym typeface="+mn-ea"/>
              </a:rPr>
              <a:t>hi</a:t>
            </a:r>
            <a:r>
              <a:rPr lang="zh-CN" altLang="en-US" dirty="0">
                <a:sym typeface="+mn-ea"/>
              </a:rPr>
              <a:t>，每天</a:t>
            </a:r>
            <a:r>
              <a:rPr lang="zh-CN" altLang="en-US" b="1" dirty="0">
                <a:sym typeface="+mn-ea"/>
              </a:rPr>
              <a:t>结束后</a:t>
            </a:r>
            <a:r>
              <a:rPr lang="zh-CN" altLang="en-US" dirty="0" smtClean="0">
                <a:sym typeface="+mn-ea"/>
              </a:rPr>
              <a:t>增长</a:t>
            </a:r>
            <a:r>
              <a:rPr lang="en-US" altLang="zh-CN" dirty="0" err="1" smtClean="0">
                <a:sym typeface="+mn-ea"/>
              </a:rPr>
              <a:t>ai</a:t>
            </a:r>
            <a:r>
              <a:rPr lang="zh-CN" altLang="en-US" dirty="0">
                <a:sym typeface="+mn-ea"/>
              </a:rPr>
              <a:t>，</a:t>
            </a:r>
            <a:r>
              <a:rPr lang="zh-CN" altLang="en-US" dirty="0" smtClean="0">
                <a:sym typeface="+mn-ea"/>
              </a:rPr>
              <a:t>现在</a:t>
            </a:r>
            <a:r>
              <a:rPr lang="en-US" altLang="zh-CN" b="1" dirty="0">
                <a:sym typeface="+mn-ea"/>
              </a:rPr>
              <a:t>Mr. </a:t>
            </a:r>
            <a:r>
              <a:rPr lang="en-US" altLang="zh-CN" b="1" dirty="0" err="1">
                <a:sym typeface="+mn-ea"/>
              </a:rPr>
              <a:t>Kitayuta</a:t>
            </a:r>
            <a:endParaRPr lang="en-US" altLang="zh-CN" b="1" dirty="0"/>
          </a:p>
          <a:p>
            <a:r>
              <a:rPr lang="zh-CN" altLang="en-US" dirty="0" smtClean="0">
                <a:sym typeface="+mn-ea"/>
              </a:rPr>
              <a:t>可以工作</a:t>
            </a:r>
            <a:r>
              <a:rPr lang="en-US" altLang="zh-CN" dirty="0" smtClean="0">
                <a:sym typeface="+mn-ea"/>
              </a:rPr>
              <a:t>m</a:t>
            </a:r>
            <a:r>
              <a:rPr lang="zh-CN" altLang="en-US" dirty="0">
                <a:sym typeface="+mn-ea"/>
              </a:rPr>
              <a:t>天，每天砍竹子</a:t>
            </a:r>
            <a:r>
              <a:rPr lang="zh-CN" altLang="en-US" dirty="0" smtClean="0">
                <a:sym typeface="+mn-ea"/>
              </a:rPr>
              <a:t>最多</a:t>
            </a:r>
            <a:r>
              <a:rPr lang="en-US" altLang="zh-CN" dirty="0" smtClean="0">
                <a:sym typeface="+mn-ea"/>
              </a:rPr>
              <a:t>k</a:t>
            </a:r>
            <a:r>
              <a:rPr lang="zh-CN" altLang="en-US" dirty="0">
                <a:sym typeface="+mn-ea"/>
              </a:rPr>
              <a:t>次，每一次把一个竹子砍</a:t>
            </a:r>
            <a:r>
              <a:rPr lang="zh-CN" altLang="en-US" dirty="0" smtClean="0">
                <a:sym typeface="+mn-ea"/>
              </a:rPr>
              <a:t>下去</a:t>
            </a:r>
            <a:r>
              <a:rPr lang="en-US" altLang="zh-CN" dirty="0" smtClean="0">
                <a:sym typeface="+mn-ea"/>
              </a:rPr>
              <a:t>p</a:t>
            </a:r>
            <a:r>
              <a:rPr lang="zh-CN" altLang="en-US" dirty="0">
                <a:sym typeface="+mn-ea"/>
              </a:rPr>
              <a:t>长度且不能为负。</a:t>
            </a:r>
            <a:r>
              <a:rPr lang="zh-CN" altLang="en-US" dirty="0" smtClean="0">
                <a:sym typeface="+mn-ea"/>
              </a:rPr>
              <a:t>询问</a:t>
            </a:r>
            <a:r>
              <a:rPr lang="en-US" altLang="zh-CN" dirty="0" smtClean="0">
                <a:sym typeface="+mn-ea"/>
              </a:rPr>
              <a:t>m</a:t>
            </a:r>
            <a:r>
              <a:rPr lang="zh-CN" altLang="en-US" dirty="0">
                <a:sym typeface="+mn-ea"/>
              </a:rPr>
              <a:t>天过后，最高竹子最矮能是多少</a:t>
            </a:r>
            <a:r>
              <a:rPr lang="zh-CN" altLang="en-US" dirty="0" smtClean="0">
                <a:sym typeface="+mn-ea"/>
              </a:rPr>
              <a:t>。</a:t>
            </a:r>
            <a:r>
              <a:rPr lang="en-US" altLang="zh-CN" dirty="0" smtClean="0">
                <a:sym typeface="+mn-ea"/>
              </a:rPr>
              <a:t>(</a:t>
            </a:r>
            <a:r>
              <a:rPr lang="zh-CN" altLang="en-US" dirty="0" smtClean="0">
                <a:sym typeface="+mn-ea"/>
              </a:rPr>
              <a:t>可以一天砍一个竹子多次</a:t>
            </a:r>
            <a:endParaRPr lang="zh-CN" altLang="en-US" dirty="0"/>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dirty="0">
                <a:sym typeface="+mn-ea"/>
              </a:rPr>
              <a:t>显然直接求值比较困难，需要二分答案</a:t>
            </a:r>
            <a:r>
              <a:rPr lang="en-US" altLang="zh-CN" dirty="0" err="1" smtClean="0">
                <a:sym typeface="+mn-ea"/>
              </a:rPr>
              <a:t>maxh</a:t>
            </a:r>
            <a:r>
              <a:rPr lang="en-US" altLang="zh-CN" dirty="0" smtClean="0">
                <a:sym typeface="+mn-ea"/>
              </a:rPr>
              <a:t> (</a:t>
            </a:r>
            <a:r>
              <a:rPr lang="zh-CN" altLang="en-US" dirty="0">
                <a:sym typeface="+mn-ea"/>
              </a:rPr>
              <a:t>最后最高的那个竹子高度不超过</a:t>
            </a:r>
            <a:r>
              <a:rPr lang="en-US" altLang="zh-CN" dirty="0" err="1" smtClean="0">
                <a:sym typeface="+mn-ea"/>
              </a:rPr>
              <a:t>maxh</a:t>
            </a:r>
            <a:r>
              <a:rPr lang="en-US" altLang="zh-CN" dirty="0" smtClean="0">
                <a:sym typeface="+mn-ea"/>
              </a:rPr>
              <a:t>)</a:t>
            </a:r>
            <a:r>
              <a:rPr lang="zh-CN" altLang="en-US" dirty="0">
                <a:sym typeface="+mn-ea"/>
              </a:rPr>
              <a:t>。问题变成判定性问题，最后最高的那个竹子高度是否可以不超过</a:t>
            </a:r>
            <a:r>
              <a:rPr lang="en-US" altLang="zh-CN" dirty="0" err="1" smtClean="0">
                <a:sym typeface="+mn-ea"/>
              </a:rPr>
              <a:t>maxh</a:t>
            </a:r>
            <a:r>
              <a:rPr lang="zh-CN" altLang="en-US" dirty="0" smtClean="0">
                <a:sym typeface="+mn-ea"/>
              </a:rPr>
              <a:t>。</a:t>
            </a:r>
            <a:endParaRPr lang="en-US" altLang="zh-CN" dirty="0" smtClean="0"/>
          </a:p>
          <a:p>
            <a:endParaRPr lang="en-US" altLang="zh-CN" dirty="0"/>
          </a:p>
          <a:p>
            <a:r>
              <a:rPr lang="zh-CN" altLang="en-US" dirty="0" smtClean="0">
                <a:sym typeface="+mn-ea"/>
              </a:rPr>
              <a:t>正</a:t>
            </a:r>
            <a:r>
              <a:rPr lang="zh-CN" altLang="en-US" dirty="0">
                <a:sym typeface="+mn-ea"/>
              </a:rPr>
              <a:t>着做比较麻烦，因为要考虑到砍伐一次竹子后竹子高度变为</a:t>
            </a:r>
            <a:r>
              <a:rPr lang="en-US" altLang="zh-CN" dirty="0">
                <a:sym typeface="+mn-ea"/>
              </a:rPr>
              <a:t>0</a:t>
            </a:r>
            <a:r>
              <a:rPr lang="zh-CN" altLang="en-US" dirty="0">
                <a:sym typeface="+mn-ea"/>
              </a:rPr>
              <a:t>的特殊情况，考虑倒着做，即初始时每个竹子高度均为</a:t>
            </a:r>
            <a:r>
              <a:rPr lang="en-US" altLang="zh-CN" dirty="0" err="1" smtClean="0">
                <a:sym typeface="+mn-ea"/>
              </a:rPr>
              <a:t>maxh</a:t>
            </a:r>
            <a:r>
              <a:rPr lang="zh-CN" altLang="en-US" dirty="0" smtClean="0">
                <a:sym typeface="+mn-ea"/>
              </a:rPr>
              <a:t>，</a:t>
            </a:r>
            <a:r>
              <a:rPr lang="zh-CN" altLang="en-US" dirty="0">
                <a:sym typeface="+mn-ea"/>
              </a:rPr>
              <a:t>每天晚上每个竹子会减少高度</a:t>
            </a:r>
            <a:r>
              <a:rPr lang="en-US" altLang="zh-CN" dirty="0" err="1" smtClean="0">
                <a:sym typeface="+mn-ea"/>
              </a:rPr>
              <a:t>ai</a:t>
            </a:r>
            <a:r>
              <a:rPr lang="zh-CN" altLang="en-US" dirty="0" smtClean="0">
                <a:sym typeface="+mn-ea"/>
              </a:rPr>
              <a:t>，</a:t>
            </a:r>
            <a:r>
              <a:rPr lang="zh-CN" altLang="en-US" dirty="0">
                <a:sym typeface="+mn-ea"/>
              </a:rPr>
              <a:t>每天白天你可以选择对其中不超过</a:t>
            </a:r>
            <a:r>
              <a:rPr lang="en-US" altLang="zh-CN" dirty="0">
                <a:sym typeface="+mn-ea"/>
              </a:rPr>
              <a:t>K</a:t>
            </a:r>
            <a:r>
              <a:rPr lang="zh-CN" altLang="en-US" dirty="0">
                <a:sym typeface="+mn-ea"/>
              </a:rPr>
              <a:t>个竹子选择将其的高度增加</a:t>
            </a:r>
            <a:r>
              <a:rPr lang="en-US" altLang="zh-CN" dirty="0">
                <a:sym typeface="+mn-ea"/>
              </a:rPr>
              <a:t>P</a:t>
            </a:r>
            <a:r>
              <a:rPr lang="zh-CN" altLang="en-US" dirty="0">
                <a:sym typeface="+mn-ea"/>
              </a:rPr>
              <a:t>，并且保证任何时刻任何竹子高度均大于等于</a:t>
            </a:r>
            <a:r>
              <a:rPr lang="en-US" altLang="zh-CN" dirty="0">
                <a:sym typeface="+mn-ea"/>
              </a:rPr>
              <a:t>0</a:t>
            </a:r>
            <a:r>
              <a:rPr lang="zh-CN" altLang="en-US" dirty="0">
                <a:sym typeface="+mn-ea"/>
              </a:rPr>
              <a:t>，问</a:t>
            </a:r>
            <a:r>
              <a:rPr lang="en-US" altLang="zh-CN" dirty="0" smtClean="0">
                <a:sym typeface="+mn-ea"/>
              </a:rPr>
              <a:t>m</a:t>
            </a:r>
            <a:r>
              <a:rPr lang="zh-CN" altLang="en-US" dirty="0" smtClean="0">
                <a:sym typeface="+mn-ea"/>
              </a:rPr>
              <a:t>天后</a:t>
            </a:r>
            <a:r>
              <a:rPr lang="zh-CN" altLang="en-US" dirty="0">
                <a:sym typeface="+mn-ea"/>
              </a:rPr>
              <a:t>是否可以让每个竹子高度均大于等于</a:t>
            </a:r>
            <a:r>
              <a:rPr lang="en-US" altLang="zh-CN" dirty="0" smtClean="0">
                <a:sym typeface="+mn-ea"/>
              </a:rPr>
              <a:t>hi</a:t>
            </a:r>
            <a:r>
              <a:rPr lang="zh-CN" altLang="en-US" dirty="0" smtClean="0">
                <a:sym typeface="+mn-ea"/>
              </a:rPr>
              <a:t>。</a:t>
            </a:r>
            <a:endParaRPr lang="zh-CN" altLang="en-US" dirty="0"/>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T1</a:t>
            </a:r>
            <a:endParaRPr lang="en-US" altLang="zh-CN">
              <a:sym typeface="+mn-ea"/>
            </a:endParaRPr>
          </a:p>
        </p:txBody>
      </p:sp>
      <p:sp>
        <p:nvSpPr>
          <p:cNvPr id="3" name="内容占位符 2"/>
          <p:cNvSpPr>
            <a:spLocks noGrp="1"/>
          </p:cNvSpPr>
          <p:nvPr>
            <p:ph idx="1"/>
          </p:nvPr>
        </p:nvSpPr>
        <p:spPr>
          <a:xfrm>
            <a:off x="647700" y="1825625"/>
            <a:ext cx="10515600" cy="4674870"/>
          </a:xfrm>
        </p:spPr>
        <p:txBody>
          <a:bodyPr/>
          <a:p>
            <a:r>
              <a:rPr lang="zh-CN" altLang="en-US"/>
              <a:t>首先可以看出我们可以贪心地选分组</a:t>
            </a:r>
            <a:endParaRPr lang="zh-CN" altLang="en-US"/>
          </a:p>
          <a:p>
            <a:r>
              <a:rPr lang="zh-CN" altLang="en-US"/>
              <a:t>只要这个分组还能往右加人就不停加</a:t>
            </a:r>
            <a:endParaRPr lang="zh-CN" altLang="en-US"/>
          </a:p>
          <a:p>
            <a:r>
              <a:rPr lang="zh-CN" altLang="en-US"/>
              <a:t>怎么判断能不能加人？和现在组里每个人的数求个和看看是不是斐波那契数</a:t>
            </a:r>
            <a:endParaRPr lang="zh-CN" altLang="en-US"/>
          </a:p>
          <a:p>
            <a:r>
              <a:rPr lang="zh-CN" altLang="en-US"/>
              <a:t>复杂度</a:t>
            </a:r>
            <a:r>
              <a:rPr lang="en-US" altLang="zh-CN"/>
              <a:t> n^2 log</a:t>
            </a:r>
            <a:endParaRPr lang="en-US" altLang="zh-CN"/>
          </a:p>
          <a:p>
            <a:r>
              <a:rPr lang="zh-CN" altLang="en-US"/>
              <a:t>优化</a:t>
            </a:r>
            <a:endParaRPr lang="zh-CN" altLang="en-US"/>
          </a:p>
          <a:p>
            <a:r>
              <a:rPr lang="zh-CN" altLang="en-US"/>
              <a:t>发现这个范围内的斐波那契数不到</a:t>
            </a:r>
            <a:r>
              <a:rPr lang="en-US" altLang="zh-CN"/>
              <a:t>50</a:t>
            </a:r>
            <a:r>
              <a:rPr lang="zh-CN" altLang="en-US"/>
              <a:t>个</a:t>
            </a:r>
            <a:endParaRPr lang="zh-CN" altLang="en-US"/>
          </a:p>
          <a:p>
            <a:r>
              <a:rPr lang="zh-CN" altLang="en-US"/>
              <a:t>把判断方法从</a:t>
            </a:r>
            <a:r>
              <a:rPr lang="en-US" altLang="zh-CN"/>
              <a:t> </a:t>
            </a:r>
            <a:r>
              <a:rPr lang="zh-CN" altLang="en-US" b="1"/>
              <a:t>和每个人求和看是不是斐波那契数</a:t>
            </a:r>
            <a:r>
              <a:rPr lang="en-US" altLang="zh-CN"/>
              <a:t> </a:t>
            </a:r>
            <a:r>
              <a:rPr lang="zh-CN" altLang="en-US"/>
              <a:t>改成</a:t>
            </a:r>
            <a:r>
              <a:rPr lang="en-US" altLang="zh-CN"/>
              <a:t> </a:t>
            </a:r>
            <a:r>
              <a:rPr lang="zh-CN" altLang="en-US" b="1"/>
              <a:t>和每个斐波那契数求差看看在不在组里</a:t>
            </a:r>
            <a:endParaRPr lang="zh-CN" altLang="en-US" b="1"/>
          </a:p>
          <a:p>
            <a:r>
              <a:rPr lang="zh-CN" altLang="en-US"/>
              <a:t>判断在不在组里可以搞个</a:t>
            </a:r>
            <a:r>
              <a:rPr lang="en-US" altLang="zh-CN"/>
              <a:t>set</a:t>
            </a:r>
            <a:r>
              <a:rPr lang="zh-CN" altLang="en-US"/>
              <a:t>维护一下</a:t>
            </a:r>
            <a:endParaRPr lang="zh-CN" altLang="en-US"/>
          </a:p>
          <a:p>
            <a:r>
              <a:rPr lang="zh-CN" altLang="en-US"/>
              <a:t>复杂度</a:t>
            </a:r>
            <a:r>
              <a:rPr lang="en-US" altLang="zh-CN"/>
              <a:t> n log n *50</a:t>
            </a:r>
            <a:endParaRPr lang="en-US" altLang="zh-CN"/>
          </a:p>
          <a:p>
            <a:r>
              <a:rPr lang="zh-CN" altLang="en-US"/>
              <a:t>但天地良心这个题不算卡常了吧</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dirty="0">
                <a:sym typeface="+mn-ea"/>
              </a:rPr>
              <a:t>证明倒着推的正确性：只有在</a:t>
            </a:r>
            <a:r>
              <a:rPr lang="en-US" altLang="zh-CN" dirty="0" smtClean="0">
                <a:sym typeface="+mn-ea"/>
              </a:rPr>
              <a:t>m</a:t>
            </a:r>
            <a:r>
              <a:rPr lang="zh-CN" altLang="en-US" dirty="0" smtClean="0">
                <a:sym typeface="+mn-ea"/>
              </a:rPr>
              <a:t>天后</a:t>
            </a:r>
            <a:r>
              <a:rPr lang="zh-CN" altLang="en-US" dirty="0">
                <a:sym typeface="+mn-ea"/>
              </a:rPr>
              <a:t>每个竹子高度均大于等于</a:t>
            </a:r>
            <a:r>
              <a:rPr lang="en-US" altLang="zh-CN" dirty="0" smtClean="0">
                <a:sym typeface="+mn-ea"/>
              </a:rPr>
              <a:t>hi</a:t>
            </a:r>
            <a:r>
              <a:rPr lang="zh-CN" altLang="en-US" dirty="0" smtClean="0">
                <a:sym typeface="+mn-ea"/>
              </a:rPr>
              <a:t>，</a:t>
            </a:r>
            <a:r>
              <a:rPr lang="zh-CN" altLang="en-US" dirty="0">
                <a:sym typeface="+mn-ea"/>
              </a:rPr>
              <a:t>才能让所有的竹子按照原来正向的顺序，以和倒着做相同的操作反过来让每个竹子最终的高度小于等于</a:t>
            </a:r>
            <a:r>
              <a:rPr lang="en-US" altLang="zh-CN" dirty="0" err="1" smtClean="0">
                <a:sym typeface="+mn-ea"/>
              </a:rPr>
              <a:t>maxh</a:t>
            </a:r>
            <a:r>
              <a:rPr lang="zh-CN" altLang="en-US" dirty="0" smtClean="0">
                <a:sym typeface="+mn-ea"/>
              </a:rPr>
              <a:t>，</a:t>
            </a:r>
            <a:r>
              <a:rPr lang="zh-CN" altLang="en-US" dirty="0">
                <a:sym typeface="+mn-ea"/>
              </a:rPr>
              <a:t>见下图，绿色线代表倒着推的话一根竹子的每天生长情况，蓝色线代表正着推的话一根竹子的每天生长</a:t>
            </a:r>
            <a:r>
              <a:rPr lang="zh-CN" altLang="en-US" dirty="0" smtClean="0">
                <a:sym typeface="+mn-ea"/>
              </a:rPr>
              <a:t>情况</a:t>
            </a:r>
            <a:endParaRPr lang="zh-CN" altLang="en-US"/>
          </a:p>
        </p:txBody>
      </p:sp>
      <p:pic>
        <p:nvPicPr>
          <p:cNvPr id="4100" name="Picture 4" descr="è¿éåå¾çæè¿°"/>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690360" y="3158490"/>
            <a:ext cx="3742055" cy="301879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dirty="0">
                <a:sym typeface="+mn-ea"/>
              </a:rPr>
              <a:t>下面我们就需要通过倒着贪心来判断结果</a:t>
            </a:r>
            <a:r>
              <a:rPr lang="zh-CN" altLang="en-US" dirty="0" smtClean="0">
                <a:sym typeface="+mn-ea"/>
              </a:rPr>
              <a:t>。</a:t>
            </a:r>
            <a:endParaRPr lang="en-US" altLang="zh-CN" dirty="0" smtClean="0"/>
          </a:p>
          <a:p>
            <a:r>
              <a:rPr lang="zh-CN" altLang="en-US" dirty="0" smtClean="0">
                <a:sym typeface="+mn-ea"/>
              </a:rPr>
              <a:t>首先</a:t>
            </a:r>
            <a:r>
              <a:rPr lang="zh-CN" altLang="en-US" dirty="0">
                <a:sym typeface="+mn-ea"/>
              </a:rPr>
              <a:t>我们尽量少砍伐</a:t>
            </a:r>
            <a:r>
              <a:rPr lang="en-US" altLang="zh-CN" dirty="0">
                <a:sym typeface="+mn-ea"/>
              </a:rPr>
              <a:t>(</a:t>
            </a:r>
            <a:r>
              <a:rPr lang="zh-CN" altLang="en-US" dirty="0">
                <a:sym typeface="+mn-ea"/>
              </a:rPr>
              <a:t>倒着推应该叫拔高？</a:t>
            </a:r>
            <a:r>
              <a:rPr lang="en-US" altLang="zh-CN" dirty="0">
                <a:sym typeface="+mn-ea"/>
              </a:rPr>
              <a:t>)</a:t>
            </a:r>
            <a:r>
              <a:rPr lang="zh-CN" altLang="en-US" dirty="0">
                <a:sym typeface="+mn-ea"/>
              </a:rPr>
              <a:t>竹子，保证每根竹子倒回来的初始高度大于等于</a:t>
            </a:r>
            <a:r>
              <a:rPr lang="en-US" altLang="zh-CN" dirty="0">
                <a:sym typeface="+mn-ea"/>
              </a:rPr>
              <a:t>0</a:t>
            </a:r>
            <a:r>
              <a:rPr lang="zh-CN" altLang="en-US" dirty="0">
                <a:sym typeface="+mn-ea"/>
              </a:rPr>
              <a:t>，且每天每根竹子的高度均大于等于</a:t>
            </a:r>
            <a:r>
              <a:rPr lang="en-US" altLang="zh-CN" dirty="0">
                <a:sym typeface="+mn-ea"/>
              </a:rPr>
              <a:t>0</a:t>
            </a:r>
            <a:r>
              <a:rPr lang="zh-CN" altLang="en-US" dirty="0">
                <a:sym typeface="+mn-ea"/>
              </a:rPr>
              <a:t>，我们可以维护一个小根堆，堆里保存的是每根竹子的高度在自然生长下需要多长时间就会变成负数</a:t>
            </a:r>
            <a:r>
              <a:rPr lang="zh-CN" altLang="en-US" dirty="0" smtClean="0">
                <a:sym typeface="+mn-ea"/>
              </a:rPr>
              <a:t>。</a:t>
            </a:r>
            <a:endParaRPr lang="en-US" altLang="zh-CN" dirty="0" smtClean="0"/>
          </a:p>
          <a:p>
            <a:r>
              <a:rPr lang="zh-CN" altLang="en-US" dirty="0" smtClean="0">
                <a:sym typeface="+mn-ea"/>
              </a:rPr>
              <a:t>每天</a:t>
            </a:r>
            <a:r>
              <a:rPr lang="zh-CN" altLang="en-US" dirty="0">
                <a:sym typeface="+mn-ea"/>
              </a:rPr>
              <a:t>我们取堆里前</a:t>
            </a:r>
            <a:r>
              <a:rPr lang="en-US" altLang="zh-CN" dirty="0" smtClean="0">
                <a:sym typeface="+mn-ea"/>
              </a:rPr>
              <a:t>K</a:t>
            </a:r>
            <a:r>
              <a:rPr lang="zh-CN" altLang="en-US" dirty="0" smtClean="0">
                <a:sym typeface="+mn-ea"/>
              </a:rPr>
              <a:t>小</a:t>
            </a:r>
            <a:r>
              <a:rPr lang="zh-CN" altLang="en-US" dirty="0">
                <a:sym typeface="+mn-ea"/>
              </a:rPr>
              <a:t>的竹子，将它们拔高处理，若存在某一天来不及拔高竹子</a:t>
            </a:r>
            <a:r>
              <a:rPr lang="en-US" altLang="zh-CN" dirty="0">
                <a:sym typeface="+mn-ea"/>
              </a:rPr>
              <a:t>(</a:t>
            </a:r>
            <a:r>
              <a:rPr lang="zh-CN" altLang="en-US" dirty="0">
                <a:sym typeface="+mn-ea"/>
              </a:rPr>
              <a:t>存在某个竹子的高度在这一天之前就变为</a:t>
            </a:r>
            <a:r>
              <a:rPr lang="en-US" altLang="zh-CN" dirty="0">
                <a:sym typeface="+mn-ea"/>
              </a:rPr>
              <a:t>0</a:t>
            </a:r>
            <a:r>
              <a:rPr lang="zh-CN" altLang="en-US" dirty="0">
                <a:sym typeface="+mn-ea"/>
              </a:rPr>
              <a:t>了</a:t>
            </a:r>
            <a:r>
              <a:rPr lang="en-US" altLang="zh-CN" dirty="0">
                <a:sym typeface="+mn-ea"/>
              </a:rPr>
              <a:t>)</a:t>
            </a:r>
            <a:r>
              <a:rPr lang="zh-CN" altLang="en-US" dirty="0">
                <a:sym typeface="+mn-ea"/>
              </a:rPr>
              <a:t>，就可以立刻判定</a:t>
            </a:r>
            <a:r>
              <a:rPr lang="en-US" altLang="zh-CN" dirty="0" smtClean="0">
                <a:sym typeface="+mn-ea"/>
              </a:rPr>
              <a:t>m</a:t>
            </a:r>
            <a:r>
              <a:rPr lang="zh-CN" altLang="en-US" dirty="0" smtClean="0">
                <a:sym typeface="+mn-ea"/>
              </a:rPr>
              <a:t>天后</a:t>
            </a:r>
            <a:r>
              <a:rPr lang="zh-CN" altLang="en-US" dirty="0">
                <a:sym typeface="+mn-ea"/>
              </a:rPr>
              <a:t>不能可以让每个竹子高度均大于等于</a:t>
            </a:r>
            <a:r>
              <a:rPr lang="en-US" altLang="zh-CN" dirty="0" smtClean="0">
                <a:sym typeface="+mn-ea"/>
              </a:rPr>
              <a:t>hi</a:t>
            </a:r>
            <a:r>
              <a:rPr lang="zh-CN" altLang="en-US" dirty="0" smtClean="0">
                <a:sym typeface="+mn-ea"/>
              </a:rPr>
              <a:t>。</a:t>
            </a:r>
            <a:endParaRPr lang="zh-CN" altLang="en-US" dirty="0" smtClean="0">
              <a:sym typeface="+mn-ea"/>
            </a:endParaRPr>
          </a:p>
          <a:p>
            <a:r>
              <a:rPr lang="zh-CN" altLang="en-US" dirty="0" smtClean="0">
                <a:sym typeface="+mn-ea"/>
              </a:rPr>
              <a:t>现在</a:t>
            </a:r>
            <a:r>
              <a:rPr lang="zh-CN" altLang="en-US" dirty="0">
                <a:sym typeface="+mn-ea"/>
              </a:rPr>
              <a:t>我们让所有竹子倒过来生长，最终每个竹子高度均大于等于</a:t>
            </a:r>
            <a:r>
              <a:rPr lang="en-US" altLang="zh-CN" dirty="0">
                <a:sym typeface="+mn-ea"/>
              </a:rPr>
              <a:t>0</a:t>
            </a:r>
            <a:r>
              <a:rPr lang="zh-CN" altLang="en-US" dirty="0">
                <a:sym typeface="+mn-ea"/>
              </a:rPr>
              <a:t>后，就需要让每个竹子的高度拔高，使得它们最终高度大于等于</a:t>
            </a:r>
            <a:r>
              <a:rPr lang="en-US" altLang="zh-CN" dirty="0" smtClean="0">
                <a:sym typeface="+mn-ea"/>
              </a:rPr>
              <a:t>hi</a:t>
            </a:r>
            <a:r>
              <a:rPr lang="zh-CN" altLang="en-US" dirty="0" smtClean="0">
                <a:sym typeface="+mn-ea"/>
              </a:rPr>
              <a:t>，</a:t>
            </a:r>
            <a:r>
              <a:rPr lang="zh-CN" altLang="en-US" dirty="0">
                <a:sym typeface="+mn-ea"/>
              </a:rPr>
              <a:t>显然此时由于在生长过程中，每个竹子在任意时刻高度均大于等于</a:t>
            </a:r>
            <a:r>
              <a:rPr lang="en-US" altLang="zh-CN" dirty="0">
                <a:sym typeface="+mn-ea"/>
              </a:rPr>
              <a:t>0</a:t>
            </a:r>
            <a:r>
              <a:rPr lang="zh-CN" altLang="en-US" dirty="0">
                <a:sym typeface="+mn-ea"/>
              </a:rPr>
              <a:t>，故此时补充的操作无论是在何时发生都是一样的</a:t>
            </a:r>
            <a:r>
              <a:rPr lang="zh-CN" altLang="en-US" dirty="0" smtClean="0">
                <a:sym typeface="+mn-ea"/>
              </a:rPr>
              <a:t>。</a:t>
            </a:r>
            <a:endParaRPr lang="en-US" altLang="zh-CN" dirty="0" smtClean="0"/>
          </a:p>
          <a:p>
            <a:r>
              <a:rPr lang="zh-CN" altLang="en-US" dirty="0" smtClean="0">
                <a:sym typeface="+mn-ea"/>
              </a:rPr>
              <a:t>这时</a:t>
            </a:r>
            <a:r>
              <a:rPr lang="zh-CN" altLang="en-US" dirty="0">
                <a:sym typeface="+mn-ea"/>
              </a:rPr>
              <a:t>直接通过数学方法，计算每个竹子和</a:t>
            </a:r>
            <a:r>
              <a:rPr lang="en-US" altLang="zh-CN" dirty="0" smtClean="0">
                <a:sym typeface="+mn-ea"/>
              </a:rPr>
              <a:t>hi</a:t>
            </a:r>
            <a:r>
              <a:rPr lang="zh-CN" altLang="en-US" dirty="0" smtClean="0">
                <a:sym typeface="+mn-ea"/>
              </a:rPr>
              <a:t>之间</a:t>
            </a:r>
            <a:r>
              <a:rPr lang="zh-CN" altLang="en-US" dirty="0">
                <a:sym typeface="+mn-ea"/>
              </a:rPr>
              <a:t>相差的高度以考虑需要补上多少次操作就够了</a:t>
            </a:r>
            <a:r>
              <a:rPr lang="zh-CN" altLang="en-US" dirty="0" smtClean="0">
                <a:sym typeface="+mn-ea"/>
              </a:rPr>
              <a:t>。</a:t>
            </a:r>
            <a:endParaRPr lang="zh-CN" altLang="en-US" dirty="0"/>
          </a:p>
          <a:p>
            <a:endParaRPr lang="en-US" altLang="zh-CN" dirty="0" smtClean="0"/>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1068" y="2364473"/>
            <a:ext cx="1433367" cy="1328699"/>
          </a:xfrm>
          <a:prstGeom prst="rect">
            <a:avLst/>
          </a:prstGeom>
        </p:spPr>
        <p:txBody>
          <a:bodyPr vert="horz" lIns="91440" tIns="0" rIns="91440" bIns="0" rtlCol="0" anchor="b">
            <a:normAutofit/>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a:solidFill>
                  <a:schemeClr val="bg1">
                    <a:lumMod val="85000"/>
                  </a:schemeClr>
                </a:solidFill>
              </a:rPr>
              <a:t>03</a:t>
            </a:r>
            <a:endParaRPr lang="en-US" altLang="zh-CN" sz="7200" b="1">
              <a:solidFill>
                <a:schemeClr val="bg1">
                  <a:lumMod val="85000"/>
                </a:schemeClr>
              </a:solidFill>
            </a:endParaRPr>
          </a:p>
        </p:txBody>
      </p:sp>
      <p:sp>
        <p:nvSpPr>
          <p:cNvPr id="5" name="标题 4"/>
          <p:cNvSpPr>
            <a:spLocks noGrp="1"/>
          </p:cNvSpPr>
          <p:nvPr>
            <p:ph type="title"/>
            <p:custDataLst>
              <p:tags r:id="rId2"/>
            </p:custDataLst>
          </p:nvPr>
        </p:nvSpPr>
        <p:spPr/>
        <p:txBody>
          <a:bodyPr/>
          <a:lstStyle/>
          <a:p>
            <a:r>
              <a:rPr lang="zh-CN" altLang="en-US"/>
              <a:t>线性代数</a:t>
            </a: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线性代数</a:t>
            </a:r>
            <a:endParaRPr lang="zh-CN" altLang="zh-CN">
              <a:sym typeface="+mn-ea"/>
            </a:endParaRPr>
          </a:p>
        </p:txBody>
      </p:sp>
      <p:sp>
        <p:nvSpPr>
          <p:cNvPr id="3" name="内容占位符 2"/>
          <p:cNvSpPr>
            <a:spLocks noGrp="1"/>
          </p:cNvSpPr>
          <p:nvPr>
            <p:ph idx="1"/>
          </p:nvPr>
        </p:nvSpPr>
        <p:spPr/>
        <p:txBody>
          <a:bodyPr/>
          <a:p>
            <a:r>
              <a:rPr lang="zh-CN" altLang="en-US"/>
              <a:t>这部分是讲义里的矩阵内容</a:t>
            </a:r>
            <a:endParaRPr lang="zh-CN" altLang="en-US"/>
          </a:p>
          <a:p>
            <a:r>
              <a:rPr lang="zh-CN" altLang="en-US"/>
              <a:t>对应的其实就是大学里的必修课线性代数的知识</a:t>
            </a:r>
            <a:endParaRPr lang="zh-CN" altLang="en-US"/>
          </a:p>
          <a:p>
            <a:r>
              <a:rPr lang="zh-CN" altLang="en-US"/>
              <a:t>从向量和线性变换来理解矩阵或许一开始会觉得抽象而不相关</a:t>
            </a:r>
            <a:endParaRPr lang="zh-CN" altLang="en-US"/>
          </a:p>
          <a:p>
            <a:r>
              <a:rPr lang="zh-CN" altLang="en-US"/>
              <a:t>但这种理解会更加本质</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向量</a:t>
            </a:r>
            <a:endParaRPr lang="zh-CN" altLang="zh-CN">
              <a:sym typeface="+mn-ea"/>
            </a:endParaRPr>
          </a:p>
        </p:txBody>
      </p:sp>
      <p:sp>
        <p:nvSpPr>
          <p:cNvPr id="3" name="内容占位符 2"/>
          <p:cNvSpPr>
            <a:spLocks noGrp="1"/>
          </p:cNvSpPr>
          <p:nvPr>
            <p:ph idx="1"/>
          </p:nvPr>
        </p:nvSpPr>
        <p:spPr>
          <a:xfrm>
            <a:off x="647700" y="1825625"/>
            <a:ext cx="10515600" cy="4551045"/>
          </a:xfrm>
        </p:spPr>
        <p:txBody>
          <a:bodyPr/>
          <a:p>
            <a:r>
              <a:rPr lang="zh-CN" altLang="en-US"/>
              <a:t>向量：既有大小又有方向的量称为向量。</a:t>
            </a:r>
            <a:endParaRPr lang="zh-CN" altLang="en-US"/>
          </a:p>
          <a:p>
            <a:r>
              <a:rPr lang="zh-CN" altLang="en-US"/>
              <a:t>数学上研究的向量为 </a:t>
            </a:r>
            <a:r>
              <a:rPr lang="zh-CN" altLang="en-US" b="1"/>
              <a:t>自由向量</a:t>
            </a:r>
            <a:r>
              <a:rPr lang="zh-CN" altLang="en-US"/>
              <a:t>，即只要不改变它的大小和方向，起点和终点可以任意平行移动的向量。</a:t>
            </a:r>
            <a:endParaRPr lang="zh-CN" altLang="en-US"/>
          </a:p>
          <a:p>
            <a:r>
              <a:rPr lang="zh-CN" altLang="en-US"/>
              <a:t>那么起点没有意义，我们怎样表述一个向量呢。</a:t>
            </a:r>
            <a:endParaRPr lang="zh-CN" altLang="en-US"/>
          </a:p>
          <a:p>
            <a:r>
              <a:rPr lang="zh-CN" altLang="en-US"/>
              <a:t>建立坐标系，固定起点在原点，终点所在位置和向量一一对应</a:t>
            </a:r>
            <a:endParaRPr lang="zh-CN" altLang="en-US"/>
          </a:p>
          <a:p>
            <a:r>
              <a:rPr lang="zh-CN" altLang="en-US"/>
              <a:t>终点所在位置是坐标系里的一个坐标</a:t>
            </a:r>
            <a:endParaRPr lang="zh-CN" altLang="en-US"/>
          </a:p>
          <a:p>
            <a:r>
              <a:rPr lang="zh-CN" altLang="en-US"/>
              <a:t>坐标怎么表示，</a:t>
            </a:r>
            <a:r>
              <a:rPr lang="en-US" altLang="zh-CN"/>
              <a:t>[1,2]</a:t>
            </a:r>
            <a:endParaRPr lang="en-US" altLang="zh-CN"/>
          </a:p>
          <a:p>
            <a:r>
              <a:rPr lang="zh-CN" altLang="en-US"/>
              <a:t>三维？</a:t>
            </a:r>
            <a:r>
              <a:rPr lang="en-US" altLang="zh-CN"/>
              <a:t>[1,2,3]</a:t>
            </a:r>
            <a:endParaRPr lang="en-US" altLang="zh-CN"/>
          </a:p>
          <a:p>
            <a:r>
              <a:rPr lang="en-US" altLang="zh-CN"/>
              <a:t>n</a:t>
            </a:r>
            <a:r>
              <a:rPr lang="zh-CN" altLang="en-US"/>
              <a:t>维？</a:t>
            </a:r>
            <a:r>
              <a:rPr lang="en-US" altLang="zh-CN"/>
              <a:t>[a1,a2,a3,a4...an]</a:t>
            </a:r>
            <a:endParaRPr lang="en-US" altLang="zh-CN"/>
          </a:p>
          <a:p>
            <a:r>
              <a:rPr lang="en-US" altLang="zh-CN"/>
              <a:t>n</a:t>
            </a:r>
            <a:r>
              <a:rPr lang="zh-CN" altLang="en-US"/>
              <a:t>维向量对应</a:t>
            </a:r>
            <a:r>
              <a:rPr lang="en-US" altLang="zh-CN"/>
              <a:t>n</a:t>
            </a:r>
            <a:r>
              <a:rPr lang="zh-CN" altLang="en-US"/>
              <a:t>维数组</a:t>
            </a:r>
            <a:endParaRPr lang="zh-CN" altLang="en-US"/>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一些定义</a:t>
            </a:r>
            <a:endParaRPr lang="zh-CN" altLang="zh-CN">
              <a:sym typeface="+mn-ea"/>
            </a:endParaRPr>
          </a:p>
        </p:txBody>
      </p:sp>
      <p:sp>
        <p:nvSpPr>
          <p:cNvPr id="3" name="内容占位符 2"/>
          <p:cNvSpPr>
            <a:spLocks noGrp="1"/>
          </p:cNvSpPr>
          <p:nvPr>
            <p:ph idx="1"/>
          </p:nvPr>
        </p:nvSpPr>
        <p:spPr>
          <a:xfrm>
            <a:off x="647700" y="1825625"/>
            <a:ext cx="10515600" cy="4551045"/>
          </a:xfrm>
        </p:spPr>
        <p:txBody>
          <a:bodyPr/>
          <a:p>
            <a:r>
              <a:rPr lang="zh-CN" altLang="en-US"/>
              <a:t>向量的模：向量长度称为向量的模，即为这个向量的大小。一般记为</a:t>
            </a:r>
            <a:r>
              <a:rPr lang="en-US" altLang="zh-CN"/>
              <a:t>|a|</a:t>
            </a:r>
            <a:endParaRPr lang="en-US" altLang="zh-CN"/>
          </a:p>
          <a:p>
            <a:r>
              <a:rPr lang="en-US" altLang="zh-CN"/>
              <a:t>零向量：模为 0 的向量。</a:t>
            </a:r>
            <a:endParaRPr lang="en-US" altLang="zh-CN"/>
          </a:p>
          <a:p>
            <a:r>
              <a:rPr lang="en-US" altLang="zh-CN"/>
              <a:t>单位向量：模为 1 的向量称为该方向上的单位向量。</a:t>
            </a:r>
            <a:endParaRPr lang="en-US" altLang="zh-CN"/>
          </a:p>
          <a:p>
            <a:r>
              <a:rPr lang="en-US" altLang="zh-CN"/>
              <a:t>平行向量：方向相同或相反的两个非零向量。</a:t>
            </a:r>
            <a:endParaRPr lang="en-US" altLang="zh-CN"/>
          </a:p>
          <a:p>
            <a:r>
              <a:rPr lang="en-US" altLang="zh-CN"/>
              <a:t>相等向量：模相等且方向相同的向量。</a:t>
            </a:r>
            <a:endParaRPr lang="en-US" altLang="zh-CN"/>
          </a:p>
          <a:p>
            <a:r>
              <a:rPr lang="en-US" altLang="zh-CN"/>
              <a:t>相反向量：模相等且方向相反的向量。</a:t>
            </a:r>
            <a:endParaRPr lang="en-US" altLang="zh-C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向量的操作</a:t>
            </a:r>
            <a:endParaRPr lang="zh-CN" altLang="zh-CN">
              <a:sym typeface="+mn-ea"/>
            </a:endParaRPr>
          </a:p>
        </p:txBody>
      </p:sp>
      <p:sp>
        <p:nvSpPr>
          <p:cNvPr id="3" name="内容占位符 2"/>
          <p:cNvSpPr>
            <a:spLocks noGrp="1"/>
          </p:cNvSpPr>
          <p:nvPr>
            <p:ph idx="1"/>
          </p:nvPr>
        </p:nvSpPr>
        <p:spPr>
          <a:xfrm>
            <a:off x="647700" y="1825625"/>
            <a:ext cx="10515600" cy="4551045"/>
          </a:xfrm>
        </p:spPr>
        <p:txBody>
          <a:bodyPr>
            <a:normAutofit/>
          </a:bodyPr>
          <a:p>
            <a:r>
              <a:t>向量的加减法</a:t>
            </a:r>
          </a:p>
          <a:p>
            <a:r>
              <a:t>类比物理学中的位移概念，假如一个人从 A 经 B 走到 C，那么他经过的位移为 </a:t>
            </a:r>
          </a:p>
          <a:p>
            <a:r>
              <a:rPr lang="en-US"/>
              <a:t>AB+BC</a:t>
            </a:r>
            <a:r>
              <a:t>，这其实等价于这个人直接从 A 走到 C，即 </a:t>
            </a:r>
            <a:r>
              <a:rPr lang="en-US"/>
              <a:t>AB+BC=AC</a:t>
            </a:r>
            <a:r>
              <a:t>。</a:t>
            </a:r>
          </a:p>
          <a:p>
            <a:r>
              <a:t>注意到力的合成法则——平行四边形法则，同样也可以看做一些向量相加。</a:t>
            </a:r>
          </a:p>
          <a:p>
            <a:r>
              <a:rPr sz="2000">
                <a:sym typeface="+mn-ea"/>
              </a:rPr>
              <a:t>整理一下向量的加法法则：</a:t>
            </a:r>
            <a:endParaRPr sz="2000">
              <a:sym typeface="+mn-ea"/>
            </a:endParaRPr>
          </a:p>
          <a:p>
            <a:pPr lvl="1"/>
            <a:r>
              <a:rPr sz="2000">
                <a:sym typeface="+mn-ea"/>
              </a:rPr>
              <a:t>向量加法的三角形法则：若要求和的向量首尾顺次相连，那么这些向量的和为第一个向量的起点指向最后一个向量的终点；</a:t>
            </a:r>
            <a:endParaRPr sz="2000">
              <a:sym typeface="+mn-ea"/>
            </a:endParaRPr>
          </a:p>
          <a:p>
            <a:pPr lvl="1"/>
            <a:r>
              <a:rPr sz="2000">
                <a:sym typeface="+mn-ea"/>
              </a:rPr>
              <a:t>向量加法的平行四边形法则：若要求和的两个向量 共起点，那么它们的和向量为以这两个向量为邻边的平行四边形的对角线，起点为两个向量共有的起点，方向沿平行四边形对角线方向。</a:t>
            </a:r>
            <a:endParaRPr sz="2000">
              <a:sym typeface="+mn-ea"/>
            </a:endParaRPr>
          </a:p>
          <a:p>
            <a:r>
              <a:rPr lang="zh-CN"/>
              <a:t>数组表示？</a:t>
            </a:r>
            <a:endParaRPr lang="zh-CN"/>
          </a:p>
          <a:p>
            <a:r>
              <a:rPr lang="zh-CN"/>
              <a:t>两个数组相加</a:t>
            </a:r>
            <a:endParaRPr lang="zh-CN"/>
          </a:p>
          <a:p/>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矩阵</a:t>
            </a:r>
            <a:endParaRPr lang="zh-CN" altLang="en-US">
              <a:sym typeface="+mn-ea"/>
            </a:endParaRPr>
          </a:p>
        </p:txBody>
      </p:sp>
      <p:sp>
        <p:nvSpPr>
          <p:cNvPr id="3" name="内容占位符 2"/>
          <p:cNvSpPr>
            <a:spLocks noGrp="1"/>
          </p:cNvSpPr>
          <p:nvPr>
            <p:ph idx="1"/>
          </p:nvPr>
        </p:nvSpPr>
        <p:spPr>
          <a:xfrm>
            <a:off x="647700" y="1825625"/>
            <a:ext cx="10515600" cy="4551045"/>
          </a:xfrm>
        </p:spPr>
        <p:txBody>
          <a:bodyPr/>
          <a:p>
            <a:r>
              <a:rPr lang="zh-CN"/>
              <a:t>矩阵是什么</a:t>
            </a:r>
            <a:endParaRPr lang="zh-CN"/>
          </a:p>
          <a:p>
            <a:r>
              <a:rPr lang="zh-CN"/>
              <a:t>或许已经有不少同学知道矩阵和线性方程组的关系</a:t>
            </a:r>
            <a:endParaRPr lang="zh-CN"/>
          </a:p>
          <a:p>
            <a:endParaRPr lang="zh-CN"/>
          </a:p>
          <a:p>
            <a:endParaRPr lang="zh-CN"/>
          </a:p>
          <a:p>
            <a:endParaRPr lang="zh-CN"/>
          </a:p>
          <a:p>
            <a:endParaRPr lang="zh-CN"/>
          </a:p>
          <a:p>
            <a:r>
              <a:rPr lang="zh-CN"/>
              <a:t>这里需要矩阵乘列向量</a:t>
            </a:r>
            <a:endParaRPr lang="zh-CN"/>
          </a:p>
          <a:p>
            <a:r>
              <a:rPr lang="zh-CN"/>
              <a:t>矩阵乘矩阵？把右边的矩阵看成若干个列向量一个个乘过去</a:t>
            </a:r>
            <a:endParaRPr lang="zh-CN"/>
          </a:p>
          <a:p>
            <a:r>
              <a:rPr lang="zh-CN"/>
              <a:t>「左行右列」</a:t>
            </a:r>
            <a:endParaRPr lang="zh-CN"/>
          </a:p>
          <a:p>
            <a:r>
              <a:rPr lang="zh-CN"/>
              <a:t>所以矩阵乘法不满足交换律</a:t>
            </a:r>
            <a:endParaRPr lang="zh-CN"/>
          </a:p>
          <a:p>
            <a:endParaRPr lang="zh-CN"/>
          </a:p>
        </p:txBody>
      </p:sp>
      <p:pic>
        <p:nvPicPr>
          <p:cNvPr id="4" name="图片 3"/>
          <p:cNvPicPr>
            <a:picLocks noChangeAspect="1"/>
          </p:cNvPicPr>
          <p:nvPr>
            <p:custDataLst>
              <p:tags r:id="rId1"/>
            </p:custDataLst>
          </p:nvPr>
        </p:nvPicPr>
        <p:blipFill>
          <a:blip r:embed="rId2"/>
          <a:stretch>
            <a:fillRect/>
          </a:stretch>
        </p:blipFill>
        <p:spPr>
          <a:xfrm>
            <a:off x="995680" y="2798445"/>
            <a:ext cx="3070225" cy="129730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065905" y="2798445"/>
            <a:ext cx="3431540" cy="1297305"/>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矩阵</a:t>
            </a:r>
            <a:r>
              <a:rPr lang="en-US" altLang="zh-CN">
                <a:sym typeface="+mn-ea"/>
              </a:rPr>
              <a:t>&amp;</a:t>
            </a:r>
            <a:r>
              <a:rPr lang="zh-CN" altLang="en-US">
                <a:sym typeface="+mn-ea"/>
              </a:rPr>
              <a:t>线性变换</a:t>
            </a:r>
            <a:endParaRPr lang="zh-CN" altLang="en-US">
              <a:sym typeface="+mn-ea"/>
            </a:endParaRPr>
          </a:p>
        </p:txBody>
      </p:sp>
      <p:sp>
        <p:nvSpPr>
          <p:cNvPr id="3" name="内容占位符 2"/>
          <p:cNvSpPr>
            <a:spLocks noGrp="1"/>
          </p:cNvSpPr>
          <p:nvPr>
            <p:ph idx="1"/>
          </p:nvPr>
        </p:nvSpPr>
        <p:spPr>
          <a:xfrm>
            <a:off x="647700" y="1825625"/>
            <a:ext cx="10515600" cy="4859020"/>
          </a:xfrm>
        </p:spPr>
        <p:txBody>
          <a:bodyPr/>
          <a:p>
            <a:r>
              <a:rPr lang="zh-CN"/>
              <a:t>线性变换，是指我们把整个空间换个角度看</a:t>
            </a:r>
            <a:endParaRPr lang="zh-CN"/>
          </a:p>
          <a:p>
            <a:r>
              <a:rPr lang="zh-CN"/>
              <a:t>一个向量是</a:t>
            </a:r>
            <a:r>
              <a:rPr lang="en-US" altLang="zh-CN"/>
              <a:t>[1,2,3]</a:t>
            </a:r>
            <a:r>
              <a:rPr lang="zh-CN" altLang="en-US"/>
              <a:t>，</a:t>
            </a:r>
            <a:r>
              <a:rPr lang="en-US" altLang="zh-CN"/>
              <a:t>123</a:t>
            </a:r>
            <a:r>
              <a:rPr lang="zh-CN" altLang="en-US"/>
              <a:t>代表什么，代表它可以看成</a:t>
            </a:r>
            <a:r>
              <a:rPr lang="en-US" altLang="zh-CN"/>
              <a:t>1</a:t>
            </a:r>
            <a:r>
              <a:rPr lang="zh-CN" altLang="en-US"/>
              <a:t>个</a:t>
            </a:r>
            <a:r>
              <a:rPr lang="en-US" altLang="zh-CN"/>
              <a:t>[1,0,0]</a:t>
            </a:r>
            <a:r>
              <a:rPr lang="zh-CN" altLang="en-US"/>
              <a:t>，</a:t>
            </a:r>
            <a:r>
              <a:rPr lang="en-US" altLang="zh-CN"/>
              <a:t>2</a:t>
            </a:r>
            <a:r>
              <a:rPr lang="zh-CN" altLang="en-US"/>
              <a:t>个</a:t>
            </a:r>
            <a:r>
              <a:rPr lang="en-US" altLang="zh-CN"/>
              <a:t>[0,1,0]</a:t>
            </a:r>
            <a:r>
              <a:rPr lang="zh-CN" altLang="en-US"/>
              <a:t>，</a:t>
            </a:r>
            <a:r>
              <a:rPr lang="en-US" altLang="zh-CN"/>
              <a:t>3</a:t>
            </a:r>
            <a:r>
              <a:rPr lang="zh-CN" altLang="en-US"/>
              <a:t>个</a:t>
            </a:r>
            <a:r>
              <a:rPr lang="en-US" altLang="zh-CN"/>
              <a:t>[0,0,1]</a:t>
            </a:r>
            <a:endParaRPr lang="en-US" altLang="zh-CN"/>
          </a:p>
          <a:p>
            <a:r>
              <a:rPr lang="zh-CN" altLang="en-US"/>
              <a:t>看下面这个方程组</a:t>
            </a:r>
            <a:endParaRPr lang="zh-CN" altLang="en-US"/>
          </a:p>
          <a:p>
            <a:endParaRPr lang="zh-CN" altLang="en-US"/>
          </a:p>
          <a:p>
            <a:endParaRPr lang="zh-CN" altLang="en-US"/>
          </a:p>
          <a:p>
            <a:endParaRPr lang="zh-CN" altLang="en-US"/>
          </a:p>
          <a:p>
            <a:endParaRPr lang="zh-CN" altLang="en-US"/>
          </a:p>
          <a:p>
            <a:r>
              <a:rPr lang="zh-CN" altLang="en-US"/>
              <a:t>我们现在看</a:t>
            </a:r>
            <a:r>
              <a:rPr lang="en-US" altLang="zh-CN"/>
              <a:t>[1,0,0],[0,1,0],[0,0,1]</a:t>
            </a:r>
            <a:r>
              <a:rPr lang="zh-CN" altLang="en-US"/>
              <a:t>这仨哥们太简单了，不爽</a:t>
            </a:r>
            <a:endParaRPr lang="zh-CN" altLang="en-US"/>
          </a:p>
          <a:p>
            <a:r>
              <a:rPr lang="zh-CN" altLang="en-US"/>
              <a:t>我们喜欢复杂点的，比如</a:t>
            </a:r>
            <a:r>
              <a:rPr lang="en-US" altLang="zh-CN"/>
              <a:t>[7,4,1],[8,5,2],[9,6,3]</a:t>
            </a:r>
            <a:r>
              <a:rPr lang="zh-CN" altLang="en-US"/>
              <a:t>，不知道大家家里的麻将有没有叫十三幺的规则</a:t>
            </a:r>
            <a:endParaRPr lang="zh-CN" altLang="en-US"/>
          </a:p>
          <a:p>
            <a:r>
              <a:rPr lang="en-US" altLang="zh-CN"/>
              <a:t>[13,12,11]</a:t>
            </a:r>
            <a:r>
              <a:rPr lang="zh-CN" altLang="en-US"/>
              <a:t>可以看成</a:t>
            </a:r>
            <a:r>
              <a:rPr lang="en-US" altLang="zh-CN"/>
              <a:t>x1</a:t>
            </a:r>
            <a:r>
              <a:rPr lang="zh-CN" altLang="en-US"/>
              <a:t>个</a:t>
            </a:r>
            <a:r>
              <a:rPr lang="en-US" altLang="zh-CN">
                <a:sym typeface="+mn-ea"/>
              </a:rPr>
              <a:t>[7,4,1],x2</a:t>
            </a:r>
            <a:r>
              <a:rPr lang="zh-CN" altLang="en-US">
                <a:sym typeface="+mn-ea"/>
              </a:rPr>
              <a:t>个</a:t>
            </a:r>
            <a:r>
              <a:rPr lang="en-US" altLang="zh-CN">
                <a:sym typeface="+mn-ea"/>
              </a:rPr>
              <a:t>[8,5,2],x3</a:t>
            </a:r>
            <a:r>
              <a:rPr lang="zh-CN" altLang="en-US">
                <a:sym typeface="+mn-ea"/>
              </a:rPr>
              <a:t>个</a:t>
            </a:r>
            <a:r>
              <a:rPr lang="en-US" altLang="zh-CN">
                <a:sym typeface="+mn-ea"/>
              </a:rPr>
              <a:t>[9,6,3]</a:t>
            </a:r>
            <a:r>
              <a:rPr lang="zh-CN" altLang="en-US">
                <a:sym typeface="+mn-ea"/>
              </a:rPr>
              <a:t>，这也是上面这种方程组的理解方法</a:t>
            </a:r>
            <a:endParaRPr lang="zh-CN" altLang="en-US"/>
          </a:p>
          <a:p>
            <a:endParaRPr lang="zh-CN" altLang="en-US"/>
          </a:p>
        </p:txBody>
      </p:sp>
      <p:pic>
        <p:nvPicPr>
          <p:cNvPr id="6" name="图片 5"/>
          <p:cNvPicPr>
            <a:picLocks noChangeAspect="1"/>
          </p:cNvPicPr>
          <p:nvPr>
            <p:custDataLst>
              <p:tags r:id="rId1"/>
            </p:custDataLst>
          </p:nvPr>
        </p:nvPicPr>
        <p:blipFill>
          <a:blip r:embed="rId2"/>
          <a:stretch>
            <a:fillRect/>
          </a:stretch>
        </p:blipFill>
        <p:spPr>
          <a:xfrm>
            <a:off x="887095" y="3034665"/>
            <a:ext cx="3070225" cy="1297305"/>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矩阵</a:t>
            </a:r>
            <a:r>
              <a:rPr lang="en-US" altLang="zh-CN">
                <a:sym typeface="+mn-ea"/>
              </a:rPr>
              <a:t>&amp;</a:t>
            </a:r>
            <a:r>
              <a:rPr lang="zh-CN" altLang="en-US">
                <a:sym typeface="+mn-ea"/>
              </a:rPr>
              <a:t>线性变换</a:t>
            </a:r>
            <a:endParaRPr lang="zh-CN" altLang="en-US">
              <a:sym typeface="+mn-ea"/>
            </a:endParaRPr>
          </a:p>
        </p:txBody>
      </p:sp>
      <p:sp>
        <p:nvSpPr>
          <p:cNvPr id="3" name="内容占位符 2"/>
          <p:cNvSpPr>
            <a:spLocks noGrp="1"/>
          </p:cNvSpPr>
          <p:nvPr>
            <p:ph idx="1"/>
          </p:nvPr>
        </p:nvSpPr>
        <p:spPr>
          <a:xfrm>
            <a:off x="647700" y="1825625"/>
            <a:ext cx="10515600" cy="4859020"/>
          </a:xfrm>
        </p:spPr>
        <p:txBody>
          <a:bodyPr/>
          <a:p>
            <a:r>
              <a:rPr lang="zh-CN"/>
              <a:t>为什么要讲线性变换</a:t>
            </a:r>
            <a:endParaRPr lang="zh-CN"/>
          </a:p>
          <a:p>
            <a:r>
              <a:rPr lang="zh-CN"/>
              <a:t>线性变换：把我们理解空间的基向量换一组</a:t>
            </a:r>
            <a:endParaRPr lang="zh-CN"/>
          </a:p>
          <a:p>
            <a:r>
              <a:rPr lang="zh-CN" altLang="en-US"/>
              <a:t>那换完了表述向量的那个数组是不是也不一样了？</a:t>
            </a:r>
            <a:endParaRPr lang="zh-CN" altLang="en-US"/>
          </a:p>
          <a:p>
            <a:r>
              <a:rPr lang="zh-CN" altLang="en-US"/>
              <a:t>怎么不一样？是原有的数组乘上一个矩阵</a:t>
            </a:r>
            <a:endParaRPr lang="zh-CN" altLang="en-US"/>
          </a:p>
          <a:p>
            <a:r>
              <a:rPr lang="zh-CN" altLang="en-US"/>
              <a:t>每个矩阵对应一个线性变换</a:t>
            </a:r>
            <a:endParaRPr lang="zh-CN" altLang="en-US"/>
          </a:p>
          <a:p>
            <a:endParaRPr lang="zh-CN" altLang="en-US"/>
          </a:p>
          <a:p>
            <a:r>
              <a:rPr lang="zh-CN" altLang="en-US"/>
              <a:t>线性变换是可以叠加的</a:t>
            </a:r>
            <a:endParaRPr lang="zh-CN" altLang="en-US"/>
          </a:p>
          <a:p>
            <a:r>
              <a:rPr lang="zh-CN" altLang="en-US"/>
              <a:t>我一开始用基向量</a:t>
            </a:r>
            <a:r>
              <a:rPr lang="en-US" altLang="zh-CN"/>
              <a:t>e</a:t>
            </a:r>
            <a:r>
              <a:rPr lang="zh-CN" altLang="en-US"/>
              <a:t>，先换一组</a:t>
            </a:r>
            <a:r>
              <a:rPr lang="zh-CN">
                <a:sym typeface="+mn-ea"/>
              </a:rPr>
              <a:t>基向量</a:t>
            </a:r>
            <a:r>
              <a:rPr lang="en-US" altLang="zh-CN">
                <a:sym typeface="+mn-ea"/>
              </a:rPr>
              <a:t>b</a:t>
            </a:r>
            <a:r>
              <a:rPr lang="zh-CN">
                <a:sym typeface="+mn-ea"/>
              </a:rPr>
              <a:t>，再换成另外一组</a:t>
            </a:r>
            <a:r>
              <a:rPr lang="en-US" altLang="zh-CN">
                <a:sym typeface="+mn-ea"/>
              </a:rPr>
              <a:t>c</a:t>
            </a:r>
            <a:endParaRPr lang="en-US" altLang="zh-CN">
              <a:sym typeface="+mn-ea"/>
            </a:endParaRPr>
          </a:p>
          <a:p>
            <a:r>
              <a:rPr lang="zh-CN" altLang="en-US">
                <a:sym typeface="+mn-ea"/>
              </a:rPr>
              <a:t>从</a:t>
            </a:r>
            <a:r>
              <a:rPr lang="en-US" altLang="zh-CN">
                <a:sym typeface="+mn-ea"/>
              </a:rPr>
              <a:t>e</a:t>
            </a:r>
            <a:r>
              <a:rPr lang="zh-CN" altLang="en-US">
                <a:sym typeface="+mn-ea"/>
              </a:rPr>
              <a:t>到</a:t>
            </a:r>
            <a:r>
              <a:rPr lang="en-US" altLang="zh-CN">
                <a:sym typeface="+mn-ea"/>
              </a:rPr>
              <a:t>b</a:t>
            </a:r>
            <a:r>
              <a:rPr lang="zh-CN" altLang="en-US">
                <a:sym typeface="+mn-ea"/>
              </a:rPr>
              <a:t>的矩阵是</a:t>
            </a:r>
            <a:r>
              <a:rPr lang="en-US" altLang="zh-CN">
                <a:sym typeface="+mn-ea"/>
              </a:rPr>
              <a:t>eb</a:t>
            </a:r>
            <a:r>
              <a:rPr lang="zh-CN" altLang="en-US">
                <a:sym typeface="+mn-ea"/>
              </a:rPr>
              <a:t>，从</a:t>
            </a:r>
            <a:r>
              <a:rPr lang="en-US" altLang="zh-CN">
                <a:sym typeface="+mn-ea"/>
              </a:rPr>
              <a:t>b</a:t>
            </a:r>
            <a:r>
              <a:rPr lang="zh-CN" altLang="en-US">
                <a:sym typeface="+mn-ea"/>
              </a:rPr>
              <a:t>到</a:t>
            </a:r>
            <a:r>
              <a:rPr lang="en-US" altLang="zh-CN">
                <a:sym typeface="+mn-ea"/>
              </a:rPr>
              <a:t>c</a:t>
            </a:r>
            <a:r>
              <a:rPr lang="zh-CN" altLang="en-US">
                <a:sym typeface="+mn-ea"/>
              </a:rPr>
              <a:t>的矩阵是</a:t>
            </a:r>
            <a:r>
              <a:rPr lang="en-US" altLang="zh-CN">
                <a:sym typeface="+mn-ea"/>
              </a:rPr>
              <a:t>bc</a:t>
            </a:r>
            <a:endParaRPr lang="en-US" altLang="zh-CN">
              <a:sym typeface="+mn-ea"/>
            </a:endParaRPr>
          </a:p>
          <a:p>
            <a:r>
              <a:rPr lang="zh-CN" altLang="en-US">
                <a:sym typeface="+mn-ea"/>
              </a:rPr>
              <a:t>那么从</a:t>
            </a:r>
            <a:r>
              <a:rPr lang="en-US" altLang="zh-CN">
                <a:sym typeface="+mn-ea"/>
              </a:rPr>
              <a:t>e</a:t>
            </a:r>
            <a:r>
              <a:rPr lang="zh-CN" altLang="en-US">
                <a:sym typeface="+mn-ea"/>
              </a:rPr>
              <a:t>到</a:t>
            </a:r>
            <a:r>
              <a:rPr lang="en-US" altLang="zh-CN">
                <a:sym typeface="+mn-ea"/>
              </a:rPr>
              <a:t>c</a:t>
            </a:r>
            <a:r>
              <a:rPr lang="zh-CN" altLang="en-US">
                <a:sym typeface="+mn-ea"/>
              </a:rPr>
              <a:t>的矩阵</a:t>
            </a:r>
            <a:r>
              <a:rPr lang="en-US" altLang="zh-CN">
                <a:sym typeface="+mn-ea"/>
              </a:rPr>
              <a:t>ec=eb*bc</a:t>
            </a:r>
            <a:endParaRPr lang="en-US" altLang="zh-CN">
              <a:sym typeface="+mn-ea"/>
            </a:endParaRPr>
          </a:p>
          <a:p>
            <a:endParaRPr lang="en-US" altLang="zh-CN">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T2</a:t>
            </a:r>
            <a:endParaRPr lang="en-US" altLang="zh-CN">
              <a:sym typeface="+mn-ea"/>
            </a:endParaRPr>
          </a:p>
        </p:txBody>
      </p:sp>
      <p:sp>
        <p:nvSpPr>
          <p:cNvPr id="3" name="内容占位符 2"/>
          <p:cNvSpPr>
            <a:spLocks noGrp="1"/>
          </p:cNvSpPr>
          <p:nvPr>
            <p:ph idx="1"/>
          </p:nvPr>
        </p:nvSpPr>
        <p:spPr>
          <a:xfrm>
            <a:off x="647700" y="1825625"/>
            <a:ext cx="10515600" cy="4879340"/>
          </a:xfrm>
        </p:spPr>
        <p:txBody>
          <a:bodyPr/>
          <a:p>
            <a:r>
              <a:rPr lang="zh-CN"/>
              <a:t>观察，首先第</a:t>
            </a:r>
            <a:r>
              <a:rPr lang="en-US" altLang="zh-CN"/>
              <a:t>i</a:t>
            </a:r>
            <a:r>
              <a:rPr lang="zh-CN" altLang="en-US"/>
              <a:t>个前缀只会做一次操作，做多次是没意义的</a:t>
            </a:r>
            <a:endParaRPr lang="zh-CN" altLang="en-US"/>
          </a:p>
          <a:p>
            <a:r>
              <a:rPr lang="zh-CN" altLang="en-US"/>
              <a:t>其次，如果第</a:t>
            </a:r>
            <a:r>
              <a:rPr lang="en-US" altLang="zh-CN"/>
              <a:t>i</a:t>
            </a:r>
            <a:r>
              <a:rPr lang="zh-CN" altLang="en-US"/>
              <a:t>个前缀做了操作了，那么之后第</a:t>
            </a:r>
            <a:r>
              <a:rPr lang="en-US" altLang="zh-CN"/>
              <a:t>j</a:t>
            </a:r>
            <a:r>
              <a:rPr lang="zh-CN" altLang="en-US"/>
              <a:t>个前缀做操作时</a:t>
            </a:r>
            <a:r>
              <a:rPr lang="zh-CN"/>
              <a:t>就啥也干不了了</a:t>
            </a:r>
            <a:r>
              <a:rPr lang="en-US" altLang="zh-CN"/>
              <a:t>(j&gt;i)</a:t>
            </a:r>
            <a:endParaRPr lang="en-US" altLang="zh-CN"/>
          </a:p>
          <a:p>
            <a:r>
              <a:rPr lang="zh-CN"/>
              <a:t>所以最后的答案的操作一定是从后往前操作的</a:t>
            </a:r>
            <a:endParaRPr lang="zh-CN"/>
          </a:p>
          <a:p>
            <a:r>
              <a:rPr lang="zh-CN"/>
              <a:t>那么枚举到</a:t>
            </a:r>
            <a:r>
              <a:rPr lang="en-US" altLang="zh-CN"/>
              <a:t>i</a:t>
            </a:r>
            <a:r>
              <a:rPr lang="zh-CN" altLang="en-US"/>
              <a:t>的时候做不做操作呢？</a:t>
            </a:r>
            <a:endParaRPr lang="zh-CN" altLang="en-US"/>
          </a:p>
          <a:p>
            <a:r>
              <a:rPr lang="zh-CN" altLang="en-US"/>
              <a:t>到</a:t>
            </a:r>
            <a:r>
              <a:rPr lang="en-US" altLang="zh-CN"/>
              <a:t>i</a:t>
            </a:r>
            <a:r>
              <a:rPr lang="zh-CN" altLang="en-US"/>
              <a:t>的时候现在的前</a:t>
            </a:r>
            <a:r>
              <a:rPr lang="en-US" altLang="zh-CN"/>
              <a:t>i</a:t>
            </a:r>
            <a:r>
              <a:rPr lang="zh-CN" altLang="en-US"/>
              <a:t>个数长什么样？取决于上一个做操作的前缀</a:t>
            </a:r>
            <a:r>
              <a:rPr lang="en-US" altLang="zh-CN"/>
              <a:t>j</a:t>
            </a:r>
            <a:r>
              <a:rPr lang="zh-CN" altLang="en-US"/>
              <a:t>是什么</a:t>
            </a:r>
            <a:endParaRPr lang="zh-CN" altLang="en-US"/>
          </a:p>
          <a:p>
            <a:r>
              <a:rPr lang="zh-CN" altLang="en-US"/>
              <a:t>至此就可以做一个能</a:t>
            </a:r>
            <a:r>
              <a:rPr lang="en-US" altLang="zh-CN"/>
              <a:t>ac</a:t>
            </a:r>
            <a:r>
              <a:rPr lang="zh-CN" altLang="en-US"/>
              <a:t>的</a:t>
            </a:r>
            <a:r>
              <a:rPr lang="en-US" altLang="zh-CN"/>
              <a:t>dp</a:t>
            </a:r>
            <a:r>
              <a:rPr lang="zh-CN" altLang="en-US"/>
              <a:t>了</a:t>
            </a:r>
            <a:endParaRPr lang="zh-CN" altLang="en-US"/>
          </a:p>
          <a:p>
            <a:r>
              <a:rPr lang="en-US" altLang="zh-CN" dirty="0" err="1" smtClean="0">
                <a:sym typeface="+mn-ea"/>
              </a:rPr>
              <a:t>f</a:t>
            </a:r>
            <a:r>
              <a:rPr lang="en-US" altLang="zh-CN" dirty="0" smtClean="0">
                <a:sym typeface="+mn-ea"/>
              </a:rPr>
              <a:t>[i][j]</a:t>
            </a:r>
            <a:r>
              <a:rPr lang="zh-CN" altLang="en-US" dirty="0" smtClean="0">
                <a:sym typeface="+mn-ea"/>
              </a:rPr>
              <a:t>表示到第</a:t>
            </a:r>
            <a:r>
              <a:rPr lang="en-US" altLang="zh-CN" dirty="0" smtClean="0">
                <a:sym typeface="+mn-ea"/>
              </a:rPr>
              <a:t>i</a:t>
            </a:r>
            <a:r>
              <a:rPr lang="zh-CN" altLang="en-US" dirty="0" smtClean="0">
                <a:sym typeface="+mn-ea"/>
              </a:rPr>
              <a:t>个位置，上一次使用操作在</a:t>
            </a:r>
            <a:r>
              <a:rPr lang="en-US" altLang="zh-CN" dirty="0" smtClean="0">
                <a:sym typeface="+mn-ea"/>
              </a:rPr>
              <a:t>j</a:t>
            </a:r>
            <a:r>
              <a:rPr lang="zh-CN" altLang="en-US" dirty="0" smtClean="0">
                <a:sym typeface="+mn-ea"/>
              </a:rPr>
              <a:t>位置上的方案数</a:t>
            </a:r>
            <a:endParaRPr lang="en-US" altLang="zh-CN" dirty="0" smtClean="0"/>
          </a:p>
          <a:p>
            <a:r>
              <a:rPr lang="zh-CN" altLang="en-US" dirty="0" smtClean="0">
                <a:sym typeface="+mn-ea"/>
              </a:rPr>
              <a:t>其中</a:t>
            </a:r>
            <a:r>
              <a:rPr lang="en-US" altLang="zh-CN" dirty="0" smtClean="0">
                <a:sym typeface="+mn-ea"/>
              </a:rPr>
              <a:t>i</a:t>
            </a:r>
            <a:r>
              <a:rPr lang="zh-CN" altLang="en-US" dirty="0" smtClean="0">
                <a:sym typeface="+mn-ea"/>
              </a:rPr>
              <a:t>从</a:t>
            </a:r>
            <a:r>
              <a:rPr lang="en-US" altLang="zh-CN" dirty="0" smtClean="0">
                <a:sym typeface="+mn-ea"/>
              </a:rPr>
              <a:t>n</a:t>
            </a:r>
            <a:r>
              <a:rPr lang="zh-CN" altLang="en-US" dirty="0" smtClean="0">
                <a:sym typeface="+mn-ea"/>
              </a:rPr>
              <a:t>到</a:t>
            </a:r>
            <a:r>
              <a:rPr lang="en-US" altLang="zh-CN" dirty="0" smtClean="0">
                <a:sym typeface="+mn-ea"/>
              </a:rPr>
              <a:t>1</a:t>
            </a:r>
            <a:r>
              <a:rPr lang="zh-CN" altLang="en-US" dirty="0" smtClean="0">
                <a:sym typeface="+mn-ea"/>
              </a:rPr>
              <a:t>，</a:t>
            </a:r>
            <a:r>
              <a:rPr lang="en-US" altLang="zh-CN" dirty="0" smtClean="0">
                <a:sym typeface="+mn-ea"/>
              </a:rPr>
              <a:t>j</a:t>
            </a:r>
            <a:r>
              <a:rPr lang="zh-CN" altLang="en-US" dirty="0" smtClean="0">
                <a:sym typeface="+mn-ea"/>
              </a:rPr>
              <a:t>从</a:t>
            </a:r>
            <a:r>
              <a:rPr lang="en-US" altLang="zh-CN" dirty="0" smtClean="0">
                <a:sym typeface="+mn-ea"/>
              </a:rPr>
              <a:t>n</a:t>
            </a:r>
            <a:r>
              <a:rPr lang="zh-CN" altLang="en-US" dirty="0" smtClean="0">
                <a:sym typeface="+mn-ea"/>
              </a:rPr>
              <a:t>到</a:t>
            </a:r>
            <a:r>
              <a:rPr lang="en-US" altLang="zh-CN" dirty="0" smtClean="0">
                <a:sym typeface="+mn-ea"/>
              </a:rPr>
              <a:t>i</a:t>
            </a:r>
            <a:endParaRPr lang="en-US" altLang="zh-CN" dirty="0" smtClean="0">
              <a:sym typeface="+mn-ea"/>
            </a:endParaRPr>
          </a:p>
          <a:p>
            <a:r>
              <a:rPr lang="en-US" altLang="zh-CN" dirty="0">
                <a:sym typeface="+mn-ea"/>
              </a:rPr>
              <a:t>f</a:t>
            </a:r>
            <a:r>
              <a:rPr lang="en-US" altLang="zh-CN" dirty="0" smtClean="0">
                <a:sym typeface="+mn-ea"/>
              </a:rPr>
              <a:t>[i][j]=max(f[i][j],f[i+1][j]);</a:t>
            </a:r>
            <a:endParaRPr lang="en-US" altLang="zh-CN" dirty="0"/>
          </a:p>
          <a:p>
            <a:r>
              <a:rPr lang="en-US" altLang="zh-CN" dirty="0" smtClean="0">
                <a:sym typeface="+mn-ea"/>
              </a:rPr>
              <a:t>f[i][i]=max(f[i][i],f[i+1][j]+</a:t>
            </a:r>
            <a:r>
              <a:rPr lang="en-US" altLang="zh-CN" dirty="0" err="1" smtClean="0">
                <a:sym typeface="+mn-ea"/>
              </a:rPr>
              <a:t>(</a:t>
            </a:r>
            <a:r>
              <a:rPr lang="zh-CN" altLang="en-US" dirty="0" err="1" smtClean="0">
                <a:sym typeface="+mn-ea"/>
              </a:rPr>
              <a:t>做过</a:t>
            </a:r>
            <a:r>
              <a:rPr lang="en-US" altLang="zh-CN" dirty="0" err="1" smtClean="0">
                <a:sym typeface="+mn-ea"/>
              </a:rPr>
              <a:t>j</a:t>
            </a:r>
            <a:r>
              <a:rPr lang="zh-CN" altLang="en-US" dirty="0" err="1" smtClean="0">
                <a:sym typeface="+mn-ea"/>
              </a:rPr>
              <a:t>之后做</a:t>
            </a:r>
            <a:r>
              <a:rPr lang="en-US" altLang="zh-CN" dirty="0" err="1" smtClean="0">
                <a:sym typeface="+mn-ea"/>
              </a:rPr>
              <a:t>i</a:t>
            </a:r>
            <a:r>
              <a:rPr lang="zh-CN" altLang="en-US" dirty="0" err="1" smtClean="0">
                <a:sym typeface="+mn-ea"/>
              </a:rPr>
              <a:t>的得分</a:t>
            </a:r>
            <a:r>
              <a:rPr lang="en-US" altLang="zh-CN" dirty="0" err="1" smtClean="0">
                <a:sym typeface="+mn-ea"/>
              </a:rPr>
              <a:t>)</a:t>
            </a:r>
            <a:r>
              <a:rPr lang="en-US" altLang="zh-CN" dirty="0" smtClean="0">
                <a:sym typeface="+mn-ea"/>
              </a:rPr>
              <a:t>,</a:t>
            </a:r>
            <a:r>
              <a:rPr lang="zh-CN" altLang="en-US" dirty="0" smtClean="0">
                <a:sym typeface="+mn-ea"/>
              </a:rPr>
              <a:t>直接做</a:t>
            </a:r>
            <a:r>
              <a:rPr lang="en-US" altLang="zh-CN" dirty="0" smtClean="0">
                <a:sym typeface="+mn-ea"/>
              </a:rPr>
              <a:t>i</a:t>
            </a:r>
            <a:r>
              <a:rPr lang="zh-CN" altLang="en-US" dirty="0" smtClean="0">
                <a:sym typeface="+mn-ea"/>
              </a:rPr>
              <a:t>的得分</a:t>
            </a:r>
            <a:r>
              <a:rPr lang="en-US" altLang="zh-CN" dirty="0" smtClean="0">
                <a:sym typeface="+mn-ea"/>
              </a:rPr>
              <a:t>);</a:t>
            </a:r>
            <a:endParaRPr lang="en-US" altLang="zh-CN" dirty="0" smtClean="0"/>
          </a:p>
          <a:p>
            <a:r>
              <a:rPr lang="zh-CN" altLang="en-US" dirty="0" smtClean="0">
                <a:sym typeface="+mn-ea"/>
              </a:rPr>
              <a:t>更进一步，发现这个得分其实做不做取决于这个</a:t>
            </a:r>
            <a:r>
              <a:rPr lang="en-US" altLang="zh-CN" dirty="0" smtClean="0">
                <a:sym typeface="+mn-ea"/>
              </a:rPr>
              <a:t>gcd</a:t>
            </a:r>
            <a:r>
              <a:rPr lang="zh-CN" altLang="en-US" dirty="0" smtClean="0">
                <a:sym typeface="+mn-ea"/>
              </a:rPr>
              <a:t>的分数是正还是负，那么其实可以贪心</a:t>
            </a:r>
            <a:endParaRPr lang="zh-CN" altLang="en-US" dirty="0" smtClean="0">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高斯消元</a:t>
            </a:r>
            <a:endParaRPr lang="zh-CN">
              <a:sym typeface="+mn-ea"/>
            </a:endParaRPr>
          </a:p>
        </p:txBody>
      </p:sp>
      <p:sp>
        <p:nvSpPr>
          <p:cNvPr id="3" name="内容占位符 2"/>
          <p:cNvSpPr>
            <a:spLocks noGrp="1"/>
          </p:cNvSpPr>
          <p:nvPr>
            <p:ph idx="1"/>
          </p:nvPr>
        </p:nvSpPr>
        <p:spPr>
          <a:xfrm>
            <a:off x="647700" y="1825625"/>
            <a:ext cx="10515600" cy="4551045"/>
          </a:xfrm>
        </p:spPr>
        <p:txBody>
          <a:bodyPr/>
          <a:p>
            <a:r>
              <a:rPr lang="zh-CN"/>
              <a:t>消元法是将方程组中的一方程的未知数用含有另一未知数的代数式表示，并将其带入到另一方程中，这就消去了一未知数；或将方程组中的一方程倍乘某个常数加到另外一方程中去，也可达到消去一未知数的目的。</a:t>
            </a:r>
            <a:endParaRPr lang="zh-CN"/>
          </a:p>
          <a:p>
            <a:r>
              <a:rPr lang="zh-CN"/>
              <a:t>消元法理论的核心主要如下：</a:t>
            </a:r>
            <a:endParaRPr lang="zh-CN"/>
          </a:p>
          <a:p>
            <a:pPr lvl="1"/>
            <a:r>
              <a:rPr lang="zh-CN"/>
              <a:t>两方程互换，解不变；</a:t>
            </a:r>
            <a:endParaRPr lang="zh-CN"/>
          </a:p>
          <a:p>
            <a:pPr lvl="1"/>
            <a:r>
              <a:rPr lang="zh-CN"/>
              <a:t>一方程乘以非零数 k，解不变；</a:t>
            </a:r>
            <a:endParaRPr lang="zh-CN"/>
          </a:p>
          <a:p>
            <a:pPr lvl="1"/>
            <a:r>
              <a:rPr lang="zh-CN"/>
              <a:t>一方程乘以数 k 加上另一方程，解不变。</a:t>
            </a:r>
            <a:endParaRPr lang="zh-CN"/>
          </a:p>
        </p:txBody>
      </p:sp>
      <p:pic>
        <p:nvPicPr>
          <p:cNvPr id="6" name="图片 5"/>
          <p:cNvPicPr>
            <a:picLocks noChangeAspect="1"/>
          </p:cNvPicPr>
          <p:nvPr>
            <p:custDataLst>
              <p:tags r:id="rId1"/>
            </p:custDataLst>
          </p:nvPr>
        </p:nvPicPr>
        <p:blipFill>
          <a:blip r:embed="rId2"/>
          <a:stretch>
            <a:fillRect/>
          </a:stretch>
        </p:blipFill>
        <p:spPr>
          <a:xfrm>
            <a:off x="647700" y="4147185"/>
            <a:ext cx="2997200" cy="128460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3644900" y="4147185"/>
            <a:ext cx="2445385" cy="1284605"/>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6090285" y="4147185"/>
            <a:ext cx="3190875" cy="1285240"/>
          </a:xfrm>
          <a:prstGeom prst="rect">
            <a:avLst/>
          </a:prstGeom>
        </p:spPr>
      </p:pic>
      <p:pic>
        <p:nvPicPr>
          <p:cNvPr id="9" name="图片 8"/>
          <p:cNvPicPr>
            <a:picLocks noChangeAspect="1"/>
          </p:cNvPicPr>
          <p:nvPr>
            <p:custDataLst>
              <p:tags r:id="rId7"/>
            </p:custDataLst>
          </p:nvPr>
        </p:nvPicPr>
        <p:blipFill>
          <a:blip r:embed="rId8"/>
          <a:stretch>
            <a:fillRect/>
          </a:stretch>
        </p:blipFill>
        <p:spPr>
          <a:xfrm>
            <a:off x="3632835" y="5431790"/>
            <a:ext cx="3656330" cy="1233170"/>
          </a:xfrm>
          <a:prstGeom prst="rect">
            <a:avLst/>
          </a:prstGeom>
        </p:spPr>
      </p:pic>
      <p:pic>
        <p:nvPicPr>
          <p:cNvPr id="10" name="图片 9"/>
          <p:cNvPicPr>
            <a:picLocks noChangeAspect="1"/>
          </p:cNvPicPr>
          <p:nvPr>
            <p:custDataLst>
              <p:tags r:id="rId9"/>
            </p:custDataLst>
          </p:nvPr>
        </p:nvPicPr>
        <p:blipFill>
          <a:blip r:embed="rId10"/>
          <a:stretch>
            <a:fillRect/>
          </a:stretch>
        </p:blipFill>
        <p:spPr>
          <a:xfrm>
            <a:off x="647700" y="5432425"/>
            <a:ext cx="2997200" cy="1232535"/>
          </a:xfrm>
          <a:prstGeom prst="rect">
            <a:avLst/>
          </a:prstGeom>
        </p:spPr>
      </p:pic>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高斯消元</a:t>
            </a:r>
            <a:endParaRPr lang="zh-CN">
              <a:sym typeface="+mn-ea"/>
            </a:endParaRPr>
          </a:p>
        </p:txBody>
      </p:sp>
      <p:sp>
        <p:nvSpPr>
          <p:cNvPr id="3" name="内容占位符 2"/>
          <p:cNvSpPr>
            <a:spLocks noGrp="1"/>
          </p:cNvSpPr>
          <p:nvPr>
            <p:ph idx="1"/>
          </p:nvPr>
        </p:nvSpPr>
        <p:spPr>
          <a:xfrm>
            <a:off x="647700" y="1825625"/>
            <a:ext cx="10515600" cy="4551045"/>
          </a:xfrm>
        </p:spPr>
        <p:txBody>
          <a:bodyPr/>
          <a:p>
            <a:r>
              <a:rPr lang="zh-CN" altLang="en-US"/>
              <a:t>这个例子里是失败了</a:t>
            </a:r>
            <a:endParaRPr lang="zh-CN" altLang="en-US"/>
          </a:p>
          <a:p>
            <a:r>
              <a:rPr lang="zh-CN" altLang="en-US"/>
              <a:t>成功的高斯消元会得到一个只有对角线是</a:t>
            </a:r>
            <a:r>
              <a:rPr lang="en-US" altLang="zh-CN"/>
              <a:t>1</a:t>
            </a:r>
            <a:r>
              <a:rPr lang="zh-CN" altLang="en-US"/>
              <a:t>的矩阵</a:t>
            </a:r>
            <a:endParaRPr lang="zh-CN" altLang="en-US"/>
          </a:p>
          <a:p>
            <a:r>
              <a:rPr lang="zh-CN" altLang="en-US"/>
              <a:t>这时候可以直接得到线性方程组的解</a:t>
            </a:r>
            <a:endParaRPr lang="zh-CN" altLang="en-US"/>
          </a:p>
          <a:p>
            <a:endParaRPr lang="zh-CN" altLang="en-US"/>
          </a:p>
          <a:p>
            <a:r>
              <a:rPr lang="zh-CN" altLang="en-US"/>
              <a:t>作业：https://codeforces.com/contest/167/problem/E</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高斯消元变种</a:t>
            </a:r>
            <a:endParaRPr lang="zh-CN">
              <a:sym typeface="+mn-ea"/>
            </a:endParaRPr>
          </a:p>
        </p:txBody>
      </p:sp>
      <p:sp>
        <p:nvSpPr>
          <p:cNvPr id="3" name="内容占位符 2"/>
          <p:cNvSpPr>
            <a:spLocks noGrp="1"/>
          </p:cNvSpPr>
          <p:nvPr>
            <p:ph idx="1"/>
          </p:nvPr>
        </p:nvSpPr>
        <p:spPr>
          <a:xfrm>
            <a:off x="647700" y="1825625"/>
            <a:ext cx="10515600" cy="4551045"/>
          </a:xfrm>
        </p:spPr>
        <p:txBody>
          <a:bodyPr/>
          <a:p>
            <a:r>
              <a:rPr lang="zh-CN"/>
              <a:t>把高斯消元的变量也看成向量</a:t>
            </a:r>
            <a:endParaRPr lang="zh-CN"/>
          </a:p>
          <a:p>
            <a:r>
              <a:rPr lang="zh-CN"/>
              <a:t>把左边的</a:t>
            </a:r>
            <a:r>
              <a:rPr lang="en-US" altLang="zh-CN"/>
              <a:t>y</a:t>
            </a:r>
            <a:r>
              <a:rPr lang="zh-CN" altLang="en-US"/>
              <a:t>也都看成向量</a:t>
            </a:r>
            <a:endParaRPr lang="zh-CN" altLang="en-US"/>
          </a:p>
          <a:p>
            <a:r>
              <a:rPr lang="zh-CN" altLang="en-US"/>
              <a:t>把左边的矩阵钦定成单位矩阵</a:t>
            </a:r>
            <a:r>
              <a:rPr lang="en-US" altLang="zh-CN"/>
              <a:t>I</a:t>
            </a:r>
            <a:endParaRPr lang="en-US" altLang="zh-CN"/>
          </a:p>
          <a:p>
            <a:r>
              <a:rPr lang="zh-CN" altLang="en-US"/>
              <a:t>那么做高斯消元就可以得到矩阵的拟</a:t>
            </a:r>
            <a:endParaRPr lang="zh-CN" altLang="en-US"/>
          </a:p>
          <a:p>
            <a:endParaRPr lang="zh-CN" altLang="en-US"/>
          </a:p>
          <a:p>
            <a:r>
              <a:rPr lang="zh-CN" altLang="en-US"/>
              <a:t>高斯消元里用到的</a:t>
            </a:r>
            <a:r>
              <a:rPr lang="en-US" altLang="zh-CN"/>
              <a:t>k</a:t>
            </a:r>
            <a:r>
              <a:rPr lang="zh-CN" altLang="en-US"/>
              <a:t>倍的那些</a:t>
            </a:r>
            <a:r>
              <a:rPr lang="en-US" altLang="zh-CN"/>
              <a:t>k</a:t>
            </a:r>
            <a:r>
              <a:rPr lang="zh-CN" altLang="en-US"/>
              <a:t>只要是个域就行</a:t>
            </a:r>
            <a:endParaRPr lang="zh-CN" altLang="en-US"/>
          </a:p>
          <a:p>
            <a:r>
              <a:rPr lang="en-US" altLang="zh-CN"/>
              <a:t>OI</a:t>
            </a:r>
            <a:r>
              <a:rPr lang="zh-CN" altLang="en-US"/>
              <a:t>里常见的域：膜</a:t>
            </a:r>
            <a:r>
              <a:rPr lang="en-US" altLang="zh-CN"/>
              <a:t>2</a:t>
            </a:r>
            <a:r>
              <a:rPr lang="zh-CN" altLang="en-US"/>
              <a:t>域，此时所有的操作就是异或</a:t>
            </a:r>
            <a:endParaRPr lang="zh-CN" altLang="en-US"/>
          </a:p>
          <a:p>
            <a:r>
              <a:rPr lang="zh-CN" altLang="en-US"/>
              <a:t>高斯消元也可以求解异或方程组</a:t>
            </a:r>
            <a:endParaRPr lang="zh-CN"/>
          </a:p>
          <a:p>
            <a:r>
              <a:rPr lang="zh-CN"/>
              <a:t>例题：https://www.luogu.com.cn/problem/P2447</a:t>
            </a:r>
            <a:endParaRPr lang="zh-CN"/>
          </a:p>
        </p:txBody>
      </p:sp>
      <p:pic>
        <p:nvPicPr>
          <p:cNvPr id="4" name="图片 3"/>
          <p:cNvPicPr>
            <a:picLocks noChangeAspect="1"/>
          </p:cNvPicPr>
          <p:nvPr>
            <p:custDataLst>
              <p:tags r:id="rId1"/>
            </p:custDataLst>
          </p:nvPr>
        </p:nvPicPr>
        <p:blipFill>
          <a:blip r:embed="rId2"/>
          <a:stretch>
            <a:fillRect/>
          </a:stretch>
        </p:blipFill>
        <p:spPr>
          <a:xfrm>
            <a:off x="5767070" y="1056640"/>
            <a:ext cx="3070225" cy="129730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717030" y="3175000"/>
            <a:ext cx="4865370" cy="1449070"/>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矩阵乘法的应用</a:t>
            </a:r>
            <a:endParaRPr lang="zh-CN" altLang="en-US"/>
          </a:p>
        </p:txBody>
      </p:sp>
      <p:sp>
        <p:nvSpPr>
          <p:cNvPr id="3" name="内容占位符 2"/>
          <p:cNvSpPr>
            <a:spLocks noGrp="1"/>
          </p:cNvSpPr>
          <p:nvPr>
            <p:ph idx="1"/>
          </p:nvPr>
        </p:nvSpPr>
        <p:spPr>
          <a:xfrm>
            <a:off x="647700" y="1825625"/>
            <a:ext cx="10515600" cy="4823460"/>
          </a:xfrm>
        </p:spPr>
        <p:txBody>
          <a:bodyPr/>
          <a:p>
            <a:r>
              <a:rPr lang="zh-CN" altLang="en-US"/>
              <a:t>其实有了矩阵乘法本身就已经很有用了</a:t>
            </a:r>
            <a:endParaRPr lang="zh-CN" altLang="en-US"/>
          </a:p>
          <a:p>
            <a:r>
              <a:rPr lang="zh-CN" altLang="en-US"/>
              <a:t>或者说线性变换的组合很有用</a:t>
            </a:r>
            <a:endParaRPr lang="zh-CN" altLang="en-US"/>
          </a:p>
          <a:p>
            <a:r>
              <a:rPr lang="zh-CN" altLang="en-US"/>
              <a:t>常见：</a:t>
            </a:r>
            <a:r>
              <a:rPr lang="zh-CN" altLang="en-US" b="1"/>
              <a:t>矩阵加速递推</a:t>
            </a:r>
            <a:endParaRPr lang="zh-CN" altLang="en-US" b="1"/>
          </a:p>
          <a:p>
            <a:r>
              <a:rPr lang="zh-CN" altLang="en-US"/>
              <a:t>斐波那契数列（Fibonacci Sequence）大家应该都非常的熟悉了。</a:t>
            </a:r>
            <a:endParaRPr lang="zh-CN" altLang="en-US"/>
          </a:p>
          <a:p>
            <a:r>
              <a:rPr lang="zh-CN" altLang="en-US"/>
              <a:t>用矩阵表示？</a:t>
            </a:r>
            <a:endParaRPr lang="zh-CN" altLang="en-US"/>
          </a:p>
          <a:p>
            <a:endParaRPr lang="zh-CN" altLang="en-US"/>
          </a:p>
          <a:p>
            <a:endParaRPr lang="zh-CN" altLang="en-US"/>
          </a:p>
          <a:p>
            <a:r>
              <a:rPr lang="zh-CN" altLang="en-US"/>
              <a:t>第</a:t>
            </a:r>
            <a:r>
              <a:rPr lang="en-US" altLang="zh-CN"/>
              <a:t>n</a:t>
            </a:r>
            <a:r>
              <a:rPr lang="zh-CN" altLang="en-US"/>
              <a:t>项？</a:t>
            </a:r>
            <a:endParaRPr lang="zh-CN" altLang="en-US"/>
          </a:p>
          <a:p>
            <a:endParaRPr lang="zh-CN" altLang="en-US"/>
          </a:p>
          <a:p>
            <a:endParaRPr lang="zh-CN" altLang="en-US"/>
          </a:p>
          <a:p>
            <a:r>
              <a:rPr lang="zh-CN" altLang="en-US"/>
              <a:t>怎么求？矩阵乘法也能快速幂</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35025" y="3783330"/>
            <a:ext cx="4289425" cy="85217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2019300" y="4635500"/>
            <a:ext cx="2249805" cy="842010"/>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复杂一点的例子</a:t>
            </a:r>
            <a:endParaRPr lang="zh-CN" altLang="en-US"/>
          </a:p>
        </p:txBody>
      </p:sp>
      <p:sp>
        <p:nvSpPr>
          <p:cNvPr id="3" name="内容占位符 2"/>
          <p:cNvSpPr>
            <a:spLocks noGrp="1"/>
          </p:cNvSpPr>
          <p:nvPr>
            <p:ph idx="1"/>
          </p:nvPr>
        </p:nvSpPr>
        <p:spPr>
          <a:xfrm>
            <a:off x="647700" y="1825625"/>
            <a:ext cx="10515600" cy="4823460"/>
          </a:xfrm>
        </p:spPr>
        <p:txBody>
          <a:bodyPr/>
          <a:p>
            <a:r>
              <a:rPr lang="zh-CN" altLang="en-US"/>
              <a:t>假设大家都还不会</a:t>
            </a:r>
            <a:r>
              <a:rPr lang="en-US" altLang="zh-CN"/>
              <a:t>FFT</a:t>
            </a:r>
            <a:endParaRPr lang="en-US" altLang="zh-CN"/>
          </a:p>
          <a:p>
            <a:endParaRPr lang="en-US" altLang="zh-CN"/>
          </a:p>
          <a:p>
            <a:endParaRPr lang="en-US" altLang="zh-CN"/>
          </a:p>
          <a:p>
            <a:endParaRPr lang="en-US" altLang="zh-CN"/>
          </a:p>
          <a:p>
            <a:endParaRPr lang="en-US" altLang="zh-CN"/>
          </a:p>
          <a:p>
            <a:r>
              <a:rPr lang="en-US" altLang="zh-CN"/>
              <a:t>                                 </a:t>
            </a:r>
            <a:r>
              <a:rPr lang="zh-CN" altLang="en-US"/>
              <a:t>？好像不行</a:t>
            </a:r>
            <a:endParaRPr lang="zh-CN" altLang="en-US"/>
          </a:p>
          <a:p>
            <a:endParaRPr lang="zh-CN" altLang="en-US"/>
          </a:p>
          <a:p>
            <a:endParaRPr lang="zh-CN" altLang="en-US"/>
          </a:p>
          <a:p>
            <a:r>
              <a:rPr lang="zh-CN" altLang="en-US"/>
              <a:t>怎么变成</a:t>
            </a:r>
            <a:endParaRPr lang="zh-CN" altLang="en-US"/>
          </a:p>
          <a:p>
            <a:endParaRPr lang="zh-CN" altLang="en-US"/>
          </a:p>
          <a:p>
            <a:r>
              <a:rPr lang="zh-CN" altLang="en-US"/>
              <a:t>考虑线性关系</a:t>
            </a:r>
            <a:r>
              <a:rPr lang="en-US" altLang="zh-CN"/>
              <a:t> </a:t>
            </a:r>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7" name="图片 6"/>
          <p:cNvPicPr>
            <a:picLocks noChangeAspect="1"/>
          </p:cNvPicPr>
          <p:nvPr>
            <p:custDataLst>
              <p:tags r:id="rId1"/>
            </p:custDataLst>
          </p:nvPr>
        </p:nvPicPr>
        <p:blipFill>
          <a:blip r:embed="rId2"/>
          <a:stretch>
            <a:fillRect/>
          </a:stretch>
        </p:blipFill>
        <p:spPr>
          <a:xfrm>
            <a:off x="829945" y="2298700"/>
            <a:ext cx="5088890" cy="1130935"/>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829945" y="3429635"/>
            <a:ext cx="2375535" cy="852805"/>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829945" y="4282440"/>
            <a:ext cx="3314700" cy="734695"/>
          </a:xfrm>
          <a:prstGeom prst="rect">
            <a:avLst/>
          </a:prstGeom>
        </p:spPr>
      </p:pic>
      <p:pic>
        <p:nvPicPr>
          <p:cNvPr id="10" name="图片 9"/>
          <p:cNvPicPr>
            <a:picLocks noChangeAspect="1"/>
          </p:cNvPicPr>
          <p:nvPr>
            <p:custDataLst>
              <p:tags r:id="rId7"/>
            </p:custDataLst>
          </p:nvPr>
        </p:nvPicPr>
        <p:blipFill>
          <a:blip r:embed="rId8"/>
          <a:stretch>
            <a:fillRect/>
          </a:stretch>
        </p:blipFill>
        <p:spPr>
          <a:xfrm>
            <a:off x="2147570" y="5017135"/>
            <a:ext cx="3468370" cy="560070"/>
          </a:xfrm>
          <a:prstGeom prst="rect">
            <a:avLst/>
          </a:prstGeom>
        </p:spPr>
      </p:pic>
      <p:pic>
        <p:nvPicPr>
          <p:cNvPr id="11" name="图片 10"/>
          <p:cNvPicPr>
            <a:picLocks noChangeAspect="1"/>
          </p:cNvPicPr>
          <p:nvPr>
            <p:custDataLst>
              <p:tags r:id="rId9"/>
            </p:custDataLst>
          </p:nvPr>
        </p:nvPicPr>
        <p:blipFill>
          <a:blip r:embed="rId10"/>
          <a:stretch>
            <a:fillRect/>
          </a:stretch>
        </p:blipFill>
        <p:spPr>
          <a:xfrm>
            <a:off x="6583045" y="3568065"/>
            <a:ext cx="2858770" cy="2571115"/>
          </a:xfrm>
          <a:prstGeom prst="rect">
            <a:avLst/>
          </a:prstGeom>
        </p:spPr>
      </p:pic>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更难亿点的例题</a:t>
            </a:r>
            <a:endParaRPr lang="zh-CN" altLang="en-US"/>
          </a:p>
        </p:txBody>
      </p:sp>
      <p:sp>
        <p:nvSpPr>
          <p:cNvPr id="3" name="内容占位符 2"/>
          <p:cNvSpPr>
            <a:spLocks noGrp="1"/>
          </p:cNvSpPr>
          <p:nvPr>
            <p:ph idx="1"/>
          </p:nvPr>
        </p:nvSpPr>
        <p:spPr/>
        <p:txBody>
          <a:bodyPr/>
          <a:p>
            <a:r>
              <a:rPr lang="zh-CN" altLang="en-US"/>
              <a:t>https://www.luogu.com.cn/problem/P7453</a:t>
            </a:r>
            <a:endParaRPr lang="zh-CN" altLang="en-US"/>
          </a:p>
          <a:p>
            <a:endParaRPr lang="zh-CN" altLang="en-US"/>
          </a:p>
          <a:p>
            <a:endParaRPr lang="zh-CN" altLang="en-US"/>
          </a:p>
          <a:p>
            <a:r>
              <a:rPr lang="zh-CN" altLang="en-US"/>
              <a:t>作业</a:t>
            </a:r>
            <a:endParaRPr lang="zh-CN" altLang="en-US"/>
          </a:p>
          <a:p>
            <a:r>
              <a:rPr lang="zh-CN" altLang="en-US"/>
              <a:t>[NOI2012] 随机数生成器</a:t>
            </a:r>
            <a:endParaRPr lang="zh-CN" altLang="en-US"/>
          </a:p>
          <a:p>
            <a:r>
              <a:rPr lang="zh-CN" altLang="en-US"/>
              <a:t>[TJOI2019]甲苯先生的字符串</a:t>
            </a:r>
            <a:endParaRPr lang="zh-CN" altLang="en-US"/>
          </a:p>
          <a:p>
            <a:r>
              <a:rPr lang="zh-CN" altLang="en-US"/>
              <a:t>[SHOI2013]超级跳马</a:t>
            </a:r>
            <a:endParaRPr lang="zh-CN" altLang="en-US"/>
          </a:p>
          <a:p>
            <a:r>
              <a:rPr lang="zh-CN" altLang="en-US"/>
              <a:t>「LibreOJ 6208」树上询问</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1068" y="2364473"/>
            <a:ext cx="1433367" cy="1328699"/>
          </a:xfrm>
          <a:prstGeom prst="rect">
            <a:avLst/>
          </a:prstGeom>
        </p:spPr>
        <p:txBody>
          <a:bodyPr vert="horz" lIns="91440" tIns="0" rIns="91440" bIns="0" rtlCol="0" anchor="b">
            <a:normAutofit/>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a:solidFill>
                  <a:schemeClr val="bg1">
                    <a:lumMod val="85000"/>
                  </a:schemeClr>
                </a:solidFill>
              </a:rPr>
              <a:t>04</a:t>
            </a:r>
            <a:endParaRPr lang="en-US" altLang="zh-CN" sz="7200" b="1">
              <a:solidFill>
                <a:schemeClr val="bg1">
                  <a:lumMod val="85000"/>
                </a:schemeClr>
              </a:solidFill>
            </a:endParaRPr>
          </a:p>
        </p:txBody>
      </p:sp>
      <p:sp>
        <p:nvSpPr>
          <p:cNvPr id="5" name="标题 4"/>
          <p:cNvSpPr>
            <a:spLocks noGrp="1"/>
          </p:cNvSpPr>
          <p:nvPr>
            <p:ph type="title"/>
            <p:custDataLst>
              <p:tags r:id="rId2"/>
            </p:custDataLst>
          </p:nvPr>
        </p:nvSpPr>
        <p:spPr/>
        <p:txBody>
          <a:bodyPr/>
          <a:lstStyle/>
          <a:p>
            <a:r>
              <a:rPr lang="zh-CN" altLang="en-US"/>
              <a:t>数论基础</a:t>
            </a: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从取模开始</a:t>
            </a:r>
            <a:endParaRPr lang="zh-CN" altLang="en-US"/>
          </a:p>
        </p:txBody>
      </p:sp>
      <p:sp>
        <p:nvSpPr>
          <p:cNvPr id="3" name="内容占位符 2"/>
          <p:cNvSpPr>
            <a:spLocks noGrp="1"/>
          </p:cNvSpPr>
          <p:nvPr>
            <p:ph idx="1"/>
          </p:nvPr>
        </p:nvSpPr>
        <p:spPr/>
        <p:txBody>
          <a:bodyPr/>
          <a:p>
            <a:r>
              <a:rPr lang="zh-CN" altLang="en-US"/>
              <a:t>合格的</a:t>
            </a:r>
            <a:r>
              <a:rPr lang="en-US" altLang="zh-CN"/>
              <a:t>oier</a:t>
            </a:r>
            <a:r>
              <a:rPr lang="zh-CN" altLang="en-US"/>
              <a:t>自然是要会膜的</a:t>
            </a:r>
            <a:endParaRPr lang="zh-CN" altLang="en-US"/>
          </a:p>
          <a:p>
            <a:r>
              <a:rPr lang="zh-CN" altLang="en-US"/>
              <a:t>取模运算可以形象地理解为除法余数</a:t>
            </a:r>
            <a:endParaRPr lang="zh-CN" altLang="en-US"/>
          </a:p>
          <a:p>
            <a:r>
              <a:rPr lang="zh-CN" altLang="en-US"/>
              <a:t>有点不同的是，它代表的是一种“等价关系”</a:t>
            </a:r>
            <a:endParaRPr lang="zh-CN" altLang="en-US"/>
          </a:p>
          <a:p>
            <a:r>
              <a:rPr lang="zh-CN" altLang="en-US"/>
              <a:t>你可以说 7 = 1(mod 3) = -2(mod 3)</a:t>
            </a:r>
            <a:endParaRPr lang="zh-CN" altLang="en-US"/>
          </a:p>
          <a:p>
            <a:r>
              <a:rPr lang="zh-CN" altLang="en-US"/>
              <a:t>如果没有特别说明，余数总是指最小非负余数。</a:t>
            </a:r>
            <a:endParaRPr lang="zh-CN" altLang="en-US"/>
          </a:p>
          <a:p>
            <a:r>
              <a:rPr lang="zh-CN" altLang="en-US">
                <a:sym typeface="+mn-ea"/>
              </a:rPr>
              <a:t>(a+b) mod n=(a mod n+b mod n)mod n</a:t>
            </a:r>
            <a:endParaRPr lang="zh-CN" altLang="en-US"/>
          </a:p>
          <a:p>
            <a:r>
              <a:rPr lang="zh-CN" altLang="en-US">
                <a:sym typeface="+mn-ea"/>
              </a:rPr>
              <a:t>(-a)mod n=(n-a)mod n</a:t>
            </a:r>
            <a:endParaRPr lang="zh-CN" altLang="en-US"/>
          </a:p>
          <a:p>
            <a:r>
              <a:rPr lang="zh-CN" altLang="en-US">
                <a:sym typeface="+mn-ea"/>
              </a:rPr>
              <a:t>(a-b)mod n=(a+(-b))mod n</a:t>
            </a:r>
            <a:endParaRPr lang="zh-CN" altLang="en-US"/>
          </a:p>
          <a:p>
            <a:r>
              <a:rPr lang="zh-CN" altLang="en-US">
                <a:sym typeface="+mn-ea"/>
              </a:rPr>
              <a:t>a*b mod n=((a mod n)*(b mod n))mod n</a:t>
            </a:r>
            <a:endParaRPr lang="zh-CN" altLang="en-US"/>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除法？</a:t>
            </a:r>
            <a:endParaRPr lang="zh-CN" altLang="en-US"/>
          </a:p>
        </p:txBody>
      </p:sp>
      <p:sp>
        <p:nvSpPr>
          <p:cNvPr id="3" name="内容占位符 2"/>
          <p:cNvSpPr>
            <a:spLocks noGrp="1"/>
          </p:cNvSpPr>
          <p:nvPr>
            <p:ph idx="1"/>
          </p:nvPr>
        </p:nvSpPr>
        <p:spPr/>
        <p:txBody>
          <a:bodyPr>
            <a:normAutofit lnSpcReduction="10000"/>
          </a:bodyPr>
          <a:p>
            <a:r>
              <a:rPr lang="en-US" altLang="zh-CN"/>
              <a:t>6/2=3(mod7)</a:t>
            </a:r>
            <a:r>
              <a:rPr lang="zh-CN" altLang="en-US"/>
              <a:t>没问题</a:t>
            </a:r>
            <a:endParaRPr lang="zh-CN" altLang="en-US"/>
          </a:p>
          <a:p>
            <a:r>
              <a:rPr lang="en-US" altLang="zh-CN"/>
              <a:t>3*6=4(mod7)</a:t>
            </a:r>
            <a:endParaRPr lang="en-US" altLang="zh-CN"/>
          </a:p>
          <a:p>
            <a:r>
              <a:rPr lang="en-US" altLang="zh-CN"/>
              <a:t>4/6=3(mod7)   ???</a:t>
            </a:r>
            <a:endParaRPr lang="en-US" altLang="zh-CN"/>
          </a:p>
          <a:p>
            <a:r>
              <a:rPr lang="en-US" altLang="zh-CN" b="1"/>
              <a:t>逆元</a:t>
            </a:r>
            <a:endParaRPr lang="en-US" altLang="zh-CN" b="1"/>
          </a:p>
          <a:p>
            <a:r>
              <a:rPr lang="zh-CN" altLang="en-US"/>
              <a:t>假设</a:t>
            </a:r>
            <a:r>
              <a:rPr lang="en-US" altLang="zh-CN"/>
              <a:t>p是一个质数，且(a, p)=1</a:t>
            </a:r>
            <a:endParaRPr lang="en-US" altLang="zh-CN"/>
          </a:p>
          <a:p>
            <a:r>
              <a:rPr lang="en-US" altLang="zh-CN"/>
              <a:t>a*b=1(mod p) 求b</a:t>
            </a:r>
            <a:endParaRPr lang="en-US" altLang="zh-CN"/>
          </a:p>
          <a:p>
            <a:r>
              <a:rPr lang="en-US" altLang="zh-CN"/>
              <a:t>b类似于a的倒数？</a:t>
            </a:r>
            <a:endParaRPr lang="en-US" altLang="zh-CN"/>
          </a:p>
          <a:p>
            <a:r>
              <a:rPr lang="en-US" altLang="zh-CN"/>
              <a:t>也就是说，乘上一个b和除以一个a的效果是一样的</a:t>
            </a:r>
            <a:endParaRPr lang="en-US" altLang="zh-CN"/>
          </a:p>
          <a:p>
            <a:r>
              <a:rPr lang="en-US" altLang="zh-CN"/>
              <a:t>b称作a的逆元，记作b=a^-1</a:t>
            </a:r>
            <a:endParaRPr lang="en-US" altLang="zh-CN"/>
          </a:p>
          <a:p>
            <a:r>
              <a:rPr lang="en-US" altLang="zh-CN"/>
              <a:t>c/a=c*(a^-1)(mod p)</a:t>
            </a:r>
            <a:endParaRPr lang="en-US" altLang="zh-C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求逆元</a:t>
            </a:r>
            <a:endParaRPr lang="zh-CN" altLang="en-US"/>
          </a:p>
        </p:txBody>
      </p:sp>
      <p:sp>
        <p:nvSpPr>
          <p:cNvPr id="3" name="内容占位符 2"/>
          <p:cNvSpPr>
            <a:spLocks noGrp="1"/>
          </p:cNvSpPr>
          <p:nvPr>
            <p:ph idx="1"/>
          </p:nvPr>
        </p:nvSpPr>
        <p:spPr/>
        <p:txBody>
          <a:bodyPr/>
          <a:p>
            <a:r>
              <a:rPr lang="zh-CN" altLang="en-US"/>
              <a:t>费马小定理：</a:t>
            </a:r>
            <a:endParaRPr lang="zh-CN" altLang="en-US"/>
          </a:p>
          <a:p>
            <a:endParaRPr lang="zh-CN" altLang="en-US"/>
          </a:p>
          <a:p>
            <a:r>
              <a:rPr lang="zh-CN" altLang="en-US"/>
              <a:t>若p是质数且(a, p)=1</a:t>
            </a:r>
            <a:endParaRPr lang="zh-CN" altLang="en-US"/>
          </a:p>
          <a:p>
            <a:endParaRPr lang="zh-CN" altLang="en-US"/>
          </a:p>
          <a:p>
            <a:r>
              <a:rPr lang="zh-CN" altLang="en-US"/>
              <a:t>则</a:t>
            </a:r>
            <a:endParaRPr lang="zh-CN" altLang="en-US"/>
          </a:p>
          <a:p>
            <a:endParaRPr lang="zh-CN" altLang="en-US"/>
          </a:p>
          <a:p>
            <a:r>
              <a:rPr lang="zh-CN" altLang="en-US"/>
              <a:t>得到上题答案b=a^(p-2)</a:t>
            </a:r>
            <a:endParaRPr lang="zh-CN" altLang="en-US"/>
          </a:p>
        </p:txBody>
      </p:sp>
      <p:graphicFrame>
        <p:nvGraphicFramePr>
          <p:cNvPr id="4" name="对象 3">
            <a:hlinkClick r:id="" action="ppaction://ole?verb="/>
          </p:cNvPr>
          <p:cNvGraphicFramePr>
            <a:graphicFrameLocks noChangeAspect="1"/>
          </p:cNvGraphicFramePr>
          <p:nvPr>
            <p:custDataLst>
              <p:tags r:id="rId1"/>
            </p:custDataLst>
          </p:nvPr>
        </p:nvGraphicFramePr>
        <p:xfrm>
          <a:off x="1355090" y="3429000"/>
          <a:ext cx="2375535" cy="555625"/>
        </p:xfrm>
        <a:graphic>
          <a:graphicData uri="http://schemas.openxmlformats.org/presentationml/2006/ole">
            <mc:AlternateContent xmlns:mc="http://schemas.openxmlformats.org/markup-compatibility/2006">
              <mc:Choice xmlns:v="urn:schemas-microsoft-com:vml" Requires="v">
                <p:oleObj spid="_x0000_s1025" name="" r:id="rId2" imgW="977900" imgH="228600" progId="Equation.KSEE3">
                  <p:embed/>
                </p:oleObj>
              </mc:Choice>
              <mc:Fallback>
                <p:oleObj name="" r:id="rId2" imgW="977900" imgH="228600" progId="Equation.KSEE3">
                  <p:embed/>
                  <p:pic>
                    <p:nvPicPr>
                      <p:cNvPr id="0" name="图片 1024"/>
                      <p:cNvPicPr/>
                      <p:nvPr/>
                    </p:nvPicPr>
                    <p:blipFill>
                      <a:blip r:embed="rId3"/>
                      <a:stretch>
                        <a:fillRect/>
                      </a:stretch>
                    </p:blipFill>
                    <p:spPr>
                      <a:xfrm>
                        <a:off x="1355090" y="3429000"/>
                        <a:ext cx="2375535" cy="555625"/>
                      </a:xfrm>
                      <a:prstGeom prst="rect">
                        <a:avLst/>
                      </a:prstGeom>
                      <a:solidFill>
                        <a:schemeClr val="bg1"/>
                      </a:solidFill>
                      <a:ln>
                        <a:noFill/>
                      </a:ln>
                    </p:spPr>
                  </p:pic>
                </p:oleObj>
              </mc:Fallback>
            </mc:AlternateContent>
          </a:graphicData>
        </a:graphic>
      </p:graphicFrame>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T3</a:t>
            </a:r>
            <a:endParaRPr lang="en-US" altLang="zh-CN">
              <a:sym typeface="+mn-ea"/>
            </a:endParaRPr>
          </a:p>
        </p:txBody>
      </p:sp>
      <p:sp>
        <p:nvSpPr>
          <p:cNvPr id="3" name="内容占位符 2"/>
          <p:cNvSpPr>
            <a:spLocks noGrp="1"/>
          </p:cNvSpPr>
          <p:nvPr>
            <p:ph idx="1"/>
          </p:nvPr>
        </p:nvSpPr>
        <p:spPr>
          <a:xfrm>
            <a:off x="647700" y="1825625"/>
            <a:ext cx="10515600" cy="4879340"/>
          </a:xfrm>
        </p:spPr>
        <p:txBody>
          <a:bodyPr/>
          <a:p>
            <a:r>
              <a:rPr lang="zh-CN" altLang="en-US" dirty="0" smtClean="0">
                <a:sym typeface="+mn-ea"/>
              </a:rPr>
              <a:t>如果两个球队彼此之间没有严格的大于小于关系，我们就把他们连边。</a:t>
            </a:r>
            <a:endParaRPr lang="zh-CN" altLang="en-US" dirty="0" smtClean="0">
              <a:sym typeface="+mn-ea"/>
            </a:endParaRPr>
          </a:p>
          <a:p>
            <a:r>
              <a:rPr lang="zh-CN" altLang="en-US" dirty="0" smtClean="0">
                <a:sym typeface="+mn-ea"/>
              </a:rPr>
              <a:t>最后形成若干个联通块，联通块与联通块之间有严格的大于小于关系，联通块内部任何一支球队都有可能最后剩下。</a:t>
            </a:r>
            <a:endParaRPr lang="zh-CN" altLang="en-US" dirty="0" smtClean="0">
              <a:sym typeface="+mn-ea"/>
            </a:endParaRPr>
          </a:p>
          <a:p>
            <a:r>
              <a:rPr lang="zh-CN" altLang="en-US" dirty="0" smtClean="0">
                <a:sym typeface="+mn-ea"/>
              </a:rPr>
              <a:t>最后可能获胜的球队的是权值最大的那个联通块的大小。</a:t>
            </a:r>
            <a:endParaRPr lang="zh-CN" altLang="en-US" dirty="0" smtClean="0">
              <a:sym typeface="+mn-ea"/>
            </a:endParaRPr>
          </a:p>
          <a:p>
            <a:r>
              <a:rPr lang="zh-CN" altLang="en-US" dirty="0" smtClean="0">
                <a:sym typeface="+mn-ea"/>
              </a:rPr>
              <a:t>连通块直接的大小关系是每一个维度上都满足的</a:t>
            </a:r>
            <a:endParaRPr lang="zh-CN" altLang="en-US" dirty="0" smtClean="0">
              <a:sym typeface="+mn-ea"/>
            </a:endParaRPr>
          </a:p>
          <a:p>
            <a:r>
              <a:rPr lang="zh-CN" altLang="en-US" dirty="0" smtClean="0">
                <a:sym typeface="+mn-ea"/>
              </a:rPr>
              <a:t>那么每次加一个点，可能会把一些连通块合并，合并哪些连通块只要在每个维度下二分查找一下就行</a:t>
            </a:r>
            <a:endParaRPr lang="zh-CN" altLang="en-US" dirty="0" smtClean="0">
              <a:sym typeface="+mn-ea"/>
            </a:endParaRPr>
          </a:p>
          <a:p>
            <a:r>
              <a:rPr lang="zh-CN" altLang="en-US" dirty="0" smtClean="0">
                <a:sym typeface="+mn-ea"/>
              </a:rPr>
              <a:t>连通块用</a:t>
            </a:r>
            <a:r>
              <a:rPr lang="en-US" altLang="zh-CN" dirty="0" smtClean="0">
                <a:sym typeface="+mn-ea"/>
              </a:rPr>
              <a:t>set</a:t>
            </a:r>
            <a:r>
              <a:rPr lang="zh-CN" altLang="en-US" dirty="0" smtClean="0">
                <a:sym typeface="+mn-ea"/>
              </a:rPr>
              <a:t>维护</a:t>
            </a:r>
            <a:endParaRPr lang="zh-CN" altLang="en-US" dirty="0" smtClean="0">
              <a:sym typeface="+mn-ea"/>
            </a:endParaRPr>
          </a:p>
          <a:p>
            <a:r>
              <a:rPr lang="zh-CN" altLang="en-US" dirty="0" smtClean="0">
                <a:sym typeface="+mn-ea"/>
              </a:rPr>
              <a:t>复杂度</a:t>
            </a:r>
            <a:r>
              <a:rPr lang="en-US" altLang="zh-CN" dirty="0" smtClean="0">
                <a:sym typeface="+mn-ea"/>
              </a:rPr>
              <a:t>nk log n</a:t>
            </a:r>
            <a:endParaRPr lang="zh-CN" altLang="en-US" dirty="0" smtClean="0">
              <a:sym typeface="+mn-ea"/>
            </a:endParaRPr>
          </a:p>
          <a:p>
            <a:endParaRPr lang="zh-CN" altLang="en-US" dirty="0" smtClean="0">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证明</a:t>
            </a:r>
            <a:endParaRPr lang="zh-CN" altLang="en-US"/>
          </a:p>
        </p:txBody>
      </p:sp>
      <p:sp>
        <p:nvSpPr>
          <p:cNvPr id="3" name="内容占位符 2"/>
          <p:cNvSpPr>
            <a:spLocks noGrp="1"/>
          </p:cNvSpPr>
          <p:nvPr>
            <p:ph idx="1"/>
          </p:nvPr>
        </p:nvSpPr>
        <p:spPr/>
        <p:txBody>
          <a:bodyPr>
            <a:normAutofit/>
          </a:bodyPr>
          <a:p>
            <a:r>
              <a:rPr lang="zh-CN" altLang="en-US"/>
              <a:t>若p是质数,则对于任意一个小于p的正整数a, {a,2a,3a,……,(p-1)a}除以p的余数恰好是1到p-1的一个排列。</a:t>
            </a:r>
            <a:endParaRPr lang="zh-CN" altLang="en-US"/>
          </a:p>
          <a:p>
            <a:r>
              <a:rPr lang="zh-CN" altLang="en-US"/>
              <a:t>换句话说，ia mod p互不相同（1&lt;=i&lt;p，a&lt;p）</a:t>
            </a:r>
            <a:endParaRPr lang="zh-CN" altLang="en-US"/>
          </a:p>
          <a:p>
            <a:r>
              <a:rPr lang="zh-CN" altLang="en-US"/>
              <a:t>证明：</a:t>
            </a:r>
            <a:endParaRPr lang="zh-CN" altLang="en-US"/>
          </a:p>
          <a:p>
            <a:r>
              <a:rPr lang="zh-CN" altLang="en-US"/>
              <a:t>反证法</a:t>
            </a:r>
            <a:endParaRPr lang="zh-CN" altLang="en-US"/>
          </a:p>
          <a:p>
            <a:r>
              <a:rPr lang="zh-CN" altLang="en-US"/>
              <a:t>假设有n≠m&lt;p，使得na=ma(mod p)</a:t>
            </a:r>
            <a:endParaRPr lang="zh-CN" altLang="en-US"/>
          </a:p>
          <a:p>
            <a:r>
              <a:rPr lang="zh-CN" altLang="en-US"/>
              <a:t>不妨设n&gt;m，那么(n-m)a | p</a:t>
            </a:r>
            <a:endParaRPr lang="zh-CN" altLang="en-US"/>
          </a:p>
          <a:p>
            <a:r>
              <a:rPr lang="zh-CN" altLang="en-US"/>
              <a:t>由于p是质数，得到(n-m)|p或a|p</a:t>
            </a:r>
            <a:endParaRPr lang="zh-CN" altLang="en-US"/>
          </a:p>
          <a:p>
            <a:r>
              <a:rPr lang="zh-CN" altLang="en-US"/>
              <a:t>由于(n-m)&lt;p且a&lt;p，矛盾</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证明</a:t>
            </a:r>
            <a:endParaRPr lang="zh-CN" altLang="en-US"/>
          </a:p>
        </p:txBody>
      </p:sp>
      <p:sp>
        <p:nvSpPr>
          <p:cNvPr id="3" name="内容占位符 2"/>
          <p:cNvSpPr>
            <a:spLocks noGrp="1"/>
          </p:cNvSpPr>
          <p:nvPr>
            <p:ph idx="1"/>
          </p:nvPr>
        </p:nvSpPr>
        <p:spPr/>
        <p:txBody>
          <a:bodyPr>
            <a:normAutofit lnSpcReduction="10000"/>
          </a:bodyPr>
          <a:p>
            <a:r>
              <a:rPr lang="zh-CN" altLang="en-US"/>
              <a:t>由引理得：</a:t>
            </a:r>
            <a:endParaRPr lang="zh-CN" altLang="en-US"/>
          </a:p>
          <a:p>
            <a:endParaRPr lang="zh-CN" altLang="en-US"/>
          </a:p>
          <a:p>
            <a:endParaRPr lang="zh-CN" altLang="en-US"/>
          </a:p>
          <a:p>
            <a:r>
              <a:rPr lang="zh-CN" altLang="en-US"/>
              <a:t>也就是说</a:t>
            </a:r>
            <a:endParaRPr lang="zh-CN" altLang="en-US"/>
          </a:p>
          <a:p>
            <a:endParaRPr lang="zh-CN" altLang="en-US"/>
          </a:p>
          <a:p>
            <a:r>
              <a:rPr lang="zh-CN" altLang="en-US"/>
              <a:t>所以</a:t>
            </a:r>
            <a:endParaRPr lang="zh-CN" altLang="en-US"/>
          </a:p>
          <a:p>
            <a:endParaRPr lang="zh-CN" altLang="en-US"/>
          </a:p>
          <a:p>
            <a:r>
              <a:rPr lang="zh-CN" altLang="en-US"/>
              <a:t>没了</a:t>
            </a:r>
            <a:endParaRPr lang="zh-CN" altLang="en-US"/>
          </a:p>
        </p:txBody>
      </p:sp>
      <p:graphicFrame>
        <p:nvGraphicFramePr>
          <p:cNvPr id="6" name="对象 5">
            <a:hlinkClick r:id="" action="ppaction://ole?verb="/>
          </p:cNvPr>
          <p:cNvGraphicFramePr>
            <a:graphicFrameLocks noChangeAspect="1"/>
          </p:cNvGraphicFramePr>
          <p:nvPr>
            <p:custDataLst>
              <p:tags r:id="rId1"/>
            </p:custDataLst>
          </p:nvPr>
        </p:nvGraphicFramePr>
        <p:xfrm>
          <a:off x="2326005" y="1825625"/>
          <a:ext cx="3331210" cy="1069340"/>
        </p:xfrm>
        <a:graphic>
          <a:graphicData uri="http://schemas.openxmlformats.org/presentationml/2006/ole">
            <mc:AlternateContent xmlns:mc="http://schemas.openxmlformats.org/markup-compatibility/2006">
              <mc:Choice xmlns:v="urn:schemas-microsoft-com:vml" Requires="v">
                <p:oleObj spid="_x0000_s3074" name="" r:id="rId2" imgW="1384300" imgH="444500" progId="Equation.KSEE3">
                  <p:embed/>
                </p:oleObj>
              </mc:Choice>
              <mc:Fallback>
                <p:oleObj name="" r:id="rId2" imgW="1384300" imgH="444500" progId="Equation.KSEE3">
                  <p:embed/>
                  <p:pic>
                    <p:nvPicPr>
                      <p:cNvPr id="0" name="图片 3073"/>
                      <p:cNvPicPr/>
                      <p:nvPr/>
                    </p:nvPicPr>
                    <p:blipFill>
                      <a:blip r:embed="rId3"/>
                      <a:stretch>
                        <a:fillRect/>
                      </a:stretch>
                    </p:blipFill>
                    <p:spPr>
                      <a:xfrm>
                        <a:off x="2326005" y="1825625"/>
                        <a:ext cx="3331210" cy="1069340"/>
                      </a:xfrm>
                      <a:prstGeom prst="rect">
                        <a:avLst/>
                      </a:prstGeom>
                      <a:solidFill>
                        <a:schemeClr val="bg1"/>
                      </a:solidFill>
                    </p:spPr>
                  </p:pic>
                </p:oleObj>
              </mc:Fallback>
            </mc:AlternateContent>
          </a:graphicData>
        </a:graphic>
      </p:graphicFrame>
      <p:graphicFrame>
        <p:nvGraphicFramePr>
          <p:cNvPr id="7" name="对象 6">
            <a:hlinkClick r:id="" action="ppaction://ole?verb="/>
          </p:cNvPr>
          <p:cNvGraphicFramePr>
            <a:graphicFrameLocks noChangeAspect="1"/>
          </p:cNvGraphicFramePr>
          <p:nvPr>
            <p:custDataLst>
              <p:tags r:id="rId4"/>
            </p:custDataLst>
          </p:nvPr>
        </p:nvGraphicFramePr>
        <p:xfrm>
          <a:off x="2083435" y="2998470"/>
          <a:ext cx="4012565" cy="535305"/>
        </p:xfrm>
        <a:graphic>
          <a:graphicData uri="http://schemas.openxmlformats.org/presentationml/2006/ole">
            <mc:AlternateContent xmlns:mc="http://schemas.openxmlformats.org/markup-compatibility/2006">
              <mc:Choice xmlns:v="urn:schemas-microsoft-com:vml" Requires="v">
                <p:oleObj spid="_x0000_s3075" name="" r:id="rId5" imgW="1714500" imgH="228600" progId="Equation.KSEE3">
                  <p:embed/>
                </p:oleObj>
              </mc:Choice>
              <mc:Fallback>
                <p:oleObj name="" r:id="rId5" imgW="1714500" imgH="228600" progId="Equation.KSEE3">
                  <p:embed/>
                  <p:pic>
                    <p:nvPicPr>
                      <p:cNvPr id="0" name="图片 3074"/>
                      <p:cNvPicPr/>
                      <p:nvPr/>
                    </p:nvPicPr>
                    <p:blipFill>
                      <a:blip r:embed="rId6"/>
                      <a:stretch>
                        <a:fillRect/>
                      </a:stretch>
                    </p:blipFill>
                    <p:spPr>
                      <a:xfrm>
                        <a:off x="2083435" y="2998470"/>
                        <a:ext cx="4012565" cy="535305"/>
                      </a:xfrm>
                      <a:prstGeom prst="rect">
                        <a:avLst/>
                      </a:prstGeom>
                      <a:solidFill>
                        <a:schemeClr val="bg1"/>
                      </a:solidFill>
                    </p:spPr>
                  </p:pic>
                </p:oleObj>
              </mc:Fallback>
            </mc:AlternateContent>
          </a:graphicData>
        </a:graphic>
      </p:graphicFrame>
      <p:graphicFrame>
        <p:nvGraphicFramePr>
          <p:cNvPr id="8" name="对象 7">
            <a:hlinkClick r:id="" action="ppaction://ole?verb="/>
          </p:cNvPr>
          <p:cNvGraphicFramePr>
            <a:graphicFrameLocks noChangeAspect="1"/>
          </p:cNvGraphicFramePr>
          <p:nvPr>
            <p:custDataLst>
              <p:tags r:id="rId7"/>
            </p:custDataLst>
          </p:nvPr>
        </p:nvGraphicFramePr>
        <p:xfrm>
          <a:off x="1708785" y="3724910"/>
          <a:ext cx="2641600" cy="617855"/>
        </p:xfrm>
        <a:graphic>
          <a:graphicData uri="http://schemas.openxmlformats.org/presentationml/2006/ole">
            <mc:AlternateContent xmlns:mc="http://schemas.openxmlformats.org/markup-compatibility/2006">
              <mc:Choice xmlns:v="urn:schemas-microsoft-com:vml" Requires="v">
                <p:oleObj spid="_x0000_s1025" name="" r:id="rId8" imgW="977900" imgH="228600" progId="Equation.KSEE3">
                  <p:embed/>
                </p:oleObj>
              </mc:Choice>
              <mc:Fallback>
                <p:oleObj name="" r:id="rId8" imgW="977900" imgH="228600" progId="Equation.KSEE3">
                  <p:embed/>
                  <p:pic>
                    <p:nvPicPr>
                      <p:cNvPr id="0" name="图片 1024"/>
                      <p:cNvPicPr/>
                      <p:nvPr/>
                    </p:nvPicPr>
                    <p:blipFill>
                      <a:blip r:embed="rId9"/>
                      <a:stretch>
                        <a:fillRect/>
                      </a:stretch>
                    </p:blipFill>
                    <p:spPr>
                      <a:xfrm>
                        <a:off x="1708785" y="3724910"/>
                        <a:ext cx="2641600" cy="617855"/>
                      </a:xfrm>
                      <a:prstGeom prst="rect">
                        <a:avLst/>
                      </a:prstGeom>
                      <a:solidFill>
                        <a:schemeClr val="bg1"/>
                      </a:solidFill>
                      <a:ln>
                        <a:noFill/>
                      </a:ln>
                    </p:spPr>
                  </p:pic>
                </p:oleObj>
              </mc:Fallback>
            </mc:AlternateContent>
          </a:graphicData>
        </a:graphic>
      </p:graphicFrame>
    </p:spTree>
    <p:custDataLst>
      <p:tags r:id="rId1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万岁！</a:t>
            </a:r>
            <a:endParaRPr lang="zh-CN" altLang="en-US"/>
          </a:p>
        </p:txBody>
      </p:sp>
      <p:sp>
        <p:nvSpPr>
          <p:cNvPr id="3" name="内容占位符 2"/>
          <p:cNvSpPr>
            <a:spLocks noGrp="1"/>
          </p:cNvSpPr>
          <p:nvPr>
            <p:ph idx="1"/>
          </p:nvPr>
        </p:nvSpPr>
        <p:spPr/>
        <p:txBody>
          <a:bodyPr/>
          <a:p>
            <a:r>
              <a:rPr lang="zh-CN" altLang="en-US"/>
              <a:t>有了费马小定理我们可以求模质数p域下某个数a的逆元</a:t>
            </a:r>
            <a:endParaRPr lang="zh-CN" altLang="en-US"/>
          </a:p>
          <a:p>
            <a:r>
              <a:rPr lang="zh-CN" altLang="en-US"/>
              <a:t>前提是(a, p)=1</a:t>
            </a:r>
            <a:endParaRPr lang="zh-CN" altLang="en-US"/>
          </a:p>
          <a:p>
            <a:endParaRPr lang="zh-CN" altLang="en-US"/>
          </a:p>
          <a:p>
            <a:r>
              <a:rPr lang="zh-CN" altLang="en-US"/>
              <a:t>（你说a&gt;p怎么办？a%=p就好了）</a:t>
            </a:r>
            <a:endParaRPr lang="zh-CN" altLang="en-US"/>
          </a:p>
          <a:p>
            <a:endParaRPr lang="zh-CN" altLang="en-US"/>
          </a:p>
          <a:p>
            <a:r>
              <a:rPr lang="zh-CN" altLang="en-US"/>
              <a:t>有没有更一般的算法？如果p不是质数？</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欧拉定理</a:t>
            </a:r>
            <a:endParaRPr lang="zh-CN" altLang="en-US"/>
          </a:p>
        </p:txBody>
      </p:sp>
      <p:sp>
        <p:nvSpPr>
          <p:cNvPr id="3" name="内容占位符 2"/>
          <p:cNvSpPr>
            <a:spLocks noGrp="1"/>
          </p:cNvSpPr>
          <p:nvPr>
            <p:ph idx="1"/>
          </p:nvPr>
        </p:nvSpPr>
        <p:spPr/>
        <p:txBody>
          <a:bodyPr/>
          <a:p>
            <a:endParaRPr lang="zh-CN" altLang="en-US"/>
          </a:p>
          <a:p>
            <a:endParaRPr lang="zh-CN" altLang="en-US"/>
          </a:p>
          <a:p>
            <a:r>
              <a:rPr lang="zh-CN" altLang="en-US"/>
              <a:t>其中phi(p)表示p的欧拉函数</a:t>
            </a:r>
            <a:endParaRPr lang="zh-CN" altLang="en-US"/>
          </a:p>
          <a:p>
            <a:r>
              <a:rPr lang="zh-CN" altLang="en-US"/>
              <a:t>p的欧拉函数就是小于等于p的数当中有几个数与p互质</a:t>
            </a:r>
            <a:endParaRPr lang="zh-CN" altLang="en-US"/>
          </a:p>
          <a:p>
            <a:r>
              <a:rPr lang="zh-CN" altLang="en-US"/>
              <a:t>显然当p为质数时，phi(p)=p-1</a:t>
            </a:r>
            <a:endParaRPr lang="zh-CN" altLang="en-US"/>
          </a:p>
          <a:p>
            <a:r>
              <a:rPr lang="zh-CN" altLang="en-US"/>
              <a:t>因此费马小定理只是欧拉定理的特殊情况</a:t>
            </a:r>
            <a:endParaRPr lang="zh-CN" altLang="en-US"/>
          </a:p>
          <a:p>
            <a:endParaRPr lang="zh-CN" altLang="en-US"/>
          </a:p>
          <a:p>
            <a:r>
              <a:rPr lang="zh-CN" altLang="en-US"/>
              <a:t>证明会有点超纲，需要一定的剩余系理解，这里略过</a:t>
            </a:r>
            <a:endParaRPr lang="zh-CN" altLang="en-US"/>
          </a:p>
          <a:p>
            <a:r>
              <a:rPr lang="zh-CN" altLang="en-US"/>
              <a:t>事实上这种情况也可以用下文提的扩展欧几里得做</a:t>
            </a:r>
            <a:endParaRPr lang="zh-CN" altLang="en-US"/>
          </a:p>
        </p:txBody>
      </p:sp>
      <p:graphicFrame>
        <p:nvGraphicFramePr>
          <p:cNvPr id="4" name="对象 3">
            <a:hlinkClick r:id="" action="ppaction://ole?verb="/>
          </p:cNvPr>
          <p:cNvGraphicFramePr>
            <a:graphicFrameLocks noChangeAspect="1"/>
          </p:cNvGraphicFramePr>
          <p:nvPr>
            <p:custDataLst>
              <p:tags r:id="rId1"/>
            </p:custDataLst>
          </p:nvPr>
        </p:nvGraphicFramePr>
        <p:xfrm>
          <a:off x="927418" y="1825625"/>
          <a:ext cx="2787650" cy="635635"/>
        </p:xfrm>
        <a:graphic>
          <a:graphicData uri="http://schemas.openxmlformats.org/presentationml/2006/ole">
            <mc:AlternateContent xmlns:mc="http://schemas.openxmlformats.org/markup-compatibility/2006">
              <mc:Choice xmlns:v="urn:schemas-microsoft-com:vml" Requires="v">
                <p:oleObj spid="_x0000_s4097" name="" r:id="rId2" imgW="1002665" imgH="228600" progId="Equation.KSEE3">
                  <p:embed/>
                </p:oleObj>
              </mc:Choice>
              <mc:Fallback>
                <p:oleObj name="" r:id="rId2" imgW="1002665" imgH="228600" progId="Equation.KSEE3">
                  <p:embed/>
                  <p:pic>
                    <p:nvPicPr>
                      <p:cNvPr id="0" name="图片 4096"/>
                      <p:cNvPicPr/>
                      <p:nvPr/>
                    </p:nvPicPr>
                    <p:blipFill>
                      <a:blip r:embed="rId3"/>
                      <a:stretch>
                        <a:fillRect/>
                      </a:stretch>
                    </p:blipFill>
                    <p:spPr>
                      <a:xfrm>
                        <a:off x="927418" y="1825625"/>
                        <a:ext cx="2787650" cy="635635"/>
                      </a:xfrm>
                      <a:prstGeom prst="rect">
                        <a:avLst/>
                      </a:prstGeom>
                      <a:solidFill>
                        <a:schemeClr val="bg1"/>
                      </a:solidFill>
                    </p:spPr>
                  </p:pic>
                </p:oleObj>
              </mc:Fallback>
            </mc:AlternateContent>
          </a:graphicData>
        </a:graphic>
      </p:graphicFrame>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线性求逆元</a:t>
            </a:r>
            <a:endParaRPr lang="zh-CN" altLang="en-US"/>
          </a:p>
        </p:txBody>
      </p:sp>
      <p:sp>
        <p:nvSpPr>
          <p:cNvPr id="3" name="内容占位符 2"/>
          <p:cNvSpPr>
            <a:spLocks noGrp="1"/>
          </p:cNvSpPr>
          <p:nvPr>
            <p:ph idx="1"/>
          </p:nvPr>
        </p:nvSpPr>
        <p:spPr>
          <a:xfrm>
            <a:off x="647700" y="1825625"/>
            <a:ext cx="10515600" cy="4677410"/>
          </a:xfrm>
        </p:spPr>
        <p:txBody>
          <a:bodyPr>
            <a:normAutofit lnSpcReduction="20000"/>
          </a:bodyPr>
          <a:p>
            <a:r>
              <a:rPr lang="zh-CN" altLang="en-US"/>
              <a:t>求出 1到n 中每个数关于 p 的逆元。</a:t>
            </a:r>
            <a:endParaRPr lang="zh-CN" altLang="en-US"/>
          </a:p>
          <a:p>
            <a:r>
              <a:rPr lang="zh-CN" altLang="en-US"/>
              <a:t>如果对于每个数进行单次求解，以上的方法就显得慢了，很有可能超时，所以下面来讲一下如何线性（O(n)）求逆元。</a:t>
            </a:r>
            <a:endParaRPr lang="zh-CN" altLang="en-US"/>
          </a:p>
          <a:p>
            <a:r>
              <a:rPr lang="zh-CN" altLang="en-US"/>
              <a:t>首先，</a:t>
            </a:r>
            <a:r>
              <a:rPr lang="en-US" altLang="zh-CN"/>
              <a:t>1</a:t>
            </a:r>
            <a:r>
              <a:rPr lang="zh-CN" altLang="en-US"/>
              <a:t>的逆元是</a:t>
            </a:r>
            <a:r>
              <a:rPr lang="en-US" altLang="zh-CN"/>
              <a:t>1</a:t>
            </a:r>
            <a:endParaRPr lang="en-US" altLang="zh-CN"/>
          </a:p>
          <a:p>
            <a:endParaRPr lang="en-US" altLang="zh-CN"/>
          </a:p>
          <a:p>
            <a:r>
              <a:rPr lang="en-US" altLang="zh-CN"/>
              <a:t>其次对于递归情况 i^{-1}，我们令 </a:t>
            </a:r>
            <a:endParaRPr lang="en-US" altLang="zh-CN"/>
          </a:p>
          <a:p>
            <a:r>
              <a:rPr lang="en-US" altLang="zh-CN"/>
              <a:t>k = p div i，j = p mod i，有 p = ki + j。再放到 mod p 意义下就会得到：ki+j = 0 (mod p)</a:t>
            </a:r>
            <a:endParaRPr lang="en-US" altLang="zh-CN"/>
          </a:p>
          <a:p>
            <a:r>
              <a:rPr lang="zh-CN" altLang="en-US"/>
              <a:t>推导一下得到</a:t>
            </a:r>
            <a:endParaRPr lang="zh-CN" altLang="en-US"/>
          </a:p>
          <a:p>
            <a:r>
              <a:rPr lang="zh-CN" altLang="en-US"/>
              <a:t>i^{-1} </a:t>
            </a:r>
            <a:r>
              <a:rPr lang="en-US" altLang="zh-CN"/>
              <a:t>=</a:t>
            </a:r>
            <a:r>
              <a:rPr lang="zh-CN" altLang="en-US"/>
              <a:t> -kj^{-1} </a:t>
            </a:r>
            <a:r>
              <a:rPr lang="en-US" altLang="zh-CN"/>
              <a:t>(</a:t>
            </a:r>
            <a:r>
              <a:rPr lang="zh-CN" altLang="en-US"/>
              <a:t>mod p</a:t>
            </a:r>
            <a:r>
              <a:rPr lang="en-US" altLang="zh-CN"/>
              <a:t>)</a:t>
            </a:r>
            <a:endParaRPr lang="zh-CN" altLang="en-US"/>
          </a:p>
          <a:p>
            <a:r>
              <a:rPr lang="zh-CN" altLang="en-US">
                <a:sym typeface="+mn-ea"/>
              </a:rPr>
              <a:t>j^{-1}是已知的，搞定</a:t>
            </a:r>
            <a:endParaRPr lang="zh-CN" altLang="en-US">
              <a:sym typeface="+mn-ea"/>
            </a:endParaRPr>
          </a:p>
          <a:p>
            <a:endParaRPr lang="en-US" altLang="zh-CN">
              <a:sym typeface="+mn-ea"/>
            </a:endParaRPr>
          </a:p>
          <a:p>
            <a:r>
              <a:rPr lang="zh-CN" altLang="en-US">
                <a:sym typeface="+mn-ea"/>
              </a:rPr>
              <a:t>要是我不喜欢递推，就是想拿这个式子递归会怎么样？</a:t>
            </a:r>
            <a:endParaRPr lang="zh-CN" altLang="en-US">
              <a:sym typeface="+mn-ea"/>
            </a:endParaRPr>
          </a:p>
          <a:p>
            <a:r>
              <a:rPr lang="zh-CN" altLang="en-US">
                <a:sym typeface="+mn-ea"/>
              </a:rPr>
              <a:t>被</a:t>
            </a:r>
            <a:r>
              <a:rPr lang="en-US" altLang="zh-CN">
                <a:sym typeface="+mn-ea"/>
              </a:rPr>
              <a:t>exgcd</a:t>
            </a:r>
            <a:r>
              <a:rPr lang="zh-CN" altLang="en-US">
                <a:sym typeface="+mn-ea"/>
              </a:rPr>
              <a:t>完爆，似乎是</a:t>
            </a:r>
            <a:r>
              <a:rPr lang="en-US" altLang="zh-CN">
                <a:sym typeface="+mn-ea"/>
              </a:rPr>
              <a:t>n^(1/3) https://mathoverflow.net/questions/164129/improving-known-bounds-for-pierce-expansions-cash-prize</a:t>
            </a:r>
            <a:endParaRPr lang="en-US" altLang="zh-CN">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中国剩余定理</a:t>
            </a:r>
            <a:endParaRPr lang="zh-CN" altLang="en-US"/>
          </a:p>
        </p:txBody>
      </p:sp>
      <p:sp>
        <p:nvSpPr>
          <p:cNvPr id="3" name="内容占位符 2"/>
          <p:cNvSpPr>
            <a:spLocks noGrp="1"/>
          </p:cNvSpPr>
          <p:nvPr>
            <p:ph idx="1"/>
          </p:nvPr>
        </p:nvSpPr>
        <p:spPr/>
        <p:txBody>
          <a:bodyPr>
            <a:normAutofit lnSpcReduction="10000"/>
          </a:bodyPr>
          <a:p>
            <a:r>
              <a:rPr lang="zh-CN" altLang="en-US"/>
              <a:t>用来解决这样一类问题</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满足(pi, pj)=1，（i≠j）</a:t>
            </a:r>
            <a:endParaRPr lang="zh-CN" altLang="en-US"/>
          </a:p>
          <a:p>
            <a:r>
              <a:rPr lang="zh-CN" altLang="en-US"/>
              <a:t>求x最小值</a:t>
            </a:r>
            <a:endParaRPr lang="zh-CN" altLang="en-US"/>
          </a:p>
        </p:txBody>
      </p:sp>
      <p:graphicFrame>
        <p:nvGraphicFramePr>
          <p:cNvPr id="4" name="对象 3">
            <a:hlinkClick r:id="" action="ppaction://ole?verb="/>
          </p:cNvPr>
          <p:cNvGraphicFramePr>
            <a:graphicFrameLocks noChangeAspect="1"/>
          </p:cNvGraphicFramePr>
          <p:nvPr>
            <p:custDataLst>
              <p:tags r:id="rId1"/>
            </p:custDataLst>
          </p:nvPr>
        </p:nvGraphicFramePr>
        <p:xfrm>
          <a:off x="866775" y="2199005"/>
          <a:ext cx="2316480" cy="2091690"/>
        </p:xfrm>
        <a:graphic>
          <a:graphicData uri="http://schemas.openxmlformats.org/presentationml/2006/ole">
            <mc:AlternateContent xmlns:mc="http://schemas.openxmlformats.org/markup-compatibility/2006">
              <mc:Choice xmlns:v="urn:schemas-microsoft-com:vml" Requires="v">
                <p:oleObj spid="_x0000_s5121" name="" r:id="rId2" imgW="1041400" imgH="939800" progId="Equation.KSEE3">
                  <p:embed/>
                </p:oleObj>
              </mc:Choice>
              <mc:Fallback>
                <p:oleObj name="" r:id="rId2" imgW="1041400" imgH="939800" progId="Equation.KSEE3">
                  <p:embed/>
                  <p:pic>
                    <p:nvPicPr>
                      <p:cNvPr id="0" name="图片 5120"/>
                      <p:cNvPicPr/>
                      <p:nvPr/>
                    </p:nvPicPr>
                    <p:blipFill>
                      <a:blip r:embed="rId3"/>
                      <a:stretch>
                        <a:fillRect/>
                      </a:stretch>
                    </p:blipFill>
                    <p:spPr>
                      <a:xfrm>
                        <a:off x="866775" y="2199005"/>
                        <a:ext cx="2316480" cy="2091690"/>
                      </a:xfrm>
                      <a:prstGeom prst="rect">
                        <a:avLst/>
                      </a:prstGeom>
                      <a:solidFill>
                        <a:schemeClr val="bg1"/>
                      </a:solidFill>
                    </p:spPr>
                  </p:pic>
                </p:oleObj>
              </mc:Fallback>
            </mc:AlternateContent>
          </a:graphicData>
        </a:graphic>
      </p:graphicFrame>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中国剩余定理</a:t>
            </a:r>
            <a:endParaRPr lang="zh-CN" altLang="en-US"/>
          </a:p>
        </p:txBody>
      </p:sp>
      <p:sp>
        <p:nvSpPr>
          <p:cNvPr id="3" name="内容占位符 2"/>
          <p:cNvSpPr>
            <a:spLocks noGrp="1"/>
          </p:cNvSpPr>
          <p:nvPr>
            <p:ph idx="1"/>
          </p:nvPr>
        </p:nvSpPr>
        <p:spPr>
          <a:xfrm>
            <a:off x="647700" y="1825625"/>
            <a:ext cx="10515600" cy="4599940"/>
          </a:xfrm>
        </p:spPr>
        <p:txBody>
          <a:bodyPr/>
          <a:p>
            <a:r>
              <a:rPr lang="zh-CN" altLang="en-US"/>
              <a:t>运用构造法</a:t>
            </a:r>
            <a:endParaRPr lang="zh-CN" altLang="en-US"/>
          </a:p>
          <a:p>
            <a:endParaRPr lang="zh-CN" altLang="en-US"/>
          </a:p>
          <a:p>
            <a:r>
              <a:rPr lang="zh-CN" altLang="en-US"/>
              <a:t>设</a:t>
            </a:r>
            <a:r>
              <a:rPr lang="en-US" altLang="zh-CN"/>
              <a:t>                        </a:t>
            </a:r>
            <a:r>
              <a:rPr lang="zh-CN" altLang="en-US"/>
              <a:t>设</a:t>
            </a:r>
            <a:endParaRPr lang="zh-CN" altLang="en-US"/>
          </a:p>
          <a:p>
            <a:endParaRPr lang="zh-CN" altLang="en-US"/>
          </a:p>
          <a:p>
            <a:endParaRPr lang="zh-CN" altLang="en-US"/>
          </a:p>
          <a:p>
            <a:r>
              <a:rPr lang="zh-CN" altLang="en-US"/>
              <a:t>设vi为Mi模pi下的逆元</a:t>
            </a:r>
            <a:endParaRPr lang="zh-CN" altLang="en-US"/>
          </a:p>
          <a:p>
            <a:r>
              <a:rPr lang="zh-CN" altLang="en-US"/>
              <a:t>那么容易发现，x的一个解为</a:t>
            </a:r>
            <a:endParaRPr lang="zh-CN" altLang="en-US"/>
          </a:p>
          <a:p>
            <a:endParaRPr lang="zh-CN" altLang="en-US"/>
          </a:p>
          <a:p>
            <a:r>
              <a:rPr lang="zh-CN" altLang="en-US"/>
              <a:t>可以证明这一个x%M在模M域下是唯一解</a:t>
            </a:r>
            <a:endParaRPr lang="zh-CN" altLang="en-US"/>
          </a:p>
          <a:p>
            <a:r>
              <a:rPr lang="zh-CN" altLang="en-US"/>
              <a:t>所以不在模域下时，x%M是最小解</a:t>
            </a:r>
            <a:endParaRPr lang="zh-CN" altLang="en-US"/>
          </a:p>
          <a:p>
            <a:endParaRPr lang="zh-CN" altLang="en-US"/>
          </a:p>
        </p:txBody>
      </p:sp>
      <p:graphicFrame>
        <p:nvGraphicFramePr>
          <p:cNvPr id="8" name="对象 7">
            <a:hlinkClick r:id="" action="ppaction://ole?verb="/>
          </p:cNvPr>
          <p:cNvGraphicFramePr>
            <a:graphicFrameLocks noChangeAspect="1"/>
          </p:cNvGraphicFramePr>
          <p:nvPr>
            <p:custDataLst>
              <p:tags r:id="rId1"/>
            </p:custDataLst>
          </p:nvPr>
        </p:nvGraphicFramePr>
        <p:xfrm>
          <a:off x="1320165" y="2350770"/>
          <a:ext cx="1464945" cy="923290"/>
        </p:xfrm>
        <a:graphic>
          <a:graphicData uri="http://schemas.openxmlformats.org/presentationml/2006/ole">
            <mc:AlternateContent xmlns:mc="http://schemas.openxmlformats.org/markup-compatibility/2006">
              <mc:Choice xmlns:v="urn:schemas-microsoft-com:vml" Requires="v">
                <p:oleObj spid="_x0000_s9" name="" r:id="rId2" imgW="685800" imgH="431800" progId="Equation.KSEE3">
                  <p:embed/>
                </p:oleObj>
              </mc:Choice>
              <mc:Fallback>
                <p:oleObj name="" r:id="rId2" imgW="685800" imgH="431800" progId="Equation.KSEE3">
                  <p:embed/>
                  <p:pic>
                    <p:nvPicPr>
                      <p:cNvPr id="0" name="图片 6144"/>
                      <p:cNvPicPr/>
                      <p:nvPr/>
                    </p:nvPicPr>
                    <p:blipFill>
                      <a:blip r:embed="rId3"/>
                      <a:stretch>
                        <a:fillRect/>
                      </a:stretch>
                    </p:blipFill>
                    <p:spPr>
                      <a:xfrm>
                        <a:off x="1320165" y="2350770"/>
                        <a:ext cx="1464945" cy="923290"/>
                      </a:xfrm>
                      <a:prstGeom prst="rect">
                        <a:avLst/>
                      </a:prstGeom>
                      <a:solidFill>
                        <a:schemeClr val="bg1"/>
                      </a:solidFill>
                    </p:spPr>
                  </p:pic>
                </p:oleObj>
              </mc:Fallback>
            </mc:AlternateContent>
          </a:graphicData>
        </a:graphic>
      </p:graphicFrame>
      <p:graphicFrame>
        <p:nvGraphicFramePr>
          <p:cNvPr id="10" name="对象 9">
            <a:hlinkClick r:id="" action="ppaction://ole?verb="/>
          </p:cNvPr>
          <p:cNvGraphicFramePr>
            <a:graphicFrameLocks noChangeAspect="1"/>
          </p:cNvGraphicFramePr>
          <p:nvPr>
            <p:custDataLst>
              <p:tags r:id="rId4"/>
            </p:custDataLst>
          </p:nvPr>
        </p:nvGraphicFramePr>
        <p:xfrm>
          <a:off x="3449320" y="2350770"/>
          <a:ext cx="1488440" cy="1150620"/>
        </p:xfrm>
        <a:graphic>
          <a:graphicData uri="http://schemas.openxmlformats.org/presentationml/2006/ole">
            <mc:AlternateContent xmlns:mc="http://schemas.openxmlformats.org/markup-compatibility/2006">
              <mc:Choice xmlns:v="urn:schemas-microsoft-com:vml" Requires="v">
                <p:oleObj spid="_x0000_s11" name="" r:id="rId5" imgW="558800" imgH="431800" progId="Equation.KSEE3">
                  <p:embed/>
                </p:oleObj>
              </mc:Choice>
              <mc:Fallback>
                <p:oleObj name="" r:id="rId5" imgW="558800" imgH="431800" progId="Equation.KSEE3">
                  <p:embed/>
                  <p:pic>
                    <p:nvPicPr>
                      <p:cNvPr id="0" name="图片 6145"/>
                      <p:cNvPicPr/>
                      <p:nvPr/>
                    </p:nvPicPr>
                    <p:blipFill>
                      <a:blip r:embed="rId6"/>
                      <a:stretch>
                        <a:fillRect/>
                      </a:stretch>
                    </p:blipFill>
                    <p:spPr>
                      <a:xfrm>
                        <a:off x="3449320" y="2350770"/>
                        <a:ext cx="1488440" cy="1150620"/>
                      </a:xfrm>
                      <a:prstGeom prst="rect">
                        <a:avLst/>
                      </a:prstGeom>
                      <a:solidFill>
                        <a:schemeClr val="bg1"/>
                      </a:solidFill>
                    </p:spPr>
                  </p:pic>
                </p:oleObj>
              </mc:Fallback>
            </mc:AlternateContent>
          </a:graphicData>
        </a:graphic>
      </p:graphicFrame>
      <p:graphicFrame>
        <p:nvGraphicFramePr>
          <p:cNvPr id="12" name="对象 11">
            <a:hlinkClick r:id="" action="ppaction://ole?verb="/>
          </p:cNvPr>
          <p:cNvGraphicFramePr>
            <a:graphicFrameLocks noChangeAspect="1"/>
          </p:cNvGraphicFramePr>
          <p:nvPr>
            <p:custDataLst>
              <p:tags r:id="rId7"/>
            </p:custDataLst>
          </p:nvPr>
        </p:nvGraphicFramePr>
        <p:xfrm>
          <a:off x="4652645" y="3651250"/>
          <a:ext cx="1727835" cy="1199515"/>
        </p:xfrm>
        <a:graphic>
          <a:graphicData uri="http://schemas.openxmlformats.org/presentationml/2006/ole">
            <mc:AlternateContent xmlns:mc="http://schemas.openxmlformats.org/markup-compatibility/2006">
              <mc:Choice xmlns:v="urn:schemas-microsoft-com:vml" Requires="v">
                <p:oleObj spid="_x0000_s13" name="" r:id="rId8" imgW="622300" imgH="431800" progId="Equation.KSEE3">
                  <p:embed/>
                </p:oleObj>
              </mc:Choice>
              <mc:Fallback>
                <p:oleObj name="" r:id="rId8" imgW="622300" imgH="431800" progId="Equation.KSEE3">
                  <p:embed/>
                  <p:pic>
                    <p:nvPicPr>
                      <p:cNvPr id="0" name="图片 6146"/>
                      <p:cNvPicPr/>
                      <p:nvPr/>
                    </p:nvPicPr>
                    <p:blipFill>
                      <a:blip r:embed="rId9"/>
                      <a:stretch>
                        <a:fillRect/>
                      </a:stretch>
                    </p:blipFill>
                    <p:spPr>
                      <a:xfrm>
                        <a:off x="4652645" y="3651250"/>
                        <a:ext cx="1727835" cy="1199515"/>
                      </a:xfrm>
                      <a:prstGeom prst="rect">
                        <a:avLst/>
                      </a:prstGeom>
                      <a:solidFill>
                        <a:schemeClr val="bg1"/>
                      </a:solidFill>
                    </p:spPr>
                  </p:pic>
                </p:oleObj>
              </mc:Fallback>
            </mc:AlternateContent>
          </a:graphicData>
        </a:graphic>
      </p:graphicFrame>
    </p:spTree>
    <p:custDataLst>
      <p:tags r:id="rId1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欧几里得算法</a:t>
            </a:r>
            <a:endParaRPr lang="zh-CN" altLang="en-US"/>
          </a:p>
        </p:txBody>
      </p:sp>
      <p:sp>
        <p:nvSpPr>
          <p:cNvPr id="3" name="内容占位符 2"/>
          <p:cNvSpPr>
            <a:spLocks noGrp="1"/>
          </p:cNvSpPr>
          <p:nvPr>
            <p:ph idx="1"/>
          </p:nvPr>
        </p:nvSpPr>
        <p:spPr/>
        <p:txBody>
          <a:bodyPr/>
          <a:p>
            <a:r>
              <a:rPr lang="zh-CN" altLang="en-US"/>
              <a:t>(a, b)=(b, a%b)</a:t>
            </a:r>
            <a:endParaRPr lang="zh-CN" altLang="en-US"/>
          </a:p>
          <a:p>
            <a:r>
              <a:rPr lang="zh-CN" altLang="en-US"/>
              <a:t>(a, b)=(b, a-b)</a:t>
            </a:r>
            <a:endParaRPr lang="zh-CN" altLang="en-US"/>
          </a:p>
          <a:p>
            <a:endParaRPr lang="zh-CN" altLang="en-US"/>
          </a:p>
          <a:p>
            <a:r>
              <a:rPr lang="zh-CN" altLang="en-US"/>
              <a:t>辗转相减也是可行的</a:t>
            </a:r>
            <a:endParaRPr lang="zh-CN" altLang="en-US"/>
          </a:p>
          <a:p>
            <a:r>
              <a:rPr lang="zh-CN" altLang="en-US"/>
              <a:t>每次看见</a:t>
            </a:r>
            <a:r>
              <a:rPr lang="en-US" altLang="zh-CN"/>
              <a:t>2</a:t>
            </a:r>
            <a:r>
              <a:rPr lang="zh-CN" altLang="en-US"/>
              <a:t>就除以</a:t>
            </a:r>
            <a:r>
              <a:rPr lang="en-US" altLang="zh-CN"/>
              <a:t>2</a:t>
            </a:r>
            <a:r>
              <a:rPr lang="zh-CN" altLang="en-US"/>
              <a:t>就行</a:t>
            </a:r>
            <a:endParaRPr lang="zh-CN" altLang="en-US"/>
          </a:p>
          <a:p>
            <a:r>
              <a:rPr lang="zh-CN" altLang="en-US"/>
              <a:t>用于高精度</a:t>
            </a:r>
            <a:r>
              <a:rPr lang="en-US" altLang="zh-CN"/>
              <a:t>gcd</a:t>
            </a:r>
            <a:endParaRPr lang="en-US" altLang="zh-CN"/>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拓展欧几里得算法</a:t>
            </a:r>
            <a:endParaRPr lang="zh-CN" altLang="en-US"/>
          </a:p>
        </p:txBody>
      </p:sp>
      <p:sp>
        <p:nvSpPr>
          <p:cNvPr id="3" name="内容占位符 2"/>
          <p:cNvSpPr>
            <a:spLocks noGrp="1"/>
          </p:cNvSpPr>
          <p:nvPr>
            <p:ph idx="1"/>
          </p:nvPr>
        </p:nvSpPr>
        <p:spPr>
          <a:xfrm>
            <a:off x="647700" y="1825625"/>
            <a:ext cx="10515600" cy="4661535"/>
          </a:xfrm>
        </p:spPr>
        <p:txBody>
          <a:bodyPr>
            <a:normAutofit fontScale="90000"/>
          </a:bodyPr>
          <a:p>
            <a:r>
              <a:rPr lang="zh-CN" altLang="en-US"/>
              <a:t>常用于求 ax+by=gcd(a,b) 的一组可行解。</a:t>
            </a:r>
            <a:endParaRPr lang="zh-CN" altLang="en-US"/>
          </a:p>
          <a:p>
            <a:r>
              <a:rPr lang="zh-CN" altLang="en-US" b="1"/>
              <a:t>裴蜀定理：设 a,b 是不全为零的整数，则存在整数 x,y, 使得 ax+by=gcd(a,b)</a:t>
            </a:r>
            <a:endParaRPr lang="zh-CN" altLang="en-US" b="1"/>
          </a:p>
          <a:p>
            <a:r>
              <a:rPr lang="zh-CN" altLang="en-US" b="1"/>
              <a:t>设A=b，B=a%b</a:t>
            </a:r>
            <a:endParaRPr lang="zh-CN" altLang="en-US" b="1"/>
          </a:p>
          <a:p>
            <a:r>
              <a:rPr lang="zh-CN" altLang="en-US"/>
              <a:t>那么我们先考虑方程Ax'+By'=(A,B)</a:t>
            </a:r>
            <a:endParaRPr lang="zh-CN" altLang="en-US"/>
          </a:p>
          <a:p>
            <a:r>
              <a:rPr lang="zh-CN" altLang="en-US"/>
              <a:t>也就是方程bx'+(a%b)y'=(a,b)</a:t>
            </a:r>
            <a:endParaRPr lang="zh-CN" altLang="en-US"/>
          </a:p>
          <a:p>
            <a:r>
              <a:rPr lang="zh-CN" altLang="en-US"/>
              <a:t>假设派蒙已经帮我们解出了这个方程，那么怎么从x'，y'推算出x，y呢？</a:t>
            </a:r>
            <a:endParaRPr lang="zh-CN" altLang="en-US"/>
          </a:p>
          <a:p>
            <a:r>
              <a:rPr lang="zh-CN" altLang="en-US"/>
              <a:t>来做一下小学初一数学题，化一化发现ay'+b(x'-a/b*y')=(a, b)</a:t>
            </a:r>
            <a:endParaRPr lang="zh-CN" altLang="en-US"/>
          </a:p>
          <a:p>
            <a:r>
              <a:rPr lang="zh-CN" altLang="en-US"/>
              <a:t>所以x=y', y=x'-a/b*y'</a:t>
            </a:r>
            <a:endParaRPr lang="zh-CN" altLang="en-US"/>
          </a:p>
          <a:p>
            <a:endParaRPr lang="zh-CN" altLang="en-US"/>
          </a:p>
          <a:p>
            <a:r>
              <a:rPr lang="zh-CN" altLang="en-US"/>
              <a:t>递归下去总有一次b会等于0，而且此时的a为原方程中的(a, b)</a:t>
            </a:r>
            <a:endParaRPr lang="zh-CN" altLang="en-US"/>
          </a:p>
          <a:p>
            <a:endParaRPr lang="zh-CN" altLang="en-US"/>
          </a:p>
          <a:p>
            <a:r>
              <a:rPr lang="zh-CN" altLang="en-US"/>
              <a:t>那么此时，x=1，y=0</a:t>
            </a:r>
            <a:endParaRPr lang="zh-CN" altLang="en-US"/>
          </a:p>
          <a:p>
            <a:endParaRPr lang="zh-CN" altLang="en-US"/>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埃拉托斯特尼筛法</a:t>
            </a:r>
            <a:endParaRPr lang="zh-CN" altLang="en-US"/>
          </a:p>
        </p:txBody>
      </p:sp>
      <p:sp>
        <p:nvSpPr>
          <p:cNvPr id="3" name="内容占位符 2"/>
          <p:cNvSpPr>
            <a:spLocks noGrp="1"/>
          </p:cNvSpPr>
          <p:nvPr>
            <p:ph idx="1"/>
          </p:nvPr>
        </p:nvSpPr>
        <p:spPr/>
        <p:txBody>
          <a:bodyPr/>
          <a:p>
            <a:r>
              <a:rPr lang="zh-CN" altLang="en-US"/>
              <a:t>求</a:t>
            </a:r>
            <a:r>
              <a:rPr lang="en-US" altLang="zh-CN"/>
              <a:t>1~n</a:t>
            </a:r>
            <a:r>
              <a:rPr lang="zh-CN" altLang="en-US"/>
              <a:t>的所有素数</a:t>
            </a:r>
            <a:endParaRPr lang="zh-CN" altLang="en-US"/>
          </a:p>
          <a:p>
            <a:r>
              <a:rPr lang="zh-CN" altLang="en-US"/>
              <a:t>最朴素的那个就是埃拉托斯特尼筛法，O(nlgn)的</a:t>
            </a:r>
            <a:endParaRPr lang="zh-CN" altLang="en-US"/>
          </a:p>
          <a:p>
            <a:endParaRPr lang="zh-CN" altLang="en-US"/>
          </a:p>
          <a:p>
            <a:r>
              <a:rPr lang="zh-CN" altLang="en-US"/>
              <a:t>从小到大枚举数，把它的倍数筛去</a:t>
            </a:r>
            <a:endParaRPr lang="zh-CN" altLang="en-US"/>
          </a:p>
          <a:p>
            <a:endParaRPr lang="zh-CN" altLang="en-US"/>
          </a:p>
          <a:p>
            <a:r>
              <a:rPr lang="zh-CN" altLang="en-US"/>
              <a:t>计算次数</a:t>
            </a:r>
            <a:endParaRPr lang="zh-CN" altLang="en-US"/>
          </a:p>
          <a:p>
            <a:endParaRPr lang="zh-CN" altLang="en-US"/>
          </a:p>
          <a:p>
            <a:endParaRPr lang="zh-CN" altLang="en-US"/>
          </a:p>
          <a:p>
            <a:r>
              <a:rPr lang="zh-CN" altLang="en-US"/>
              <a:t>枚举的时候把合数滤过就可以优化到O(nlglgn</a:t>
            </a:r>
            <a:r>
              <a:rPr lang="en-US" altLang="zh-CN"/>
              <a:t>)</a:t>
            </a:r>
            <a:endParaRPr lang="en-US" altLang="zh-CN"/>
          </a:p>
        </p:txBody>
      </p:sp>
      <p:graphicFrame>
        <p:nvGraphicFramePr>
          <p:cNvPr id="4" name="对象 3">
            <a:hlinkClick r:id="" action="ppaction://ole?verb="/>
          </p:cNvPr>
          <p:cNvGraphicFramePr>
            <a:graphicFrameLocks noChangeAspect="1"/>
          </p:cNvGraphicFramePr>
          <p:nvPr>
            <p:custDataLst>
              <p:tags r:id="rId1"/>
            </p:custDataLst>
          </p:nvPr>
        </p:nvGraphicFramePr>
        <p:xfrm>
          <a:off x="2094865" y="3632835"/>
          <a:ext cx="1798955" cy="970915"/>
        </p:xfrm>
        <a:graphic>
          <a:graphicData uri="http://schemas.openxmlformats.org/presentationml/2006/ole">
            <mc:AlternateContent xmlns:mc="http://schemas.openxmlformats.org/markup-compatibility/2006">
              <mc:Choice xmlns:v="urn:schemas-microsoft-com:vml" Requires="v">
                <p:oleObj spid="_x0000_s8193" name="" r:id="rId2" imgW="800100" imgH="431800" progId="Equation.KSEE3">
                  <p:embed/>
                </p:oleObj>
              </mc:Choice>
              <mc:Fallback>
                <p:oleObj name="" r:id="rId2" imgW="800100" imgH="431800" progId="Equation.KSEE3">
                  <p:embed/>
                  <p:pic>
                    <p:nvPicPr>
                      <p:cNvPr id="0" name="图片 8192"/>
                      <p:cNvPicPr/>
                      <p:nvPr/>
                    </p:nvPicPr>
                    <p:blipFill>
                      <a:blip r:embed="rId3"/>
                      <a:stretch>
                        <a:fillRect/>
                      </a:stretch>
                    </p:blipFill>
                    <p:spPr>
                      <a:xfrm>
                        <a:off x="2094865" y="3632835"/>
                        <a:ext cx="1798955" cy="970915"/>
                      </a:xfrm>
                      <a:prstGeom prst="rect">
                        <a:avLst/>
                      </a:prstGeom>
                      <a:solidFill>
                        <a:schemeClr val="bg1"/>
                      </a:solidFill>
                    </p:spPr>
                  </p:pic>
                </p:oleObj>
              </mc:Fallback>
            </mc:AlternateContent>
          </a:graphicData>
        </a:graphic>
      </p:graphicFrame>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T4</a:t>
            </a:r>
            <a:endParaRPr lang="en-US" altLang="zh-CN">
              <a:sym typeface="+mn-ea"/>
            </a:endParaRPr>
          </a:p>
        </p:txBody>
      </p:sp>
      <p:sp>
        <p:nvSpPr>
          <p:cNvPr id="3" name="内容占位符 2"/>
          <p:cNvSpPr>
            <a:spLocks noGrp="1"/>
          </p:cNvSpPr>
          <p:nvPr>
            <p:ph idx="1"/>
          </p:nvPr>
        </p:nvSpPr>
        <p:spPr>
          <a:xfrm>
            <a:off x="647700" y="1825625"/>
            <a:ext cx="10515600" cy="4879340"/>
          </a:xfrm>
        </p:spPr>
        <p:txBody>
          <a:bodyPr/>
          <a:p>
            <a:r>
              <a:rPr lang="zh-CN" altLang="en-US" dirty="0" smtClean="0">
                <a:sym typeface="+mn-ea"/>
              </a:rPr>
              <a:t>题目本身很简单啊，就是背包嘛</a:t>
            </a:r>
            <a:endParaRPr lang="zh-CN" altLang="en-US" dirty="0" smtClean="0">
              <a:sym typeface="+mn-ea"/>
            </a:endParaRPr>
          </a:p>
          <a:p>
            <a:r>
              <a:rPr lang="zh-CN" altLang="en-US" dirty="0" smtClean="0">
                <a:sym typeface="+mn-ea"/>
              </a:rPr>
              <a:t>但是背包的复杂度是</a:t>
            </a:r>
            <a:r>
              <a:rPr lang="en-US" altLang="zh-CN" dirty="0" smtClean="0">
                <a:sym typeface="+mn-ea"/>
              </a:rPr>
              <a:t>n*m</a:t>
            </a:r>
            <a:endParaRPr lang="en-US" altLang="zh-CN" dirty="0" smtClean="0">
              <a:sym typeface="+mn-ea"/>
            </a:endParaRPr>
          </a:p>
          <a:p>
            <a:r>
              <a:rPr lang="zh-CN" altLang="en-US" dirty="0" smtClean="0">
                <a:sym typeface="+mn-ea"/>
              </a:rPr>
              <a:t>我们发现这个转移可以</a:t>
            </a:r>
            <a:r>
              <a:rPr lang="en-US" altLang="zh-CN" dirty="0" smtClean="0">
                <a:sym typeface="+mn-ea"/>
              </a:rPr>
              <a:t>bitmap</a:t>
            </a:r>
            <a:r>
              <a:rPr lang="zh-CN" altLang="en-US" dirty="0" smtClean="0">
                <a:sym typeface="+mn-ea"/>
              </a:rPr>
              <a:t>优化，复杂度</a:t>
            </a:r>
            <a:r>
              <a:rPr lang="en-US" altLang="zh-CN" dirty="0" smtClean="0">
                <a:sym typeface="+mn-ea"/>
              </a:rPr>
              <a:t>n*m/32</a:t>
            </a:r>
            <a:endParaRPr lang="en-US" altLang="zh-CN" dirty="0" smtClean="0">
              <a:sym typeface="+mn-ea"/>
            </a:endParaRPr>
          </a:p>
          <a:p>
            <a:r>
              <a:rPr lang="zh-CN" altLang="en-US" dirty="0" smtClean="0">
                <a:sym typeface="+mn-ea"/>
              </a:rPr>
              <a:t>直接</a:t>
            </a:r>
            <a:r>
              <a:rPr lang="en-US" altLang="zh-CN" dirty="0" smtClean="0">
                <a:sym typeface="+mn-ea"/>
              </a:rPr>
              <a:t>70</a:t>
            </a:r>
            <a:r>
              <a:rPr lang="zh-CN" altLang="en-US" dirty="0" smtClean="0">
                <a:sym typeface="+mn-ea"/>
              </a:rPr>
              <a:t>分，这玩意确实不好卡</a:t>
            </a:r>
            <a:endParaRPr lang="zh-CN" altLang="en-US" dirty="0" smtClean="0">
              <a:sym typeface="+mn-ea"/>
            </a:endParaRPr>
          </a:p>
          <a:p>
            <a:r>
              <a:rPr lang="zh-CN" altLang="en-US" dirty="0" smtClean="0">
                <a:sym typeface="+mn-ea"/>
              </a:rPr>
              <a:t>怎么优化呢？</a:t>
            </a:r>
            <a:endParaRPr lang="zh-CN" altLang="en-US" dirty="0" smtClean="0">
              <a:sym typeface="+mn-ea"/>
            </a:endParaRPr>
          </a:p>
          <a:p>
            <a:r>
              <a:rPr lang="zh-CN" altLang="en-US" dirty="0" smtClean="0">
                <a:sym typeface="+mn-ea"/>
              </a:rPr>
              <a:t>最终有效的</a:t>
            </a:r>
            <a:r>
              <a:rPr lang="en-US" altLang="zh-CN" dirty="0" smtClean="0">
                <a:sym typeface="+mn-ea"/>
              </a:rPr>
              <a:t>dp</a:t>
            </a:r>
            <a:r>
              <a:rPr lang="zh-CN" altLang="en-US" dirty="0" smtClean="0">
                <a:sym typeface="+mn-ea"/>
              </a:rPr>
              <a:t>转移只有</a:t>
            </a:r>
            <a:r>
              <a:rPr lang="en-US" altLang="zh-CN" dirty="0" smtClean="0">
                <a:sym typeface="+mn-ea"/>
              </a:rPr>
              <a:t>m</a:t>
            </a:r>
            <a:r>
              <a:rPr lang="zh-CN" altLang="en-US" dirty="0" smtClean="0">
                <a:sym typeface="+mn-ea"/>
              </a:rPr>
              <a:t>个，因为每一个有效的转移都会把</a:t>
            </a:r>
            <a:r>
              <a:rPr lang="en-US" altLang="zh-CN" dirty="0" smtClean="0">
                <a:sym typeface="+mn-ea"/>
              </a:rPr>
              <a:t>dp</a:t>
            </a:r>
            <a:r>
              <a:rPr lang="zh-CN" altLang="en-US" dirty="0" smtClean="0">
                <a:sym typeface="+mn-ea"/>
              </a:rPr>
              <a:t>数组里的一个</a:t>
            </a:r>
            <a:r>
              <a:rPr lang="en-US" altLang="zh-CN" dirty="0" smtClean="0">
                <a:sym typeface="+mn-ea"/>
              </a:rPr>
              <a:t>0</a:t>
            </a:r>
            <a:r>
              <a:rPr lang="zh-CN" altLang="en-US" dirty="0" smtClean="0">
                <a:sym typeface="+mn-ea"/>
              </a:rPr>
              <a:t>变成</a:t>
            </a:r>
            <a:r>
              <a:rPr lang="en-US" altLang="zh-CN" dirty="0" smtClean="0">
                <a:sym typeface="+mn-ea"/>
              </a:rPr>
              <a:t>1</a:t>
            </a:r>
            <a:endParaRPr lang="en-US" altLang="zh-CN" dirty="0" smtClean="0">
              <a:sym typeface="+mn-ea"/>
            </a:endParaRPr>
          </a:p>
          <a:p>
            <a:r>
              <a:rPr lang="zh-CN" altLang="en-US" dirty="0" smtClean="0">
                <a:sym typeface="+mn-ea"/>
              </a:rPr>
              <a:t>所以我们希望每次都只做有效的转移，怎么样是有效</a:t>
            </a:r>
            <a:endParaRPr lang="zh-CN" altLang="en-US" dirty="0" smtClean="0">
              <a:sym typeface="+mn-ea"/>
            </a:endParaRPr>
          </a:p>
          <a:p>
            <a:r>
              <a:rPr lang="zh-CN" altLang="en-US" dirty="0" smtClean="0">
                <a:sym typeface="+mn-ea"/>
              </a:rPr>
              <a:t>发现转移其实是两个</a:t>
            </a:r>
            <a:r>
              <a:rPr lang="en-US" altLang="zh-CN" dirty="0" smtClean="0">
                <a:sym typeface="+mn-ea"/>
              </a:rPr>
              <a:t>01</a:t>
            </a:r>
            <a:r>
              <a:rPr lang="zh-CN" altLang="en-US" dirty="0" smtClean="0">
                <a:sym typeface="+mn-ea"/>
              </a:rPr>
              <a:t>串在做比较</a:t>
            </a:r>
            <a:r>
              <a:rPr lang="en-US" altLang="zh-CN" dirty="0" smtClean="0">
                <a:sym typeface="+mn-ea"/>
              </a:rPr>
              <a:t>(</a:t>
            </a:r>
            <a:r>
              <a:rPr lang="zh-CN" altLang="en-US" dirty="0" smtClean="0">
                <a:sym typeface="+mn-ea"/>
              </a:rPr>
              <a:t>这两个</a:t>
            </a:r>
            <a:r>
              <a:rPr lang="en-US" altLang="zh-CN" dirty="0" smtClean="0">
                <a:sym typeface="+mn-ea"/>
              </a:rPr>
              <a:t>01</a:t>
            </a:r>
            <a:r>
              <a:rPr lang="zh-CN" altLang="en-US" dirty="0" smtClean="0">
                <a:sym typeface="+mn-ea"/>
              </a:rPr>
              <a:t>串其实是自己循环左移了几位出来的</a:t>
            </a:r>
            <a:r>
              <a:rPr lang="en-US" altLang="zh-CN" dirty="0" smtClean="0">
                <a:sym typeface="+mn-ea"/>
              </a:rPr>
              <a:t>)</a:t>
            </a:r>
            <a:endParaRPr lang="zh-CN" altLang="en-US" dirty="0" smtClean="0">
              <a:sym typeface="+mn-ea"/>
            </a:endParaRPr>
          </a:p>
          <a:p>
            <a:r>
              <a:rPr lang="zh-CN" altLang="en-US" dirty="0" smtClean="0">
                <a:sym typeface="+mn-ea"/>
              </a:rPr>
              <a:t>如果第一个串里是</a:t>
            </a:r>
            <a:r>
              <a:rPr lang="en-US" altLang="zh-CN" dirty="0" smtClean="0">
                <a:sym typeface="+mn-ea"/>
              </a:rPr>
              <a:t>1</a:t>
            </a:r>
            <a:r>
              <a:rPr lang="zh-CN" altLang="en-US" dirty="0" smtClean="0">
                <a:sym typeface="+mn-ea"/>
              </a:rPr>
              <a:t>，第二个串里是</a:t>
            </a:r>
            <a:r>
              <a:rPr lang="en-US" altLang="zh-CN" dirty="0" smtClean="0">
                <a:sym typeface="+mn-ea"/>
              </a:rPr>
              <a:t>0</a:t>
            </a:r>
            <a:r>
              <a:rPr lang="zh-CN" altLang="en-US" dirty="0" smtClean="0">
                <a:sym typeface="+mn-ea"/>
              </a:rPr>
              <a:t>，那么我们就找到了一个有效转移</a:t>
            </a:r>
            <a:endParaRPr lang="zh-CN" altLang="en-US" dirty="0" smtClean="0">
              <a:sym typeface="+mn-ea"/>
            </a:endParaRPr>
          </a:p>
          <a:p>
            <a:r>
              <a:rPr lang="zh-CN" altLang="en-US" dirty="0" smtClean="0">
                <a:sym typeface="+mn-ea"/>
              </a:rPr>
              <a:t>好像还是不太好找</a:t>
            </a:r>
            <a:endParaRPr lang="zh-CN" altLang="en-US" dirty="0" smtClean="0">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欧拉筛法</a:t>
            </a:r>
            <a:endParaRPr lang="zh-CN" altLang="en-US"/>
          </a:p>
        </p:txBody>
      </p:sp>
      <p:sp>
        <p:nvSpPr>
          <p:cNvPr id="3" name="内容占位符 2"/>
          <p:cNvSpPr>
            <a:spLocks noGrp="1"/>
          </p:cNvSpPr>
          <p:nvPr>
            <p:ph idx="1"/>
          </p:nvPr>
        </p:nvSpPr>
        <p:spPr/>
        <p:txBody>
          <a:bodyPr/>
          <a:p>
            <a:r>
              <a:rPr lang="zh-CN" altLang="en-US"/>
              <a:t>从2到n枚举一个i，然后从小到大枚举≤i的质数j。</a:t>
            </a:r>
            <a:endParaRPr lang="zh-CN" altLang="en-US"/>
          </a:p>
          <a:p>
            <a:r>
              <a:rPr lang="zh-CN" altLang="en-US"/>
              <a:t>如果j不是i的因数，那么i*j的最小质因子就是j，并且可以把i*j标记为合数</a:t>
            </a:r>
            <a:endParaRPr lang="zh-CN" altLang="en-US"/>
          </a:p>
          <a:p>
            <a:r>
              <a:rPr lang="zh-CN" altLang="en-US"/>
              <a:t>否则如果 j | i，那么j是i的最小质因子，那么j也是i*j的最小质因子，但j的下一个质数k不是i*k的最小质因子（j才是），那么把i*j标记为合数，并且停止枚举j</a:t>
            </a:r>
            <a:endParaRPr lang="zh-CN" altLang="en-US"/>
          </a:p>
          <a:p>
            <a:r>
              <a:rPr lang="zh-CN" altLang="en-US"/>
              <a:t>可以发现，这个算法可以将所以合数筛去，并且每个合数都只被自己的最小质因子筛去一遍且仅一遍</a:t>
            </a:r>
            <a:endParaRPr lang="zh-CN" altLang="en-US"/>
          </a:p>
          <a:p>
            <a:r>
              <a:rPr lang="zh-CN" altLang="en-US"/>
              <a:t>所以是O(n)的</a:t>
            </a:r>
            <a:endParaRPr lang="zh-CN" altLang="en-US"/>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作业们</a:t>
            </a:r>
            <a:endParaRPr lang="zh-CN" altLang="en-US"/>
          </a:p>
        </p:txBody>
      </p:sp>
      <p:sp>
        <p:nvSpPr>
          <p:cNvPr id="3" name="内容占位符 2"/>
          <p:cNvSpPr>
            <a:spLocks noGrp="1"/>
          </p:cNvSpPr>
          <p:nvPr>
            <p:ph idx="1"/>
          </p:nvPr>
        </p:nvSpPr>
        <p:spPr/>
        <p:txBody>
          <a:bodyPr/>
          <a:p>
            <a:r>
              <a:rPr lang="zh-CN" altLang="en-US">
                <a:sym typeface="+mn-ea"/>
              </a:rPr>
              <a:t>NOIP2012同余方程</a:t>
            </a:r>
            <a:endParaRPr lang="zh-CN" altLang="en-US"/>
          </a:p>
          <a:p>
            <a:r>
              <a:rPr lang="zh-CN" altLang="en-US"/>
              <a:t>「AHOI2005」洗牌</a:t>
            </a:r>
            <a:endParaRPr lang="zh-CN" altLang="en-US"/>
          </a:p>
          <a:p>
            <a:r>
              <a:rPr lang="zh-CN" altLang="en-US"/>
              <a:t>「SDOI2016」排列计数</a:t>
            </a:r>
            <a:endParaRPr lang="zh-CN" altLang="en-US"/>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1068" y="2364473"/>
            <a:ext cx="1433367" cy="1328699"/>
          </a:xfrm>
          <a:prstGeom prst="rect">
            <a:avLst/>
          </a:prstGeom>
        </p:spPr>
        <p:txBody>
          <a:bodyPr vert="horz" lIns="91440" tIns="0" rIns="91440" bIns="0" rtlCol="0" anchor="b">
            <a:normAutofit/>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a:solidFill>
                  <a:schemeClr val="bg1">
                    <a:lumMod val="85000"/>
                  </a:schemeClr>
                </a:solidFill>
              </a:rPr>
              <a:t>05</a:t>
            </a:r>
            <a:endParaRPr lang="en-US" altLang="zh-CN" sz="7200" b="1">
              <a:solidFill>
                <a:schemeClr val="bg1">
                  <a:lumMod val="85000"/>
                </a:schemeClr>
              </a:solidFill>
            </a:endParaRPr>
          </a:p>
        </p:txBody>
      </p:sp>
      <p:sp>
        <p:nvSpPr>
          <p:cNvPr id="5" name="标题 4"/>
          <p:cNvSpPr>
            <a:spLocks noGrp="1"/>
          </p:cNvSpPr>
          <p:nvPr>
            <p:ph type="title"/>
            <p:custDataLst>
              <p:tags r:id="rId2"/>
            </p:custDataLst>
          </p:nvPr>
        </p:nvSpPr>
        <p:spPr/>
        <p:txBody>
          <a:bodyPr/>
          <a:lstStyle/>
          <a:p>
            <a:r>
              <a:rPr lang="zh-CN" altLang="en-US">
                <a:sym typeface="+mn-ea"/>
              </a:rPr>
              <a:t>组合数学</a:t>
            </a:r>
            <a:endParaRPr lang="en-US" altLang="zh-CN"/>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排列组合</a:t>
            </a:r>
            <a:endParaRPr lang="zh-CN" altLang="en-US"/>
          </a:p>
        </p:txBody>
      </p:sp>
      <p:sp>
        <p:nvSpPr>
          <p:cNvPr id="4" name="内容占位符 2"/>
          <p:cNvSpPr>
            <a:spLocks noGrp="1"/>
          </p:cNvSpPr>
          <p:nvPr>
            <p:custDataLst>
              <p:tags r:id="rId1"/>
            </p:custDataLst>
          </p:nvPr>
        </p:nvSpPr>
        <p:spPr>
          <a:xfrm>
            <a:off x="647700" y="17081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400">
              <a:lnSpc>
                <a:spcPct val="90000"/>
              </a:lnSpc>
              <a:spcBef>
                <a:spcPts val="1000"/>
              </a:spcBef>
              <a:buClrTx/>
              <a:buSzTx/>
              <a:buChar char="•"/>
            </a:pPr>
            <a:r>
              <a:rPr lang="en-US" altLang="zh-CN"/>
              <a:t>在学习排列组合时，我们首先引入两个非常直观的原理。</a:t>
            </a:r>
            <a:endParaRPr lang="en-US" altLang="zh-CN"/>
          </a:p>
          <a:p>
            <a:pPr algn="l" defTabSz="914400">
              <a:lnSpc>
                <a:spcPct val="90000"/>
              </a:lnSpc>
              <a:spcBef>
                <a:spcPts val="1000"/>
              </a:spcBef>
              <a:buClrTx/>
              <a:buSzTx/>
              <a:buChar char="•"/>
            </a:pPr>
            <a:r>
              <a:rPr lang="en-US" altLang="zh-CN"/>
              <a:t>加法原理 若事件X能以x种方式发生，另一个不同的事件Y能以y种不同的方式发生，则事件X或事件Y能以(x+y)种方式发生。</a:t>
            </a:r>
            <a:endParaRPr lang="en-US" altLang="zh-CN"/>
          </a:p>
          <a:p>
            <a:pPr algn="l" defTabSz="914400">
              <a:lnSpc>
                <a:spcPct val="90000"/>
              </a:lnSpc>
              <a:spcBef>
                <a:spcPts val="1000"/>
              </a:spcBef>
              <a:buClrTx/>
              <a:buSzTx/>
              <a:buChar char="•"/>
            </a:pPr>
            <a:endParaRPr lang="en-US" altLang="zh-CN"/>
          </a:p>
          <a:p>
            <a:pPr algn="l" defTabSz="914400">
              <a:lnSpc>
                <a:spcPct val="90000"/>
              </a:lnSpc>
              <a:spcBef>
                <a:spcPts val="1000"/>
              </a:spcBef>
              <a:buClrTx/>
              <a:buSzTx/>
              <a:buChar char="•"/>
            </a:pPr>
            <a:r>
              <a:rPr lang="en-US" altLang="zh-CN"/>
              <a:t>乘法原理 若事件X能以x种方式发生，另一个不同的事件Y能以y种不同的方式发生，则事件X和事件Y能以xy种方式发生。</a:t>
            </a:r>
            <a:endParaRPr lang="en-US" altLang="zh-CN"/>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定义</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p>
                <a:pPr algn="l" defTabSz="914400">
                  <a:lnSpc>
                    <a:spcPct val="90000"/>
                  </a:lnSpc>
                  <a:spcBef>
                    <a:spcPts val="1000"/>
                  </a:spcBef>
                  <a:buClrTx/>
                  <a:buSzTx/>
                  <a:buChar char="•"/>
                </a:pPr>
                <a:r>
                  <a:rPr lang="en-US" altLang="zh-CN">
                    <a:sym typeface="+mn-ea"/>
                  </a:rPr>
                  <a:t>【定义 1.1】从</a:t>
                </a:r>
                <a14:m>
                  <m:oMath xmlns:m="http://schemas.openxmlformats.org/officeDocument/2006/math">
                    <m:r>
                      <a:rPr lang="en-US" altLang="zh-CN" b="0">
                        <a:latin typeface="Cambria Math" panose="02040503050406030204" pitchFamily="18" charset="0"/>
                      </a:rPr>
                      <m:t>𝑛</m:t>
                    </m:r>
                  </m:oMath>
                </a14:m>
                <a:r>
                  <a:rPr lang="en-US" altLang="zh-CN">
                    <a:sym typeface="+mn-ea"/>
                  </a:rPr>
                  <a:t>个不同的元素中，有次序地选取</a:t>
                </a:r>
                <a14:m>
                  <m:oMath xmlns:m="http://schemas.openxmlformats.org/officeDocument/2006/math">
                    <m:r>
                      <a:rPr lang="en-US" altLang="zh-CN" b="0">
                        <a:latin typeface="Cambria Math" panose="02040503050406030204" pitchFamily="18" charset="0"/>
                      </a:rPr>
                      <m:t>𝑟</m:t>
                    </m:r>
                  </m:oMath>
                </a14:m>
                <a:r>
                  <a:rPr lang="en-US" altLang="zh-CN">
                    <a:sym typeface="+mn-ea"/>
                  </a:rPr>
                  <a:t>个元素，称为从</a:t>
                </a:r>
                <a14:m>
                  <m:oMath xmlns:m="http://schemas.openxmlformats.org/officeDocument/2006/math">
                    <m:r>
                      <a:rPr lang="en-US" altLang="zh-CN" b="0">
                        <a:latin typeface="Cambria Math" panose="02040503050406030204" pitchFamily="18" charset="0"/>
                      </a:rPr>
                      <m:t>𝑛</m:t>
                    </m:r>
                  </m:oMath>
                </a14:m>
                <a:r>
                  <a:rPr lang="en-US" altLang="zh-CN">
                    <a:sym typeface="+mn-ea"/>
                  </a:rPr>
                  <a:t>中取</a:t>
                </a:r>
                <a14:m>
                  <m:oMath xmlns:m="http://schemas.openxmlformats.org/officeDocument/2006/math">
                    <m:r>
                      <a:rPr lang="en-US" altLang="zh-CN" b="0">
                        <a:latin typeface="Cambria Math" panose="02040503050406030204" pitchFamily="18" charset="0"/>
                      </a:rPr>
                      <m:t>𝑟</m:t>
                    </m:r>
                  </m:oMath>
                </a14:m>
                <a:r>
                  <a:rPr lang="en-US" altLang="zh-CN">
                    <a:sym typeface="+mn-ea"/>
                  </a:rPr>
                  <a:t>个的排列，其排列数记为</a:t>
                </a:r>
                <a14:m>
                  <m:oMath xmlns:m="http://schemas.openxmlformats.org/officeDocument/2006/math">
                    <m:sSubSup>
                      <m:sSubSupPr>
                        <m:ctrlPr>
                          <a:rPr lang="en-US" altLang="zh-CN"/>
                        </m:ctrlPr>
                      </m:sSubSupPr>
                      <m:e>
                        <m:r>
                          <a:rPr lang="en-US" altLang="zh-CN" b="0">
                            <a:latin typeface="Cambria Math" panose="02040503050406030204" pitchFamily="18" charset="0"/>
                          </a:rPr>
                          <m:t>𝑃</m:t>
                        </m:r>
                      </m:e>
                      <m:sub>
                        <m:r>
                          <a:rPr lang="en-US" altLang="zh-CN" b="0">
                            <a:latin typeface="Cambria Math" panose="02040503050406030204" pitchFamily="18" charset="0"/>
                          </a:rPr>
                          <m:t>𝑛</m:t>
                        </m:r>
                      </m:sub>
                      <m:sup>
                        <m:r>
                          <a:rPr lang="en-US" altLang="zh-CN" b="0">
                            <a:latin typeface="Cambria Math" panose="02040503050406030204" pitchFamily="18" charset="0"/>
                          </a:rPr>
                          <m:t>𝑟</m:t>
                        </m:r>
                      </m:sup>
                    </m:sSubSup>
                  </m:oMath>
                </a14:m>
                <a:r>
                  <a:rPr lang="en-US" altLang="zh-CN">
                    <a:sym typeface="+mn-ea"/>
                  </a:rPr>
                  <a:t>。当</a:t>
                </a:r>
                <a14:m>
                  <m:oMath xmlns:m="http://schemas.openxmlformats.org/officeDocument/2006/math">
                    <m:r>
                      <a:rPr lang="en-US" altLang="zh-CN" b="0">
                        <a:latin typeface="Cambria Math" panose="02040503050406030204" pitchFamily="18" charset="0"/>
                      </a:rPr>
                      <m:t>𝑟</m:t>
                    </m:r>
                    <m:r>
                      <a:rPr lang="en-US" altLang="zh-CN" b="0">
                        <a:latin typeface="Cambria Math" panose="02040503050406030204" pitchFamily="18" charset="0"/>
                      </a:rPr>
                      <m:t>=</m:t>
                    </m:r>
                    <m:r>
                      <a:rPr lang="en-US" altLang="zh-CN" b="0">
                        <a:latin typeface="Cambria Math" panose="02040503050406030204" pitchFamily="18" charset="0"/>
                      </a:rPr>
                      <m:t>𝑛</m:t>
                    </m:r>
                  </m:oMath>
                </a14:m>
                <a:r>
                  <a:rPr lang="en-US" altLang="zh-CN">
                    <a:sym typeface="+mn-ea"/>
                  </a:rPr>
                  <a:t>时，称此排列为全排列。</a:t>
                </a:r>
                <a:endParaRPr lang="en-US" altLang="zh-CN"/>
              </a:p>
              <a:p>
                <a:pPr algn="l" defTabSz="914400">
                  <a:lnSpc>
                    <a:spcPct val="90000"/>
                  </a:lnSpc>
                  <a:spcBef>
                    <a:spcPts val="1000"/>
                  </a:spcBef>
                  <a:buClrTx/>
                  <a:buSzTx/>
                  <a:buChar char="•"/>
                </a:pPr>
                <a:r>
                  <a:rPr lang="en-US" altLang="zh-CN">
                    <a:sym typeface="+mn-ea"/>
                  </a:rPr>
                  <a:t>【定理 1.1】</a:t>
                </a:r>
                <a14:m>
                  <m:oMath xmlns:m="http://schemas.openxmlformats.org/officeDocument/2006/math">
                    <m:sSubSup>
                      <m:sSubSupPr>
                        <m:ctrlPr>
                          <a:rPr lang="en-US" altLang="zh-CN"/>
                        </m:ctrlPr>
                      </m:sSubSupPr>
                      <m:e>
                        <m:r>
                          <a:rPr lang="en-US" altLang="zh-CN">
                            <a:latin typeface="Cambria Math" panose="02040503050406030204" pitchFamily="18" charset="0"/>
                          </a:rPr>
                          <m:t>𝑃</m:t>
                        </m:r>
                      </m:e>
                      <m:sub>
                        <m:r>
                          <a:rPr lang="en-US" altLang="zh-CN">
                            <a:latin typeface="Cambria Math" panose="02040503050406030204" pitchFamily="18" charset="0"/>
                          </a:rPr>
                          <m:t>𝑛</m:t>
                        </m:r>
                      </m:sub>
                      <m:sup>
                        <m:r>
                          <a:rPr lang="en-US" altLang="zh-CN">
                            <a:latin typeface="Cambria Math" panose="02040503050406030204" pitchFamily="18" charset="0"/>
                          </a:rPr>
                          <m:t>𝑟</m:t>
                        </m:r>
                      </m:sup>
                    </m:sSubSup>
                    <m:r>
                      <a:rPr lang="en-US" altLang="zh-CN" b="0">
                        <a:latin typeface="Cambria Math" panose="02040503050406030204" pitchFamily="18" charset="0"/>
                      </a:rPr>
                      <m:t>=</m:t>
                    </m:r>
                    <m:f>
                      <m:fPr>
                        <m:ctrlPr>
                          <a:rPr lang="en-US" altLang="zh-CN" b="0"/>
                        </m:ctrlPr>
                      </m:fPr>
                      <m:num>
                        <m:r>
                          <a:rPr lang="en-US" altLang="zh-CN" b="0">
                            <a:latin typeface="Cambria Math" panose="02040503050406030204" pitchFamily="18" charset="0"/>
                          </a:rPr>
                          <m:t>𝑛</m:t>
                        </m:r>
                        <m:r>
                          <a:rPr lang="en-US" altLang="zh-CN" b="0">
                            <a:latin typeface="Cambria Math" panose="02040503050406030204" pitchFamily="18" charset="0"/>
                          </a:rPr>
                          <m:t>!</m:t>
                        </m:r>
                      </m:num>
                      <m:den>
                        <m:d>
                          <m:dPr>
                            <m:ctrlPr>
                              <a:rPr lang="en-US" altLang="zh-CN" b="0"/>
                            </m:ctrlPr>
                          </m:dPr>
                          <m:e>
                            <m:r>
                              <a:rPr lang="en-US" altLang="zh-CN" b="0">
                                <a:latin typeface="Cambria Math" panose="02040503050406030204" pitchFamily="18" charset="0"/>
                              </a:rPr>
                              <m:t>𝑛</m:t>
                            </m:r>
                            <m:r>
                              <a:rPr lang="en-US" altLang="zh-CN" b="0">
                                <a:latin typeface="Cambria Math" panose="02040503050406030204" pitchFamily="18" charset="0"/>
                              </a:rPr>
                              <m:t>−</m:t>
                            </m:r>
                            <m:r>
                              <a:rPr lang="en-US" altLang="zh-CN" b="0">
                                <a:latin typeface="Cambria Math" panose="02040503050406030204" pitchFamily="18" charset="0"/>
                              </a:rPr>
                              <m:t>𝑟</m:t>
                            </m:r>
                          </m:e>
                        </m:d>
                        <m:r>
                          <a:rPr lang="en-US" altLang="zh-CN" b="0">
                            <a:latin typeface="Cambria Math" panose="02040503050406030204" pitchFamily="18" charset="0"/>
                          </a:rPr>
                          <m:t>!</m:t>
                        </m:r>
                      </m:den>
                    </m:f>
                  </m:oMath>
                </a14:m>
                <a:endParaRPr lang="en-US" altLang="zh-CN" b="0" dirty="0">
                  <a:gradFill>
                    <a:gsLst>
                      <a:gs pos="0">
                        <a:srgbClr val="012D86"/>
                      </a:gs>
                      <a:gs pos="100000">
                        <a:srgbClr val="0E2557"/>
                      </a:gs>
                    </a:gsLst>
                    <a:lin ang="0" scaled="0"/>
                  </a:gradFill>
                  <a:latin typeface="Cambria Math" panose="02040503050406030204" pitchFamily="18" charset="0"/>
                  <a:ea typeface="微软雅黑" panose="020B0503020204020204" charset="-122"/>
                </a:endParaRPr>
              </a:p>
              <a:p>
                <a:pPr algn="l">
                  <a:lnSpc>
                    <a:spcPct val="90000"/>
                  </a:lnSpc>
                  <a:buClrTx/>
                  <a:buSzTx/>
                  <a:buFont typeface="Arial" panose="020B0604020202020204" pitchFamily="34" charset="0"/>
                  <a:buChar char="•"/>
                </a:pPr>
                <a:r>
                  <a:rPr lang="en-US" altLang="zh-CN">
                    <a:latin typeface="Cambria Math" panose="02040503050406030204" pitchFamily="18" charset="0"/>
                    <a:sym typeface="+mn-ea"/>
                  </a:rPr>
                  <a:t>【定义 1.2】从</a:t>
                </a:r>
                <a14:m>
                  <m:oMath xmlns:m="http://schemas.openxmlformats.org/officeDocument/2006/math">
                    <m:r>
                      <a:rPr lang="en-US" altLang="zh-CN" b="0">
                        <a:latin typeface="Cambria Math" panose="02040503050406030204" pitchFamily="18" charset="0"/>
                      </a:rPr>
                      <m:t>𝑛</m:t>
                    </m:r>
                  </m:oMath>
                </a14:m>
                <a:r>
                  <a:rPr lang="en-US" altLang="zh-CN">
                    <a:latin typeface="Cambria Math" panose="02040503050406030204" pitchFamily="18" charset="0"/>
                    <a:sym typeface="+mn-ea"/>
                  </a:rPr>
                  <a:t>个不同的元素中，选取</a:t>
                </a:r>
                <a14:m>
                  <m:oMath xmlns:m="http://schemas.openxmlformats.org/officeDocument/2006/math">
                    <m:r>
                      <a:rPr lang="en-US" altLang="zh-CN" b="0">
                        <a:latin typeface="Cambria Math" panose="02040503050406030204" pitchFamily="18" charset="0"/>
                      </a:rPr>
                      <m:t>𝑟</m:t>
                    </m:r>
                  </m:oMath>
                </a14:m>
                <a:r>
                  <a:rPr lang="en-US" altLang="zh-CN">
                    <a:latin typeface="Cambria Math" panose="02040503050406030204" pitchFamily="18" charset="0"/>
                    <a:sym typeface="+mn-ea"/>
                  </a:rPr>
                  <a:t>个元素而不考虑其次序时，称为从</a:t>
                </a:r>
                <a14:m>
                  <m:oMath xmlns:m="http://schemas.openxmlformats.org/officeDocument/2006/math">
                    <m:r>
                      <a:rPr lang="en-US" altLang="zh-CN" b="0">
                        <a:latin typeface="Cambria Math" panose="02040503050406030204" pitchFamily="18" charset="0"/>
                      </a:rPr>
                      <m:t>𝑛</m:t>
                    </m:r>
                  </m:oMath>
                </a14:m>
                <a:r>
                  <a:rPr lang="en-US" altLang="zh-CN">
                    <a:latin typeface="Cambria Math" panose="02040503050406030204" pitchFamily="18" charset="0"/>
                    <a:sym typeface="+mn-ea"/>
                  </a:rPr>
                  <a:t>中取</a:t>
                </a:r>
                <a14:m>
                  <m:oMath xmlns:m="http://schemas.openxmlformats.org/officeDocument/2006/math">
                    <m:r>
                      <a:rPr lang="en-US" altLang="zh-CN" b="0">
                        <a:latin typeface="Cambria Math" panose="02040503050406030204" pitchFamily="18" charset="0"/>
                      </a:rPr>
                      <m:t>𝑟</m:t>
                    </m:r>
                  </m:oMath>
                </a14:m>
                <a:r>
                  <a:rPr lang="en-US" altLang="zh-CN">
                    <a:latin typeface="Cambria Math" panose="02040503050406030204" pitchFamily="18" charset="0"/>
                    <a:sym typeface="+mn-ea"/>
                  </a:rPr>
                  <a:t>个的组合，其组合数记为</a:t>
                </a:r>
                <a14:m>
                  <m:oMath xmlns:m="http://schemas.openxmlformats.org/officeDocument/2006/math">
                    <m:sSubSup>
                      <m:sSubSupPr>
                        <m:ctrlPr>
                          <a:rPr lang="en-US" altLang="zh-CN">
                            <a:latin typeface="Cambria Math" panose="02040503050406030204" pitchFamily="18" charset="0"/>
                          </a:rPr>
                        </m:ctrlPr>
                      </m:sSubSupPr>
                      <m:e>
                        <m:r>
                          <a:rPr lang="en-US" altLang="zh-CN">
                            <a:latin typeface="Cambria Math" panose="02040503050406030204" pitchFamily="18" charset="0"/>
                          </a:rPr>
                          <m:t>𝐶</m:t>
                        </m:r>
                      </m:e>
                      <m:sub>
                        <m:r>
                          <a:rPr lang="en-US" altLang="zh-CN" b="0">
                            <a:latin typeface="Cambria Math" panose="02040503050406030204" pitchFamily="18" charset="0"/>
                          </a:rPr>
                          <m:t>𝑛</m:t>
                        </m:r>
                      </m:sub>
                      <m:sup>
                        <m:r>
                          <a:rPr lang="en-US" altLang="zh-CN" b="0">
                            <a:latin typeface="Cambria Math" panose="02040503050406030204" pitchFamily="18" charset="0"/>
                          </a:rPr>
                          <m:t>𝑟</m:t>
                        </m:r>
                      </m:sup>
                    </m:sSubSup>
                  </m:oMath>
                </a14:m>
                <a:r>
                  <a:rPr lang="en-US" altLang="zh-CN">
                    <a:latin typeface="Cambria Math" panose="02040503050406030204" pitchFamily="18" charset="0"/>
                    <a:sym typeface="+mn-ea"/>
                  </a:rPr>
                  <a:t> ，或</a:t>
                </a:r>
                <a14:m>
                  <m:oMath xmlns:m="http://schemas.openxmlformats.org/officeDocument/2006/math">
                    <m:d>
                      <m:dPr>
                        <m:ctrlPr>
                          <a:rPr lang="en-US" altLang="zh-CN">
                            <a:latin typeface="Cambria Math" panose="02040503050406030204" pitchFamily="18" charset="0"/>
                          </a:rPr>
                        </m:ctrlPr>
                      </m:dPr>
                      <m:e>
                        <m:f>
                          <m:fPr>
                            <m:type m:val="noBar"/>
                            <m:ctrlPr>
                              <a:rPr lang="en-US" altLang="zh-CN">
                                <a:latin typeface="Cambria Math" panose="02040503050406030204" pitchFamily="18" charset="0"/>
                              </a:rPr>
                            </m:ctrlPr>
                          </m:fPr>
                          <m:num>
                            <m:r>
                              <a:rPr lang="en-US" altLang="zh-CN">
                                <a:latin typeface="Cambria Math" panose="02040503050406030204" pitchFamily="18" charset="0"/>
                              </a:rPr>
                              <m:t>𝑛</m:t>
                            </m:r>
                          </m:num>
                          <m:den>
                            <m:r>
                              <a:rPr lang="en-US" altLang="zh-CN">
                                <a:latin typeface="Cambria Math" panose="02040503050406030204" pitchFamily="18" charset="0"/>
                              </a:rPr>
                              <m:t>𝑟</m:t>
                            </m:r>
                          </m:den>
                        </m:f>
                      </m:e>
                    </m:d>
                  </m:oMath>
                </a14:m>
                <a:r>
                  <a:rPr lang="en-US" altLang="zh-CN">
                    <a:latin typeface="Cambria Math" panose="02040503050406030204" pitchFamily="18" charset="0"/>
                    <a:sym typeface="+mn-ea"/>
                  </a:rPr>
                  <a:t>。</a:t>
                </a:r>
                <a:endParaRPr lang="en-US" altLang="zh-CN">
                  <a:latin typeface="Cambria Math" panose="02040503050406030204" pitchFamily="18" charset="0"/>
                  <a:sym typeface="+mn-ea"/>
                </a:endParaRPr>
              </a:p>
              <a:p>
                <a:pPr algn="l">
                  <a:lnSpc>
                    <a:spcPct val="90000"/>
                  </a:lnSpc>
                  <a:buClrTx/>
                  <a:buSzTx/>
                  <a:buFont typeface="Arial" panose="020B0604020202020204" pitchFamily="34" charset="0"/>
                  <a:buChar char="•"/>
                </a:pPr>
                <a:r>
                  <a:rPr lang="en-US" altLang="zh-CN">
                    <a:latin typeface="Cambria Math" panose="02040503050406030204" pitchFamily="18" charset="0"/>
                    <a:sym typeface="+mn-ea"/>
                  </a:rPr>
                  <a:t>【定理 1.2】</a:t>
                </a:r>
                <a14:m>
                  <m:oMath xmlns:m="http://schemas.openxmlformats.org/officeDocument/2006/math">
                    <m:d>
                      <m:dPr>
                        <m:ctrlPr>
                          <a:rPr lang="en-US" altLang="zh-CN">
                            <a:latin typeface="Cambria Math" panose="02040503050406030204" pitchFamily="18" charset="0"/>
                          </a:rPr>
                        </m:ctrlPr>
                      </m:dPr>
                      <m:e>
                        <m:f>
                          <m:fPr>
                            <m:type m:val="noBar"/>
                            <m:ctrlPr>
                              <a:rPr lang="en-US" altLang="zh-CN">
                                <a:latin typeface="Cambria Math" panose="02040503050406030204" pitchFamily="18" charset="0"/>
                              </a:rPr>
                            </m:ctrlPr>
                          </m:fPr>
                          <m:num>
                            <m:r>
                              <a:rPr lang="en-US" altLang="zh-CN" b="0">
                                <a:latin typeface="Cambria Math" panose="02040503050406030204" pitchFamily="18" charset="0"/>
                              </a:rPr>
                              <m:t>𝑛</m:t>
                            </m:r>
                          </m:num>
                          <m:den>
                            <m:r>
                              <a:rPr lang="en-US" altLang="zh-CN" b="0">
                                <a:latin typeface="Cambria Math" panose="02040503050406030204" pitchFamily="18" charset="0"/>
                              </a:rPr>
                              <m:t>𝑟</m:t>
                            </m:r>
                          </m:den>
                        </m:f>
                      </m:e>
                    </m:d>
                    <m:r>
                      <a:rPr lang="en-US" altLang="zh-CN" b="0">
                        <a:latin typeface="Cambria Math" panose="02040503050406030204" pitchFamily="18" charset="0"/>
                      </a:rPr>
                      <m:t>=</m:t>
                    </m:r>
                    <m:f>
                      <m:fPr>
                        <m:ctrlPr>
                          <a:rPr lang="en-US" altLang="zh-CN" b="0">
                            <a:latin typeface="Cambria Math" panose="02040503050406030204" pitchFamily="18" charset="0"/>
                          </a:rPr>
                        </m:ctrlPr>
                      </m:fPr>
                      <m:num>
                        <m:sSubSup>
                          <m:sSubSupPr>
                            <m:ctrlPr>
                              <a:rPr lang="en-US" altLang="zh-CN" b="0">
                                <a:latin typeface="Cambria Math" panose="02040503050406030204" pitchFamily="18" charset="0"/>
                              </a:rPr>
                            </m:ctrlPr>
                          </m:sSubSupPr>
                          <m:e>
                            <m:r>
                              <a:rPr lang="en-US" altLang="zh-CN" b="0">
                                <a:latin typeface="Cambria Math" panose="02040503050406030204" pitchFamily="18" charset="0"/>
                              </a:rPr>
                              <m:t>𝑃</m:t>
                            </m:r>
                          </m:e>
                          <m:sub>
                            <m:r>
                              <a:rPr lang="en-US" altLang="zh-CN" b="0">
                                <a:latin typeface="Cambria Math" panose="02040503050406030204" pitchFamily="18" charset="0"/>
                              </a:rPr>
                              <m:t>𝑛</m:t>
                            </m:r>
                          </m:sub>
                          <m:sup>
                            <m:r>
                              <a:rPr lang="en-US" altLang="zh-CN" b="0">
                                <a:latin typeface="Cambria Math" panose="02040503050406030204" pitchFamily="18" charset="0"/>
                              </a:rPr>
                              <m:t>𝑟</m:t>
                            </m:r>
                          </m:sup>
                        </m:sSubSup>
                      </m:num>
                      <m:den>
                        <m:r>
                          <a:rPr lang="en-US" altLang="zh-CN" b="0">
                            <a:latin typeface="Cambria Math" panose="02040503050406030204" pitchFamily="18" charset="0"/>
                          </a:rPr>
                          <m:t>𝑟</m:t>
                        </m:r>
                        <m:r>
                          <a:rPr lang="en-US" altLang="zh-CN" b="0">
                            <a:latin typeface="Cambria Math" panose="02040503050406030204" pitchFamily="18" charset="0"/>
                          </a:rPr>
                          <m:t>!</m:t>
                        </m:r>
                      </m:den>
                    </m:f>
                    <m:r>
                      <a:rPr lang="en-US" altLang="zh-CN" b="0">
                        <a:latin typeface="Cambria Math" panose="02040503050406030204" pitchFamily="18" charset="0"/>
                      </a:rPr>
                      <m:t>=</m:t>
                    </m:r>
                    <m:f>
                      <m:fPr>
                        <m:ctrlPr>
                          <a:rPr lang="en-US" altLang="zh-CN" b="0">
                            <a:latin typeface="Cambria Math" panose="02040503050406030204" pitchFamily="18" charset="0"/>
                          </a:rPr>
                        </m:ctrlPr>
                      </m:fPr>
                      <m:num>
                        <m:r>
                          <a:rPr lang="en-US" altLang="zh-CN" b="0">
                            <a:latin typeface="Cambria Math" panose="02040503050406030204" pitchFamily="18" charset="0"/>
                          </a:rPr>
                          <m:t>𝑛</m:t>
                        </m:r>
                        <m:r>
                          <a:rPr lang="en-US" altLang="zh-CN" b="0">
                            <a:latin typeface="Cambria Math" panose="02040503050406030204" pitchFamily="18" charset="0"/>
                          </a:rPr>
                          <m:t>!</m:t>
                        </m:r>
                      </m:num>
                      <m:den>
                        <m:r>
                          <a:rPr lang="en-US" altLang="zh-CN" b="0">
                            <a:latin typeface="Cambria Math" panose="02040503050406030204" pitchFamily="18" charset="0"/>
                          </a:rPr>
                          <m:t>𝑟</m:t>
                        </m:r>
                        <m:r>
                          <a:rPr lang="en-US" altLang="zh-CN" b="0">
                            <a:latin typeface="Cambria Math" panose="02040503050406030204" pitchFamily="18" charset="0"/>
                          </a:rPr>
                          <m:t>!</m:t>
                        </m:r>
                        <m:d>
                          <m:dPr>
                            <m:ctrlPr>
                              <a:rPr lang="en-US" altLang="zh-CN" b="0">
                                <a:latin typeface="Cambria Math" panose="02040503050406030204" pitchFamily="18" charset="0"/>
                              </a:rPr>
                            </m:ctrlPr>
                          </m:dPr>
                          <m:e>
                            <m:r>
                              <a:rPr lang="en-US" altLang="zh-CN" b="0">
                                <a:latin typeface="Cambria Math" panose="02040503050406030204" pitchFamily="18" charset="0"/>
                              </a:rPr>
                              <m:t>𝑛</m:t>
                            </m:r>
                            <m:r>
                              <a:rPr lang="en-US" altLang="zh-CN" b="0">
                                <a:latin typeface="Cambria Math" panose="02040503050406030204" pitchFamily="18" charset="0"/>
                              </a:rPr>
                              <m:t>−</m:t>
                            </m:r>
                            <m:r>
                              <a:rPr lang="en-US" altLang="zh-CN" b="0">
                                <a:latin typeface="Cambria Math" panose="02040503050406030204" pitchFamily="18" charset="0"/>
                              </a:rPr>
                              <m:t>𝑟</m:t>
                            </m:r>
                          </m:e>
                        </m:d>
                        <m:r>
                          <a:rPr lang="en-US" altLang="zh-CN" b="0">
                            <a:latin typeface="Cambria Math" panose="02040503050406030204" pitchFamily="18" charset="0"/>
                          </a:rPr>
                          <m:t>!</m:t>
                        </m:r>
                      </m:den>
                    </m:f>
                  </m:oMath>
                </a14:m>
                <a:endParaRPr lang="en-US" altLang="zh-CN" b="0">
                  <a:latin typeface="Cambria Math" panose="02040503050406030204" pitchFamily="18" charset="0"/>
                </a:endParaRPr>
              </a:p>
              <a:p>
                <a:pPr algn="l">
                  <a:lnSpc>
                    <a:spcPct val="90000"/>
                  </a:lnSpc>
                  <a:buClrTx/>
                  <a:buSzTx/>
                  <a:buFont typeface="Arial" panose="020B0604020202020204" pitchFamily="34" charset="0"/>
                  <a:buChar char="•"/>
                </a:pPr>
                <a:endParaRPr lang="zh-CN" altLang="en-US" b="1" dirty="0">
                  <a:gradFill>
                    <a:gsLst>
                      <a:gs pos="0">
                        <a:srgbClr val="012D86"/>
                      </a:gs>
                      <a:gs pos="100000">
                        <a:srgbClr val="0E2557"/>
                      </a:gs>
                    </a:gsLst>
                    <a:lin ang="0" scaled="0"/>
                  </a:gradFill>
                  <a:latin typeface="微软雅黑" panose="020B0503020204020204" charset="-122"/>
                  <a:ea typeface="微软雅黑" panose="020B0503020204020204" charset="-122"/>
                </a:endParaRPr>
              </a:p>
              <a:p>
                <a:pPr algn="l" defTabSz="914400">
                  <a:lnSpc>
                    <a:spcPct val="90000"/>
                  </a:lnSpc>
                  <a:spcBef>
                    <a:spcPts val="1000"/>
                  </a:spcBef>
                  <a:buClrTx/>
                  <a:buSzTx/>
                  <a:buChar char="•"/>
                </a:pPr>
                <a:endParaRPr lang="zh-CN" altLang="en-US" b="1" dirty="0">
                  <a:gradFill>
                    <a:gsLst>
                      <a:gs pos="0">
                        <a:srgbClr val="012D86"/>
                      </a:gs>
                      <a:gs pos="100000">
                        <a:srgbClr val="0E2557"/>
                      </a:gs>
                    </a:gsLst>
                    <a:lin ang="0" scaled="0"/>
                  </a:gradFill>
                  <a:latin typeface="微软雅黑" panose="020B0503020204020204" charset="-122"/>
                  <a:ea typeface="微软雅黑" panose="020B0503020204020204" charset="-122"/>
                </a:endParaRPr>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r="-1171"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排列</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defTabSz="914400">
                  <a:lnSpc>
                    <a:spcPct val="90000"/>
                  </a:lnSpc>
                  <a:spcBef>
                    <a:spcPts val="1000"/>
                  </a:spcBef>
                  <a:buClrTx/>
                  <a:buSzTx/>
                  <a:buFont typeface="Arial" panose="020B0604020202020204" pitchFamily="34" charset="0"/>
                  <a:buChar char="•"/>
                </a:pPr>
                <a:r>
                  <a:rPr lang="en-US" altLang="zh-CN">
                    <a:latin typeface="Cambria Math" panose="02040503050406030204" pitchFamily="18" charset="0"/>
                    <a:sym typeface="+mn-ea"/>
                  </a:rPr>
                  <a:t>【定义 1.3】排列记为</a:t>
                </a:r>
                <a14:m>
                  <m:oMath xmlns:m="http://schemas.openxmlformats.org/officeDocument/2006/math">
                    <m:d>
                      <m:dPr>
                        <m:begChr m:val="["/>
                        <m:endChr m:val="]"/>
                        <m:ctrlPr>
                          <a:rPr lang="en-US" altLang="zh-CN">
                            <a:latin typeface="Cambria Math" panose="02040503050406030204" pitchFamily="18" charset="0"/>
                          </a:rPr>
                        </m:ctrlPr>
                      </m:dPr>
                      <m:e>
                        <m:r>
                          <a:rPr lang="en-US" altLang="zh-CN" b="0">
                            <a:latin typeface="Cambria Math" panose="02040503050406030204" pitchFamily="18" charset="0"/>
                          </a:rPr>
                          <m:t>𝑛</m:t>
                        </m:r>
                      </m:e>
                    </m:d>
                    <m:r>
                      <a:rPr lang="en-US" altLang="zh-CN" b="0">
                        <a:latin typeface="Cambria Math" panose="02040503050406030204" pitchFamily="18" charset="0"/>
                      </a:rPr>
                      <m:t>=</m:t>
                    </m:r>
                    <m:d>
                      <m:dPr>
                        <m:begChr m:val="{"/>
                        <m:endChr m:val="}"/>
                        <m:ctrlPr>
                          <a:rPr lang="en-US" altLang="zh-CN" b="0">
                            <a:latin typeface="Cambria Math" panose="02040503050406030204" pitchFamily="18" charset="0"/>
                          </a:rPr>
                        </m:ctrlPr>
                      </m:dPr>
                      <m:e>
                        <m:r>
                          <a:rPr lang="en-US" altLang="zh-CN" b="0">
                            <a:latin typeface="Cambria Math" panose="02040503050406030204" pitchFamily="18" charset="0"/>
                          </a:rPr>
                          <m:t>1</m:t>
                        </m:r>
                        <m:r>
                          <a:rPr lang="en-US" altLang="zh-CN" b="0">
                            <a:latin typeface="Cambria Math" panose="02040503050406030204" pitchFamily="18" charset="0"/>
                          </a:rPr>
                          <m:t>,</m:t>
                        </m:r>
                        <m:r>
                          <a:rPr lang="en-US" altLang="zh-CN" b="0">
                            <a:latin typeface="Cambria Math" panose="02040503050406030204" pitchFamily="18" charset="0"/>
                          </a:rPr>
                          <m:t>2</m:t>
                        </m:r>
                        <m:r>
                          <a:rPr lang="en-US" altLang="zh-CN" b="0">
                            <a:latin typeface="Cambria Math" panose="02040503050406030204" pitchFamily="18" charset="0"/>
                          </a:rPr>
                          <m:t>,⋯,</m:t>
                        </m:r>
                        <m:r>
                          <a:rPr lang="en-US" altLang="zh-CN" b="0">
                            <a:latin typeface="Cambria Math" panose="02040503050406030204" pitchFamily="18" charset="0"/>
                          </a:rPr>
                          <m:t>𝑛</m:t>
                        </m:r>
                      </m:e>
                    </m:d>
                  </m:oMath>
                </a14:m>
                <a:r>
                  <a:rPr lang="en-US" altLang="zh-CN">
                    <a:latin typeface="Cambria Math" panose="02040503050406030204" pitchFamily="18" charset="0"/>
                    <a:sym typeface="+mn-ea"/>
                  </a:rPr>
                  <a:t>，</a:t>
                </a:r>
                <a14:m>
                  <m:oMath xmlns:m="http://schemas.openxmlformats.org/officeDocument/2006/math">
                    <m:r>
                      <a:rPr lang="en-US" altLang="zh-CN" b="0">
                        <a:latin typeface="Cambria Math" panose="02040503050406030204" pitchFamily="18" charset="0"/>
                      </a:rPr>
                      <m:t>𝑛</m:t>
                    </m:r>
                    <m:r>
                      <a:rPr lang="en-US" altLang="zh-CN" b="0">
                        <a:latin typeface="Cambria Math" panose="02040503050406030204" pitchFamily="18" charset="0"/>
                      </a:rPr>
                      <m:t>∈</m:t>
                    </m:r>
                    <m:sSup>
                      <m:sSupPr>
                        <m:ctrlPr>
                          <a:rPr lang="en-US" altLang="zh-CN" b="0">
                            <a:latin typeface="Cambria Math" panose="02040503050406030204" pitchFamily="18" charset="0"/>
                          </a:rPr>
                        </m:ctrlPr>
                      </m:sSupPr>
                      <m:e>
                        <m:r>
                          <a:rPr lang="en-US" altLang="zh-CN">
                            <a:latin typeface="Cambria Math" panose="02040503050406030204" pitchFamily="18" charset="0"/>
                          </a:rPr>
                          <m:t>ℕ</m:t>
                        </m:r>
                      </m:e>
                      <m:sup>
                        <m:r>
                          <a:rPr lang="en-US" altLang="zh-CN" b="0">
                            <a:latin typeface="Cambria Math" panose="02040503050406030204" pitchFamily="18" charset="0"/>
                          </a:rPr>
                          <m:t>+</m:t>
                        </m:r>
                      </m:sup>
                    </m:sSup>
                  </m:oMath>
                </a14:m>
                <a:r>
                  <a:rPr lang="en-US" altLang="zh-CN">
                    <a:latin typeface="Cambria Math" panose="02040503050406030204" pitchFamily="18" charset="0"/>
                    <a:sym typeface="+mn-ea"/>
                  </a:rPr>
                  <a:t>，一个排列是</a:t>
                </a:r>
                <a14:m>
                  <m:oMath xmlns:m="http://schemas.openxmlformats.org/officeDocument/2006/math">
                    <m:d>
                      <m:dPr>
                        <m:begChr m:val="["/>
                        <m:endChr m:val="]"/>
                        <m:ctrlPr>
                          <a:rPr lang="en-US" altLang="zh-CN">
                            <a:latin typeface="Cambria Math" panose="02040503050406030204" pitchFamily="18" charset="0"/>
                          </a:rPr>
                        </m:ctrlPr>
                      </m:dPr>
                      <m:e>
                        <m:r>
                          <a:rPr lang="en-US" altLang="zh-CN">
                            <a:latin typeface="Cambria Math" panose="02040503050406030204" pitchFamily="18" charset="0"/>
                          </a:rPr>
                          <m:t>𝑛</m:t>
                        </m:r>
                      </m:e>
                    </m:d>
                  </m:oMath>
                </a14:m>
                <a:r>
                  <a:rPr lang="en-US" altLang="zh-CN">
                    <a:latin typeface="Cambria Math" panose="02040503050406030204" pitchFamily="18" charset="0"/>
                    <a:sym typeface="+mn-ea"/>
                  </a:rPr>
                  <a:t>到</a:t>
                </a:r>
                <a14:m>
                  <m:oMath xmlns:m="http://schemas.openxmlformats.org/officeDocument/2006/math">
                    <m:d>
                      <m:dPr>
                        <m:begChr m:val="["/>
                        <m:endChr m:val="]"/>
                        <m:ctrlPr>
                          <a:rPr lang="en-US" altLang="zh-CN">
                            <a:latin typeface="Cambria Math" panose="02040503050406030204" pitchFamily="18" charset="0"/>
                          </a:rPr>
                        </m:ctrlPr>
                      </m:dPr>
                      <m:e>
                        <m:r>
                          <a:rPr lang="en-US" altLang="zh-CN">
                            <a:latin typeface="Cambria Math" panose="02040503050406030204" pitchFamily="18" charset="0"/>
                          </a:rPr>
                          <m:t>𝑛</m:t>
                        </m:r>
                      </m:e>
                    </m:d>
                  </m:oMath>
                </a14:m>
                <a:r>
                  <a:rPr lang="en-US" altLang="zh-CN">
                    <a:latin typeface="Cambria Math" panose="02040503050406030204" pitchFamily="18" charset="0"/>
                    <a:sym typeface="+mn-ea"/>
                  </a:rPr>
                  <a:t>的一个双射，一般用</a:t>
                </a:r>
                <a14:m>
                  <m:oMath xmlns:m="http://schemas.openxmlformats.org/officeDocument/2006/math">
                    <m:r>
                      <a:rPr lang="en-US" altLang="zh-CN">
                        <a:latin typeface="Cambria Math" panose="02040503050406030204" pitchFamily="18" charset="0"/>
                      </a:rPr>
                      <m:t>𝜋</m:t>
                    </m:r>
                  </m:oMath>
                </a14:m>
                <a:r>
                  <a:rPr lang="en-US" altLang="zh-CN">
                    <a:latin typeface="Cambria Math" panose="02040503050406030204" pitchFamily="18" charset="0"/>
                    <a:sym typeface="+mn-ea"/>
                  </a:rPr>
                  <a:t>表示。</a:t>
                </a:r>
                <a:endParaRPr lang="en-US" altLang="zh-CN">
                  <a:latin typeface="Cambria Math" panose="02040503050406030204" pitchFamily="18" charset="0"/>
                  <a:sym typeface="+mn-ea"/>
                </a:endParaRPr>
              </a:p>
              <a:p>
                <a:pPr algn="l" defTabSz="914400">
                  <a:lnSpc>
                    <a:spcPct val="90000"/>
                  </a:lnSpc>
                  <a:spcBef>
                    <a:spcPts val="1000"/>
                  </a:spcBef>
                  <a:buClrTx/>
                  <a:buSzTx/>
                  <a:buFont typeface="Arial" panose="020B0604020202020204" pitchFamily="34" charset="0"/>
                  <a:buChar char="•"/>
                </a:pPr>
                <a:r>
                  <a:rPr lang="en-US" altLang="zh-CN">
                    <a:latin typeface="Cambria Math" panose="02040503050406030204" pitchFamily="18" charset="0"/>
                    <a:sym typeface="+mn-ea"/>
                  </a:rPr>
                  <a:t>一个由</a:t>
                </a:r>
                <a14:m>
                  <m:oMath xmlns:m="http://schemas.openxmlformats.org/officeDocument/2006/math">
                    <m:r>
                      <a:rPr lang="en-US" altLang="zh-CN">
                        <a:latin typeface="Cambria Math" panose="02040503050406030204" pitchFamily="18" charset="0"/>
                      </a:rPr>
                      <m:t>𝑛</m:t>
                    </m:r>
                  </m:oMath>
                </a14:m>
                <a:r>
                  <a:rPr lang="en-US" altLang="zh-CN">
                    <a:latin typeface="Cambria Math" panose="02040503050406030204" pitchFamily="18" charset="0"/>
                    <a:sym typeface="+mn-ea"/>
                  </a:rPr>
                  <a:t>个元素组成的排列</a:t>
                </a:r>
                <a14:m>
                  <m:oMath xmlns:m="http://schemas.openxmlformats.org/officeDocument/2006/math">
                    <m:r>
                      <a:rPr lang="en-US" altLang="zh-CN">
                        <a:latin typeface="Cambria Math" panose="02040503050406030204" pitchFamily="18" charset="0"/>
                      </a:rPr>
                      <m:t>𝜋</m:t>
                    </m:r>
                  </m:oMath>
                </a14:m>
                <a:r>
                  <a:rPr lang="en-US" altLang="zh-CN">
                    <a:latin typeface="Cambria Math" panose="02040503050406030204" pitchFamily="18" charset="0"/>
                    <a:sym typeface="+mn-ea"/>
                  </a:rPr>
                  <a:t>可以写成如下的形式</a:t>
                </a:r>
                <a14:m>
                  <m:oMath xmlns:m="http://schemas.openxmlformats.org/officeDocument/2006/math">
                    <m:d>
                      <m:dPr>
                        <m:ctrlPr>
                          <a:rPr lang="en-US" altLang="zh-CN">
                            <a:latin typeface="Cambria Math" panose="02040503050406030204" pitchFamily="18" charset="0"/>
                          </a:rPr>
                        </m:ctrlPr>
                      </m:dPr>
                      <m:e>
                        <m:m>
                          <m:mPr>
                            <m:mcs>
                              <m:mc>
                                <m:mcPr>
                                  <m:count m:val="1"/>
                                  <m:mcJc m:val="center"/>
                                </m:mcPr>
                              </m:mc>
                            </m:mcs>
                            <m:ctrlPr>
                              <a:rPr lang="en-US" altLang="zh-CN">
                                <a:latin typeface="Cambria Math" panose="02040503050406030204" pitchFamily="18" charset="0"/>
                              </a:rPr>
                            </m:ctrlPr>
                          </m:mPr>
                          <m:mr>
                            <m:e>
                              <m:r>
                                <m:rPr>
                                  <m:brk m:alnAt="7"/>
                                </m:rPr>
                                <a:rPr lang="en-US" altLang="zh-CN" b="0">
                                  <a:latin typeface="Cambria Math" panose="02040503050406030204" pitchFamily="18" charset="0"/>
                                </a:rPr>
                                <m:t>1</m:t>
                              </m:r>
                            </m:e>
                          </m:mr>
                          <m:mr>
                            <m:e>
                              <m:sSub>
                                <m:sSubPr>
                                  <m:ctrlPr>
                                    <a:rPr lang="en-US" altLang="zh-CN">
                                      <a:latin typeface="Cambria Math" panose="02040503050406030204" pitchFamily="18" charset="0"/>
                                    </a:rPr>
                                  </m:ctrlPr>
                                </m:sSubPr>
                                <m:e>
                                  <m:r>
                                    <a:rPr lang="en-US" altLang="zh-CN" b="0">
                                      <a:latin typeface="Cambria Math" panose="02040503050406030204" pitchFamily="18" charset="0"/>
                                    </a:rPr>
                                    <m:t>𝑖</m:t>
                                  </m:r>
                                </m:e>
                                <m:sub>
                                  <m:r>
                                    <a:rPr lang="en-US" altLang="zh-CN" b="0">
                                      <a:latin typeface="Cambria Math" panose="02040503050406030204" pitchFamily="18" charset="0"/>
                                    </a:rPr>
                                    <m:t>1</m:t>
                                  </m:r>
                                </m:sub>
                              </m:sSub>
                            </m:e>
                          </m:mr>
                        </m:m>
                        <m:r>
                          <a:rPr lang="en-US" altLang="zh-CN" b="0">
                            <a:latin typeface="Cambria Math" panose="02040503050406030204" pitchFamily="18" charset="0"/>
                          </a:rPr>
                          <m:t>  </m:t>
                        </m:r>
                        <m:m>
                          <m:mPr>
                            <m:mcs>
                              <m:mc>
                                <m:mcPr>
                                  <m:count m:val="1"/>
                                  <m:mcJc m:val="center"/>
                                </m:mcPr>
                              </m:mc>
                            </m:mcs>
                            <m:ctrlPr>
                              <a:rPr lang="en-US" altLang="zh-CN">
                                <a:latin typeface="Cambria Math" panose="02040503050406030204" pitchFamily="18" charset="0"/>
                              </a:rPr>
                            </m:ctrlPr>
                          </m:mPr>
                          <m:mr>
                            <m:e>
                              <m:r>
                                <m:rPr>
                                  <m:brk m:alnAt="7"/>
                                </m:rPr>
                                <a:rPr lang="en-US" altLang="zh-CN" b="0">
                                  <a:latin typeface="Cambria Math" panose="02040503050406030204" pitchFamily="18" charset="0"/>
                                </a:rPr>
                                <m:t>2</m:t>
                              </m:r>
                            </m:e>
                          </m:mr>
                          <m:mr>
                            <m:e>
                              <m:sSub>
                                <m:sSubPr>
                                  <m:ctrlPr>
                                    <a:rPr lang="en-US" altLang="zh-CN">
                                      <a:latin typeface="Cambria Math" panose="02040503050406030204" pitchFamily="18" charset="0"/>
                                    </a:rPr>
                                  </m:ctrlPr>
                                </m:sSubPr>
                                <m:e>
                                  <m:r>
                                    <a:rPr lang="en-US" altLang="zh-CN" b="0">
                                      <a:latin typeface="Cambria Math" panose="02040503050406030204" pitchFamily="18" charset="0"/>
                                    </a:rPr>
                                    <m:t>𝑖</m:t>
                                  </m:r>
                                </m:e>
                                <m:sub>
                                  <m:r>
                                    <a:rPr lang="en-US" altLang="zh-CN" b="0">
                                      <a:latin typeface="Cambria Math" panose="02040503050406030204" pitchFamily="18" charset="0"/>
                                    </a:rPr>
                                    <m:t>2</m:t>
                                  </m:r>
                                </m:sub>
                              </m:sSub>
                            </m:e>
                          </m:mr>
                        </m:m>
                        <m:r>
                          <a:rPr lang="en-US" altLang="zh-CN" b="0">
                            <a:latin typeface="Cambria Math" panose="02040503050406030204" pitchFamily="18" charset="0"/>
                          </a:rPr>
                          <m:t>  </m:t>
                        </m:r>
                        <m:m>
                          <m:mPr>
                            <m:mcs>
                              <m:mc>
                                <m:mcPr>
                                  <m:count m:val="1"/>
                                  <m:mcJc m:val="center"/>
                                </m:mcPr>
                              </m:mc>
                            </m:mcs>
                            <m:ctrlPr>
                              <a:rPr lang="en-US" altLang="zh-CN">
                                <a:latin typeface="Cambria Math" panose="02040503050406030204" pitchFamily="18" charset="0"/>
                              </a:rPr>
                            </m:ctrlPr>
                          </m:mPr>
                          <m:mr>
                            <m:e>
                              <m:r>
                                <m:rPr>
                                  <m:brk m:alnAt="7"/>
                                </m:rPr>
                                <a:rPr lang="en-US" altLang="zh-CN">
                                  <a:latin typeface="Cambria Math" panose="02040503050406030204" pitchFamily="18" charset="0"/>
                                </a:rPr>
                                <m:t>⋯</m:t>
                              </m:r>
                            </m:e>
                          </m:mr>
                          <m:mr>
                            <m:e>
                              <m:r>
                                <a:rPr lang="en-US" altLang="zh-CN">
                                  <a:latin typeface="Cambria Math" panose="02040503050406030204" pitchFamily="18" charset="0"/>
                                </a:rPr>
                                <m:t>⋯</m:t>
                              </m:r>
                            </m:e>
                          </m:mr>
                        </m:m>
                        <m:r>
                          <a:rPr lang="en-US" altLang="zh-CN" b="0">
                            <a:latin typeface="Cambria Math" panose="02040503050406030204" pitchFamily="18" charset="0"/>
                          </a:rPr>
                          <m:t>  </m:t>
                        </m:r>
                        <m:m>
                          <m:mPr>
                            <m:mcs>
                              <m:mc>
                                <m:mcPr>
                                  <m:count m:val="1"/>
                                  <m:mcJc m:val="center"/>
                                </m:mcPr>
                              </m:mc>
                            </m:mcs>
                            <m:ctrlPr>
                              <a:rPr lang="en-US" altLang="zh-CN">
                                <a:latin typeface="Cambria Math" panose="02040503050406030204" pitchFamily="18" charset="0"/>
                              </a:rPr>
                            </m:ctrlPr>
                          </m:mPr>
                          <m:mr>
                            <m:e>
                              <m:r>
                                <m:rPr>
                                  <m:brk m:alnAt="7"/>
                                </m:rPr>
                                <a:rPr lang="en-US" altLang="zh-CN" b="0">
                                  <a:latin typeface="Cambria Math" panose="02040503050406030204" pitchFamily="18" charset="0"/>
                                </a:rPr>
                                <m:t>𝑛</m:t>
                              </m:r>
                            </m:e>
                          </m:mr>
                          <m:mr>
                            <m:e>
                              <m:sSub>
                                <m:sSubPr>
                                  <m:ctrlPr>
                                    <a:rPr lang="en-US" altLang="zh-CN">
                                      <a:latin typeface="Cambria Math" panose="02040503050406030204" pitchFamily="18" charset="0"/>
                                    </a:rPr>
                                  </m:ctrlPr>
                                </m:sSubPr>
                                <m:e>
                                  <m:r>
                                    <a:rPr lang="en-US" altLang="zh-CN" b="0">
                                      <a:latin typeface="Cambria Math" panose="02040503050406030204" pitchFamily="18" charset="0"/>
                                    </a:rPr>
                                    <m:t>𝑖</m:t>
                                  </m:r>
                                </m:e>
                                <m:sub>
                                  <m:r>
                                    <a:rPr lang="en-US" altLang="zh-CN" b="0">
                                      <a:latin typeface="Cambria Math" panose="02040503050406030204" pitchFamily="18" charset="0"/>
                                    </a:rPr>
                                    <m:t>𝑛</m:t>
                                  </m:r>
                                </m:sub>
                              </m:sSub>
                            </m:e>
                          </m:mr>
                        </m:m>
                      </m:e>
                    </m:d>
                  </m:oMath>
                </a14:m>
                <a:r>
                  <a:rPr lang="en-US" altLang="zh-CN">
                    <a:latin typeface="Cambria Math" panose="02040503050406030204" pitchFamily="18" charset="0"/>
                    <a:sym typeface="+mn-ea"/>
                  </a:rPr>
                  <a:t>。</a:t>
                </a:r>
                <a:endParaRPr lang="en-US" altLang="zh-CN">
                  <a:latin typeface="Cambria Math" panose="02040503050406030204" pitchFamily="18" charset="0"/>
                </a:endParaRPr>
              </a:p>
              <a:p>
                <a:pPr algn="l">
                  <a:lnSpc>
                    <a:spcPct val="90000"/>
                  </a:lnSpc>
                  <a:buClrTx/>
                  <a:buSzTx/>
                  <a:buFont typeface="Arial" panose="020B0604020202020204" pitchFamily="34" charset="0"/>
                  <a:buChar char="•"/>
                </a:pPr>
                <a:endParaRPr lang="zh-CN" altLang="en-US">
                  <a:sym typeface="+mn-ea"/>
                </a:endParaRPr>
              </a:p>
              <a:p>
                <a:pPr algn="l">
                  <a:lnSpc>
                    <a:spcPct val="90000"/>
                  </a:lnSpc>
                  <a:buClrTx/>
                  <a:buSzTx/>
                  <a:buFont typeface="Arial" panose="020B0604020202020204" pitchFamily="34" charset="0"/>
                  <a:buChar char="•"/>
                </a:pPr>
                <a:r>
                  <a:rPr lang="zh-CN" altLang="en-US">
                    <a:sym typeface="+mn-ea"/>
                  </a:rPr>
                  <a:t>例如：5个元素组成的排列</a:t>
                </a:r>
                <a14:m>
                  <m:oMath xmlns:m="http://schemas.openxmlformats.org/officeDocument/2006/math">
                    <m:r>
                      <a:rPr lang="zh-CN" altLang="en-US">
                        <a:latin typeface="Cambria Math" panose="02040503050406030204" pitchFamily="18" charset="0"/>
                      </a:rPr>
                      <m:t>𝜋</m:t>
                    </m:r>
                  </m:oMath>
                </a14:m>
                <a:r>
                  <a:rPr lang="zh-CN" altLang="en-US">
                    <a:sym typeface="+mn-ea"/>
                  </a:rPr>
                  <a:t>可以写成</a:t>
                </a:r>
                <a14:m>
                  <m:oMath xmlns:m="http://schemas.openxmlformats.org/officeDocument/2006/math">
                    <m:d>
                      <m:dPr>
                        <m:ctrlPr>
                          <a:rPr lang="zh-CN" altLang="en-US"/>
                        </m:ctrlPr>
                      </m:dPr>
                      <m:e>
                        <m:m>
                          <m:mPr>
                            <m:mcs>
                              <m:mc>
                                <m:mcPr>
                                  <m:count m:val="1"/>
                                  <m:mcJc m:val="center"/>
                                </m:mcPr>
                              </m:mc>
                            </m:mcs>
                            <m:ctrlPr>
                              <a:rPr lang="zh-CN" altLang="en-US"/>
                            </m:ctrlPr>
                          </m:mPr>
                          <m:mr>
                            <m:e>
                              <m:r>
                                <m:rPr>
                                  <m:brk m:alnAt="7"/>
                                </m:rPr>
                                <a:rPr lang="zh-CN" altLang="en-US" b="0">
                                  <a:latin typeface="Cambria Math" panose="02040503050406030204" pitchFamily="18" charset="0"/>
                                </a:rPr>
                                <m:t>1</m:t>
                              </m:r>
                            </m:e>
                          </m:mr>
                          <m:mr>
                            <m:e>
                              <m:r>
                                <a:rPr lang="zh-CN" altLang="en-US" b="0">
                                  <a:latin typeface="Cambria Math" panose="02040503050406030204" pitchFamily="18" charset="0"/>
                                </a:rPr>
                                <m:t>3</m:t>
                              </m:r>
                            </m:e>
                          </m:mr>
                        </m:m>
                        <m:r>
                          <a:rPr lang="zh-CN" altLang="en-US" b="0">
                            <a:latin typeface="Cambria Math" panose="02040503050406030204" pitchFamily="18" charset="0"/>
                          </a:rPr>
                          <m:t>  </m:t>
                        </m:r>
                        <m:m>
                          <m:mPr>
                            <m:mcs>
                              <m:mc>
                                <m:mcPr>
                                  <m:count m:val="1"/>
                                  <m:mcJc m:val="center"/>
                                </m:mcPr>
                              </m:mc>
                            </m:mcs>
                            <m:ctrlPr>
                              <a:rPr lang="zh-CN" altLang="en-US" b="0"/>
                            </m:ctrlPr>
                          </m:mPr>
                          <m:mr>
                            <m:e>
                              <m:r>
                                <m:rPr>
                                  <m:brk m:alnAt="7"/>
                                </m:rPr>
                                <a:rPr lang="zh-CN" altLang="en-US" b="0">
                                  <a:latin typeface="Cambria Math" panose="02040503050406030204" pitchFamily="18" charset="0"/>
                                </a:rPr>
                                <m:t>2</m:t>
                              </m:r>
                            </m:e>
                          </m:mr>
                          <m:mr>
                            <m:e>
                              <m:r>
                                <a:rPr lang="zh-CN" altLang="en-US" b="0">
                                  <a:latin typeface="Cambria Math" panose="02040503050406030204" pitchFamily="18" charset="0"/>
                                </a:rPr>
                                <m:t>1</m:t>
                              </m:r>
                            </m:e>
                          </m:mr>
                        </m:m>
                        <m:r>
                          <a:rPr lang="zh-CN" altLang="en-US" b="0">
                            <a:latin typeface="Cambria Math" panose="02040503050406030204" pitchFamily="18" charset="0"/>
                          </a:rPr>
                          <m:t>  </m:t>
                        </m:r>
                        <m:m>
                          <m:mPr>
                            <m:mcs>
                              <m:mc>
                                <m:mcPr>
                                  <m:count m:val="1"/>
                                  <m:mcJc m:val="center"/>
                                </m:mcPr>
                              </m:mc>
                            </m:mcs>
                            <m:ctrlPr>
                              <a:rPr lang="zh-CN" altLang="en-US" b="0"/>
                            </m:ctrlPr>
                          </m:mPr>
                          <m:mr>
                            <m:e>
                              <m:r>
                                <m:rPr>
                                  <m:brk m:alnAt="7"/>
                                </m:rPr>
                                <a:rPr lang="zh-CN" altLang="en-US" b="0">
                                  <a:latin typeface="Cambria Math" panose="02040503050406030204" pitchFamily="18" charset="0"/>
                                </a:rPr>
                                <m:t>3</m:t>
                              </m:r>
                            </m:e>
                          </m:mr>
                          <m:mr>
                            <m:e>
                              <m:r>
                                <a:rPr lang="zh-CN" altLang="en-US" b="0">
                                  <a:latin typeface="Cambria Math" panose="02040503050406030204" pitchFamily="18" charset="0"/>
                                </a:rPr>
                                <m:t>2</m:t>
                              </m:r>
                            </m:e>
                          </m:mr>
                        </m:m>
                        <m:r>
                          <a:rPr lang="zh-CN" altLang="en-US" b="0">
                            <a:latin typeface="Cambria Math" panose="02040503050406030204" pitchFamily="18" charset="0"/>
                          </a:rPr>
                          <m:t>  </m:t>
                        </m:r>
                        <m:m>
                          <m:mPr>
                            <m:mcs>
                              <m:mc>
                                <m:mcPr>
                                  <m:count m:val="1"/>
                                  <m:mcJc m:val="center"/>
                                </m:mcPr>
                              </m:mc>
                            </m:mcs>
                            <m:ctrlPr>
                              <a:rPr lang="zh-CN" altLang="en-US" b="0"/>
                            </m:ctrlPr>
                          </m:mPr>
                          <m:mr>
                            <m:e>
                              <m:r>
                                <m:rPr>
                                  <m:brk m:alnAt="7"/>
                                </m:rPr>
                                <a:rPr lang="zh-CN" altLang="en-US" b="0">
                                  <a:latin typeface="Cambria Math" panose="02040503050406030204" pitchFamily="18" charset="0"/>
                                </a:rPr>
                                <m:t>4</m:t>
                              </m:r>
                            </m:e>
                          </m:mr>
                          <m:mr>
                            <m:e>
                              <m:r>
                                <a:rPr lang="zh-CN" altLang="en-US" b="0">
                                  <a:latin typeface="Cambria Math" panose="02040503050406030204" pitchFamily="18" charset="0"/>
                                </a:rPr>
                                <m:t>5</m:t>
                              </m:r>
                            </m:e>
                          </m:mr>
                        </m:m>
                        <m:r>
                          <a:rPr lang="zh-CN" altLang="en-US" b="0">
                            <a:latin typeface="Cambria Math" panose="02040503050406030204" pitchFamily="18" charset="0"/>
                          </a:rPr>
                          <m:t>  </m:t>
                        </m:r>
                        <m:m>
                          <m:mPr>
                            <m:mcs>
                              <m:mc>
                                <m:mcPr>
                                  <m:count m:val="1"/>
                                  <m:mcJc m:val="center"/>
                                </m:mcPr>
                              </m:mc>
                            </m:mcs>
                            <m:ctrlPr>
                              <a:rPr lang="zh-CN" altLang="en-US" b="0"/>
                            </m:ctrlPr>
                          </m:mPr>
                          <m:mr>
                            <m:e>
                              <m:r>
                                <m:rPr>
                                  <m:brk m:alnAt="7"/>
                                </m:rPr>
                                <a:rPr lang="zh-CN" altLang="en-US" b="0">
                                  <a:latin typeface="Cambria Math" panose="02040503050406030204" pitchFamily="18" charset="0"/>
                                </a:rPr>
                                <m:t>5</m:t>
                              </m:r>
                            </m:e>
                          </m:mr>
                          <m:mr>
                            <m:e>
                              <m:r>
                                <a:rPr lang="zh-CN" altLang="en-US" b="0">
                                  <a:latin typeface="Cambria Math" panose="02040503050406030204" pitchFamily="18" charset="0"/>
                                </a:rPr>
                                <m:t>4</m:t>
                              </m:r>
                            </m:e>
                          </m:mr>
                        </m:m>
                      </m:e>
                    </m:d>
                  </m:oMath>
                </a14:m>
                <a:endParaRPr lang="zh-CN" altLang="en-US"/>
              </a:p>
              <a:p>
                <a:pPr algn="l">
                  <a:lnSpc>
                    <a:spcPct val="90000"/>
                  </a:lnSpc>
                  <a:buClrTx/>
                  <a:buSzTx/>
                  <a:buFont typeface="Arial" panose="020B0604020202020204" pitchFamily="34" charset="0"/>
                  <a:buChar char="•"/>
                </a:pPr>
                <a14:m>
                  <m:oMath xmlns:m="http://schemas.openxmlformats.org/officeDocument/2006/math">
                    <m:r>
                      <a:rPr lang="zh-CN" altLang="en-US">
                        <a:latin typeface="Cambria Math" panose="02040503050406030204" pitchFamily="18" charset="0"/>
                      </a:rPr>
                      <m:t>𝜋</m:t>
                    </m:r>
                  </m:oMath>
                </a14:m>
                <a:r>
                  <a:rPr lang="zh-CN" altLang="en-US">
                    <a:sym typeface="+mn-ea"/>
                  </a:rPr>
                  <a:t>可以进行圈的分解，我们可以将上面的排列写成</a:t>
                </a:r>
                <a14:m>
                  <m:oMath xmlns:m="http://schemas.openxmlformats.org/officeDocument/2006/math">
                    <m:d>
                      <m:dPr>
                        <m:ctrlPr>
                          <a:rPr lang="zh-CN" altLang="en-US"/>
                        </m:ctrlPr>
                      </m:dPr>
                      <m:e>
                        <m:r>
                          <a:rPr lang="zh-CN" altLang="en-US" b="0">
                            <a:latin typeface="Cambria Math" panose="02040503050406030204" pitchFamily="18" charset="0"/>
                          </a:rPr>
                          <m:t>132</m:t>
                        </m:r>
                      </m:e>
                    </m:d>
                    <m:d>
                      <m:dPr>
                        <m:ctrlPr>
                          <a:rPr lang="zh-CN" altLang="en-US"/>
                        </m:ctrlPr>
                      </m:dPr>
                      <m:e>
                        <m:r>
                          <a:rPr lang="zh-CN" altLang="en-US" b="0">
                            <a:latin typeface="Cambria Math" panose="02040503050406030204" pitchFamily="18" charset="0"/>
                          </a:rPr>
                          <m:t>45</m:t>
                        </m:r>
                      </m:e>
                    </m:d>
                  </m:oMath>
                </a14:m>
                <a:r>
                  <a:rPr lang="zh-CN" altLang="en-US">
                    <a:sym typeface="+mn-ea"/>
                  </a:rPr>
                  <a:t>，这种圈的分解与</a:t>
                </a:r>
                <a14:m>
                  <m:oMath xmlns:m="http://schemas.openxmlformats.org/officeDocument/2006/math">
                    <m:r>
                      <a:rPr lang="zh-CN" altLang="en-US">
                        <a:latin typeface="Cambria Math" panose="02040503050406030204" pitchFamily="18" charset="0"/>
                      </a:rPr>
                      <m:t>𝜋</m:t>
                    </m:r>
                  </m:oMath>
                </a14:m>
                <a:r>
                  <a:rPr lang="zh-CN" altLang="en-US">
                    <a:sym typeface="+mn-ea"/>
                  </a:rPr>
                  <a:t>是一一对应的，</a:t>
                </a:r>
                <a14:m>
                  <m:oMath xmlns:m="http://schemas.openxmlformats.org/officeDocument/2006/math">
                    <m:r>
                      <a:rPr lang="zh-CN" altLang="en-US">
                        <a:latin typeface="Cambria Math" panose="02040503050406030204" pitchFamily="18" charset="0"/>
                      </a:rPr>
                      <m:t>𝜋</m:t>
                    </m:r>
                  </m:oMath>
                </a14:m>
                <a:r>
                  <a:rPr lang="zh-CN" altLang="en-US">
                    <a:sym typeface="+mn-ea"/>
                  </a:rPr>
                  <a:t>的圈之间是无序的。</a:t>
                </a:r>
                <a:endParaRPr lang="zh-CN" altLang="en-US"/>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组合数的常用式子们</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lnSpc>
                    <a:spcPct val="90000"/>
                  </a:lnSpc>
                  <a:buClrTx/>
                  <a:buSzTx/>
                  <a:buFont typeface="Arial" panose="020B0604020202020204" pitchFamily="34" charset="0"/>
                  <a:buChar char="•"/>
                </a:pPr>
                <a14:m>
                  <m:oMath xmlns:m="http://schemas.openxmlformats.org/officeDocument/2006/math">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sub>
                      <m:sup>
                        <m:r>
                          <a:rPr lang="zh-CN" altLang="en-US" b="0">
                            <a:latin typeface="Cambria Math" panose="02040503050406030204" pitchFamily="18" charset="0"/>
                          </a:rPr>
                          <m:t>𝑘</m:t>
                        </m:r>
                      </m:sup>
                    </m:sSubSup>
                    <m:r>
                      <a:rPr lang="zh-CN" altLang="en-US">
                        <a:latin typeface="Cambria Math" panose="02040503050406030204" pitchFamily="18" charset="0"/>
                      </a:rPr>
                      <m:t>=</m:t>
                    </m:r>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sub>
                      <m:sup>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𝑘</m:t>
                        </m:r>
                      </m:sup>
                    </m:sSubSup>
                  </m:oMath>
                </a14:m>
                <a:endParaRPr lang="zh-CN" altLang="en-US"/>
              </a:p>
              <a:p>
                <a:pPr algn="l">
                  <a:lnSpc>
                    <a:spcPct val="90000"/>
                  </a:lnSpc>
                  <a:buClrTx/>
                  <a:buSzTx/>
                  <a:buFont typeface="Arial" panose="020B0604020202020204" pitchFamily="34" charset="0"/>
                  <a:buChar char="•"/>
                </a:pPr>
                <a14:m>
                  <m:oMath xmlns:m="http://schemas.openxmlformats.org/officeDocument/2006/math">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1</m:t>
                        </m:r>
                      </m:sub>
                      <m:sup>
                        <m:r>
                          <a:rPr lang="zh-CN" altLang="en-US" b="0">
                            <a:latin typeface="Cambria Math" panose="02040503050406030204" pitchFamily="18" charset="0"/>
                          </a:rPr>
                          <m:t>𝑘</m:t>
                        </m:r>
                      </m:sup>
                    </m:sSubSup>
                    <m:r>
                      <a:rPr lang="zh-CN" altLang="en-US">
                        <a:latin typeface="Cambria Math" panose="02040503050406030204" pitchFamily="18" charset="0"/>
                      </a:rPr>
                      <m:t>=</m:t>
                    </m:r>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sub>
                      <m:sup>
                        <m:r>
                          <a:rPr lang="zh-CN" altLang="en-US" b="0">
                            <a:latin typeface="Cambria Math" panose="02040503050406030204" pitchFamily="18" charset="0"/>
                          </a:rPr>
                          <m:t>𝑘</m:t>
                        </m:r>
                        <m:r>
                          <a:rPr lang="zh-CN" altLang="en-US" b="0">
                            <a:latin typeface="Cambria Math" panose="02040503050406030204" pitchFamily="18" charset="0"/>
                          </a:rPr>
                          <m:t>−</m:t>
                        </m:r>
                        <m:r>
                          <a:rPr lang="zh-CN" altLang="en-US" b="0">
                            <a:latin typeface="Cambria Math" panose="02040503050406030204" pitchFamily="18" charset="0"/>
                          </a:rPr>
                          <m:t>1</m:t>
                        </m:r>
                      </m:sup>
                    </m:sSubSup>
                    <m:r>
                      <a:rPr lang="zh-CN" altLang="en-US">
                        <a:latin typeface="Cambria Math" panose="02040503050406030204" pitchFamily="18" charset="0"/>
                      </a:rPr>
                      <m:t>+</m:t>
                    </m:r>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sub>
                      <m:sup>
                        <m:r>
                          <a:rPr lang="zh-CN" altLang="en-US" b="0">
                            <a:latin typeface="Cambria Math" panose="02040503050406030204" pitchFamily="18" charset="0"/>
                          </a:rPr>
                          <m:t>𝑘</m:t>
                        </m:r>
                      </m:sup>
                    </m:sSubSup>
                  </m:oMath>
                </a14:m>
                <a:endParaRPr lang="zh-CN" altLang="en-US"/>
              </a:p>
              <a:p>
                <a:pPr algn="l">
                  <a:lnSpc>
                    <a:spcPct val="90000"/>
                  </a:lnSpc>
                  <a:buClrTx/>
                  <a:buSzTx/>
                  <a:buFont typeface="Arial" panose="020B0604020202020204" pitchFamily="34" charset="0"/>
                  <a:buChar char="•"/>
                </a:pPr>
                <a14:m>
                  <m:oMath xmlns:m="http://schemas.openxmlformats.org/officeDocument/2006/math">
                    <m:r>
                      <a:rPr lang="zh-CN" altLang="en-US" b="0">
                        <a:latin typeface="Cambria Math" panose="02040503050406030204" pitchFamily="18" charset="0"/>
                      </a:rPr>
                      <m:t>𝑘</m:t>
                    </m:r>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sub>
                      <m:sup>
                        <m:r>
                          <a:rPr lang="zh-CN" altLang="en-US" b="0">
                            <a:latin typeface="Cambria Math" panose="02040503050406030204" pitchFamily="18" charset="0"/>
                          </a:rPr>
                          <m:t>𝑘</m:t>
                        </m:r>
                      </m:sup>
                    </m:sSubSup>
                    <m:r>
                      <a:rPr lang="zh-CN" altLang="en-US">
                        <a:latin typeface="Cambria Math" panose="02040503050406030204" pitchFamily="18" charset="0"/>
                      </a:rPr>
                      <m:t>=</m:t>
                    </m:r>
                    <m:r>
                      <a:rPr lang="zh-CN" altLang="en-US" b="0">
                        <a:latin typeface="Cambria Math" panose="02040503050406030204" pitchFamily="18" charset="0"/>
                      </a:rPr>
                      <m:t>𝑛</m:t>
                    </m:r>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1</m:t>
                        </m:r>
                      </m:sub>
                      <m:sup>
                        <m:r>
                          <a:rPr lang="zh-CN" altLang="en-US" b="0">
                            <a:latin typeface="Cambria Math" panose="02040503050406030204" pitchFamily="18" charset="0"/>
                          </a:rPr>
                          <m:t>𝑘</m:t>
                        </m:r>
                        <m:r>
                          <a:rPr lang="zh-CN" altLang="en-US" b="0">
                            <a:latin typeface="Cambria Math" panose="02040503050406030204" pitchFamily="18" charset="0"/>
                          </a:rPr>
                          <m:t>−</m:t>
                        </m:r>
                        <m:r>
                          <a:rPr lang="zh-CN" altLang="en-US" b="0">
                            <a:latin typeface="Cambria Math" panose="02040503050406030204" pitchFamily="18" charset="0"/>
                          </a:rPr>
                          <m:t>1</m:t>
                        </m:r>
                      </m:sup>
                    </m:sSubSup>
                  </m:oMath>
                </a14:m>
                <a:endParaRPr lang="zh-CN" altLang="en-US"/>
              </a:p>
              <a:p>
                <a:pPr algn="l">
                  <a:lnSpc>
                    <a:spcPct val="90000"/>
                  </a:lnSpc>
                  <a:buClrTx/>
                  <a:buSzTx/>
                  <a:buFont typeface="Arial" panose="020B0604020202020204" pitchFamily="34" charset="0"/>
                  <a:buChar char="•"/>
                </a:pPr>
                <a14:m>
                  <m:oMath xmlns:m="http://schemas.openxmlformats.org/officeDocument/2006/math">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sub>
                      <m:sup>
                        <m:r>
                          <a:rPr lang="zh-CN" altLang="en-US" b="0">
                            <a:latin typeface="Cambria Math" panose="02040503050406030204" pitchFamily="18" charset="0"/>
                          </a:rPr>
                          <m:t>𝑘</m:t>
                        </m:r>
                      </m:sup>
                    </m:sSubSup>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𝑘</m:t>
                        </m:r>
                      </m:sub>
                      <m:sup>
                        <m:r>
                          <a:rPr lang="zh-CN" altLang="en-US" b="0">
                            <a:latin typeface="Cambria Math" panose="02040503050406030204" pitchFamily="18" charset="0"/>
                          </a:rPr>
                          <m:t>𝑚</m:t>
                        </m:r>
                      </m:sup>
                    </m:sSubSup>
                    <m:r>
                      <a:rPr lang="zh-CN" altLang="en-US">
                        <a:latin typeface="Cambria Math" panose="02040503050406030204" pitchFamily="18" charset="0"/>
                      </a:rPr>
                      <m:t>=</m:t>
                    </m:r>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sub>
                      <m:sup>
                        <m:r>
                          <a:rPr lang="zh-CN" altLang="en-US" b="0">
                            <a:latin typeface="Cambria Math" panose="02040503050406030204" pitchFamily="18" charset="0"/>
                          </a:rPr>
                          <m:t>𝑚</m:t>
                        </m:r>
                      </m:sup>
                    </m:sSubSup>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𝑚</m:t>
                        </m:r>
                      </m:sub>
                      <m:sup>
                        <m:r>
                          <a:rPr lang="zh-CN" altLang="en-US" b="0">
                            <a:latin typeface="Cambria Math" panose="02040503050406030204" pitchFamily="18" charset="0"/>
                          </a:rPr>
                          <m:t>𝑘</m:t>
                        </m:r>
                        <m:r>
                          <a:rPr lang="zh-CN" altLang="en-US" b="0">
                            <a:latin typeface="Cambria Math" panose="02040503050406030204" pitchFamily="18" charset="0"/>
                          </a:rPr>
                          <m:t>−</m:t>
                        </m:r>
                        <m:r>
                          <a:rPr lang="zh-CN" altLang="en-US" b="0">
                            <a:latin typeface="Cambria Math" panose="02040503050406030204" pitchFamily="18" charset="0"/>
                          </a:rPr>
                          <m:t>𝑚</m:t>
                        </m:r>
                      </m:sup>
                    </m:sSubSup>
                    <m:r>
                      <a:rPr lang="zh-CN" altLang="en-US">
                        <a:latin typeface="Cambria Math" panose="02040503050406030204" pitchFamily="18" charset="0"/>
                      </a:rPr>
                      <m:t>=</m:t>
                    </m:r>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sub>
                      <m:sup>
                        <m:r>
                          <a:rPr lang="zh-CN" altLang="en-US" b="0">
                            <a:latin typeface="Cambria Math" panose="02040503050406030204" pitchFamily="18" charset="0"/>
                          </a:rPr>
                          <m:t>𝑘</m:t>
                        </m:r>
                        <m:r>
                          <a:rPr lang="zh-CN" altLang="en-US" b="0">
                            <a:latin typeface="Cambria Math" panose="02040503050406030204" pitchFamily="18" charset="0"/>
                          </a:rPr>
                          <m:t>−</m:t>
                        </m:r>
                        <m:r>
                          <a:rPr lang="zh-CN" altLang="en-US" b="0">
                            <a:latin typeface="Cambria Math" panose="02040503050406030204" pitchFamily="18" charset="0"/>
                          </a:rPr>
                          <m:t>𝑚</m:t>
                        </m:r>
                      </m:sup>
                    </m:sSubSup>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𝑘</m:t>
                        </m:r>
                        <m:r>
                          <a:rPr lang="zh-CN" altLang="en-US" b="0">
                            <a:latin typeface="Cambria Math" panose="02040503050406030204" pitchFamily="18" charset="0"/>
                          </a:rPr>
                          <m:t>+</m:t>
                        </m:r>
                        <m:r>
                          <a:rPr lang="zh-CN" altLang="en-US" b="0">
                            <a:latin typeface="Cambria Math" panose="02040503050406030204" pitchFamily="18" charset="0"/>
                          </a:rPr>
                          <m:t>𝑚</m:t>
                        </m:r>
                      </m:sub>
                      <m:sup>
                        <m:r>
                          <a:rPr lang="zh-CN" altLang="en-US" b="0">
                            <a:latin typeface="Cambria Math" panose="02040503050406030204" pitchFamily="18" charset="0"/>
                          </a:rPr>
                          <m:t>𝑚</m:t>
                        </m:r>
                      </m:sup>
                    </m:sSubSup>
                  </m:oMath>
                </a14:m>
                <a:endParaRPr lang="zh-CN" altLang="en-US"/>
              </a:p>
              <a:p>
                <a:pPr algn="l">
                  <a:lnSpc>
                    <a:spcPct val="90000"/>
                  </a:lnSpc>
                  <a:buClrTx/>
                  <a:buSzTx/>
                  <a:buFont typeface="Arial" panose="020B0604020202020204" pitchFamily="34" charset="0"/>
                  <a:buChar char="•"/>
                </a:pPr>
                <a14:m>
                  <m:oMath xmlns:m="http://schemas.openxmlformats.org/officeDocument/2006/math">
                    <m:nary>
                      <m:naryPr>
                        <m:chr m:val="∑"/>
                        <m:grow m:val="on"/>
                        <m:limLoc m:val="undOvr"/>
                        <m:ctrlPr>
                          <a:rPr lang="zh-CN" altLang="en-US"/>
                        </m:ctrlPr>
                      </m:naryPr>
                      <m:sub>
                        <m:r>
                          <a:rPr lang="zh-CN" altLang="en-US">
                            <a:latin typeface="Cambria Math" panose="02040503050406030204" pitchFamily="18" charset="0"/>
                          </a:rPr>
                          <m:t>𝑖</m:t>
                        </m:r>
                        <m:r>
                          <a:rPr lang="zh-CN" altLang="en-US">
                            <a:latin typeface="Cambria Math" panose="02040503050406030204" pitchFamily="18" charset="0"/>
                          </a:rPr>
                          <m:t>=</m:t>
                        </m:r>
                        <m:r>
                          <a:rPr lang="zh-CN" altLang="en-US">
                            <a:latin typeface="Cambria Math" panose="02040503050406030204" pitchFamily="18" charset="0"/>
                          </a:rPr>
                          <m:t>0</m:t>
                        </m:r>
                      </m:sub>
                      <m:sup>
                        <m:r>
                          <a:rPr lang="zh-CN" altLang="en-US">
                            <a:latin typeface="Cambria Math" panose="02040503050406030204" pitchFamily="18" charset="0"/>
                          </a:rPr>
                          <m:t>𝑛</m:t>
                        </m:r>
                      </m:sup>
                      <m:e>
                        <m:sSubSup>
                          <m:sSubSupPr>
                            <m:ctrlPr>
                              <a:rPr lang="zh-CN" altLang="en-US"/>
                            </m:ctrlPr>
                          </m:sSubSupPr>
                          <m:e>
                            <m:r>
                              <a:rPr lang="zh-CN" altLang="en-US">
                                <a:latin typeface="Cambria Math" panose="02040503050406030204" pitchFamily="18" charset="0"/>
                              </a:rPr>
                              <m:t>𝐶</m:t>
                            </m:r>
                          </m:e>
                          <m:sub>
                            <m:r>
                              <a:rPr lang="zh-CN" altLang="en-US">
                                <a:latin typeface="Cambria Math" panose="02040503050406030204" pitchFamily="18" charset="0"/>
                              </a:rPr>
                              <m:t>𝑛</m:t>
                            </m:r>
                          </m:sub>
                          <m:sup>
                            <m:r>
                              <a:rPr lang="zh-CN" altLang="en-US">
                                <a:latin typeface="Cambria Math" panose="02040503050406030204" pitchFamily="18" charset="0"/>
                              </a:rPr>
                              <m:t>𝑖</m:t>
                            </m:r>
                          </m:sup>
                        </m:sSubSup>
                      </m:e>
                    </m:nary>
                    <m:r>
                      <a:rPr lang="zh-CN" altLang="en-US" b="0">
                        <a:latin typeface="Cambria Math" panose="02040503050406030204" pitchFamily="18" charset="0"/>
                      </a:rPr>
                      <m:t>=</m:t>
                    </m:r>
                    <m:sSup>
                      <m:sSupPr>
                        <m:ctrlPr>
                          <a:rPr lang="zh-CN" altLang="en-US" b="0"/>
                        </m:ctrlPr>
                      </m:sSupPr>
                      <m:e>
                        <m:r>
                          <a:rPr lang="zh-CN" altLang="en-US" b="0">
                            <a:latin typeface="Cambria Math" panose="02040503050406030204" pitchFamily="18" charset="0"/>
                          </a:rPr>
                          <m:t>2</m:t>
                        </m:r>
                      </m:e>
                      <m:sup>
                        <m:r>
                          <a:rPr lang="zh-CN" altLang="en-US" b="0">
                            <a:latin typeface="Cambria Math" panose="02040503050406030204" pitchFamily="18" charset="0"/>
                          </a:rPr>
                          <m:t>𝑛</m:t>
                        </m:r>
                      </m:sup>
                    </m:sSup>
                  </m:oMath>
                </a14:m>
                <a:endParaRPr lang="zh-CN" altLang="en-US" b="0"/>
              </a:p>
              <a:p>
                <a:pPr algn="l">
                  <a:lnSpc>
                    <a:spcPct val="90000"/>
                  </a:lnSpc>
                  <a:buClrTx/>
                  <a:buSzTx/>
                  <a:buFont typeface="Arial" panose="020B0604020202020204" pitchFamily="34" charset="0"/>
                  <a:buChar char="•"/>
                </a:pPr>
                <a:endParaRPr lang="zh-CN" altLang="en-US"/>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常用式子们</a:t>
            </a:r>
            <a:r>
              <a:rPr lang="en-US" altLang="zh-CN"/>
              <a:t>(</a:t>
            </a:r>
            <a:r>
              <a:rPr lang="zh-CN" altLang="en-US"/>
              <a:t>续</a:t>
            </a:r>
            <a:r>
              <a:rPr lang="en-US" altLang="zh-CN"/>
              <a:t>)</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lnSpc>
                    <a:spcPct val="90000"/>
                  </a:lnSpc>
                  <a:buClrTx/>
                  <a:buSzTx/>
                  <a:buFont typeface="Arial" panose="020B0604020202020204" pitchFamily="34" charset="0"/>
                  <a:buChar char="•"/>
                </a:pPr>
                <a14:m>
                  <m:oMath xmlns:m="http://schemas.openxmlformats.org/officeDocument/2006/math">
                    <m:nary>
                      <m:naryPr>
                        <m:chr m:val="∑"/>
                        <m:grow m:val="on"/>
                        <m:limLoc m:val="undOvr"/>
                        <m:ctrlPr>
                          <a:rPr lang="zh-CN" altLang="en-US"/>
                        </m:ctrlPr>
                      </m:naryPr>
                      <m:sub>
                        <m:r>
                          <a:rPr lang="zh-CN" altLang="en-US">
                            <a:latin typeface="Cambria Math" panose="02040503050406030204" pitchFamily="18" charset="0"/>
                          </a:rPr>
                          <m:t>𝑖</m:t>
                        </m:r>
                        <m:r>
                          <a:rPr lang="zh-CN" altLang="en-US">
                            <a:latin typeface="Cambria Math" panose="02040503050406030204" pitchFamily="18" charset="0"/>
                          </a:rPr>
                          <m:t>=</m:t>
                        </m:r>
                        <m:r>
                          <a:rPr lang="zh-CN" altLang="en-US">
                            <a:latin typeface="Cambria Math" panose="02040503050406030204" pitchFamily="18" charset="0"/>
                          </a:rPr>
                          <m:t>0</m:t>
                        </m:r>
                      </m:sub>
                      <m:sup>
                        <m:r>
                          <a:rPr lang="zh-CN" altLang="en-US">
                            <a:latin typeface="Cambria Math" panose="02040503050406030204" pitchFamily="18" charset="0"/>
                          </a:rPr>
                          <m:t>𝑛</m:t>
                        </m:r>
                      </m:sup>
                      <m:e>
                        <m:sSup>
                          <m:sSupPr>
                            <m:ctrlPr>
                              <a:rPr lang="zh-CN" altLang="en-US"/>
                            </m:ctrlPr>
                          </m:sSupPr>
                          <m:e>
                            <m:d>
                              <m:dPr>
                                <m:ctrlPr>
                                  <a:rPr lang="zh-CN" altLang="en-US"/>
                                </m:ctrlPr>
                              </m:dPr>
                              <m:e>
                                <m:r>
                                  <a:rPr lang="zh-CN" altLang="en-US">
                                    <a:latin typeface="Cambria Math" panose="02040503050406030204" pitchFamily="18" charset="0"/>
                                  </a:rPr>
                                  <m:t>−</m:t>
                                </m:r>
                                <m:r>
                                  <a:rPr lang="zh-CN" altLang="en-US">
                                    <a:latin typeface="Cambria Math" panose="02040503050406030204" pitchFamily="18" charset="0"/>
                                  </a:rPr>
                                  <m:t>1</m:t>
                                </m:r>
                              </m:e>
                            </m:d>
                          </m:e>
                          <m:sup>
                            <m:r>
                              <a:rPr lang="zh-CN" altLang="en-US">
                                <a:latin typeface="Cambria Math" panose="02040503050406030204" pitchFamily="18" charset="0"/>
                              </a:rPr>
                              <m:t>𝑖</m:t>
                            </m:r>
                          </m:sup>
                        </m:sSup>
                        <m:sSubSup>
                          <m:sSubSupPr>
                            <m:ctrlPr>
                              <a:rPr lang="zh-CN" altLang="en-US"/>
                            </m:ctrlPr>
                          </m:sSubSupPr>
                          <m:e>
                            <m:r>
                              <a:rPr lang="zh-CN" altLang="en-US">
                                <a:latin typeface="Cambria Math" panose="02040503050406030204" pitchFamily="18" charset="0"/>
                              </a:rPr>
                              <m:t>𝐶</m:t>
                            </m:r>
                          </m:e>
                          <m:sub>
                            <m:r>
                              <a:rPr lang="zh-CN" altLang="en-US">
                                <a:latin typeface="Cambria Math" panose="02040503050406030204" pitchFamily="18" charset="0"/>
                              </a:rPr>
                              <m:t>𝑛</m:t>
                            </m:r>
                          </m:sub>
                          <m:sup>
                            <m:r>
                              <a:rPr lang="zh-CN" altLang="en-US">
                                <a:latin typeface="Cambria Math" panose="02040503050406030204" pitchFamily="18" charset="0"/>
                              </a:rPr>
                              <m:t>𝑖</m:t>
                            </m:r>
                          </m:sup>
                        </m:sSubSup>
                      </m:e>
                    </m:nary>
                    <m:r>
                      <a:rPr lang="zh-CN" altLang="en-US" b="0">
                        <a:latin typeface="Cambria Math" panose="02040503050406030204" pitchFamily="18" charset="0"/>
                      </a:rPr>
                      <m:t>=</m:t>
                    </m:r>
                    <m:r>
                      <a:rPr lang="zh-CN" altLang="en-US" b="0">
                        <a:latin typeface="Cambria Math" panose="02040503050406030204" pitchFamily="18" charset="0"/>
                      </a:rPr>
                      <m:t>0</m:t>
                    </m:r>
                  </m:oMath>
                </a14:m>
                <a:endParaRPr lang="zh-CN" altLang="en-US"/>
              </a:p>
              <a:p>
                <a:pPr algn="l">
                  <a:lnSpc>
                    <a:spcPct val="90000"/>
                  </a:lnSpc>
                  <a:buClrTx/>
                  <a:buSzTx/>
                  <a:buFont typeface="Arial" panose="020B0604020202020204" pitchFamily="34" charset="0"/>
                  <a:buChar char="•"/>
                </a:pPr>
                <a14:m>
                  <m:oMath xmlns:m="http://schemas.openxmlformats.org/officeDocument/2006/math">
                    <m:nary>
                      <m:naryPr>
                        <m:chr m:val="∑"/>
                        <m:grow m:val="on"/>
                        <m:limLoc m:val="undOvr"/>
                        <m:ctrlPr>
                          <a:rPr lang="zh-CN" altLang="en-US"/>
                        </m:ctrlPr>
                      </m:naryPr>
                      <m:sub>
                        <m:r>
                          <a:rPr lang="zh-CN" altLang="en-US">
                            <a:latin typeface="Cambria Math" panose="02040503050406030204" pitchFamily="18" charset="0"/>
                          </a:rPr>
                          <m:t>𝑖</m:t>
                        </m:r>
                        <m:r>
                          <a:rPr lang="zh-CN" altLang="en-US">
                            <a:latin typeface="Cambria Math" panose="02040503050406030204" pitchFamily="18" charset="0"/>
                          </a:rPr>
                          <m:t>=</m:t>
                        </m:r>
                        <m:r>
                          <a:rPr lang="zh-CN" altLang="en-US">
                            <a:latin typeface="Cambria Math" panose="02040503050406030204" pitchFamily="18" charset="0"/>
                          </a:rPr>
                          <m:t>𝑚</m:t>
                        </m:r>
                      </m:sub>
                      <m:sup>
                        <m:r>
                          <a:rPr lang="zh-CN" altLang="en-US">
                            <a:latin typeface="Cambria Math" panose="02040503050406030204" pitchFamily="18" charset="0"/>
                          </a:rPr>
                          <m:t>𝑛</m:t>
                        </m:r>
                      </m:sup>
                      <m:e>
                        <m:sSubSup>
                          <m:sSubSupPr>
                            <m:ctrlPr>
                              <a:rPr lang="zh-CN" altLang="en-US"/>
                            </m:ctrlPr>
                          </m:sSubSupPr>
                          <m:e>
                            <m:r>
                              <a:rPr lang="zh-CN" altLang="en-US">
                                <a:latin typeface="Cambria Math" panose="02040503050406030204" pitchFamily="18" charset="0"/>
                              </a:rPr>
                              <m:t>𝐶</m:t>
                            </m:r>
                          </m:e>
                          <m:sub>
                            <m:r>
                              <a:rPr lang="zh-CN" altLang="en-US">
                                <a:latin typeface="Cambria Math" panose="02040503050406030204" pitchFamily="18" charset="0"/>
                              </a:rPr>
                              <m:t>𝑖</m:t>
                            </m:r>
                          </m:sub>
                          <m:sup>
                            <m:r>
                              <a:rPr lang="zh-CN" altLang="en-US">
                                <a:latin typeface="Cambria Math" panose="02040503050406030204" pitchFamily="18" charset="0"/>
                              </a:rPr>
                              <m:t>𝑚</m:t>
                            </m:r>
                          </m:sup>
                        </m:sSubSup>
                      </m:e>
                    </m:nary>
                    <m:r>
                      <a:rPr lang="zh-CN" altLang="en-US" b="0">
                        <a:latin typeface="Cambria Math" panose="02040503050406030204" pitchFamily="18" charset="0"/>
                      </a:rPr>
                      <m:t>=</m:t>
                    </m:r>
                    <m:sSubSup>
                      <m:sSubSupPr>
                        <m:ctrlPr>
                          <a:rPr lang="zh-CN" altLang="en-US"/>
                        </m:ctrlPr>
                      </m:sSubSupPr>
                      <m:e>
                        <m:r>
                          <a:rPr lang="zh-CN" altLang="en-US">
                            <a:latin typeface="Cambria Math" panose="02040503050406030204" pitchFamily="18" charset="0"/>
                          </a:rPr>
                          <m:t>𝐶</m:t>
                        </m:r>
                      </m:e>
                      <m:sub>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1</m:t>
                        </m:r>
                      </m:sub>
                      <m:sup>
                        <m:r>
                          <a:rPr lang="zh-CN" altLang="en-US">
                            <a:latin typeface="Cambria Math" panose="02040503050406030204" pitchFamily="18" charset="0"/>
                          </a:rPr>
                          <m:t>𝑚</m:t>
                        </m:r>
                        <m:r>
                          <a:rPr lang="zh-CN" altLang="en-US">
                            <a:latin typeface="Cambria Math" panose="02040503050406030204" pitchFamily="18" charset="0"/>
                          </a:rPr>
                          <m:t>+</m:t>
                        </m:r>
                        <m:r>
                          <a:rPr lang="zh-CN" altLang="en-US">
                            <a:latin typeface="Cambria Math" panose="02040503050406030204" pitchFamily="18" charset="0"/>
                          </a:rPr>
                          <m:t>1</m:t>
                        </m:r>
                      </m:sup>
                    </m:sSubSup>
                  </m:oMath>
                </a14:m>
                <a:endParaRPr lang="zh-CN" altLang="en-US"/>
              </a:p>
              <a:p>
                <a:pPr algn="l">
                  <a:lnSpc>
                    <a:spcPct val="90000"/>
                  </a:lnSpc>
                  <a:buClrTx/>
                  <a:buSzTx/>
                  <a:buFont typeface="Arial" panose="020B0604020202020204" pitchFamily="34" charset="0"/>
                  <a:buChar char="•"/>
                </a:pPr>
                <a14:m>
                  <m:oMath xmlns:m="http://schemas.openxmlformats.org/officeDocument/2006/math">
                    <m:nary>
                      <m:naryPr>
                        <m:chr m:val="∑"/>
                        <m:grow m:val="on"/>
                        <m:limLoc m:val="undOvr"/>
                        <m:ctrlPr>
                          <a:rPr lang="zh-CN" altLang="en-US"/>
                        </m:ctrlPr>
                      </m:naryPr>
                      <m:sub>
                        <m:r>
                          <a:rPr lang="zh-CN" altLang="en-US">
                            <a:latin typeface="Cambria Math" panose="02040503050406030204" pitchFamily="18" charset="0"/>
                          </a:rPr>
                          <m:t>𝑖</m:t>
                        </m:r>
                        <m:r>
                          <a:rPr lang="zh-CN" altLang="en-US">
                            <a:latin typeface="Cambria Math" panose="02040503050406030204" pitchFamily="18" charset="0"/>
                          </a:rPr>
                          <m:t>=</m:t>
                        </m:r>
                        <m:r>
                          <a:rPr lang="zh-CN" altLang="en-US">
                            <a:latin typeface="Cambria Math" panose="02040503050406030204" pitchFamily="18" charset="0"/>
                          </a:rPr>
                          <m:t>𝑛</m:t>
                        </m:r>
                      </m:sub>
                      <m:sup>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sup>
                      <m:e>
                        <m:sSubSup>
                          <m:sSubSupPr>
                            <m:ctrlPr>
                              <a:rPr lang="zh-CN" altLang="en-US"/>
                            </m:ctrlPr>
                          </m:sSubSupPr>
                          <m:e>
                            <m:r>
                              <a:rPr lang="zh-CN" altLang="en-US">
                                <a:latin typeface="Cambria Math" panose="02040503050406030204" pitchFamily="18" charset="0"/>
                              </a:rPr>
                              <m:t>𝐶</m:t>
                            </m:r>
                          </m:e>
                          <m:sub>
                            <m:r>
                              <a:rPr lang="zh-CN" altLang="en-US">
                                <a:latin typeface="Cambria Math" panose="02040503050406030204" pitchFamily="18" charset="0"/>
                              </a:rPr>
                              <m:t>𝑖</m:t>
                            </m:r>
                          </m:sub>
                          <m:sup>
                            <m:r>
                              <a:rPr lang="zh-CN" altLang="en-US">
                                <a:latin typeface="Cambria Math" panose="02040503050406030204" pitchFamily="18" charset="0"/>
                              </a:rPr>
                              <m:t>𝑘</m:t>
                            </m:r>
                          </m:sup>
                        </m:sSubSup>
                      </m:e>
                    </m:nary>
                    <m:r>
                      <a:rPr lang="zh-CN" altLang="en-US" b="0">
                        <a:latin typeface="Cambria Math" panose="02040503050406030204" pitchFamily="18" charset="0"/>
                      </a:rPr>
                      <m:t>=</m:t>
                    </m:r>
                    <m:sSubSup>
                      <m:sSubSupPr>
                        <m:ctrlPr>
                          <a:rPr lang="zh-CN" altLang="en-US"/>
                        </m:ctrlPr>
                      </m:sSubSupPr>
                      <m:e>
                        <m:r>
                          <a:rPr lang="zh-CN" altLang="en-US">
                            <a:latin typeface="Cambria Math" panose="02040503050406030204" pitchFamily="18" charset="0"/>
                          </a:rPr>
                          <m:t>𝐶</m:t>
                        </m:r>
                      </m:e>
                      <m:sub>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r>
                          <a:rPr lang="zh-CN" altLang="en-US">
                            <a:latin typeface="Cambria Math" panose="02040503050406030204" pitchFamily="18" charset="0"/>
                          </a:rPr>
                          <m:t>+</m:t>
                        </m:r>
                        <m:r>
                          <a:rPr lang="zh-CN" altLang="en-US">
                            <a:latin typeface="Cambria Math" panose="02040503050406030204" pitchFamily="18" charset="0"/>
                          </a:rPr>
                          <m:t>1</m:t>
                        </m:r>
                      </m:sub>
                      <m:sup>
                        <m:r>
                          <a:rPr lang="zh-CN" altLang="en-US">
                            <a:latin typeface="Cambria Math" panose="02040503050406030204" pitchFamily="18" charset="0"/>
                          </a:rPr>
                          <m:t>𝑘</m:t>
                        </m:r>
                        <m:r>
                          <a:rPr lang="zh-CN" altLang="en-US">
                            <a:latin typeface="Cambria Math" panose="02040503050406030204" pitchFamily="18" charset="0"/>
                          </a:rPr>
                          <m:t>+</m:t>
                        </m:r>
                        <m:r>
                          <a:rPr lang="zh-CN" altLang="en-US">
                            <a:latin typeface="Cambria Math" panose="02040503050406030204" pitchFamily="18" charset="0"/>
                          </a:rPr>
                          <m:t>1</m:t>
                        </m:r>
                      </m:sup>
                    </m:sSubSup>
                    <m:r>
                      <a:rPr lang="zh-CN" altLang="en-US" b="0">
                        <a:latin typeface="Cambria Math" panose="02040503050406030204" pitchFamily="18" charset="0"/>
                      </a:rPr>
                      <m:t>−</m:t>
                    </m:r>
                    <m:sSubSup>
                      <m:sSubSupPr>
                        <m:ctrlPr>
                          <a:rPr lang="zh-CN" altLang="en-US"/>
                        </m:ctrlPr>
                      </m:sSubSupPr>
                      <m:e>
                        <m:r>
                          <a:rPr lang="zh-CN" altLang="en-US">
                            <a:latin typeface="Cambria Math" panose="02040503050406030204" pitchFamily="18" charset="0"/>
                          </a:rPr>
                          <m:t>𝐶</m:t>
                        </m:r>
                      </m:e>
                      <m:sub>
                        <m:r>
                          <a:rPr lang="zh-CN" altLang="en-US">
                            <a:latin typeface="Cambria Math" panose="02040503050406030204" pitchFamily="18" charset="0"/>
                          </a:rPr>
                          <m:t>𝑛</m:t>
                        </m:r>
                      </m:sub>
                      <m:sup>
                        <m:r>
                          <a:rPr lang="zh-CN" altLang="en-US">
                            <a:latin typeface="Cambria Math" panose="02040503050406030204" pitchFamily="18" charset="0"/>
                          </a:rPr>
                          <m:t>𝑘</m:t>
                        </m:r>
                        <m:r>
                          <a:rPr lang="zh-CN" altLang="en-US" b="0">
                            <a:latin typeface="Cambria Math" panose="02040503050406030204" pitchFamily="18" charset="0"/>
                          </a:rPr>
                          <m:t>+</m:t>
                        </m:r>
                        <m:r>
                          <a:rPr lang="zh-CN" altLang="en-US">
                            <a:latin typeface="Cambria Math" panose="02040503050406030204" pitchFamily="18" charset="0"/>
                          </a:rPr>
                          <m:t>1</m:t>
                        </m:r>
                      </m:sup>
                    </m:sSubSup>
                  </m:oMath>
                </a14:m>
                <a:endParaRPr lang="zh-CN" altLang="en-US"/>
              </a:p>
              <a:p>
                <a:pPr algn="l">
                  <a:lnSpc>
                    <a:spcPct val="90000"/>
                  </a:lnSpc>
                  <a:buClrTx/>
                  <a:buSzTx/>
                  <a:buFont typeface="Arial" panose="020B0604020202020204" pitchFamily="34" charset="0"/>
                  <a:buChar char="•"/>
                </a:pPr>
                <a14:m>
                  <m:oMath xmlns:m="http://schemas.openxmlformats.org/officeDocument/2006/math">
                    <m:nary>
                      <m:naryPr>
                        <m:chr m:val="∑"/>
                        <m:grow m:val="on"/>
                        <m:limLoc m:val="undOvr"/>
                        <m:ctrlPr>
                          <a:rPr lang="zh-CN" altLang="en-US"/>
                        </m:ctrlPr>
                      </m:naryPr>
                      <m:sub>
                        <m:r>
                          <a:rPr lang="zh-CN" altLang="en-US">
                            <a:latin typeface="Cambria Math" panose="02040503050406030204" pitchFamily="18" charset="0"/>
                          </a:rPr>
                          <m:t>𝑖</m:t>
                        </m:r>
                        <m:r>
                          <a:rPr lang="zh-CN" altLang="en-US">
                            <a:latin typeface="Cambria Math" panose="02040503050406030204" pitchFamily="18" charset="0"/>
                          </a:rPr>
                          <m:t>=</m:t>
                        </m:r>
                        <m:r>
                          <a:rPr lang="zh-CN" altLang="en-US">
                            <a:latin typeface="Cambria Math" panose="02040503050406030204" pitchFamily="18" charset="0"/>
                          </a:rPr>
                          <m:t>0</m:t>
                        </m:r>
                      </m:sub>
                      <m:sup>
                        <m:r>
                          <a:rPr lang="zh-CN" altLang="en-US" b="0">
                            <a:latin typeface="Cambria Math" panose="02040503050406030204" pitchFamily="18" charset="0"/>
                          </a:rPr>
                          <m:t>𝑘</m:t>
                        </m:r>
                      </m:sup>
                      <m:e>
                        <m:sSubSup>
                          <m:sSubSupPr>
                            <m:ctrlPr>
                              <a:rPr lang="zh-CN" altLang="en-US"/>
                            </m:ctrlPr>
                          </m:sSubSupPr>
                          <m:e>
                            <m:r>
                              <a:rPr lang="zh-CN" altLang="en-US">
                                <a:latin typeface="Cambria Math" panose="02040503050406030204" pitchFamily="18" charset="0"/>
                              </a:rPr>
                              <m:t>𝐶</m:t>
                            </m:r>
                          </m:e>
                          <m:sub>
                            <m:r>
                              <a:rPr lang="zh-CN" altLang="en-US" b="0">
                                <a:latin typeface="Cambria Math" panose="02040503050406030204" pitchFamily="18" charset="0"/>
                              </a:rPr>
                              <m:t>𝑛</m:t>
                            </m:r>
                          </m:sub>
                          <m:sup>
                            <m:r>
                              <a:rPr lang="zh-CN" altLang="en-US" b="0">
                                <a:latin typeface="Cambria Math" panose="02040503050406030204" pitchFamily="18" charset="0"/>
                              </a:rPr>
                              <m:t>𝑖</m:t>
                            </m:r>
                          </m:sup>
                        </m:sSubSup>
                        <m:sSubSup>
                          <m:sSubSupPr>
                            <m:ctrlPr>
                              <a:rPr lang="zh-CN" altLang="en-US"/>
                            </m:ctrlPr>
                          </m:sSubSupPr>
                          <m:e>
                            <m:r>
                              <a:rPr lang="zh-CN" altLang="en-US">
                                <a:latin typeface="Cambria Math" panose="02040503050406030204" pitchFamily="18" charset="0"/>
                              </a:rPr>
                              <m:t>𝐶</m:t>
                            </m:r>
                          </m:e>
                          <m:sub>
                            <m:r>
                              <a:rPr lang="zh-CN" altLang="en-US" b="0">
                                <a:latin typeface="Cambria Math" panose="02040503050406030204" pitchFamily="18" charset="0"/>
                              </a:rPr>
                              <m:t>𝑚</m:t>
                            </m:r>
                          </m:sub>
                          <m:sup>
                            <m:r>
                              <a:rPr lang="zh-CN" altLang="en-US" b="0">
                                <a:latin typeface="Cambria Math" panose="02040503050406030204" pitchFamily="18" charset="0"/>
                              </a:rPr>
                              <m:t>𝑘</m:t>
                            </m:r>
                            <m:r>
                              <a:rPr lang="zh-CN" altLang="en-US" b="0">
                                <a:latin typeface="Cambria Math" panose="02040503050406030204" pitchFamily="18" charset="0"/>
                              </a:rPr>
                              <m:t>−</m:t>
                            </m:r>
                            <m:r>
                              <a:rPr lang="zh-CN" altLang="en-US">
                                <a:latin typeface="Cambria Math" panose="02040503050406030204" pitchFamily="18" charset="0"/>
                              </a:rPr>
                              <m:t>𝑖</m:t>
                            </m:r>
                          </m:sup>
                        </m:sSubSup>
                      </m:e>
                    </m:nary>
                    <m:r>
                      <a:rPr lang="zh-CN" altLang="en-US" b="0">
                        <a:latin typeface="Cambria Math" panose="02040503050406030204" pitchFamily="18" charset="0"/>
                      </a:rPr>
                      <m:t>=</m:t>
                    </m:r>
                    <m:sSubSup>
                      <m:sSubSupPr>
                        <m:ctrlPr>
                          <a:rPr lang="zh-CN" altLang="en-US"/>
                        </m:ctrlPr>
                      </m:sSubSupPr>
                      <m:e>
                        <m:r>
                          <a:rPr lang="zh-CN" altLang="en-US">
                            <a:latin typeface="Cambria Math" panose="02040503050406030204" pitchFamily="18" charset="0"/>
                          </a:rPr>
                          <m:t>𝐶</m:t>
                        </m:r>
                      </m:e>
                      <m:sub>
                        <m:r>
                          <a:rPr lang="zh-CN" altLang="en-US">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𝑚</m:t>
                        </m:r>
                      </m:sub>
                      <m:sup>
                        <m:r>
                          <a:rPr lang="zh-CN" altLang="en-US" b="0">
                            <a:latin typeface="Cambria Math" panose="02040503050406030204" pitchFamily="18" charset="0"/>
                          </a:rPr>
                          <m:t>𝑘</m:t>
                        </m:r>
                      </m:sup>
                    </m:sSubSup>
                  </m:oMath>
                </a14:m>
                <a:endParaRPr lang="zh-CN" altLang="en-US"/>
              </a:p>
              <a:p>
                <a:pPr algn="l">
                  <a:lnSpc>
                    <a:spcPct val="90000"/>
                  </a:lnSpc>
                  <a:buClrTx/>
                  <a:buSzTx/>
                  <a:buFont typeface="Arial" panose="020B0604020202020204" pitchFamily="34" charset="0"/>
                  <a:buChar char="•"/>
                </a:pPr>
                <a14:m>
                  <m:oMath xmlns:m="http://schemas.openxmlformats.org/officeDocument/2006/math">
                    <m:sSup>
                      <m:sSupPr>
                        <m:ctrlPr>
                          <a:rPr lang="zh-CN" altLang="en-US"/>
                        </m:ctrlPr>
                      </m:sSupPr>
                      <m:e>
                        <m:d>
                          <m:dPr>
                            <m:ctrlPr>
                              <a:rPr lang="zh-CN" altLang="en-US"/>
                            </m:ctrlPr>
                          </m:dPr>
                          <m:e>
                            <m:r>
                              <a:rPr lang="zh-CN" altLang="en-US">
                                <a:latin typeface="Cambria Math" panose="02040503050406030204" pitchFamily="18" charset="0"/>
                              </a:rPr>
                              <m:t>𝑥</m:t>
                            </m:r>
                            <m:r>
                              <a:rPr lang="zh-CN" altLang="en-US">
                                <a:latin typeface="Cambria Math" panose="02040503050406030204" pitchFamily="18" charset="0"/>
                              </a:rPr>
                              <m:t>+</m:t>
                            </m:r>
                            <m:r>
                              <a:rPr lang="zh-CN" altLang="en-US">
                                <a:latin typeface="Cambria Math" panose="02040503050406030204" pitchFamily="18" charset="0"/>
                              </a:rPr>
                              <m:t>𝑎</m:t>
                            </m:r>
                          </m:e>
                        </m:d>
                      </m:e>
                      <m:sup>
                        <m:r>
                          <a:rPr lang="zh-CN" altLang="en-US">
                            <a:latin typeface="Cambria Math" panose="02040503050406030204" pitchFamily="18" charset="0"/>
                          </a:rPr>
                          <m:t>𝑛</m:t>
                        </m:r>
                      </m:sup>
                    </m:sSup>
                    <m:r>
                      <a:rPr lang="zh-CN" altLang="en-US">
                        <a:latin typeface="Cambria Math" panose="02040503050406030204" pitchFamily="18" charset="0"/>
                      </a:rPr>
                      <m:t>=</m:t>
                    </m:r>
                    <m:nary>
                      <m:naryPr>
                        <m:chr m:val="∑"/>
                        <m:ctrlPr>
                          <a:rPr lang="zh-CN" altLang="en-US"/>
                        </m:ctrlPr>
                      </m:naryPr>
                      <m:sub>
                        <m:r>
                          <a:rPr lang="zh-CN" altLang="en-US">
                            <a:latin typeface="Cambria Math" panose="02040503050406030204" pitchFamily="18" charset="0"/>
                          </a:rPr>
                          <m:t>𝑘</m:t>
                        </m:r>
                        <m:r>
                          <a:rPr lang="zh-CN" altLang="en-US">
                            <a:latin typeface="Cambria Math" panose="02040503050406030204" pitchFamily="18" charset="0"/>
                          </a:rPr>
                          <m:t>=</m:t>
                        </m:r>
                        <m:r>
                          <a:rPr lang="zh-CN" altLang="en-US">
                            <a:latin typeface="Cambria Math" panose="02040503050406030204" pitchFamily="18" charset="0"/>
                          </a:rPr>
                          <m:t>0</m:t>
                        </m:r>
                      </m:sub>
                      <m:sup>
                        <m:r>
                          <a:rPr lang="zh-CN" altLang="en-US">
                            <a:latin typeface="Cambria Math" panose="02040503050406030204" pitchFamily="18" charset="0"/>
                          </a:rPr>
                          <m:t>𝑛</m:t>
                        </m:r>
                      </m:sup>
                      <m:e>
                        <m:d>
                          <m:dPr>
                            <m:ctrlPr>
                              <a:rPr lang="zh-CN" altLang="en-US"/>
                            </m:ctrlPr>
                          </m:dPr>
                          <m:e>
                            <m:f>
                              <m:fPr>
                                <m:type m:val="noBar"/>
                                <m:ctrlPr>
                                  <a:rPr lang="zh-CN" altLang="en-US"/>
                                </m:ctrlPr>
                              </m:fPr>
                              <m:num>
                                <m:r>
                                  <a:rPr lang="zh-CN" altLang="en-US">
                                    <a:latin typeface="Cambria Math" panose="02040503050406030204" pitchFamily="18" charset="0"/>
                                  </a:rPr>
                                  <m:t>𝑛</m:t>
                                </m:r>
                              </m:num>
                              <m:den>
                                <m:r>
                                  <a:rPr lang="zh-CN" altLang="en-US">
                                    <a:latin typeface="Cambria Math" panose="02040503050406030204" pitchFamily="18" charset="0"/>
                                  </a:rPr>
                                  <m:t>𝑘</m:t>
                                </m:r>
                              </m:den>
                            </m:f>
                          </m:e>
                        </m:d>
                        <m:sSup>
                          <m:sSupPr>
                            <m:ctrlPr>
                              <a:rPr lang="zh-CN" altLang="en-US"/>
                            </m:ctrlPr>
                          </m:sSupPr>
                          <m:e>
                            <m:r>
                              <a:rPr lang="zh-CN" altLang="en-US">
                                <a:latin typeface="Cambria Math" panose="02040503050406030204" pitchFamily="18" charset="0"/>
                              </a:rPr>
                              <m:t>𝑥</m:t>
                            </m:r>
                          </m:e>
                          <m:sup>
                            <m:r>
                              <a:rPr lang="zh-CN" altLang="en-US">
                                <a:latin typeface="Cambria Math" panose="02040503050406030204" pitchFamily="18" charset="0"/>
                              </a:rPr>
                              <m:t>𝑘</m:t>
                            </m:r>
                          </m:sup>
                        </m:sSup>
                        <m:sSup>
                          <m:sSupPr>
                            <m:ctrlPr>
                              <a:rPr lang="zh-CN" altLang="en-US"/>
                            </m:ctrlPr>
                          </m:sSupPr>
                          <m:e>
                            <m:r>
                              <a:rPr lang="zh-CN" altLang="en-US">
                                <a:latin typeface="Cambria Math" panose="02040503050406030204" pitchFamily="18" charset="0"/>
                              </a:rPr>
                              <m:t>𝑎</m:t>
                            </m:r>
                          </m:e>
                          <m:sup>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𝑘</m:t>
                            </m:r>
                          </m:sup>
                        </m:sSup>
                      </m:e>
                    </m:nary>
                  </m:oMath>
                </a14:m>
                <a:endParaRPr lang="zh-CN" altLang="en-US"/>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t>用n个1和m个0组成字符串，使任意前缀的1的个数不能少于0的个数，求方案数对P取模后的值。</a:t>
                </a:r>
                <a:endParaRPr lang="zh-CN" altLang="en-US"/>
              </a:p>
              <a:p>
                <a:r>
                  <a:rPr lang="zh-CN" altLang="en-US"/>
                  <a:t>设字符串中的1为向(+1,+1)方向走，0为向(+1,−1)方向走。</a:t>
                </a:r>
                <a:endParaRPr lang="zh-CN" altLang="en-US"/>
              </a:p>
              <a:p>
                <a:r>
                  <a:rPr lang="zh-CN" altLang="en-US"/>
                  <a:t>那么相当于求从(0,0)走到(n+m,n−m)且不能跨过y=0的方案数。</a:t>
                </a:r>
                <a:endParaRPr lang="zh-CN" altLang="en-US"/>
              </a:p>
              <a:p>
                <a:r>
                  <a:rPr lang="zh-CN" altLang="en-US"/>
                  <a:t>总方案C_n+m^n，然后要减去不合法的即线路通过y=−1的。</a:t>
                </a:r>
                <a:endParaRPr lang="zh-CN" altLang="en-US"/>
              </a:p>
              <a:p>
                <a:r>
                  <a:rPr lang="zh-CN" altLang="en-US"/>
                  <a:t>将线路与y=−1交点的左边沿着y=−1做对称操作，则最后等价于从(0,−2)走到(n+m,n−m)的方案数。</a:t>
                </a:r>
                <a:endParaRPr lang="zh-CN" altLang="en-US"/>
              </a:p>
              <a:p>
                <a:r>
                  <a:rPr lang="zh-CN" altLang="en-US"/>
                  <a:t>因为从(0,−2)走到(n+m,n−m)需要向上走n−m+2次</a:t>
                </a:r>
                <a:endParaRPr lang="zh-CN" altLang="en-US"/>
              </a:p>
              <a:p>
                <a:r>
                  <a:rPr lang="zh-CN" altLang="en-US"/>
                  <a:t>所以答案是</a:t>
                </a:r>
                <a14:m>
                  <m:oMath xmlns:m="http://schemas.openxmlformats.org/officeDocument/2006/math">
                    <m:sSubSup>
                      <m:sSubSupPr>
                        <m:ctrlPr>
                          <a:rPr lang="zh-CN" altLang="en-US"/>
                        </m:ctrlPr>
                      </m:sSubSupPr>
                      <m:e>
                        <m:r>
                          <a:rPr lang="zh-CN" altLang="en-US">
                            <a:latin typeface="Cambria Math" panose="02040503050406030204" pitchFamily="18" charset="0"/>
                          </a:rPr>
                          <m:t>𝐶</m:t>
                        </m:r>
                      </m:e>
                      <m:sub>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sub>
                      <m:sup>
                        <m:r>
                          <a:rPr lang="zh-CN" altLang="en-US">
                            <a:latin typeface="Cambria Math" panose="02040503050406030204" pitchFamily="18" charset="0"/>
                          </a:rPr>
                          <m:t>𝑛</m:t>
                        </m:r>
                      </m:sup>
                    </m:sSubSup>
                    <m:r>
                      <a:rPr lang="zh-CN" altLang="en-US" b="0">
                        <a:latin typeface="Cambria Math" panose="02040503050406030204" pitchFamily="18" charset="0"/>
                      </a:rPr>
                      <m:t>−</m:t>
                    </m:r>
                    <m:sSubSup>
                      <m:sSubSupPr>
                        <m:ctrlPr>
                          <a:rPr lang="zh-CN" altLang="en-US"/>
                        </m:ctrlPr>
                      </m:sSubSupPr>
                      <m:e>
                        <m:r>
                          <a:rPr lang="zh-CN" altLang="en-US">
                            <a:latin typeface="Cambria Math" panose="02040503050406030204" pitchFamily="18" charset="0"/>
                          </a:rPr>
                          <m:t>𝐶</m:t>
                        </m:r>
                      </m:e>
                      <m:sub>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sub>
                      <m:sup>
                        <m:r>
                          <a:rPr lang="zh-CN" altLang="en-US">
                            <a:latin typeface="Cambria Math" panose="02040503050406030204" pitchFamily="18" charset="0"/>
                          </a:rPr>
                          <m:t>𝑚</m:t>
                        </m:r>
                        <m:r>
                          <a:rPr lang="zh-CN" altLang="en-US">
                            <a:latin typeface="Cambria Math" panose="02040503050406030204" pitchFamily="18" charset="0"/>
                          </a:rPr>
                          <m:t>−</m:t>
                        </m:r>
                        <m:r>
                          <a:rPr lang="zh-CN" altLang="en-US">
                            <a:latin typeface="Cambria Math" panose="02040503050406030204" pitchFamily="18" charset="0"/>
                          </a:rPr>
                          <m:t>1</m:t>
                        </m:r>
                      </m:sup>
                    </m:sSubSup>
                  </m:oMath>
                </a14:m>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pic>
        <p:nvPicPr>
          <p:cNvPr id="4" name="图片 3"/>
          <p:cNvPicPr>
            <a:picLocks noChangeAspect="1"/>
          </p:cNvPicPr>
          <p:nvPr>
            <p:custDataLst>
              <p:tags r:id="rId2"/>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26655" y="4034790"/>
            <a:ext cx="3443605" cy="2729865"/>
          </a:xfrm>
          <a:prstGeom prst="rect">
            <a:avLst/>
          </a:prstGeom>
        </p:spPr>
      </p:pic>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Catalan 数列</a:t>
            </a:r>
            <a:endParaRPr lang="zh-CN" altLang="en-US"/>
          </a:p>
        </p:txBody>
      </p:sp>
      <p:sp>
        <p:nvSpPr>
          <p:cNvPr id="3" name="内容占位符 2"/>
          <p:cNvSpPr>
            <a:spLocks noGrp="1"/>
          </p:cNvSpPr>
          <p:nvPr>
            <p:ph idx="1"/>
          </p:nvPr>
        </p:nvSpPr>
        <p:spPr/>
        <p:txBody>
          <a:bodyPr/>
          <a:p>
            <a:r>
              <a:rPr lang="zh-CN" altLang="en-US"/>
              <a:t>有 2n 个人排成一行进入剧场。入场费 5 元。其中只有 n 个人有一张 5 元钞票，另外 n 人只有 10 元钞票，剧院无其它钞票，问有多少种方法使得只要有 10 元的人买票，售票处就有 5 元的钞票找零？</a:t>
            </a:r>
            <a:endParaRPr lang="zh-CN" altLang="en-US"/>
          </a:p>
          <a:p>
            <a:r>
              <a:rPr lang="zh-CN" altLang="en-US"/>
              <a:t>一位大城市的律师在她住所以北 n 个街区和以东 n 个街区处工作。每天她走 2n 个街区去上班。如果他从不穿越（但可以碰到）从家到办公室的对角线，那么有多少条可能的道路？</a:t>
            </a:r>
            <a:endParaRPr lang="zh-CN" altLang="en-US"/>
          </a:p>
          <a:p>
            <a:r>
              <a:rPr lang="zh-CN" altLang="en-US"/>
              <a:t>在圆上选择 2n 个点，将这些点成对连接起来使得所得到的 n 条线段不相交的方法数？</a:t>
            </a:r>
            <a:endParaRPr lang="zh-CN" altLang="en-US"/>
          </a:p>
          <a:p>
            <a:r>
              <a:rPr lang="zh-CN" altLang="en-US"/>
              <a:t>对角线不相交的情况下，将一个凸多边形区域分成三角形区域的方法数？</a:t>
            </a:r>
            <a:endParaRPr lang="zh-CN" altLang="en-US"/>
          </a:p>
          <a:p>
            <a:r>
              <a:rPr lang="zh-CN" altLang="en-US"/>
              <a:t>一个栈（无穷大）的进栈序列为 1,2,3, </a:t>
            </a:r>
            <a:r>
              <a:rPr lang="en-US" altLang="zh-CN"/>
              <a:t>...</a:t>
            </a:r>
            <a:r>
              <a:rPr lang="zh-CN" altLang="en-US"/>
              <a:t> ,n 有多少个不同的出栈序列？</a:t>
            </a:r>
            <a:endParaRPr lang="zh-CN" altLang="en-US"/>
          </a:p>
          <a:p>
            <a:r>
              <a:rPr lang="zh-CN" altLang="en-US"/>
              <a:t>n 个结点可构造多少个不同的二叉树？</a:t>
            </a:r>
            <a:endParaRPr lang="zh-CN" altLang="en-US"/>
          </a:p>
          <a:p>
            <a:endParaRPr lang="zh-CN" altLang="en-US"/>
          </a:p>
          <a:p>
            <a:r>
              <a:rPr lang="en-US" altLang="zh-CN"/>
              <a:t>1,1,2,5,14,42,132</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6308090" y="5103495"/>
            <a:ext cx="4251960" cy="1210310"/>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T4</a:t>
            </a:r>
            <a:endParaRPr lang="en-US" altLang="zh-CN">
              <a:sym typeface="+mn-ea"/>
            </a:endParaRPr>
          </a:p>
        </p:txBody>
      </p:sp>
      <p:sp>
        <p:nvSpPr>
          <p:cNvPr id="3" name="内容占位符 2"/>
          <p:cNvSpPr>
            <a:spLocks noGrp="1"/>
          </p:cNvSpPr>
          <p:nvPr>
            <p:ph idx="1"/>
          </p:nvPr>
        </p:nvSpPr>
        <p:spPr>
          <a:xfrm>
            <a:off x="647700" y="1825625"/>
            <a:ext cx="10515600" cy="4879340"/>
          </a:xfrm>
        </p:spPr>
        <p:txBody>
          <a:bodyPr/>
          <a:p>
            <a:r>
              <a:rPr lang="zh-CN" altLang="en-US" dirty="0" smtClean="0">
                <a:sym typeface="+mn-ea"/>
              </a:rPr>
              <a:t>做法是去算两个</a:t>
            </a:r>
            <a:r>
              <a:rPr lang="en-US" altLang="zh-CN" dirty="0" smtClean="0">
                <a:sym typeface="+mn-ea"/>
              </a:rPr>
              <a:t>01</a:t>
            </a:r>
            <a:r>
              <a:rPr lang="zh-CN" altLang="en-US" dirty="0" smtClean="0">
                <a:sym typeface="+mn-ea"/>
              </a:rPr>
              <a:t>串的最长公共前缀</a:t>
            </a:r>
            <a:endParaRPr lang="zh-CN" altLang="en-US" dirty="0" smtClean="0">
              <a:sym typeface="+mn-ea"/>
            </a:endParaRPr>
          </a:p>
          <a:p>
            <a:r>
              <a:rPr lang="zh-CN" altLang="en-US" dirty="0" smtClean="0">
                <a:sym typeface="+mn-ea"/>
              </a:rPr>
              <a:t>算出最长公共前缀之后我们其实找到了第一个位置</a:t>
            </a:r>
            <a:r>
              <a:rPr lang="en-US" altLang="zh-CN" dirty="0" smtClean="0">
                <a:sym typeface="+mn-ea"/>
              </a:rPr>
              <a:t>k</a:t>
            </a:r>
            <a:r>
              <a:rPr lang="zh-CN" altLang="en-US" dirty="0" smtClean="0">
                <a:sym typeface="+mn-ea"/>
              </a:rPr>
              <a:t>，且两个串的第</a:t>
            </a:r>
            <a:r>
              <a:rPr lang="en-US" altLang="zh-CN" dirty="0" smtClean="0">
                <a:sym typeface="+mn-ea"/>
              </a:rPr>
              <a:t>k</a:t>
            </a:r>
            <a:r>
              <a:rPr lang="zh-CN" altLang="en-US" dirty="0" smtClean="0">
                <a:sym typeface="+mn-ea"/>
              </a:rPr>
              <a:t>位不一样</a:t>
            </a:r>
            <a:endParaRPr lang="zh-CN" altLang="en-US" dirty="0" smtClean="0">
              <a:sym typeface="+mn-ea"/>
            </a:endParaRPr>
          </a:p>
          <a:p>
            <a:r>
              <a:rPr lang="zh-CN" altLang="en-US" dirty="0" smtClean="0">
                <a:sym typeface="+mn-ea"/>
              </a:rPr>
              <a:t>不一样就是一个是</a:t>
            </a:r>
            <a:r>
              <a:rPr lang="en-US" altLang="zh-CN" dirty="0" smtClean="0">
                <a:sym typeface="+mn-ea"/>
              </a:rPr>
              <a:t>0</a:t>
            </a:r>
            <a:r>
              <a:rPr lang="zh-CN" altLang="en-US" dirty="0" smtClean="0">
                <a:sym typeface="+mn-ea"/>
              </a:rPr>
              <a:t>一个是</a:t>
            </a:r>
            <a:r>
              <a:rPr lang="en-US" altLang="zh-CN" dirty="0" smtClean="0">
                <a:sym typeface="+mn-ea"/>
              </a:rPr>
              <a:t>1</a:t>
            </a:r>
            <a:r>
              <a:rPr lang="zh-CN" altLang="en-US" dirty="0" smtClean="0">
                <a:sym typeface="+mn-ea"/>
              </a:rPr>
              <a:t>，那么如果第一个是</a:t>
            </a:r>
            <a:r>
              <a:rPr lang="en-US" altLang="zh-CN" dirty="0" smtClean="0">
                <a:sym typeface="+mn-ea"/>
              </a:rPr>
              <a:t>1</a:t>
            </a:r>
            <a:r>
              <a:rPr lang="zh-CN" altLang="en-US" dirty="0" smtClean="0">
                <a:sym typeface="+mn-ea"/>
              </a:rPr>
              <a:t>第二个是</a:t>
            </a:r>
            <a:r>
              <a:rPr lang="en-US" altLang="zh-CN" dirty="0" smtClean="0">
                <a:sym typeface="+mn-ea"/>
              </a:rPr>
              <a:t>0</a:t>
            </a:r>
            <a:r>
              <a:rPr lang="zh-CN" altLang="en-US" dirty="0" smtClean="0">
                <a:sym typeface="+mn-ea"/>
              </a:rPr>
              <a:t>就找到了一个有效转移</a:t>
            </a:r>
            <a:endParaRPr lang="zh-CN" altLang="en-US" dirty="0" smtClean="0">
              <a:sym typeface="+mn-ea"/>
            </a:endParaRPr>
          </a:p>
          <a:p>
            <a:r>
              <a:rPr lang="zh-CN" altLang="en-US" dirty="0" smtClean="0">
                <a:sym typeface="+mn-ea"/>
              </a:rPr>
              <a:t>第一个是</a:t>
            </a:r>
            <a:r>
              <a:rPr lang="en-US" altLang="zh-CN" dirty="0" smtClean="0">
                <a:sym typeface="+mn-ea"/>
              </a:rPr>
              <a:t>0</a:t>
            </a:r>
            <a:r>
              <a:rPr lang="zh-CN" altLang="en-US" dirty="0" smtClean="0">
                <a:sym typeface="+mn-ea"/>
              </a:rPr>
              <a:t>第二个是</a:t>
            </a:r>
            <a:r>
              <a:rPr lang="en-US" altLang="zh-CN" dirty="0" smtClean="0">
                <a:sym typeface="+mn-ea"/>
              </a:rPr>
              <a:t>1</a:t>
            </a:r>
            <a:r>
              <a:rPr lang="zh-CN" altLang="en-US" dirty="0" smtClean="0">
                <a:sym typeface="+mn-ea"/>
              </a:rPr>
              <a:t>？那就没得转移啊</a:t>
            </a:r>
            <a:endParaRPr lang="zh-CN" altLang="en-US" dirty="0" smtClean="0">
              <a:sym typeface="+mn-ea"/>
            </a:endParaRPr>
          </a:p>
          <a:p>
            <a:r>
              <a:rPr lang="en-US" altLang="zh-CN" dirty="0" smtClean="0">
                <a:sym typeface="+mn-ea"/>
              </a:rPr>
              <a:t>(</a:t>
            </a:r>
            <a:r>
              <a:rPr lang="zh-CN" altLang="en-US" dirty="0" smtClean="0">
                <a:sym typeface="+mn-ea"/>
              </a:rPr>
              <a:t>这两个</a:t>
            </a:r>
            <a:r>
              <a:rPr lang="en-US" altLang="zh-CN" dirty="0" smtClean="0">
                <a:sym typeface="+mn-ea"/>
              </a:rPr>
              <a:t>01</a:t>
            </a:r>
            <a:r>
              <a:rPr lang="zh-CN" altLang="en-US" dirty="0" smtClean="0">
                <a:sym typeface="+mn-ea"/>
              </a:rPr>
              <a:t>串其实是自己循环左移了几位出来的</a:t>
            </a:r>
            <a:r>
              <a:rPr lang="en-US" altLang="zh-CN" dirty="0" smtClean="0">
                <a:sym typeface="+mn-ea"/>
              </a:rPr>
              <a:t>) </a:t>
            </a:r>
            <a:r>
              <a:rPr lang="zh-CN" altLang="en-US" dirty="0" smtClean="0">
                <a:sym typeface="+mn-ea"/>
              </a:rPr>
              <a:t>所以两个串里</a:t>
            </a:r>
            <a:r>
              <a:rPr lang="en-US" altLang="zh-CN" dirty="0" smtClean="0">
                <a:sym typeface="+mn-ea"/>
              </a:rPr>
              <a:t>1</a:t>
            </a:r>
            <a:r>
              <a:rPr lang="zh-CN" altLang="en-US" dirty="0" smtClean="0">
                <a:sym typeface="+mn-ea"/>
              </a:rPr>
              <a:t>的个数是相等的</a:t>
            </a:r>
            <a:endParaRPr lang="zh-CN" altLang="en-US" dirty="0" smtClean="0">
              <a:sym typeface="+mn-ea"/>
            </a:endParaRPr>
          </a:p>
          <a:p>
            <a:r>
              <a:rPr lang="zh-CN" altLang="en-US" b="1" dirty="0" smtClean="0">
                <a:sym typeface="+mn-ea"/>
              </a:rPr>
              <a:t>第一个是</a:t>
            </a:r>
            <a:r>
              <a:rPr lang="en-US" altLang="zh-CN" b="1" dirty="0" smtClean="0">
                <a:sym typeface="+mn-ea"/>
              </a:rPr>
              <a:t>1</a:t>
            </a:r>
            <a:r>
              <a:rPr lang="zh-CN" altLang="en-US" b="1" dirty="0" smtClean="0">
                <a:sym typeface="+mn-ea"/>
              </a:rPr>
              <a:t>第二个是</a:t>
            </a:r>
            <a:r>
              <a:rPr lang="en-US" altLang="zh-CN" b="1" dirty="0" smtClean="0">
                <a:sym typeface="+mn-ea"/>
              </a:rPr>
              <a:t>0</a:t>
            </a:r>
            <a:r>
              <a:rPr lang="zh-CN" altLang="en-US" b="1" dirty="0" smtClean="0">
                <a:sym typeface="+mn-ea"/>
              </a:rPr>
              <a:t>的</a:t>
            </a:r>
            <a:r>
              <a:rPr lang="zh-CN" altLang="en-US" dirty="0" smtClean="0">
                <a:sym typeface="+mn-ea"/>
              </a:rPr>
              <a:t>个数和</a:t>
            </a:r>
            <a:r>
              <a:rPr lang="zh-CN" altLang="en-US" b="1" dirty="0" smtClean="0">
                <a:sym typeface="+mn-ea"/>
              </a:rPr>
              <a:t>第一个是</a:t>
            </a:r>
            <a:r>
              <a:rPr lang="en-US" altLang="zh-CN" b="1" dirty="0" smtClean="0">
                <a:sym typeface="+mn-ea"/>
              </a:rPr>
              <a:t>0</a:t>
            </a:r>
            <a:r>
              <a:rPr lang="zh-CN" altLang="en-US" b="1" dirty="0" smtClean="0">
                <a:sym typeface="+mn-ea"/>
              </a:rPr>
              <a:t>第二个是</a:t>
            </a:r>
            <a:r>
              <a:rPr lang="en-US" altLang="zh-CN" b="1" dirty="0" smtClean="0">
                <a:sym typeface="+mn-ea"/>
              </a:rPr>
              <a:t>1</a:t>
            </a:r>
            <a:r>
              <a:rPr lang="zh-CN" altLang="en-US" dirty="0" smtClean="0">
                <a:sym typeface="+mn-ea"/>
              </a:rPr>
              <a:t>的个数是一样的</a:t>
            </a:r>
            <a:endParaRPr lang="zh-CN" altLang="en-US" dirty="0" smtClean="0">
              <a:sym typeface="+mn-ea"/>
            </a:endParaRPr>
          </a:p>
          <a:p>
            <a:r>
              <a:rPr lang="zh-CN" altLang="en-US" dirty="0" smtClean="0">
                <a:sym typeface="+mn-ea"/>
              </a:rPr>
              <a:t>所以我们会付出有效转移个数</a:t>
            </a:r>
            <a:r>
              <a:rPr lang="en-US" altLang="zh-CN" dirty="0" smtClean="0">
                <a:sym typeface="+mn-ea"/>
              </a:rPr>
              <a:t>*2</a:t>
            </a:r>
            <a:r>
              <a:rPr lang="zh-CN" altLang="en-US" dirty="0" smtClean="0">
                <a:sym typeface="+mn-ea"/>
              </a:rPr>
              <a:t>的代价，可以接受</a:t>
            </a:r>
            <a:endParaRPr lang="zh-CN" altLang="en-US" dirty="0" smtClean="0">
              <a:sym typeface="+mn-ea"/>
            </a:endParaRPr>
          </a:p>
          <a:p>
            <a:r>
              <a:rPr lang="zh-CN" altLang="en-US" dirty="0" smtClean="0">
                <a:sym typeface="+mn-ea"/>
              </a:rPr>
              <a:t>最长公共前缀？比较简单的做法就二分</a:t>
            </a:r>
            <a:r>
              <a:rPr lang="en-US" altLang="zh-CN" dirty="0" smtClean="0">
                <a:sym typeface="+mn-ea"/>
              </a:rPr>
              <a:t>+</a:t>
            </a:r>
            <a:r>
              <a:rPr lang="zh-CN" altLang="en-US" dirty="0" smtClean="0">
                <a:sym typeface="+mn-ea"/>
              </a:rPr>
              <a:t>字符串哈希</a:t>
            </a:r>
            <a:endParaRPr lang="zh-CN" altLang="en-US" dirty="0" smtClean="0">
              <a:sym typeface="+mn-ea"/>
            </a:endParaRPr>
          </a:p>
          <a:p>
            <a:r>
              <a:rPr lang="zh-CN" altLang="en-US" dirty="0" smtClean="0">
                <a:sym typeface="+mn-ea"/>
              </a:rPr>
              <a:t>总的复杂度</a:t>
            </a:r>
            <a:r>
              <a:rPr lang="en-US" altLang="zh-CN" dirty="0" smtClean="0">
                <a:sym typeface="+mn-ea"/>
              </a:rPr>
              <a:t>m log^2 m</a:t>
            </a:r>
            <a:r>
              <a:rPr lang="zh-CN" altLang="en-US" dirty="0" smtClean="0">
                <a:sym typeface="+mn-ea"/>
              </a:rPr>
              <a:t>，因为每个有效转移需要二分</a:t>
            </a:r>
            <a:r>
              <a:rPr lang="en-US" altLang="zh-CN" dirty="0" smtClean="0">
                <a:sym typeface="+mn-ea"/>
              </a:rPr>
              <a:t>+</a:t>
            </a:r>
            <a:r>
              <a:rPr lang="zh-CN" altLang="en-US" dirty="0" smtClean="0">
                <a:sym typeface="+mn-ea"/>
              </a:rPr>
              <a:t>字符串哈希</a:t>
            </a:r>
            <a:endParaRPr lang="zh-CN" altLang="en-US" dirty="0" smtClean="0">
              <a:sym typeface="+mn-ea"/>
            </a:endParaRPr>
          </a:p>
          <a:p>
            <a:r>
              <a:rPr lang="zh-CN" altLang="en-US" dirty="0" smtClean="0">
                <a:sym typeface="+mn-ea"/>
              </a:rPr>
              <a:t>可以优化到</a:t>
            </a:r>
            <a:r>
              <a:rPr lang="en-US" altLang="zh-CN" dirty="0" smtClean="0">
                <a:sym typeface="+mn-ea"/>
              </a:rPr>
              <a:t>m log m</a:t>
            </a:r>
            <a:r>
              <a:rPr lang="zh-CN" altLang="en-US" dirty="0" smtClean="0">
                <a:sym typeface="+mn-ea"/>
              </a:rPr>
              <a:t>，但似乎超纲了</a:t>
            </a:r>
            <a:endParaRPr lang="zh-CN" altLang="en-US" dirty="0" smtClean="0">
              <a:sym typeface="+mn-ea"/>
            </a:endParaRPr>
          </a:p>
          <a:p>
            <a:endParaRPr lang="zh-CN" altLang="en-US" dirty="0" smtClean="0">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插板法</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p>
                <a:r>
                  <a:rPr lang="zh-CN" altLang="en-US"/>
                  <a:t>用于求一类给相同元素分组的方案数的一种技巧</a:t>
                </a:r>
                <a:endParaRPr lang="zh-CN" altLang="en-US"/>
              </a:p>
              <a:p>
                <a:endParaRPr lang="zh-CN" altLang="en-US"/>
              </a:p>
              <a:p>
                <a:r>
                  <a:rPr lang="zh-CN" altLang="en-US"/>
                  <a:t>问题一：现有 n 个 完全相同 的元素，要求将其分为 k 组，保证每组至少有一个元素，一共有多少种分法？</a:t>
                </a:r>
                <a:endParaRPr lang="zh-CN" altLang="en-US"/>
              </a:p>
              <a:p>
                <a:r>
                  <a:rPr lang="zh-CN" altLang="en-US"/>
                  <a:t>考虑拿 k - 1 块板子插入到 n 个元素两两形成的 n - 1 个空里面。</a:t>
                </a:r>
                <a:endParaRPr lang="zh-CN" altLang="en-US"/>
              </a:p>
              <a:p>
                <a:r>
                  <a:rPr lang="zh-CN" altLang="en-US"/>
                  <a:t>因为元素是完全相同的，所以答案就是</a:t>
                </a:r>
                <a14:m>
                  <m:oMath xmlns:m="http://schemas.openxmlformats.org/officeDocument/2006/math">
                    <m:d>
                      <m:dPr>
                        <m:ctrlPr>
                          <a:rPr lang="en-US" altLang="zh-CN">
                            <a:latin typeface="Cambria Math" panose="02040503050406030204" pitchFamily="18" charset="0"/>
                          </a:rPr>
                        </m:ctrlPr>
                      </m:dPr>
                      <m:e>
                        <m:f>
                          <m:fPr>
                            <m:type m:val="noBar"/>
                            <m:ctrlPr>
                              <a:rPr lang="en-US" altLang="zh-CN">
                                <a:latin typeface="Cambria Math" panose="02040503050406030204" pitchFamily="18" charset="0"/>
                              </a:rPr>
                            </m:ctrlPr>
                          </m:fPr>
                          <m:num>
                            <m:r>
                              <a:rPr lang="en-US" altLang="zh-CN">
                                <a:latin typeface="Cambria Math" panose="02040503050406030204" pitchFamily="18" charset="0"/>
                              </a:rPr>
                              <m:t>𝑛</m:t>
                            </m:r>
                            <m:r>
                              <a:rPr lang="en-US" altLang="zh-CN">
                                <a:latin typeface="Cambria Math" panose="02040503050406030204" pitchFamily="18" charset="0"/>
                              </a:rPr>
                              <m:t>−</m:t>
                            </m:r>
                            <m:r>
                              <a:rPr lang="en-US" altLang="zh-CN">
                                <a:latin typeface="Cambria Math" panose="02040503050406030204" pitchFamily="18" charset="0"/>
                              </a:rPr>
                              <m:t>1</m:t>
                            </m:r>
                          </m:num>
                          <m:den>
                            <m:r>
                              <m:rPr>
                                <m:sty m:val="p"/>
                              </m:rPr>
                              <a:rPr lang="en-US" altLang="zh-CN">
                                <a:latin typeface="Cambria Math" panose="02040503050406030204" pitchFamily="18" charset="0"/>
                              </a:rPr>
                              <m:t>k</m:t>
                            </m:r>
                            <m:r>
                              <a:rPr lang="en-US" altLang="zh-CN">
                                <a:latin typeface="Cambria Math" panose="02040503050406030204" pitchFamily="18" charset="0"/>
                              </a:rPr>
                              <m:t>−</m:t>
                            </m:r>
                            <m:r>
                              <a:rPr lang="en-US" altLang="zh-CN">
                                <a:latin typeface="Cambria Math" panose="02040503050406030204" pitchFamily="18" charset="0"/>
                              </a:rPr>
                              <m:t>1</m:t>
                            </m:r>
                          </m:den>
                        </m:f>
                      </m:e>
                    </m:d>
                  </m:oMath>
                </a14:m>
                <a:endParaRPr lang="en-US" altLang="zh-CN">
                  <a:latin typeface="Cambria Math" panose="02040503050406030204" pitchFamily="18" charset="0"/>
                </a:endParaRPr>
              </a:p>
              <a:p>
                <a:r>
                  <a:rPr lang="zh-CN" altLang="en-US"/>
                  <a:t>问题二：如果问题变化一下，每组允许为空呢？</a:t>
                </a:r>
                <a:endParaRPr lang="zh-CN" altLang="en-US"/>
              </a:p>
              <a:p>
                <a:r>
                  <a:rPr lang="zh-CN" altLang="en-US"/>
                  <a:t>显然此时没法直接插板了，因为有可能出现很多块板子插到一个空里面的情况，非常不好计算。</a:t>
                </a:r>
                <a:endParaRPr lang="zh-CN" altLang="en-US"/>
              </a:p>
              <a:p>
                <a:r>
                  <a:rPr lang="zh-CN" altLang="en-US"/>
                  <a:t>我们考虑创造条件转化成有限制的问题一，先借 k 个元素过来，在这 n + k 个元素形成的 n + k - 1 个空里面插板，答案为</a:t>
                </a:r>
                <a14:m>
                  <m:oMath xmlns:m="http://schemas.openxmlformats.org/officeDocument/2006/math">
                    <m:d>
                      <m:dPr>
                        <m:ctrlPr>
                          <a:rPr lang="en-US" altLang="zh-CN">
                            <a:latin typeface="Cambria Math" panose="02040503050406030204" pitchFamily="18" charset="0"/>
                          </a:rPr>
                        </m:ctrlPr>
                      </m:dPr>
                      <m:e>
                        <m:f>
                          <m:fPr>
                            <m:type m:val="noBar"/>
                            <m:ctrlPr>
                              <a:rPr lang="en-US" altLang="zh-CN">
                                <a:latin typeface="Cambria Math" panose="02040503050406030204" pitchFamily="18" charset="0"/>
                              </a:rPr>
                            </m:ctrlPr>
                          </m:fPr>
                          <m:num>
                            <m:r>
                              <a:rPr lang="en-US" altLang="zh-CN">
                                <a:latin typeface="Cambria Math" panose="02040503050406030204" pitchFamily="18" charset="0"/>
                              </a:rPr>
                              <m:t>𝑛</m:t>
                            </m:r>
                            <m:r>
                              <a:rPr lang="en-US" altLang="zh-CN">
                                <a:latin typeface="Cambria Math" panose="02040503050406030204" pitchFamily="18" charset="0"/>
                              </a:rPr>
                              <m:t>+</m:t>
                            </m:r>
                            <m:r>
                              <m:rPr>
                                <m:sty m:val="p"/>
                              </m:rPr>
                              <a:rPr lang="en-US" altLang="zh-CN">
                                <a:latin typeface="Cambria Math" panose="02040503050406030204" pitchFamily="18" charset="0"/>
                              </a:rPr>
                              <m:t>k</m:t>
                            </m:r>
                            <m:r>
                              <a:rPr lang="en-US" altLang="zh-CN">
                                <a:latin typeface="Cambria Math" panose="02040503050406030204" pitchFamily="18" charset="0"/>
                              </a:rPr>
                              <m:t>−</m:t>
                            </m:r>
                            <m:r>
                              <a:rPr lang="en-US" altLang="zh-CN">
                                <a:latin typeface="Cambria Math" panose="02040503050406030204" pitchFamily="18" charset="0"/>
                              </a:rPr>
                              <m:t>1</m:t>
                            </m:r>
                          </m:num>
                          <m:den>
                            <m:r>
                              <m:rPr>
                                <m:sty m:val="p"/>
                              </m:rPr>
                              <a:rPr lang="en-US" altLang="zh-CN">
                                <a:latin typeface="Cambria Math" panose="02040503050406030204" pitchFamily="18" charset="0"/>
                              </a:rPr>
                              <m:t>k</m:t>
                            </m:r>
                            <m:r>
                              <a:rPr lang="en-US" altLang="zh-CN">
                                <a:latin typeface="Cambria Math" panose="02040503050406030204" pitchFamily="18" charset="0"/>
                              </a:rPr>
                              <m:t>−</m:t>
                            </m:r>
                            <m:r>
                              <a:rPr lang="en-US" altLang="zh-CN">
                                <a:latin typeface="Cambria Math" panose="02040503050406030204" pitchFamily="18" charset="0"/>
                              </a:rPr>
                              <m:t>1</m:t>
                            </m:r>
                          </m:den>
                        </m:f>
                      </m:e>
                    </m:d>
                  </m:oMath>
                </a14:m>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598"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抽屉原理</a:t>
            </a:r>
            <a:endParaRPr lang="zh-CN" altLang="en-US"/>
          </a:p>
        </p:txBody>
      </p:sp>
      <p:sp>
        <p:nvSpPr>
          <p:cNvPr id="3" name="内容占位符 2"/>
          <p:cNvSpPr>
            <a:spLocks noGrp="1"/>
          </p:cNvSpPr>
          <p:nvPr>
            <p:ph idx="1"/>
          </p:nvPr>
        </p:nvSpPr>
        <p:spPr/>
        <p:txBody>
          <a:bodyPr/>
          <a:p>
            <a:r>
              <a:rPr lang="zh-CN" altLang="en-US"/>
              <a:t>用于证明存在性证明和求最坏情况下的解。</a:t>
            </a:r>
            <a:endParaRPr lang="zh-CN" altLang="en-US"/>
          </a:p>
          <a:p>
            <a:endParaRPr lang="zh-CN" altLang="en-US"/>
          </a:p>
          <a:p>
            <a:r>
              <a:rPr lang="zh-CN" altLang="en-US"/>
              <a:t>将 n+1 个物体，划分为 n 组，那么有至少一组有两个（或以上）的物体。</a:t>
            </a:r>
            <a:endParaRPr lang="zh-CN" altLang="en-US"/>
          </a:p>
          <a:p>
            <a:r>
              <a:rPr lang="zh-CN" altLang="en-US"/>
              <a:t>这个定理看起来比较显然，证明方法考虑反证法：假如每个分组有至多 1 个物体，那么最多有 1</a:t>
            </a:r>
            <a:r>
              <a:rPr lang="en-US" altLang="zh-CN"/>
              <a:t>*</a:t>
            </a:r>
            <a:r>
              <a:rPr lang="zh-CN" altLang="en-US"/>
              <a:t> n 个物体，而实际上有 n+1 个物体，矛盾。</a:t>
            </a:r>
            <a:endParaRPr lang="zh-CN" altLang="en-US"/>
          </a:p>
          <a:p>
            <a:endParaRPr lang="zh-CN" altLang="en-US"/>
          </a:p>
          <a:p>
            <a:r>
              <a:rPr lang="zh-CN" altLang="en-US"/>
              <a:t>将 n 个物体，划分为 k 组，那么至少存在一个分组，含有大于或等于 </a:t>
            </a:r>
            <a:r>
              <a:rPr lang="en-US" altLang="zh-CN"/>
              <a:t>n/k </a:t>
            </a:r>
            <a:r>
              <a:rPr lang="zh-CN" altLang="en-US"/>
              <a:t>上取整 个物品。</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容斥</a:t>
            </a:r>
            <a:endParaRPr lang="zh-CN" altLang="en-US"/>
          </a:p>
        </p:txBody>
      </p:sp>
      <p:sp>
        <p:nvSpPr>
          <p:cNvPr id="3" name="内容占位符 2"/>
          <p:cNvSpPr>
            <a:spLocks noGrp="1"/>
          </p:cNvSpPr>
          <p:nvPr>
            <p:ph idx="1"/>
          </p:nvPr>
        </p:nvSpPr>
        <p:spPr/>
        <p:txBody>
          <a:bodyPr/>
          <a:p>
            <a:r>
              <a:rPr lang="zh-CN" altLang="en-US"/>
              <a:t>小学题：</a:t>
            </a:r>
            <a:endParaRPr lang="zh-CN" altLang="en-US"/>
          </a:p>
          <a:p>
            <a:r>
              <a:rPr lang="zh-CN" altLang="en-US"/>
              <a:t>假设班里有 10 个学生喜欢数学，15 个学生喜欢语文，21 个学生喜欢编程，班里至少喜欢一门学科的有多少个学生呢？</a:t>
            </a:r>
            <a:endParaRPr lang="zh-CN" altLang="en-US"/>
          </a:p>
          <a:p>
            <a:r>
              <a:rPr lang="zh-CN" altLang="en-US"/>
              <a:t>有些学生可能同时喜欢数学和语文，或者语文和编程，甚至还有可能三者都喜欢。</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43915" y="3305175"/>
            <a:ext cx="9902190" cy="6057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8291830" y="3910965"/>
            <a:ext cx="2454275" cy="19011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843915" y="4480560"/>
            <a:ext cx="5326380" cy="1331595"/>
          </a:xfrm>
          <a:prstGeom prst="rect">
            <a:avLst/>
          </a:prstGeom>
        </p:spPr>
      </p:pic>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1</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buClrTx/>
                  <a:buSzTx/>
                </a:pPr>
                <a:r>
                  <a:rPr lang="zh-CN" altLang="en-US">
                    <a:sym typeface="+mn-ea"/>
                  </a:rPr>
                  <a:t>一个有</a:t>
                </a:r>
                <a14:m>
                  <m:oMath xmlns:m="http://schemas.openxmlformats.org/officeDocument/2006/math">
                    <m:r>
                      <a:rPr lang="zh-CN" altLang="en-US">
                        <a:latin typeface="Cambria Math" panose="02040503050406030204" pitchFamily="18" charset="0"/>
                      </a:rPr>
                      <m:t>𝑛</m:t>
                    </m:r>
                  </m:oMath>
                </a14:m>
                <a:r>
                  <a:rPr lang="zh-CN" altLang="en-US">
                    <a:sym typeface="+mn-ea"/>
                  </a:rPr>
                  <a:t>个元素的集合有</a:t>
                </a:r>
                <a14:m>
                  <m:oMath xmlns:m="http://schemas.openxmlformats.org/officeDocument/2006/math">
                    <m:sSup>
                      <m:sSupPr>
                        <m:ctrlPr>
                          <a:rPr lang="zh-CN" altLang="en-US"/>
                        </m:ctrlPr>
                      </m:sSupPr>
                      <m:e>
                        <m:r>
                          <a:rPr lang="zh-CN" altLang="en-US" b="0">
                            <a:latin typeface="Cambria Math" panose="02040503050406030204" pitchFamily="18" charset="0"/>
                          </a:rPr>
                          <m:t>2</m:t>
                        </m:r>
                      </m:e>
                      <m:sup>
                        <m:r>
                          <a:rPr lang="zh-CN" altLang="en-US" b="0">
                            <a:latin typeface="Cambria Math" panose="02040503050406030204" pitchFamily="18" charset="0"/>
                          </a:rPr>
                          <m:t>𝑛</m:t>
                        </m:r>
                      </m:sup>
                    </m:sSup>
                  </m:oMath>
                </a14:m>
                <a:r>
                  <a:rPr lang="zh-CN" altLang="en-US">
                    <a:sym typeface="+mn-ea"/>
                  </a:rPr>
                  <a:t>个不同子集（包含空集），现在要在这</a:t>
                </a:r>
                <a14:m>
                  <m:oMath xmlns:m="http://schemas.openxmlformats.org/officeDocument/2006/math">
                    <m:sSup>
                      <m:sSupPr>
                        <m:ctrlPr>
                          <a:rPr lang="zh-CN" altLang="en-US"/>
                        </m:ctrlPr>
                      </m:sSupPr>
                      <m:e>
                        <m:r>
                          <a:rPr lang="zh-CN" altLang="en-US">
                            <a:latin typeface="Cambria Math" panose="02040503050406030204" pitchFamily="18" charset="0"/>
                          </a:rPr>
                          <m:t>2</m:t>
                        </m:r>
                      </m:e>
                      <m:sup>
                        <m:r>
                          <a:rPr lang="zh-CN" altLang="en-US">
                            <a:latin typeface="Cambria Math" panose="02040503050406030204" pitchFamily="18" charset="0"/>
                          </a:rPr>
                          <m:t>𝑛</m:t>
                        </m:r>
                      </m:sup>
                    </m:sSup>
                  </m:oMath>
                </a14:m>
                <a:r>
                  <a:rPr lang="zh-CN" altLang="en-US">
                    <a:sym typeface="+mn-ea"/>
                  </a:rPr>
                  <a:t>个集合中取出若干集合（至少一个），使得它们的交集的元素个数为</a:t>
                </a:r>
                <a14:m>
                  <m:oMath xmlns:m="http://schemas.openxmlformats.org/officeDocument/2006/math">
                    <m:r>
                      <a:rPr lang="zh-CN" altLang="en-US" b="0">
                        <a:latin typeface="Cambria Math" panose="02040503050406030204" pitchFamily="18" charset="0"/>
                      </a:rPr>
                      <m:t>𝑘</m:t>
                    </m:r>
                  </m:oMath>
                </a14:m>
                <a:r>
                  <a:rPr lang="zh-CN" altLang="en-US">
                    <a:sym typeface="+mn-ea"/>
                  </a:rPr>
                  <a:t>，求取法的方案数，答案模</a:t>
                </a:r>
                <a14:m>
                  <m:oMath xmlns:m="http://schemas.openxmlformats.org/officeDocument/2006/math">
                    <m:sSup>
                      <m:sSupPr>
                        <m:ctrlPr>
                          <a:rPr lang="zh-CN" altLang="en-US"/>
                        </m:ctrlPr>
                      </m:sSupPr>
                      <m:e>
                        <m:r>
                          <a:rPr lang="zh-CN" altLang="en-US" b="0">
                            <a:latin typeface="Cambria Math" panose="02040503050406030204" pitchFamily="18" charset="0"/>
                          </a:rPr>
                          <m:t>10</m:t>
                        </m:r>
                      </m:e>
                      <m:sup>
                        <m:r>
                          <a:rPr lang="zh-CN" altLang="en-US" b="0">
                            <a:latin typeface="Cambria Math" panose="02040503050406030204" pitchFamily="18" charset="0"/>
                          </a:rPr>
                          <m:t>9</m:t>
                        </m:r>
                      </m:sup>
                    </m:sSup>
                    <m:r>
                      <a:rPr lang="zh-CN" altLang="en-US" b="0">
                        <a:latin typeface="Cambria Math" panose="02040503050406030204" pitchFamily="18" charset="0"/>
                      </a:rPr>
                      <m:t>+</m:t>
                    </m:r>
                    <m:r>
                      <a:rPr lang="zh-CN" altLang="en-US" b="0">
                        <a:latin typeface="Cambria Math" panose="02040503050406030204" pitchFamily="18" charset="0"/>
                      </a:rPr>
                      <m:t>7</m:t>
                    </m:r>
                  </m:oMath>
                </a14:m>
                <a:r>
                  <a:rPr lang="zh-CN" altLang="en-US">
                    <a:sym typeface="+mn-ea"/>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lnSpc>
                    <a:spcPct val="90000"/>
                  </a:lnSpc>
                  <a:buClrTx/>
                  <a:buSzTx/>
                  <a:buFont typeface="Arial" panose="020B0604020202020204" pitchFamily="34" charset="0"/>
                  <a:buChar char="•"/>
                </a:pPr>
                <a:r>
                  <a:rPr lang="zh-CN" altLang="en-US">
                    <a:sym typeface="+mn-ea"/>
                  </a:rPr>
                  <a:t>考虑容斥原理，计算交集大小至少为</a:t>
                </a:r>
                <a14:m>
                  <m:oMath xmlns:m="http://schemas.openxmlformats.org/officeDocument/2006/math">
                    <m:r>
                      <a:rPr lang="zh-CN" altLang="en-US">
                        <a:latin typeface="Cambria Math" panose="02040503050406030204" pitchFamily="18" charset="0"/>
                      </a:rPr>
                      <m:t>𝑖</m:t>
                    </m:r>
                  </m:oMath>
                </a14:m>
                <a:r>
                  <a:rPr lang="zh-CN" altLang="en-US">
                    <a:sym typeface="+mn-ea"/>
                  </a:rPr>
                  <a:t>的集合有多少种。</a:t>
                </a:r>
                <a:endParaRPr lang="zh-CN" altLang="en-US"/>
              </a:p>
              <a:p>
                <a:pPr algn="l">
                  <a:lnSpc>
                    <a:spcPct val="90000"/>
                  </a:lnSpc>
                  <a:buClrTx/>
                  <a:buSzTx/>
                  <a:buFont typeface="Arial" panose="020B0604020202020204" pitchFamily="34" charset="0"/>
                  <a:buChar char="•"/>
                </a:pPr>
                <a:r>
                  <a:rPr lang="zh-CN" altLang="en-US">
                    <a:sym typeface="+mn-ea"/>
                  </a:rPr>
                  <a:t>首先需要选出</a:t>
                </a:r>
                <a14:m>
                  <m:oMath xmlns:m="http://schemas.openxmlformats.org/officeDocument/2006/math">
                    <m:r>
                      <a:rPr lang="zh-CN" altLang="en-US">
                        <a:latin typeface="Cambria Math" panose="02040503050406030204" pitchFamily="18" charset="0"/>
                      </a:rPr>
                      <m:t>𝑖</m:t>
                    </m:r>
                  </m:oMath>
                </a14:m>
                <a:r>
                  <a:rPr lang="zh-CN" altLang="en-US">
                    <a:sym typeface="+mn-ea"/>
                  </a:rPr>
                  <a:t>个元素，方案为</a:t>
                </a:r>
                <a14:m>
                  <m:oMath xmlns:m="http://schemas.openxmlformats.org/officeDocument/2006/math">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sub>
                      <m:sup>
                        <m:r>
                          <a:rPr lang="zh-CN" altLang="en-US" b="0">
                            <a:latin typeface="Cambria Math" panose="02040503050406030204" pitchFamily="18" charset="0"/>
                          </a:rPr>
                          <m:t>𝑖</m:t>
                        </m:r>
                      </m:sup>
                    </m:sSubSup>
                  </m:oMath>
                </a14:m>
                <a:r>
                  <a:rPr lang="zh-CN" altLang="en-US">
                    <a:sym typeface="+mn-ea"/>
                  </a:rPr>
                  <a:t>。</a:t>
                </a:r>
                <a:endParaRPr lang="zh-CN" altLang="en-US"/>
              </a:p>
              <a:p>
                <a:pPr algn="l">
                  <a:lnSpc>
                    <a:spcPct val="90000"/>
                  </a:lnSpc>
                  <a:buClrTx/>
                  <a:buSzTx/>
                  <a:buFont typeface="Arial" panose="020B0604020202020204" pitchFamily="34" charset="0"/>
                  <a:buChar char="•"/>
                </a:pPr>
                <a:r>
                  <a:rPr lang="zh-CN" altLang="en-US">
                    <a:sym typeface="+mn-ea"/>
                  </a:rPr>
                  <a:t>其它</a:t>
                </a:r>
                <a14:m>
                  <m:oMath xmlns:m="http://schemas.openxmlformats.org/officeDocument/2006/math">
                    <m:sSup>
                      <m:sSupPr>
                        <m:ctrlPr>
                          <a:rPr lang="zh-CN" altLang="en-US"/>
                        </m:ctrlPr>
                      </m:sSupPr>
                      <m:e>
                        <m:r>
                          <a:rPr lang="zh-CN" altLang="en-US" b="0">
                            <a:latin typeface="Cambria Math" panose="02040503050406030204" pitchFamily="18" charset="0"/>
                          </a:rPr>
                          <m:t>2</m:t>
                        </m:r>
                      </m:e>
                      <m:sup>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𝑖</m:t>
                        </m:r>
                      </m:sup>
                    </m:sSup>
                  </m:oMath>
                </a14:m>
                <a:r>
                  <a:rPr lang="zh-CN" altLang="en-US">
                    <a:sym typeface="+mn-ea"/>
                  </a:rPr>
                  <a:t>个集合每个可选可不选，一共</a:t>
                </a:r>
                <a14:m>
                  <m:oMath xmlns:m="http://schemas.openxmlformats.org/officeDocument/2006/math">
                    <m:sSup>
                      <m:sSupPr>
                        <m:ctrlPr>
                          <a:rPr lang="zh-CN" altLang="en-US"/>
                        </m:ctrlPr>
                      </m:sSupPr>
                      <m:e>
                        <m:r>
                          <a:rPr lang="zh-CN" altLang="en-US" b="0">
                            <a:latin typeface="Cambria Math" panose="02040503050406030204" pitchFamily="18" charset="0"/>
                          </a:rPr>
                          <m:t>2</m:t>
                        </m:r>
                      </m:e>
                      <m:sup>
                        <m:sSup>
                          <m:sSupPr>
                            <m:ctrlPr>
                              <a:rPr lang="zh-CN" altLang="en-US"/>
                            </m:ctrlPr>
                          </m:sSupPr>
                          <m:e>
                            <m:r>
                              <a:rPr lang="zh-CN" altLang="en-US" b="0">
                                <a:latin typeface="Cambria Math" panose="02040503050406030204" pitchFamily="18" charset="0"/>
                              </a:rPr>
                              <m:t>2</m:t>
                            </m:r>
                          </m:e>
                          <m:sup>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𝑖</m:t>
                            </m:r>
                          </m:sup>
                        </m:sSup>
                      </m:sup>
                    </m:sSup>
                    <m:r>
                      <a:rPr lang="zh-CN" altLang="en-US" b="0">
                        <a:latin typeface="Cambria Math" panose="02040503050406030204" pitchFamily="18" charset="0"/>
                      </a:rPr>
                      <m:t>−</m:t>
                    </m:r>
                    <m:r>
                      <a:rPr lang="zh-CN" altLang="en-US" b="0">
                        <a:latin typeface="Cambria Math" panose="02040503050406030204" pitchFamily="18" charset="0"/>
                      </a:rPr>
                      <m:t>1</m:t>
                    </m:r>
                  </m:oMath>
                </a14:m>
                <a:r>
                  <a:rPr lang="zh-CN" altLang="en-US">
                    <a:sym typeface="+mn-ea"/>
                  </a:rPr>
                  <a:t>种。</a:t>
                </a:r>
                <a:endParaRPr lang="zh-CN" altLang="en-US"/>
              </a:p>
              <a:p>
                <a:pPr algn="l">
                  <a:lnSpc>
                    <a:spcPct val="90000"/>
                  </a:lnSpc>
                  <a:buClrTx/>
                  <a:buSzTx/>
                  <a:buFont typeface="Arial" panose="020B0604020202020204" pitchFamily="34" charset="0"/>
                  <a:buChar char="•"/>
                </a:pPr>
                <a:r>
                  <a:rPr lang="zh-CN" altLang="en-US">
                    <a:sym typeface="+mn-ea"/>
                  </a:rPr>
                  <a:t>故答案为</a:t>
                </a:r>
                <a14:m>
                  <m:oMath xmlns:m="http://schemas.openxmlformats.org/officeDocument/2006/math">
                    <m:nary>
                      <m:naryPr>
                        <m:chr m:val="∑"/>
                        <m:limLoc m:val="subSup"/>
                        <m:ctrlPr>
                          <a:rPr lang="zh-CN" altLang="en-US"/>
                        </m:ctrlPr>
                      </m:naryPr>
                      <m:sub>
                        <m:r>
                          <m:rPr>
                            <m:brk m:alnAt="25"/>
                          </m:rPr>
                          <a:rPr lang="zh-CN" altLang="en-US" b="0">
                            <a:latin typeface="Cambria Math" panose="02040503050406030204" pitchFamily="18" charset="0"/>
                          </a:rPr>
                          <m:t>𝑖</m:t>
                        </m:r>
                        <m:r>
                          <a:rPr lang="zh-CN" altLang="en-US" b="0">
                            <a:latin typeface="Cambria Math" panose="02040503050406030204" pitchFamily="18" charset="0"/>
                          </a:rPr>
                          <m:t>=</m:t>
                        </m:r>
                        <m:r>
                          <a:rPr lang="zh-CN" altLang="en-US" b="0">
                            <a:latin typeface="Cambria Math" panose="02040503050406030204" pitchFamily="18" charset="0"/>
                          </a:rPr>
                          <m:t>𝑘</m:t>
                        </m:r>
                      </m:sub>
                      <m:sup>
                        <m:r>
                          <a:rPr lang="zh-CN" altLang="en-US" b="0">
                            <a:latin typeface="Cambria Math" panose="02040503050406030204" pitchFamily="18" charset="0"/>
                          </a:rPr>
                          <m:t>𝑛</m:t>
                        </m:r>
                      </m:sup>
                      <m:e>
                        <m:sSup>
                          <m:sSupPr>
                            <m:ctrlPr>
                              <a:rPr lang="zh-CN" altLang="en-US"/>
                            </m:ctrlPr>
                          </m:sSupPr>
                          <m:e>
                            <m:d>
                              <m:dPr>
                                <m:ctrlPr>
                                  <a:rPr lang="zh-CN" altLang="en-US"/>
                                </m:ctrlPr>
                              </m:dPr>
                              <m:e>
                                <m:r>
                                  <a:rPr lang="zh-CN" altLang="en-US" b="0">
                                    <a:latin typeface="Cambria Math" panose="02040503050406030204" pitchFamily="18" charset="0"/>
                                  </a:rPr>
                                  <m:t>−</m:t>
                                </m:r>
                                <m:r>
                                  <a:rPr lang="zh-CN" altLang="en-US" b="0">
                                    <a:latin typeface="Cambria Math" panose="02040503050406030204" pitchFamily="18" charset="0"/>
                                  </a:rPr>
                                  <m:t>1</m:t>
                                </m:r>
                              </m:e>
                            </m:d>
                          </m:e>
                          <m:sup>
                            <m:r>
                              <a:rPr lang="zh-CN" altLang="en-US" b="0">
                                <a:latin typeface="Cambria Math" panose="02040503050406030204" pitchFamily="18" charset="0"/>
                              </a:rPr>
                              <m:t>𝑖</m:t>
                            </m:r>
                            <m:r>
                              <a:rPr lang="zh-CN" altLang="en-US" b="0">
                                <a:latin typeface="Cambria Math" panose="02040503050406030204" pitchFamily="18" charset="0"/>
                              </a:rPr>
                              <m:t>−</m:t>
                            </m:r>
                            <m:r>
                              <a:rPr lang="zh-CN" altLang="en-US" b="0">
                                <a:latin typeface="Cambria Math" panose="02040503050406030204" pitchFamily="18" charset="0"/>
                              </a:rPr>
                              <m:t>𝑘</m:t>
                            </m:r>
                          </m:sup>
                        </m:sSup>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𝑛</m:t>
                            </m:r>
                          </m:sub>
                          <m:sup>
                            <m:r>
                              <a:rPr lang="zh-CN" altLang="en-US" b="0">
                                <a:latin typeface="Cambria Math" panose="02040503050406030204" pitchFamily="18" charset="0"/>
                              </a:rPr>
                              <m:t>𝑖</m:t>
                            </m:r>
                          </m:sup>
                        </m:sSubSup>
                        <m:sSubSup>
                          <m:sSubSupPr>
                            <m:ctrlPr>
                              <a:rPr lang="zh-CN" altLang="en-US"/>
                            </m:ctrlPr>
                          </m:sSubSupPr>
                          <m:e>
                            <m:r>
                              <a:rPr lang="zh-CN" altLang="en-US" b="0">
                                <a:latin typeface="Cambria Math" panose="02040503050406030204" pitchFamily="18" charset="0"/>
                              </a:rPr>
                              <m:t>𝐶</m:t>
                            </m:r>
                          </m:e>
                          <m:sub>
                            <m:r>
                              <a:rPr lang="zh-CN" altLang="en-US" b="0">
                                <a:latin typeface="Cambria Math" panose="02040503050406030204" pitchFamily="18" charset="0"/>
                              </a:rPr>
                              <m:t>𝑖</m:t>
                            </m:r>
                          </m:sub>
                          <m:sup>
                            <m:r>
                              <a:rPr lang="zh-CN" altLang="en-US" b="0">
                                <a:latin typeface="Cambria Math" panose="02040503050406030204" pitchFamily="18" charset="0"/>
                              </a:rPr>
                              <m:t>𝑘</m:t>
                            </m:r>
                          </m:sup>
                        </m:sSubSup>
                        <m:d>
                          <m:dPr>
                            <m:ctrlPr>
                              <a:rPr lang="zh-CN" altLang="en-US"/>
                            </m:ctrlPr>
                          </m:dPr>
                          <m:e>
                            <m:sSup>
                              <m:sSupPr>
                                <m:ctrlPr>
                                  <a:rPr lang="zh-CN" altLang="en-US"/>
                                </m:ctrlPr>
                              </m:sSupPr>
                              <m:e>
                                <m:r>
                                  <a:rPr lang="zh-CN" altLang="en-US">
                                    <a:latin typeface="Cambria Math" panose="02040503050406030204" pitchFamily="18" charset="0"/>
                                  </a:rPr>
                                  <m:t>2</m:t>
                                </m:r>
                              </m:e>
                              <m:sup>
                                <m:sSup>
                                  <m:sSupPr>
                                    <m:ctrlPr>
                                      <a:rPr lang="zh-CN" altLang="en-US"/>
                                    </m:ctrlPr>
                                  </m:sSupPr>
                                  <m:e>
                                    <m:r>
                                      <a:rPr lang="zh-CN" altLang="en-US">
                                        <a:latin typeface="Cambria Math" panose="02040503050406030204" pitchFamily="18" charset="0"/>
                                      </a:rPr>
                                      <m:t>2</m:t>
                                    </m:r>
                                  </m:e>
                                  <m:sup>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𝑖</m:t>
                                    </m:r>
                                  </m:sup>
                                </m:sSup>
                              </m:sup>
                            </m:sSup>
                            <m:r>
                              <a:rPr lang="zh-CN" altLang="en-US">
                                <a:latin typeface="Cambria Math" panose="02040503050406030204" pitchFamily="18" charset="0"/>
                              </a:rPr>
                              <m:t>−</m:t>
                            </m:r>
                            <m:r>
                              <a:rPr lang="zh-CN" altLang="en-US">
                                <a:latin typeface="Cambria Math" panose="02040503050406030204" pitchFamily="18" charset="0"/>
                              </a:rPr>
                              <m:t>1</m:t>
                            </m:r>
                          </m:e>
                        </m:d>
                      </m:e>
                    </m:nary>
                  </m:oMath>
                </a14:m>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2</a:t>
            </a:r>
            <a:endParaRPr lang="en-US" altLang="zh-CN"/>
          </a:p>
        </p:txBody>
      </p:sp>
      <p:sp>
        <p:nvSpPr>
          <p:cNvPr id="3" name="内容占位符 2"/>
          <p:cNvSpPr>
            <a:spLocks noGrp="1"/>
          </p:cNvSpPr>
          <p:nvPr>
            <p:ph idx="1"/>
          </p:nvPr>
        </p:nvSpPr>
        <p:spPr/>
        <p:txBody>
          <a:bodyPr/>
          <a:p>
            <a:r>
              <a:rPr lang="zh-CN" altLang="en-US"/>
              <a:t>给出不定方程 </a:t>
            </a:r>
            <a:r>
              <a:rPr lang="en-US" altLang="zh-CN"/>
              <a:t>                     </a:t>
            </a:r>
            <a:r>
              <a:rPr lang="zh-CN" altLang="en-US"/>
              <a:t> 和 n 个限制条件 xi</a:t>
            </a:r>
            <a:r>
              <a:rPr lang="en-US" altLang="zh-CN"/>
              <a:t> &lt;=</a:t>
            </a:r>
            <a:r>
              <a:rPr lang="zh-CN" altLang="en-US"/>
              <a:t> bi. 求方程的非负整数解的个数。</a:t>
            </a:r>
            <a:endParaRPr lang="zh-CN" altLang="en-US"/>
          </a:p>
          <a:p>
            <a:endParaRPr lang="zh-CN" altLang="en-US"/>
          </a:p>
          <a:p>
            <a:endParaRPr lang="zh-CN" altLang="en-US"/>
          </a:p>
          <a:p>
            <a:r>
              <a:rPr lang="zh-CN" altLang="en-US"/>
              <a:t>没限制？插板</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621280" y="1825625"/>
            <a:ext cx="1283970" cy="43561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2681605" y="2749550"/>
            <a:ext cx="1376045" cy="679450"/>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容斥</a:t>
            </a:r>
            <a:endParaRPr lang="zh-CN" altLang="en-US"/>
          </a:p>
        </p:txBody>
      </p:sp>
      <p:sp>
        <p:nvSpPr>
          <p:cNvPr id="3" name="内容占位符 2"/>
          <p:cNvSpPr>
            <a:spLocks noGrp="1"/>
          </p:cNvSpPr>
          <p:nvPr>
            <p:ph idx="1"/>
          </p:nvPr>
        </p:nvSpPr>
        <p:spPr/>
        <p:txBody>
          <a:bodyPr/>
          <a:p>
            <a:r>
              <a:rPr lang="zh-CN" altLang="en-US"/>
              <a:t>怎么定义</a:t>
            </a:r>
            <a:r>
              <a:rPr lang="en-US" altLang="zh-CN"/>
              <a:t>Si</a:t>
            </a:r>
            <a:r>
              <a:rPr lang="zh-CN" altLang="en-US"/>
              <a:t>，满足条件的</a:t>
            </a:r>
            <a:r>
              <a:rPr lang="en-US" altLang="zh-CN"/>
              <a:t>xi</a:t>
            </a:r>
            <a:r>
              <a:rPr lang="zh-CN" altLang="en-US"/>
              <a:t>的解的集合</a:t>
            </a:r>
            <a:endParaRPr lang="zh-CN" altLang="en-US"/>
          </a:p>
          <a:p>
            <a:endParaRPr lang="zh-CN" altLang="en-US"/>
          </a:p>
          <a:p>
            <a:endParaRPr lang="zh-CN" altLang="en-US"/>
          </a:p>
          <a:p>
            <a:endParaRPr lang="zh-CN" altLang="en-US"/>
          </a:p>
          <a:p>
            <a:endParaRPr lang="zh-CN" altLang="en-US"/>
          </a:p>
          <a:p>
            <a:r>
              <a:rPr lang="zh-CN" altLang="en-US"/>
              <a:t>不行，得稍微转化一下</a:t>
            </a:r>
            <a:endParaRPr lang="zh-CN" altLang="en-US"/>
          </a:p>
          <a:p>
            <a:endParaRPr lang="zh-CN" altLang="en-US"/>
          </a:p>
          <a:p>
            <a:r>
              <a:rPr lang="en-US" altLang="zh-CN"/>
              <a:t>Si</a:t>
            </a:r>
            <a:r>
              <a:rPr lang="zh-CN" altLang="en-US"/>
              <a:t>的补是什么，是某些</a:t>
            </a:r>
            <a:r>
              <a:rPr lang="en-US" altLang="zh-CN"/>
              <a:t>xi&gt;bi</a:t>
            </a:r>
            <a:endParaRPr lang="en-US" altLang="zh-CN"/>
          </a:p>
          <a:p>
            <a:r>
              <a:rPr lang="en-US" altLang="zh-CN"/>
              <a:t>&lt;=</a:t>
            </a:r>
            <a:r>
              <a:rPr lang="zh-CN" altLang="en-US"/>
              <a:t>不好做，</a:t>
            </a:r>
            <a:r>
              <a:rPr lang="en-US" altLang="zh-CN"/>
              <a:t>&gt;</a:t>
            </a:r>
            <a:r>
              <a:rPr lang="zh-CN" altLang="en-US"/>
              <a:t>好做，直接从</a:t>
            </a:r>
            <a:r>
              <a:rPr lang="en-US" altLang="zh-CN"/>
              <a:t>m</a:t>
            </a:r>
            <a:r>
              <a:rPr lang="zh-CN" altLang="en-US"/>
              <a:t>里把下界先减掉就行</a:t>
            </a:r>
            <a:endParaRPr lang="zh-CN" altLang="en-US"/>
          </a:p>
          <a:p>
            <a:r>
              <a:rPr lang="zh-CN" altLang="en-US"/>
              <a:t>再插板</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647700" y="2195830"/>
            <a:ext cx="4932680" cy="123317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3751580" y="3429000"/>
            <a:ext cx="3291840" cy="1223645"/>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6545580" y="4746625"/>
            <a:ext cx="3067685" cy="852170"/>
          </a:xfrm>
          <a:prstGeom prst="rect">
            <a:avLst/>
          </a:prstGeom>
        </p:spPr>
      </p:pic>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二项式反演</a:t>
            </a:r>
            <a:endParaRPr lang="zh-CN" altLang="en-US"/>
          </a:p>
        </p:txBody>
      </p:sp>
      <p:sp>
        <p:nvSpPr>
          <p:cNvPr id="3" name="内容占位符 2"/>
          <p:cNvSpPr>
            <a:spLocks noGrp="1"/>
          </p:cNvSpPr>
          <p:nvPr>
            <p:ph idx="1"/>
          </p:nvPr>
        </p:nvSpPr>
        <p:spPr/>
        <p:txBody>
          <a:bodyPr/>
          <a:p>
            <a:r>
              <a:rPr lang="zh-CN" altLang="en-US"/>
              <a:t>可以理解成某一类比较公式化的容斥</a:t>
            </a:r>
            <a:endParaRPr lang="zh-CN" altLang="en-US"/>
          </a:p>
          <a:p>
            <a:r>
              <a:rPr lang="zh-CN" altLang="en-US"/>
              <a:t>记 fn 表示恰好使用 n 个不同元素形成特定结构的方案数，gn 表示从 n 个不同元素中选出 i 个元素形成特定结构的总方案数。</a:t>
            </a:r>
            <a:endParaRPr lang="zh-CN" altLang="en-US"/>
          </a:p>
          <a:p>
            <a:endParaRPr lang="zh-CN" altLang="en-US"/>
          </a:p>
          <a:p>
            <a:endParaRPr lang="zh-CN" altLang="en-US"/>
          </a:p>
          <a:p>
            <a:r>
              <a:rPr lang="zh-CN" altLang="en-US"/>
              <a:t>但现在要做的是，如果</a:t>
            </a:r>
            <a:r>
              <a:rPr lang="en-US" altLang="zh-CN"/>
              <a:t>g</a:t>
            </a:r>
            <a:r>
              <a:rPr lang="zh-CN" altLang="en-US"/>
              <a:t>反而更加好求，怎么通过</a:t>
            </a:r>
            <a:r>
              <a:rPr lang="en-US" altLang="zh-CN"/>
              <a:t>g</a:t>
            </a:r>
            <a:r>
              <a:rPr lang="zh-CN" altLang="en-US"/>
              <a:t>得到</a:t>
            </a:r>
            <a:r>
              <a:rPr lang="en-US" altLang="zh-CN"/>
              <a:t>f</a:t>
            </a:r>
            <a:r>
              <a:rPr lang="zh-CN" altLang="en-US"/>
              <a:t>呢？</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929005" y="2938145"/>
            <a:ext cx="1644015" cy="7112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929005" y="4261485"/>
            <a:ext cx="2993390" cy="928370"/>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p:txBody>
          <a:bodyPr/>
          <a:p>
            <a:r>
              <a:rPr lang="zh-CN" altLang="en-US"/>
              <a:t>https://www.luogu.com.cn/problem/P4859</a:t>
            </a:r>
            <a:endParaRPr lang="zh-CN" altLang="en-US"/>
          </a:p>
          <a:p>
            <a:endParaRPr lang="zh-CN" altLang="en-US"/>
          </a:p>
          <a:p>
            <a:r>
              <a:rPr lang="zh-CN" altLang="en-US"/>
              <a:t>https://www.luogu.com.cn/problem/P5505</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斯特林数</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20000"/>
              </a:bodyPr>
              <a:p>
                <a:pPr algn="l">
                  <a:lnSpc>
                    <a:spcPct val="90000"/>
                  </a:lnSpc>
                  <a:buClrTx/>
                  <a:buSzTx/>
                  <a:buFont typeface="Arial" panose="020B0604020202020204" pitchFamily="34" charset="0"/>
                  <a:buChar char="•"/>
                </a:pPr>
                <a:r>
                  <a:rPr lang="zh-CN" altLang="en-US">
                    <a:sym typeface="+mn-ea"/>
                  </a:rPr>
                  <a:t>第一类斯特林数表示将</a:t>
                </a:r>
                <a14:m>
                  <m:oMath xmlns:m="http://schemas.openxmlformats.org/officeDocument/2006/math">
                    <m:r>
                      <a:rPr lang="zh-CN" altLang="en-US">
                        <a:latin typeface="Cambria Math" panose="02040503050406030204" pitchFamily="18" charset="0"/>
                      </a:rPr>
                      <m:t>𝑛</m:t>
                    </m:r>
                  </m:oMath>
                </a14:m>
                <a:r>
                  <a:rPr lang="zh-CN" altLang="en-US">
                    <a:sym typeface="+mn-ea"/>
                  </a:rPr>
                  <a:t>个不同元素构成</a:t>
                </a:r>
                <a14:m>
                  <m:oMath xmlns:m="http://schemas.openxmlformats.org/officeDocument/2006/math">
                    <m:r>
                      <a:rPr lang="zh-CN" altLang="en-US">
                        <a:latin typeface="Cambria Math" panose="02040503050406030204" pitchFamily="18" charset="0"/>
                      </a:rPr>
                      <m:t>𝑚</m:t>
                    </m:r>
                  </m:oMath>
                </a14:m>
                <a:r>
                  <a:rPr lang="zh-CN" altLang="en-US">
                    <a:sym typeface="+mn-ea"/>
                  </a:rPr>
                  <a:t>个圆排列的数目。又根据正负性分为无符号第一类斯特林数</a:t>
                </a:r>
                <a14:m>
                  <m:oMath xmlns:m="http://schemas.openxmlformats.org/officeDocument/2006/math">
                    <m:sSub>
                      <m:sSubPr>
                        <m:ctrlPr>
                          <a:rPr lang="zh-CN" altLang="en-US"/>
                        </m:ctrlPr>
                      </m:sSubPr>
                      <m:e>
                        <m:r>
                          <a:rPr lang="zh-CN" altLang="en-US" b="0">
                            <a:latin typeface="Cambria Math" panose="02040503050406030204" pitchFamily="18" charset="0"/>
                          </a:rPr>
                          <m:t>𝑠</m:t>
                        </m:r>
                      </m:e>
                      <m:sub>
                        <m:r>
                          <a:rPr lang="zh-CN" altLang="en-US" b="0">
                            <a:latin typeface="Cambria Math" panose="02040503050406030204" pitchFamily="18" charset="0"/>
                          </a:rPr>
                          <m:t>𝑢</m:t>
                        </m:r>
                      </m:sub>
                    </m:sSub>
                    <m:d>
                      <m:dPr>
                        <m:ctrlPr>
                          <a:rPr lang="zh-CN" altLang="en-US"/>
                        </m:ctrlPr>
                      </m:dPr>
                      <m:e>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𝑚</m:t>
                        </m:r>
                      </m:e>
                    </m:d>
                  </m:oMath>
                </a14:m>
                <a:r>
                  <a:rPr lang="zh-CN" altLang="en-US">
                    <a:sym typeface="+mn-ea"/>
                  </a:rPr>
                  <a:t>和带符号第一类斯特林数</a:t>
                </a:r>
                <a14:m>
                  <m:oMath xmlns:m="http://schemas.openxmlformats.org/officeDocument/2006/math">
                    <m:sSub>
                      <m:sSubPr>
                        <m:ctrlPr>
                          <a:rPr lang="zh-CN" altLang="en-US"/>
                        </m:ctrlPr>
                      </m:sSubPr>
                      <m:e>
                        <m:r>
                          <a:rPr lang="zh-CN" altLang="en-US">
                            <a:latin typeface="Cambria Math" panose="02040503050406030204" pitchFamily="18" charset="0"/>
                          </a:rPr>
                          <m:t>𝑠</m:t>
                        </m:r>
                      </m:e>
                      <m:sub>
                        <m:r>
                          <a:rPr lang="zh-CN" altLang="en-US" b="0">
                            <a:latin typeface="Cambria Math" panose="02040503050406030204" pitchFamily="18" charset="0"/>
                          </a:rPr>
                          <m:t>𝑠</m:t>
                        </m:r>
                      </m:sub>
                    </m:sSub>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e>
                    </m:d>
                    <m:r>
                      <a:rPr lang="zh-CN" altLang="en-US">
                        <a:latin typeface="Cambria Math" panose="02040503050406030204" pitchFamily="18" charset="0"/>
                      </a:rPr>
                      <m:t> </m:t>
                    </m:r>
                  </m:oMath>
                </a14:m>
                <a:r>
                  <a:rPr lang="zh-CN" altLang="en-US">
                    <a:sym typeface="+mn-ea"/>
                  </a:rPr>
                  <a:t>。</a:t>
                </a:r>
                <a:endParaRPr lang="zh-CN" altLang="en-US"/>
              </a:p>
              <a:p>
                <a:pPr algn="l">
                  <a:lnSpc>
                    <a:spcPct val="90000"/>
                  </a:lnSpc>
                  <a:buClrTx/>
                  <a:buSzTx/>
                  <a:buFont typeface="Arial" panose="020B0604020202020204" pitchFamily="34" charset="0"/>
                  <a:buChar char="•"/>
                </a:pPr>
                <a:r>
                  <a:rPr lang="zh-CN" altLang="en-US">
                    <a:sym typeface="+mn-ea"/>
                  </a:rPr>
                  <a:t>有无符号斯特林数分别表现为其升阶函数和降阶函数的各项系数，形式如下：</a:t>
                </a:r>
                <a:endParaRPr lang="zh-CN" altLang="en-US"/>
              </a:p>
              <a:p>
                <a:pPr algn="l">
                  <a:lnSpc>
                    <a:spcPct val="90000"/>
                  </a:lnSpc>
                  <a:buClrTx/>
                  <a:buSzTx/>
                  <a:buFont typeface="Arial" panose="020B0604020202020204" pitchFamily="34" charset="0"/>
                  <a:buChar char="•"/>
                </a:pPr>
                <a14:m>
                  <m:oMath xmlns:m="http://schemas.openxmlformats.org/officeDocument/2006/math">
                    <m:sSup>
                      <m:sSupPr>
                        <m:ctrlPr>
                          <a:rPr lang="zh-CN" altLang="en-US"/>
                        </m:ctrlPr>
                      </m:sSupPr>
                      <m:e>
                        <m:r>
                          <a:rPr lang="zh-CN" altLang="en-US" b="0">
                            <a:latin typeface="Cambria Math" panose="02040503050406030204" pitchFamily="18" charset="0"/>
                          </a:rPr>
                          <m:t>𝑥</m:t>
                        </m:r>
                      </m:e>
                      <m:sup>
                        <m:r>
                          <a:rPr lang="zh-CN" altLang="en-US" b="0">
                            <a:latin typeface="Cambria Math" panose="02040503050406030204" pitchFamily="18" charset="0"/>
                          </a:rPr>
                          <m:t>𝑛</m:t>
                        </m:r>
                        <m:r>
                          <a:rPr lang="zh-CN" altLang="en-US" b="0">
                            <a:latin typeface="Cambria Math" panose="02040503050406030204" pitchFamily="18" charset="0"/>
                          </a:rPr>
                          <m:t>↓</m:t>
                        </m:r>
                      </m:sup>
                    </m:sSup>
                    <m:r>
                      <a:rPr lang="zh-CN" altLang="en-US" b="0">
                        <a:latin typeface="Cambria Math" panose="02040503050406030204" pitchFamily="18" charset="0"/>
                      </a:rPr>
                      <m:t>=</m:t>
                    </m:r>
                    <m:r>
                      <a:rPr lang="zh-CN" altLang="en-US" b="0">
                        <a:latin typeface="Cambria Math" panose="02040503050406030204" pitchFamily="18" charset="0"/>
                      </a:rPr>
                      <m:t>𝑥</m:t>
                    </m:r>
                    <m:d>
                      <m:dPr>
                        <m:ctrlPr>
                          <a:rPr lang="zh-CN" altLang="en-US" b="0"/>
                        </m:ctrlPr>
                      </m:dPr>
                      <m:e>
                        <m:r>
                          <a:rPr lang="zh-CN" altLang="en-US" b="0">
                            <a:latin typeface="Cambria Math" panose="02040503050406030204" pitchFamily="18" charset="0"/>
                          </a:rPr>
                          <m:t>𝑥</m:t>
                        </m:r>
                        <m:r>
                          <a:rPr lang="zh-CN" altLang="en-US" b="0">
                            <a:latin typeface="Cambria Math" panose="02040503050406030204" pitchFamily="18" charset="0"/>
                          </a:rPr>
                          <m:t>−</m:t>
                        </m:r>
                        <m:r>
                          <a:rPr lang="zh-CN" altLang="en-US" b="0">
                            <a:latin typeface="Cambria Math" panose="02040503050406030204" pitchFamily="18" charset="0"/>
                          </a:rPr>
                          <m:t>1</m:t>
                        </m:r>
                      </m:e>
                    </m:d>
                    <m:d>
                      <m:dPr>
                        <m:ctrlPr>
                          <a:rPr lang="zh-CN" altLang="en-US" b="0"/>
                        </m:ctrlPr>
                      </m:dPr>
                      <m:e>
                        <m:r>
                          <a:rPr lang="zh-CN" altLang="en-US" b="0">
                            <a:latin typeface="Cambria Math" panose="02040503050406030204" pitchFamily="18" charset="0"/>
                          </a:rPr>
                          <m:t>𝑥</m:t>
                        </m:r>
                        <m:r>
                          <a:rPr lang="zh-CN" altLang="en-US" b="0">
                            <a:latin typeface="Cambria Math" panose="02040503050406030204" pitchFamily="18" charset="0"/>
                          </a:rPr>
                          <m:t>−</m:t>
                        </m:r>
                        <m:r>
                          <a:rPr lang="zh-CN" altLang="en-US" b="0">
                            <a:latin typeface="Cambria Math" panose="02040503050406030204" pitchFamily="18" charset="0"/>
                          </a:rPr>
                          <m:t>2</m:t>
                        </m:r>
                      </m:e>
                    </m:d>
                    <m:r>
                      <a:rPr lang="zh-CN" altLang="en-US" b="0">
                        <a:latin typeface="Cambria Math" panose="02040503050406030204" pitchFamily="18" charset="0"/>
                      </a:rPr>
                      <m:t>⋯</m:t>
                    </m:r>
                    <m:d>
                      <m:dPr>
                        <m:ctrlPr>
                          <a:rPr lang="zh-CN" altLang="en-US" b="0"/>
                        </m:ctrlPr>
                      </m:dPr>
                      <m:e>
                        <m:r>
                          <a:rPr lang="zh-CN" altLang="en-US" b="0">
                            <a:latin typeface="Cambria Math" panose="02040503050406030204" pitchFamily="18" charset="0"/>
                          </a:rPr>
                          <m:t>𝑥</m:t>
                        </m:r>
                        <m:r>
                          <a:rPr lang="zh-CN" altLang="en-US" b="0">
                            <a:latin typeface="Cambria Math" panose="02040503050406030204" pitchFamily="18" charset="0"/>
                          </a:rPr>
                          <m:t>−</m:t>
                        </m:r>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1</m:t>
                        </m:r>
                      </m:e>
                    </m:d>
                    <m:r>
                      <a:rPr lang="zh-CN" altLang="en-US" b="0">
                        <a:latin typeface="Cambria Math" panose="02040503050406030204" pitchFamily="18" charset="0"/>
                      </a:rPr>
                      <m:t>=</m:t>
                    </m:r>
                    <m:nary>
                      <m:naryPr>
                        <m:chr m:val="∑"/>
                        <m:limLoc m:val="subSup"/>
                        <m:ctrlPr>
                          <a:rPr lang="zh-CN" altLang="en-US" b="0"/>
                        </m:ctrlPr>
                      </m:naryPr>
                      <m:sub>
                        <m:r>
                          <m:rPr>
                            <m:brk m:alnAt="25"/>
                          </m:rPr>
                          <a:rPr lang="zh-CN" altLang="en-US" b="0">
                            <a:latin typeface="Cambria Math" panose="02040503050406030204" pitchFamily="18" charset="0"/>
                          </a:rPr>
                          <m:t>𝑘</m:t>
                        </m:r>
                        <m:r>
                          <a:rPr lang="zh-CN" altLang="en-US" b="0">
                            <a:latin typeface="Cambria Math" panose="02040503050406030204" pitchFamily="18" charset="0"/>
                          </a:rPr>
                          <m:t>=</m:t>
                        </m:r>
                        <m:r>
                          <a:rPr lang="zh-CN" altLang="en-US" b="0">
                            <a:latin typeface="Cambria Math" panose="02040503050406030204" pitchFamily="18" charset="0"/>
                          </a:rPr>
                          <m:t>0</m:t>
                        </m:r>
                      </m:sub>
                      <m:sup>
                        <m:r>
                          <a:rPr lang="zh-CN" altLang="en-US" b="0">
                            <a:latin typeface="Cambria Math" panose="02040503050406030204" pitchFamily="18" charset="0"/>
                          </a:rPr>
                          <m:t>𝑛</m:t>
                        </m:r>
                      </m:sup>
                      <m:e>
                        <m:sSub>
                          <m:sSubPr>
                            <m:ctrlPr>
                              <a:rPr lang="zh-CN" altLang="en-US" b="0"/>
                            </m:ctrlPr>
                          </m:sSubPr>
                          <m:e>
                            <m:r>
                              <a:rPr lang="zh-CN" altLang="en-US" b="0">
                                <a:latin typeface="Cambria Math" panose="02040503050406030204" pitchFamily="18" charset="0"/>
                              </a:rPr>
                              <m:t>𝑠</m:t>
                            </m:r>
                          </m:e>
                          <m:sub>
                            <m:r>
                              <a:rPr lang="zh-CN" altLang="en-US" b="0">
                                <a:latin typeface="Cambria Math" panose="02040503050406030204" pitchFamily="18" charset="0"/>
                              </a:rPr>
                              <m:t>𝑠</m:t>
                            </m:r>
                          </m:sub>
                        </m:sSub>
                        <m:d>
                          <m:dPr>
                            <m:ctrlPr>
                              <a:rPr lang="zh-CN" altLang="en-US" b="0"/>
                            </m:ctrlPr>
                          </m:dPr>
                          <m:e>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𝑘</m:t>
                            </m:r>
                          </m:e>
                        </m:d>
                        <m:sSup>
                          <m:sSupPr>
                            <m:ctrlPr>
                              <a:rPr lang="zh-CN" altLang="en-US" b="0"/>
                            </m:ctrlPr>
                          </m:sSupPr>
                          <m:e>
                            <m:r>
                              <a:rPr lang="zh-CN" altLang="en-US" b="0">
                                <a:latin typeface="Cambria Math" panose="02040503050406030204" pitchFamily="18" charset="0"/>
                              </a:rPr>
                              <m:t>𝑥</m:t>
                            </m:r>
                          </m:e>
                          <m:sup>
                            <m:r>
                              <a:rPr lang="zh-CN" altLang="en-US" b="0">
                                <a:latin typeface="Cambria Math" panose="02040503050406030204" pitchFamily="18" charset="0"/>
                              </a:rPr>
                              <m:t>𝑘</m:t>
                            </m:r>
                          </m:sup>
                        </m:sSup>
                      </m:e>
                    </m:nary>
                  </m:oMath>
                </a14:m>
                <a:endParaRPr lang="zh-CN" altLang="en-US"/>
              </a:p>
              <a:p>
                <a:pPr algn="l">
                  <a:lnSpc>
                    <a:spcPct val="90000"/>
                  </a:lnSpc>
                  <a:buClrTx/>
                  <a:buSzTx/>
                  <a:buFont typeface="Arial" panose="020B0604020202020204" pitchFamily="34" charset="0"/>
                  <a:buChar char="•"/>
                </a:pPr>
                <a14:m>
                  <m:oMath xmlns:m="http://schemas.openxmlformats.org/officeDocument/2006/math">
                    <m:sSup>
                      <m:sSupPr>
                        <m:ctrlPr>
                          <a:rPr lang="zh-CN" altLang="en-US"/>
                        </m:ctrlPr>
                      </m:sSupPr>
                      <m:e>
                        <m:r>
                          <a:rPr lang="zh-CN" altLang="en-US">
                            <a:latin typeface="Cambria Math" panose="02040503050406030204" pitchFamily="18" charset="0"/>
                          </a:rPr>
                          <m:t>𝑥</m:t>
                        </m:r>
                      </m:e>
                      <m:sup>
                        <m:r>
                          <a:rPr lang="zh-CN" altLang="en-US">
                            <a:latin typeface="Cambria Math" panose="02040503050406030204" pitchFamily="18" charset="0"/>
                          </a:rPr>
                          <m:t>𝑛</m:t>
                        </m:r>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a:latin typeface="Cambria Math" panose="02040503050406030204" pitchFamily="18" charset="0"/>
                      </a:rPr>
                      <m:t>𝑥</m:t>
                    </m:r>
                    <m:d>
                      <m:dPr>
                        <m:ctrlPr>
                          <a:rPr lang="zh-CN" altLang="en-US"/>
                        </m:ctrlPr>
                      </m:dPr>
                      <m:e>
                        <m:r>
                          <a:rPr lang="zh-CN" altLang="en-US">
                            <a:latin typeface="Cambria Math" panose="02040503050406030204" pitchFamily="18" charset="0"/>
                          </a:rPr>
                          <m:t>𝑥</m:t>
                        </m:r>
                        <m:r>
                          <a:rPr lang="zh-CN" altLang="en-US" b="0">
                            <a:latin typeface="Cambria Math" panose="02040503050406030204" pitchFamily="18" charset="0"/>
                          </a:rPr>
                          <m:t>+</m:t>
                        </m:r>
                        <m:r>
                          <a:rPr lang="zh-CN" altLang="en-US">
                            <a:latin typeface="Cambria Math" panose="02040503050406030204" pitchFamily="18" charset="0"/>
                          </a:rPr>
                          <m:t>1</m:t>
                        </m:r>
                      </m:e>
                    </m:d>
                    <m:d>
                      <m:dPr>
                        <m:ctrlPr>
                          <a:rPr lang="zh-CN" altLang="en-US"/>
                        </m:ctrlPr>
                      </m:dPr>
                      <m:e>
                        <m:r>
                          <a:rPr lang="zh-CN" altLang="en-US">
                            <a:latin typeface="Cambria Math" panose="02040503050406030204" pitchFamily="18" charset="0"/>
                          </a:rPr>
                          <m:t>𝑥</m:t>
                        </m:r>
                        <m:r>
                          <a:rPr lang="zh-CN" altLang="en-US" b="0">
                            <a:latin typeface="Cambria Math" panose="02040503050406030204" pitchFamily="18" charset="0"/>
                          </a:rPr>
                          <m:t>+</m:t>
                        </m:r>
                        <m:r>
                          <a:rPr lang="zh-CN" altLang="en-US">
                            <a:latin typeface="Cambria Math" panose="02040503050406030204" pitchFamily="18" charset="0"/>
                          </a:rPr>
                          <m:t>2</m:t>
                        </m:r>
                      </m:e>
                    </m:d>
                    <m:r>
                      <a:rPr lang="zh-CN" altLang="en-US">
                        <a:latin typeface="Cambria Math" panose="02040503050406030204" pitchFamily="18" charset="0"/>
                      </a:rPr>
                      <m:t>⋯</m:t>
                    </m:r>
                    <m:d>
                      <m:dPr>
                        <m:ctrlPr>
                          <a:rPr lang="zh-CN" altLang="en-US"/>
                        </m:ctrlPr>
                      </m:dPr>
                      <m:e>
                        <m:r>
                          <a:rPr lang="zh-CN" altLang="en-US">
                            <a:latin typeface="Cambria Math" panose="02040503050406030204" pitchFamily="18" charset="0"/>
                          </a:rPr>
                          <m:t>𝑥</m:t>
                        </m:r>
                        <m:r>
                          <a:rPr lang="zh-CN" altLang="en-US" b="0">
                            <a:latin typeface="Cambria Math" panose="02040503050406030204" pitchFamily="18" charset="0"/>
                          </a:rPr>
                          <m:t>+</m:t>
                        </m:r>
                        <m:r>
                          <a:rPr lang="zh-CN" altLang="en-US">
                            <a:latin typeface="Cambria Math" panose="02040503050406030204" pitchFamily="18" charset="0"/>
                          </a:rPr>
                          <m:t>𝑛</m:t>
                        </m:r>
                        <m:r>
                          <a:rPr lang="zh-CN" altLang="en-US" b="0">
                            <a:latin typeface="Cambria Math" panose="02040503050406030204" pitchFamily="18" charset="0"/>
                          </a:rPr>
                          <m:t>−</m:t>
                        </m:r>
                        <m:r>
                          <a:rPr lang="zh-CN" altLang="en-US">
                            <a:latin typeface="Cambria Math" panose="02040503050406030204" pitchFamily="18" charset="0"/>
                          </a:rPr>
                          <m:t>1</m:t>
                        </m:r>
                      </m:e>
                    </m:d>
                    <m:r>
                      <a:rPr lang="zh-CN" altLang="en-US">
                        <a:latin typeface="Cambria Math" panose="02040503050406030204" pitchFamily="18" charset="0"/>
                      </a:rPr>
                      <m:t>=</m:t>
                    </m:r>
                    <m:nary>
                      <m:naryPr>
                        <m:chr m:val="∑"/>
                        <m:limLoc m:val="subSup"/>
                        <m:ctrlPr>
                          <a:rPr lang="zh-CN" altLang="en-US"/>
                        </m:ctrlPr>
                      </m:naryPr>
                      <m:sub>
                        <m:r>
                          <m:rPr>
                            <m:brk m:alnAt="25"/>
                          </m:rPr>
                          <a:rPr lang="zh-CN" altLang="en-US">
                            <a:latin typeface="Cambria Math" panose="02040503050406030204" pitchFamily="18" charset="0"/>
                          </a:rPr>
                          <m:t>𝑘</m:t>
                        </m:r>
                        <m:r>
                          <a:rPr lang="zh-CN" altLang="en-US">
                            <a:latin typeface="Cambria Math" panose="02040503050406030204" pitchFamily="18" charset="0"/>
                          </a:rPr>
                          <m:t>=</m:t>
                        </m:r>
                        <m:r>
                          <a:rPr lang="zh-CN" altLang="en-US">
                            <a:latin typeface="Cambria Math" panose="02040503050406030204" pitchFamily="18" charset="0"/>
                          </a:rPr>
                          <m:t>0</m:t>
                        </m:r>
                      </m:sub>
                      <m:sup>
                        <m:r>
                          <a:rPr lang="zh-CN" altLang="en-US">
                            <a:latin typeface="Cambria Math" panose="02040503050406030204" pitchFamily="18" charset="0"/>
                          </a:rPr>
                          <m:t>𝑛</m:t>
                        </m:r>
                      </m:sup>
                      <m:e>
                        <m:sSub>
                          <m:sSubPr>
                            <m:ctrlPr>
                              <a:rPr lang="zh-CN" altLang="en-US"/>
                            </m:ctrlPr>
                          </m:sSubPr>
                          <m:e>
                            <m:r>
                              <a:rPr lang="zh-CN" altLang="en-US">
                                <a:latin typeface="Cambria Math" panose="02040503050406030204" pitchFamily="18" charset="0"/>
                              </a:rPr>
                              <m:t>𝑠</m:t>
                            </m:r>
                          </m:e>
                          <m:sub>
                            <m:r>
                              <a:rPr lang="zh-CN" altLang="en-US" b="0">
                                <a:latin typeface="Cambria Math" panose="02040503050406030204" pitchFamily="18" charset="0"/>
                              </a:rPr>
                              <m:t>𝑢</m:t>
                            </m:r>
                          </m:sub>
                        </m:sSub>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𝑘</m:t>
                            </m:r>
                          </m:e>
                        </m:d>
                        <m:sSup>
                          <m:sSupPr>
                            <m:ctrlPr>
                              <a:rPr lang="zh-CN" altLang="en-US"/>
                            </m:ctrlPr>
                          </m:sSupPr>
                          <m:e>
                            <m:r>
                              <a:rPr lang="zh-CN" altLang="en-US">
                                <a:latin typeface="Cambria Math" panose="02040503050406030204" pitchFamily="18" charset="0"/>
                              </a:rPr>
                              <m:t>𝑥</m:t>
                            </m:r>
                          </m:e>
                          <m:sup>
                            <m:r>
                              <a:rPr lang="zh-CN" altLang="en-US">
                                <a:latin typeface="Cambria Math" panose="02040503050406030204" pitchFamily="18" charset="0"/>
                              </a:rPr>
                              <m:t>𝑘</m:t>
                            </m:r>
                          </m:sup>
                        </m:sSup>
                      </m:e>
                    </m:nary>
                  </m:oMath>
                </a14:m>
                <a:endParaRPr lang="zh-CN" altLang="en-US"/>
              </a:p>
              <a:p>
                <a:pPr algn="l">
                  <a:lnSpc>
                    <a:spcPct val="90000"/>
                  </a:lnSpc>
                  <a:buClrTx/>
                  <a:buSzTx/>
                  <a:buFont typeface="Arial" panose="020B0604020202020204" pitchFamily="34" charset="0"/>
                  <a:buChar char="•"/>
                </a:pPr>
                <a:r>
                  <a:rPr lang="zh-CN" altLang="en-US">
                    <a:sym typeface="+mn-ea"/>
                  </a:rPr>
                  <a:t>无符号第一类斯特林数的递推式可以从其定义来推导：</a:t>
                </a:r>
                <a:endParaRPr lang="zh-CN" altLang="en-US"/>
              </a:p>
              <a:p>
                <a:pPr algn="l">
                  <a:lnSpc>
                    <a:spcPct val="90000"/>
                  </a:lnSpc>
                  <a:buClrTx/>
                  <a:buSzTx/>
                  <a:buFont typeface="Arial" panose="020B0604020202020204" pitchFamily="34" charset="0"/>
                  <a:buChar char="•"/>
                </a:pPr>
                <a14:m>
                  <m:oMath xmlns:m="http://schemas.openxmlformats.org/officeDocument/2006/math">
                    <m:sSub>
                      <m:sSubPr>
                        <m:ctrlPr>
                          <a:rPr lang="zh-CN" altLang="en-US"/>
                        </m:ctrlPr>
                      </m:sSubPr>
                      <m:e>
                        <m:r>
                          <a:rPr lang="zh-CN" altLang="en-US" b="0">
                            <a:latin typeface="Cambria Math" panose="02040503050406030204" pitchFamily="18" charset="0"/>
                          </a:rPr>
                          <m:t>𝑠</m:t>
                        </m:r>
                      </m:e>
                      <m:sub>
                        <m:r>
                          <a:rPr lang="zh-CN" altLang="en-US" b="0">
                            <a:latin typeface="Cambria Math" panose="02040503050406030204" pitchFamily="18" charset="0"/>
                          </a:rPr>
                          <m:t>𝑢</m:t>
                        </m:r>
                      </m:sub>
                    </m:sSub>
                    <m:d>
                      <m:dPr>
                        <m:ctrlPr>
                          <a:rPr lang="zh-CN" altLang="en-US"/>
                        </m:ctrlPr>
                      </m:dPr>
                      <m:e>
                        <m:r>
                          <a:rPr lang="zh-CN" altLang="en-US" b="0">
                            <a:latin typeface="Cambria Math" panose="02040503050406030204" pitchFamily="18" charset="0"/>
                          </a:rPr>
                          <m:t>𝑛</m:t>
                        </m:r>
                        <m:r>
                          <a:rPr lang="zh-CN" altLang="en-US">
                            <a:latin typeface="Cambria Math" panose="02040503050406030204" pitchFamily="18" charset="0"/>
                          </a:rPr>
                          <m:t>+</m:t>
                        </m:r>
                        <m:r>
                          <a:rPr lang="zh-CN" altLang="en-US" b="0">
                            <a:latin typeface="Cambria Math" panose="02040503050406030204" pitchFamily="18" charset="0"/>
                          </a:rPr>
                          <m:t>1</m:t>
                        </m:r>
                        <m:r>
                          <a:rPr lang="zh-CN" altLang="en-US" b="0">
                            <a:latin typeface="Cambria Math" panose="02040503050406030204" pitchFamily="18" charset="0"/>
                          </a:rPr>
                          <m:t>,</m:t>
                        </m:r>
                        <m:r>
                          <a:rPr lang="zh-CN" altLang="en-US" b="0">
                            <a:latin typeface="Cambria Math" panose="02040503050406030204" pitchFamily="18" charset="0"/>
                          </a:rPr>
                          <m:t>𝑚</m:t>
                        </m:r>
                      </m:e>
                    </m:d>
                    <m:r>
                      <a:rPr lang="zh-CN" altLang="en-US" b="0">
                        <a:latin typeface="Cambria Math" panose="02040503050406030204" pitchFamily="18" charset="0"/>
                      </a:rPr>
                      <m:t>=</m:t>
                    </m:r>
                    <m:sSub>
                      <m:sSubPr>
                        <m:ctrlPr>
                          <a:rPr lang="zh-CN" altLang="en-US"/>
                        </m:ctrlPr>
                      </m:sSubPr>
                      <m:e>
                        <m:r>
                          <a:rPr lang="zh-CN" altLang="en-US">
                            <a:latin typeface="Cambria Math" panose="02040503050406030204" pitchFamily="18" charset="0"/>
                          </a:rPr>
                          <m:t>𝑠</m:t>
                        </m:r>
                      </m:e>
                      <m:sub>
                        <m:r>
                          <a:rPr lang="zh-CN" altLang="en-US">
                            <a:latin typeface="Cambria Math" panose="02040503050406030204" pitchFamily="18" charset="0"/>
                          </a:rPr>
                          <m:t>𝑢</m:t>
                        </m:r>
                      </m:sub>
                    </m:sSub>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r>
                          <a:rPr lang="zh-CN" altLang="en-US" b="0">
                            <a:latin typeface="Cambria Math" panose="02040503050406030204" pitchFamily="18" charset="0"/>
                          </a:rPr>
                          <m:t>−</m:t>
                        </m:r>
                        <m:r>
                          <a:rPr lang="zh-CN" altLang="en-US" b="0">
                            <a:latin typeface="Cambria Math" panose="02040503050406030204" pitchFamily="18" charset="0"/>
                          </a:rPr>
                          <m:t>1</m:t>
                        </m:r>
                      </m:e>
                    </m:d>
                    <m:r>
                      <a:rPr lang="zh-CN" altLang="en-US" b="0">
                        <a:latin typeface="Cambria Math" panose="02040503050406030204" pitchFamily="18" charset="0"/>
                      </a:rPr>
                      <m:t>+</m:t>
                    </m:r>
                    <m:r>
                      <a:rPr lang="zh-CN" altLang="en-US" b="0">
                        <a:latin typeface="Cambria Math" panose="02040503050406030204" pitchFamily="18" charset="0"/>
                      </a:rPr>
                      <m:t>𝑛</m:t>
                    </m:r>
                    <m:sSub>
                      <m:sSubPr>
                        <m:ctrlPr>
                          <a:rPr lang="zh-CN" altLang="en-US"/>
                        </m:ctrlPr>
                      </m:sSubPr>
                      <m:e>
                        <m:r>
                          <a:rPr lang="zh-CN" altLang="en-US">
                            <a:latin typeface="Cambria Math" panose="02040503050406030204" pitchFamily="18" charset="0"/>
                          </a:rPr>
                          <m:t>𝑠</m:t>
                        </m:r>
                      </m:e>
                      <m:sub>
                        <m:r>
                          <a:rPr lang="zh-CN" altLang="en-US">
                            <a:latin typeface="Cambria Math" panose="02040503050406030204" pitchFamily="18" charset="0"/>
                          </a:rPr>
                          <m:t>𝑢</m:t>
                        </m:r>
                      </m:sub>
                    </m:sSub>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e>
                    </m:d>
                  </m:oMath>
                </a14:m>
                <a:endParaRPr lang="zh-CN" altLang="en-US"/>
              </a:p>
              <a:p>
                <a:pPr algn="l">
                  <a:lnSpc>
                    <a:spcPct val="90000"/>
                  </a:lnSpc>
                  <a:buClrTx/>
                  <a:buSzTx/>
                  <a:buFont typeface="Arial" panose="020B0604020202020204" pitchFamily="34" charset="0"/>
                  <a:buChar char="•"/>
                </a:pPr>
                <a:r>
                  <a:rPr lang="zh-CN" altLang="en-US">
                    <a:sym typeface="+mn-ea"/>
                  </a:rPr>
                  <a:t>而有符号的第一类斯特林数可以从其表示的降阶函数归纳证明：</a:t>
                </a:r>
                <a:endParaRPr lang="zh-CN" altLang="en-US"/>
              </a:p>
              <a:p>
                <a:pPr algn="l">
                  <a:lnSpc>
                    <a:spcPct val="90000"/>
                  </a:lnSpc>
                  <a:buClrTx/>
                  <a:buSzTx/>
                  <a:buFont typeface="Arial" panose="020B0604020202020204" pitchFamily="34" charset="0"/>
                  <a:buChar char="•"/>
                </a:pPr>
                <a14:m>
                  <m:oMath xmlns:m="http://schemas.openxmlformats.org/officeDocument/2006/math">
                    <m:sSub>
                      <m:sSubPr>
                        <m:ctrlPr>
                          <a:rPr lang="zh-CN" altLang="en-US"/>
                        </m:ctrlPr>
                      </m:sSubPr>
                      <m:e>
                        <m:r>
                          <a:rPr lang="zh-CN" altLang="en-US">
                            <a:latin typeface="Cambria Math" panose="02040503050406030204" pitchFamily="18" charset="0"/>
                          </a:rPr>
                          <m:t>𝑠</m:t>
                        </m:r>
                      </m:e>
                      <m:sub>
                        <m:r>
                          <a:rPr lang="zh-CN" altLang="en-US" b="0">
                            <a:latin typeface="Cambria Math" panose="02040503050406030204" pitchFamily="18" charset="0"/>
                          </a:rPr>
                          <m:t>𝑠</m:t>
                        </m:r>
                      </m:sub>
                    </m:sSub>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1</m:t>
                        </m:r>
                        <m:r>
                          <a:rPr lang="zh-CN" altLang="en-US">
                            <a:latin typeface="Cambria Math" panose="02040503050406030204" pitchFamily="18" charset="0"/>
                          </a:rPr>
                          <m:t>,</m:t>
                        </m:r>
                        <m:r>
                          <a:rPr lang="zh-CN" altLang="en-US">
                            <a:latin typeface="Cambria Math" panose="02040503050406030204" pitchFamily="18" charset="0"/>
                          </a:rPr>
                          <m:t>𝑚</m:t>
                        </m:r>
                      </m:e>
                    </m:d>
                    <m:r>
                      <a:rPr lang="zh-CN" altLang="en-US">
                        <a:latin typeface="Cambria Math" panose="02040503050406030204" pitchFamily="18" charset="0"/>
                      </a:rPr>
                      <m:t>=</m:t>
                    </m:r>
                    <m:sSub>
                      <m:sSubPr>
                        <m:ctrlPr>
                          <a:rPr lang="zh-CN" altLang="en-US"/>
                        </m:ctrlPr>
                      </m:sSubPr>
                      <m:e>
                        <m:r>
                          <a:rPr lang="zh-CN" altLang="en-US">
                            <a:latin typeface="Cambria Math" panose="02040503050406030204" pitchFamily="18" charset="0"/>
                          </a:rPr>
                          <m:t>𝑠</m:t>
                        </m:r>
                      </m:e>
                      <m:sub>
                        <m:r>
                          <a:rPr lang="zh-CN" altLang="en-US" b="0">
                            <a:latin typeface="Cambria Math" panose="02040503050406030204" pitchFamily="18" charset="0"/>
                          </a:rPr>
                          <m:t>𝑠</m:t>
                        </m:r>
                      </m:sub>
                    </m:sSub>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r>
                          <a:rPr lang="zh-CN" altLang="en-US">
                            <a:latin typeface="Cambria Math" panose="02040503050406030204" pitchFamily="18" charset="0"/>
                          </a:rPr>
                          <m:t>−</m:t>
                        </m:r>
                        <m:r>
                          <a:rPr lang="zh-CN" altLang="en-US">
                            <a:latin typeface="Cambria Math" panose="02040503050406030204" pitchFamily="18" charset="0"/>
                          </a:rPr>
                          <m:t>1</m:t>
                        </m:r>
                      </m:e>
                    </m:d>
                    <m:r>
                      <a:rPr lang="zh-CN" altLang="en-US" b="0">
                        <a:latin typeface="Cambria Math" panose="02040503050406030204" pitchFamily="18" charset="0"/>
                      </a:rPr>
                      <m:t>−</m:t>
                    </m:r>
                    <m:r>
                      <a:rPr lang="zh-CN" altLang="en-US">
                        <a:latin typeface="Cambria Math" panose="02040503050406030204" pitchFamily="18" charset="0"/>
                      </a:rPr>
                      <m:t>𝑛</m:t>
                    </m:r>
                    <m:sSub>
                      <m:sSubPr>
                        <m:ctrlPr>
                          <a:rPr lang="zh-CN" altLang="en-US"/>
                        </m:ctrlPr>
                      </m:sSubPr>
                      <m:e>
                        <m:r>
                          <a:rPr lang="zh-CN" altLang="en-US">
                            <a:latin typeface="Cambria Math" panose="02040503050406030204" pitchFamily="18" charset="0"/>
                          </a:rPr>
                          <m:t>𝑠</m:t>
                        </m:r>
                      </m:e>
                      <m:sub>
                        <m:r>
                          <a:rPr lang="zh-CN" altLang="en-US" b="0">
                            <a:latin typeface="Cambria Math" panose="02040503050406030204" pitchFamily="18" charset="0"/>
                          </a:rPr>
                          <m:t>𝑠</m:t>
                        </m:r>
                      </m:sub>
                    </m:sSub>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e>
                    </m:d>
                  </m:oMath>
                </a14:m>
                <a:endParaRPr lang="zh-CN" altLang="en-US"/>
              </a:p>
              <a:p>
                <a:pPr algn="l">
                  <a:buClrTx/>
                  <a:buSzTx/>
                </a:pP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197"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1068" y="2364473"/>
            <a:ext cx="1433367" cy="1328699"/>
          </a:xfrm>
          <a:prstGeom prst="rect">
            <a:avLst/>
          </a:prstGeom>
        </p:spPr>
        <p:txBody>
          <a:bodyPr vert="horz" lIns="91440" tIns="0" rIns="91440" bIns="0" rtlCol="0" anchor="b">
            <a:normAutofit/>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a:solidFill>
                  <a:schemeClr val="bg1">
                    <a:lumMod val="85000"/>
                  </a:schemeClr>
                </a:solidFill>
              </a:rPr>
              <a:t>02</a:t>
            </a:r>
            <a:endParaRPr lang="en-US" altLang="zh-CN" sz="7200" b="1">
              <a:solidFill>
                <a:schemeClr val="bg1">
                  <a:lumMod val="85000"/>
                </a:schemeClr>
              </a:solidFill>
            </a:endParaRPr>
          </a:p>
        </p:txBody>
      </p:sp>
      <p:sp>
        <p:nvSpPr>
          <p:cNvPr id="5" name="标题 4"/>
          <p:cNvSpPr>
            <a:spLocks noGrp="1"/>
          </p:cNvSpPr>
          <p:nvPr>
            <p:ph type="title"/>
            <p:custDataLst>
              <p:tags r:id="rId2"/>
            </p:custDataLst>
          </p:nvPr>
        </p:nvSpPr>
        <p:spPr/>
        <p:txBody>
          <a:bodyPr/>
          <a:lstStyle/>
          <a:p>
            <a:r>
              <a:rPr lang="zh-CN" altLang="en-US"/>
              <a:t>贪心</a:t>
            </a: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斯特林数</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20000"/>
              </a:bodyPr>
              <a:p>
                <a:pPr algn="l">
                  <a:lnSpc>
                    <a:spcPct val="90000"/>
                  </a:lnSpc>
                  <a:buClrTx/>
                  <a:buSzTx/>
                  <a:buFont typeface="Arial" panose="020B0604020202020204" pitchFamily="34" charset="0"/>
                  <a:buChar char="•"/>
                </a:pPr>
                <a:r>
                  <a:rPr lang="zh-CN" altLang="en-US">
                    <a:sym typeface="+mn-ea"/>
                  </a:rPr>
                  <a:t>第二类斯特林数实际上是集合的一个分拆，表示将</a:t>
                </a:r>
                <a14:m>
                  <m:oMath xmlns:m="http://schemas.openxmlformats.org/officeDocument/2006/math">
                    <m:r>
                      <a:rPr lang="zh-CN" altLang="en-US">
                        <a:latin typeface="Cambria Math" panose="02040503050406030204" pitchFamily="18" charset="0"/>
                      </a:rPr>
                      <m:t>𝑛</m:t>
                    </m:r>
                  </m:oMath>
                </a14:m>
                <a:r>
                  <a:rPr lang="zh-CN" altLang="en-US">
                    <a:sym typeface="+mn-ea"/>
                  </a:rPr>
                  <a:t>个不同的元素分拆成</a:t>
                </a:r>
                <a14:m>
                  <m:oMath xmlns:m="http://schemas.openxmlformats.org/officeDocument/2006/math">
                    <m:r>
                      <a:rPr lang="zh-CN" altLang="en-US">
                        <a:latin typeface="Cambria Math" panose="02040503050406030204" pitchFamily="18" charset="0"/>
                      </a:rPr>
                      <m:t>𝑚</m:t>
                    </m:r>
                  </m:oMath>
                </a14:m>
                <a:r>
                  <a:rPr lang="zh-CN" altLang="en-US">
                    <a:sym typeface="+mn-ea"/>
                  </a:rPr>
                  <a:t>个集合的方案数，记为</a:t>
                </a:r>
                <a14:m>
                  <m:oMath xmlns:m="http://schemas.openxmlformats.org/officeDocument/2006/math">
                    <m:r>
                      <a:rPr lang="zh-CN" altLang="en-US" b="0">
                        <a:latin typeface="Cambria Math" panose="02040503050406030204" pitchFamily="18" charset="0"/>
                      </a:rPr>
                      <m:t>𝑆</m:t>
                    </m:r>
                    <m:d>
                      <m:dPr>
                        <m:ctrlPr>
                          <a:rPr lang="zh-CN" altLang="en-US" b="0"/>
                        </m:ctrlPr>
                      </m:dPr>
                      <m:e>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𝑚</m:t>
                        </m:r>
                      </m:e>
                    </m:d>
                  </m:oMath>
                </a14:m>
                <a:r>
                  <a:rPr lang="zh-CN" altLang="en-US">
                    <a:sym typeface="+mn-ea"/>
                  </a:rPr>
                  <a:t>。</a:t>
                </a:r>
                <a:endParaRPr lang="zh-CN" altLang="en-US"/>
              </a:p>
              <a:p>
                <a:pPr algn="l">
                  <a:lnSpc>
                    <a:spcPct val="90000"/>
                  </a:lnSpc>
                  <a:buClrTx/>
                  <a:buSzTx/>
                  <a:buFont typeface="Arial" panose="020B0604020202020204" pitchFamily="34" charset="0"/>
                  <a:buChar char="•"/>
                </a:pPr>
                <a:r>
                  <a:rPr lang="zh-CN" altLang="en-US">
                    <a:sym typeface="+mn-ea"/>
                  </a:rPr>
                  <a:t>可以发现</a:t>
                </a:r>
                <a14:m>
                  <m:oMath xmlns:m="http://schemas.openxmlformats.org/officeDocument/2006/math">
                    <m:nary>
                      <m:naryPr>
                        <m:chr m:val="∑"/>
                        <m:limLoc m:val="subSup"/>
                        <m:ctrlPr>
                          <a:rPr lang="zh-CN" altLang="en-US"/>
                        </m:ctrlPr>
                      </m:naryPr>
                      <m:sub>
                        <m:r>
                          <m:rPr>
                            <m:brk m:alnAt="25"/>
                          </m:rPr>
                          <a:rPr lang="zh-CN" altLang="en-US" b="0">
                            <a:latin typeface="Cambria Math" panose="02040503050406030204" pitchFamily="18" charset="0"/>
                          </a:rPr>
                          <m:t>𝑘</m:t>
                        </m:r>
                        <m:r>
                          <a:rPr lang="zh-CN" altLang="en-US" b="0">
                            <a:latin typeface="Cambria Math" panose="02040503050406030204" pitchFamily="18" charset="0"/>
                          </a:rPr>
                          <m:t>=</m:t>
                        </m:r>
                        <m:r>
                          <a:rPr lang="zh-CN" altLang="en-US" b="0">
                            <a:latin typeface="Cambria Math" panose="02040503050406030204" pitchFamily="18" charset="0"/>
                          </a:rPr>
                          <m:t>0</m:t>
                        </m:r>
                      </m:sub>
                      <m:sup>
                        <m:r>
                          <a:rPr lang="zh-CN" altLang="en-US" b="0">
                            <a:latin typeface="Cambria Math" panose="02040503050406030204" pitchFamily="18" charset="0"/>
                          </a:rPr>
                          <m:t>𝑛</m:t>
                        </m:r>
                      </m:sup>
                      <m:e>
                        <m:r>
                          <a:rPr lang="zh-CN" altLang="en-US" b="0">
                            <a:latin typeface="Cambria Math" panose="02040503050406030204" pitchFamily="18" charset="0"/>
                          </a:rPr>
                          <m:t>𝑆</m:t>
                        </m:r>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b="0">
                                <a:latin typeface="Cambria Math" panose="02040503050406030204" pitchFamily="18" charset="0"/>
                              </a:rPr>
                              <m:t>𝑘</m:t>
                            </m:r>
                          </m:e>
                        </m:d>
                      </m:e>
                    </m:nary>
                    <m:r>
                      <a:rPr lang="zh-CN" altLang="en-US" b="0">
                        <a:latin typeface="Cambria Math" panose="02040503050406030204" pitchFamily="18" charset="0"/>
                      </a:rPr>
                      <m:t>=</m:t>
                    </m:r>
                    <m:sSub>
                      <m:sSubPr>
                        <m:ctrlPr>
                          <a:rPr lang="zh-CN" altLang="en-US" b="0"/>
                        </m:ctrlPr>
                      </m:sSubPr>
                      <m:e>
                        <m:r>
                          <a:rPr lang="zh-CN" altLang="en-US" b="0">
                            <a:latin typeface="Cambria Math" panose="02040503050406030204" pitchFamily="18" charset="0"/>
                          </a:rPr>
                          <m:t>𝐵</m:t>
                        </m:r>
                      </m:e>
                      <m:sub>
                        <m:r>
                          <a:rPr lang="zh-CN" altLang="en-US" b="0">
                            <a:latin typeface="Cambria Math" panose="02040503050406030204" pitchFamily="18" charset="0"/>
                          </a:rPr>
                          <m:t>𝑛</m:t>
                        </m:r>
                      </m:sub>
                    </m:sSub>
                  </m:oMath>
                </a14:m>
                <a:r>
                  <a:rPr lang="zh-CN" altLang="en-US">
                    <a:sym typeface="+mn-ea"/>
                  </a:rPr>
                  <a:t>，</a:t>
                </a:r>
                <a14:m>
                  <m:oMath xmlns:m="http://schemas.openxmlformats.org/officeDocument/2006/math">
                    <m:sSub>
                      <m:sSubPr>
                        <m:ctrlPr>
                          <a:rPr lang="zh-CN" altLang="en-US"/>
                        </m:ctrlPr>
                      </m:sSubPr>
                      <m:e>
                        <m:r>
                          <a:rPr lang="zh-CN" altLang="en-US">
                            <a:latin typeface="Cambria Math" panose="02040503050406030204" pitchFamily="18" charset="0"/>
                          </a:rPr>
                          <m:t>𝐵</m:t>
                        </m:r>
                      </m:e>
                      <m:sub>
                        <m:r>
                          <a:rPr lang="zh-CN" altLang="en-US">
                            <a:latin typeface="Cambria Math" panose="02040503050406030204" pitchFamily="18" charset="0"/>
                          </a:rPr>
                          <m:t>𝑛</m:t>
                        </m:r>
                      </m:sub>
                    </m:sSub>
                  </m:oMath>
                </a14:m>
                <a:r>
                  <a:rPr lang="zh-CN" altLang="en-US">
                    <a:sym typeface="+mn-ea"/>
                  </a:rPr>
                  <a:t>是Bell数。</a:t>
                </a:r>
                <a:endParaRPr lang="zh-CN" altLang="en-US"/>
              </a:p>
              <a:p>
                <a:pPr algn="l">
                  <a:lnSpc>
                    <a:spcPct val="90000"/>
                  </a:lnSpc>
                  <a:buClrTx/>
                  <a:buSzTx/>
                  <a:buFont typeface="Arial" panose="020B0604020202020204" pitchFamily="34" charset="0"/>
                  <a:buChar char="•"/>
                </a:pPr>
                <a:r>
                  <a:rPr lang="zh-CN" altLang="en-US">
                    <a:sym typeface="+mn-ea"/>
                  </a:rPr>
                  <a:t>第二类斯特林数和第一类斯特林数不同的是：集合内是不考虑次序的，而圆排列是有序的。</a:t>
                </a:r>
                <a:endParaRPr lang="zh-CN" altLang="en-US">
                  <a:sym typeface="+mn-ea"/>
                </a:endParaRPr>
              </a:p>
              <a:p>
                <a:pPr algn="l">
                  <a:lnSpc>
                    <a:spcPct val="90000"/>
                  </a:lnSpc>
                  <a:buClrTx/>
                  <a:buSzTx/>
                  <a:buFont typeface="Arial" panose="020B0604020202020204" pitchFamily="34" charset="0"/>
                  <a:buChar char="•"/>
                </a:pPr>
                <a:r>
                  <a:rPr lang="zh-CN" altLang="en-US">
                    <a:sym typeface="+mn-ea"/>
                  </a:rPr>
                  <a:t>第二类斯特林数的推导和第一类斯特林数类似，可以从定义出发考虑第</a:t>
                </a:r>
                <a14:m>
                  <m:oMath xmlns:m="http://schemas.openxmlformats.org/officeDocument/2006/math">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1</m:t>
                    </m:r>
                  </m:oMath>
                </a14:m>
                <a:r>
                  <a:rPr lang="zh-CN" altLang="en-US">
                    <a:sym typeface="+mn-ea"/>
                  </a:rPr>
                  <a:t>个元素的情况： </a:t>
                </a:r>
                <a14:m>
                  <m:oMath xmlns:m="http://schemas.openxmlformats.org/officeDocument/2006/math">
                    <m:r>
                      <a:rPr lang="zh-CN" altLang="en-US" b="0">
                        <a:latin typeface="Cambria Math" panose="02040503050406030204" pitchFamily="18" charset="0"/>
                      </a:rPr>
                      <m:t>𝑆</m:t>
                    </m:r>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1</m:t>
                        </m:r>
                        <m:r>
                          <a:rPr lang="zh-CN" altLang="en-US">
                            <a:latin typeface="Cambria Math" panose="02040503050406030204" pitchFamily="18" charset="0"/>
                          </a:rPr>
                          <m:t>,</m:t>
                        </m:r>
                        <m:r>
                          <a:rPr lang="zh-CN" altLang="en-US">
                            <a:latin typeface="Cambria Math" panose="02040503050406030204" pitchFamily="18" charset="0"/>
                          </a:rPr>
                          <m:t>𝑚</m:t>
                        </m:r>
                      </m:e>
                    </m:d>
                    <m:r>
                      <a:rPr lang="zh-CN" altLang="en-US">
                        <a:latin typeface="Cambria Math" panose="02040503050406030204" pitchFamily="18" charset="0"/>
                      </a:rPr>
                      <m:t>=</m:t>
                    </m:r>
                    <m:r>
                      <a:rPr lang="zh-CN" altLang="en-US" b="0">
                        <a:latin typeface="Cambria Math" panose="02040503050406030204" pitchFamily="18" charset="0"/>
                      </a:rPr>
                      <m:t>𝑆</m:t>
                    </m:r>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r>
                          <a:rPr lang="zh-CN" altLang="en-US">
                            <a:latin typeface="Cambria Math" panose="02040503050406030204" pitchFamily="18" charset="0"/>
                          </a:rPr>
                          <m:t>−</m:t>
                        </m:r>
                        <m:r>
                          <a:rPr lang="zh-CN" altLang="en-US">
                            <a:latin typeface="Cambria Math" panose="02040503050406030204" pitchFamily="18" charset="0"/>
                          </a:rPr>
                          <m:t>1</m:t>
                        </m:r>
                      </m:e>
                    </m:d>
                    <m:r>
                      <a:rPr lang="zh-CN" altLang="en-US">
                        <a:latin typeface="Cambria Math" panose="02040503050406030204" pitchFamily="18" charset="0"/>
                      </a:rPr>
                      <m:t>+</m:t>
                    </m:r>
                    <m:r>
                      <a:rPr lang="zh-CN" altLang="en-US" b="0">
                        <a:latin typeface="Cambria Math" panose="02040503050406030204" pitchFamily="18" charset="0"/>
                      </a:rPr>
                      <m:t>𝑚𝑆</m:t>
                    </m:r>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e>
                    </m:d>
                  </m:oMath>
                </a14:m>
                <a:endParaRPr lang="zh-CN" altLang="en-US"/>
              </a:p>
              <a:p>
                <a:pPr algn="l">
                  <a:lnSpc>
                    <a:spcPct val="90000"/>
                  </a:lnSpc>
                  <a:buClrTx/>
                  <a:buSzTx/>
                  <a:buFont typeface="Arial" panose="020B0604020202020204" pitchFamily="34" charset="0"/>
                  <a:buChar char="•"/>
                </a:pPr>
                <a:r>
                  <a:rPr lang="zh-CN" altLang="en-US">
                    <a:sym typeface="+mn-ea"/>
                  </a:rPr>
                  <a:t>第二类斯特林数主要是用于解决组合数学中的几类放球模型。</a:t>
                </a:r>
                <a:endParaRPr lang="zh-CN" altLang="en-US"/>
              </a:p>
              <a:p>
                <a:pPr algn="l">
                  <a:lnSpc>
                    <a:spcPct val="90000"/>
                  </a:lnSpc>
                  <a:buClrTx/>
                  <a:buSzTx/>
                  <a:buFont typeface="Arial" panose="020B0604020202020204" pitchFamily="34" charset="0"/>
                  <a:buChar char="•"/>
                </a:pPr>
                <a:r>
                  <a:rPr lang="zh-CN" altLang="en-US">
                    <a:sym typeface="+mn-ea"/>
                  </a:rPr>
                  <a:t>主要是针对于球之间有区别的放球模型：</a:t>
                </a:r>
                <a:endParaRPr lang="zh-CN" altLang="en-US"/>
              </a:p>
              <a:p>
                <a:pPr algn="l">
                  <a:lnSpc>
                    <a:spcPct val="90000"/>
                  </a:lnSpc>
                  <a:buClrTx/>
                  <a:buSzTx/>
                  <a:buFont typeface="Arial" panose="020B0604020202020204" pitchFamily="34" charset="0"/>
                  <a:buChar char="•"/>
                </a:pPr>
                <a:endParaRPr lang="zh-CN" altLang="en-US"/>
              </a:p>
              <a:p>
                <a:pPr algn="l">
                  <a:buClrTx/>
                  <a:buSzTx/>
                </a:pP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197" r="-652"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放球</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p>
                <a:pPr algn="l">
                  <a:lnSpc>
                    <a:spcPct val="90000"/>
                  </a:lnSpc>
                  <a:buClrTx/>
                  <a:buSzTx/>
                </a:pPr>
                <a:r>
                  <a:rPr lang="zh-CN" altLang="en-US">
                    <a:sym typeface="+mn-ea"/>
                  </a:rPr>
                  <a:t>把</a:t>
                </a:r>
                <a14:m>
                  <m:oMath xmlns:m="http://schemas.openxmlformats.org/officeDocument/2006/math">
                    <m:r>
                      <a:rPr lang="zh-CN" altLang="en-US">
                        <a:latin typeface="Cambria Math" panose="02040503050406030204" pitchFamily="18" charset="0"/>
                      </a:rPr>
                      <m:t>𝑛</m:t>
                    </m:r>
                  </m:oMath>
                </a14:m>
                <a:r>
                  <a:rPr lang="zh-CN" altLang="en-US">
                    <a:sym typeface="+mn-ea"/>
                  </a:rPr>
                  <a:t>个不同的球，放入</a:t>
                </a:r>
                <a14:m>
                  <m:oMath xmlns:m="http://schemas.openxmlformats.org/officeDocument/2006/math">
                    <m:r>
                      <a:rPr lang="zh-CN" altLang="en-US">
                        <a:latin typeface="Cambria Math" panose="02040503050406030204" pitchFamily="18" charset="0"/>
                      </a:rPr>
                      <m:t>𝑚</m:t>
                    </m:r>
                  </m:oMath>
                </a14:m>
                <a:r>
                  <a:rPr lang="zh-CN" altLang="en-US">
                    <a:sym typeface="+mn-ea"/>
                  </a:rPr>
                  <a:t>个无区别的盒子，不允许盒子为空： </a:t>
                </a:r>
                <a14:m>
                  <m:oMath xmlns:m="http://schemas.openxmlformats.org/officeDocument/2006/math">
                    <m:r>
                      <a:rPr lang="zh-CN" altLang="en-US">
                        <a:latin typeface="Cambria Math" panose="02040503050406030204" pitchFamily="18" charset="0"/>
                      </a:rPr>
                      <m:t>𝑆</m:t>
                    </m:r>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e>
                    </m:d>
                  </m:oMath>
                </a14:m>
                <a:r>
                  <a:rPr lang="zh-CN" altLang="en-US">
                    <a:sym typeface="+mn-ea"/>
                  </a:rPr>
                  <a:t>。</a:t>
                </a:r>
                <a:endParaRPr lang="zh-CN" altLang="en-US"/>
              </a:p>
              <a:p>
                <a:pPr algn="l">
                  <a:lnSpc>
                    <a:spcPct val="90000"/>
                  </a:lnSpc>
                  <a:buClrTx/>
                  <a:buSzTx/>
                </a:pPr>
                <a:r>
                  <a:rPr lang="zh-CN" altLang="en-US">
                    <a:sym typeface="+mn-ea"/>
                  </a:rPr>
                  <a:t>把</a:t>
                </a:r>
                <a14:m>
                  <m:oMath xmlns:m="http://schemas.openxmlformats.org/officeDocument/2006/math">
                    <m:r>
                      <a:rPr lang="zh-CN" altLang="en-US">
                        <a:latin typeface="Cambria Math" panose="02040503050406030204" pitchFamily="18" charset="0"/>
                      </a:rPr>
                      <m:t>𝑛</m:t>
                    </m:r>
                  </m:oMath>
                </a14:m>
                <a:r>
                  <a:rPr lang="zh-CN" altLang="en-US">
                    <a:sym typeface="+mn-ea"/>
                  </a:rPr>
                  <a:t>个不同的球，放入</a:t>
                </a:r>
                <a14:m>
                  <m:oMath xmlns:m="http://schemas.openxmlformats.org/officeDocument/2006/math">
                    <m:r>
                      <a:rPr lang="zh-CN" altLang="en-US">
                        <a:latin typeface="Cambria Math" panose="02040503050406030204" pitchFamily="18" charset="0"/>
                      </a:rPr>
                      <m:t>𝑚</m:t>
                    </m:r>
                  </m:oMath>
                </a14:m>
                <a:r>
                  <a:rPr lang="zh-CN" altLang="en-US">
                    <a:sym typeface="+mn-ea"/>
                  </a:rPr>
                  <a:t>个有区别的盒子，不允许盒子为空： </a:t>
                </a:r>
                <a14:m>
                  <m:oMath xmlns:m="http://schemas.openxmlformats.org/officeDocument/2006/math">
                    <m:r>
                      <a:rPr lang="zh-CN" altLang="en-US" b="0">
                        <a:latin typeface="Cambria Math" panose="02040503050406030204" pitchFamily="18" charset="0"/>
                      </a:rPr>
                      <m:t>𝑚</m:t>
                    </m:r>
                    <m:r>
                      <a:rPr lang="zh-CN" altLang="en-US" b="0">
                        <a:latin typeface="Cambria Math" panose="02040503050406030204" pitchFamily="18" charset="0"/>
                      </a:rPr>
                      <m:t>!</m:t>
                    </m:r>
                    <m:r>
                      <a:rPr lang="zh-CN" altLang="en-US">
                        <a:latin typeface="Cambria Math" panose="02040503050406030204" pitchFamily="18" charset="0"/>
                      </a:rPr>
                      <m:t>𝑆</m:t>
                    </m:r>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e>
                    </m:d>
                  </m:oMath>
                </a14:m>
                <a:r>
                  <a:rPr lang="zh-CN" altLang="en-US">
                    <a:sym typeface="+mn-ea"/>
                  </a:rPr>
                  <a:t>。</a:t>
                </a:r>
                <a:endParaRPr lang="zh-CN" altLang="en-US"/>
              </a:p>
              <a:p>
                <a:pPr algn="l">
                  <a:lnSpc>
                    <a:spcPct val="90000"/>
                  </a:lnSpc>
                  <a:buClrTx/>
                  <a:buSzTx/>
                </a:pPr>
                <a:r>
                  <a:rPr lang="zh-CN" altLang="en-US">
                    <a:sym typeface="+mn-ea"/>
                  </a:rPr>
                  <a:t>把</a:t>
                </a:r>
                <a14:m>
                  <m:oMath xmlns:m="http://schemas.openxmlformats.org/officeDocument/2006/math">
                    <m:r>
                      <a:rPr lang="zh-CN" altLang="en-US">
                        <a:latin typeface="Cambria Math" panose="02040503050406030204" pitchFamily="18" charset="0"/>
                      </a:rPr>
                      <m:t>𝑛</m:t>
                    </m:r>
                  </m:oMath>
                </a14:m>
                <a:r>
                  <a:rPr lang="zh-CN" altLang="en-US">
                    <a:sym typeface="+mn-ea"/>
                  </a:rPr>
                  <a:t>个不同的球，放入</a:t>
                </a:r>
                <a14:m>
                  <m:oMath xmlns:m="http://schemas.openxmlformats.org/officeDocument/2006/math">
                    <m:r>
                      <a:rPr lang="zh-CN" altLang="en-US">
                        <a:latin typeface="Cambria Math" panose="02040503050406030204" pitchFamily="18" charset="0"/>
                      </a:rPr>
                      <m:t>𝑚</m:t>
                    </m:r>
                  </m:oMath>
                </a14:m>
                <a:r>
                  <a:rPr lang="zh-CN" altLang="en-US">
                    <a:sym typeface="+mn-ea"/>
                  </a:rPr>
                  <a:t>个无区别的盒子，允许盒子为空：</a:t>
                </a:r>
                <a14:m>
                  <m:oMath xmlns:m="http://schemas.openxmlformats.org/officeDocument/2006/math">
                    <m:nary>
                      <m:naryPr>
                        <m:chr m:val="∑"/>
                        <m:limLoc m:val="subSup"/>
                        <m:ctrlPr>
                          <a:rPr lang="zh-CN" altLang="en-US"/>
                        </m:ctrlPr>
                      </m:naryPr>
                      <m:sub>
                        <m:r>
                          <m:rPr>
                            <m:brk m:alnAt="25"/>
                          </m:rPr>
                          <a:rPr lang="zh-CN" altLang="en-US">
                            <a:latin typeface="Cambria Math" panose="02040503050406030204" pitchFamily="18" charset="0"/>
                          </a:rPr>
                          <m:t>𝑘</m:t>
                        </m:r>
                        <m:r>
                          <a:rPr lang="zh-CN" altLang="en-US">
                            <a:latin typeface="Cambria Math" panose="02040503050406030204" pitchFamily="18" charset="0"/>
                          </a:rPr>
                          <m:t>=</m:t>
                        </m:r>
                        <m:r>
                          <a:rPr lang="zh-CN" altLang="en-US">
                            <a:latin typeface="Cambria Math" panose="02040503050406030204" pitchFamily="18" charset="0"/>
                          </a:rPr>
                          <m:t>0</m:t>
                        </m:r>
                      </m:sub>
                      <m:sup>
                        <m:r>
                          <a:rPr lang="zh-CN" altLang="en-US" b="0">
                            <a:latin typeface="Cambria Math" panose="02040503050406030204" pitchFamily="18" charset="0"/>
                          </a:rPr>
                          <m:t>𝑚</m:t>
                        </m:r>
                      </m:sup>
                      <m:e>
                        <m:r>
                          <a:rPr lang="zh-CN" altLang="en-US">
                            <a:latin typeface="Cambria Math" panose="02040503050406030204" pitchFamily="18" charset="0"/>
                          </a:rPr>
                          <m:t>𝑆</m:t>
                        </m:r>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𝑘</m:t>
                            </m:r>
                          </m:e>
                        </m:d>
                      </m:e>
                    </m:nary>
                  </m:oMath>
                </a14:m>
                <a:r>
                  <a:rPr lang="zh-CN" altLang="en-US">
                    <a:sym typeface="+mn-ea"/>
                  </a:rPr>
                  <a:t>。</a:t>
                </a:r>
                <a:endParaRPr lang="zh-CN" altLang="en-US"/>
              </a:p>
              <a:p>
                <a:pPr algn="l">
                  <a:lnSpc>
                    <a:spcPct val="90000"/>
                  </a:lnSpc>
                  <a:buClrTx/>
                  <a:buSzTx/>
                </a:pPr>
                <a:r>
                  <a:rPr lang="zh-CN" altLang="en-US">
                    <a:sym typeface="+mn-ea"/>
                  </a:rPr>
                  <a:t>把</a:t>
                </a:r>
                <a14:m>
                  <m:oMath xmlns:m="http://schemas.openxmlformats.org/officeDocument/2006/math">
                    <m:r>
                      <a:rPr lang="zh-CN" altLang="en-US">
                        <a:latin typeface="Cambria Math" panose="02040503050406030204" pitchFamily="18" charset="0"/>
                      </a:rPr>
                      <m:t>𝑛</m:t>
                    </m:r>
                  </m:oMath>
                </a14:m>
                <a:r>
                  <a:rPr lang="zh-CN" altLang="en-US">
                    <a:sym typeface="+mn-ea"/>
                  </a:rPr>
                  <a:t>个不同的球，放入</a:t>
                </a:r>
                <a14:m>
                  <m:oMath xmlns:m="http://schemas.openxmlformats.org/officeDocument/2006/math">
                    <m:r>
                      <a:rPr lang="zh-CN" altLang="en-US">
                        <a:latin typeface="Cambria Math" panose="02040503050406030204" pitchFamily="18" charset="0"/>
                      </a:rPr>
                      <m:t>𝑚</m:t>
                    </m:r>
                  </m:oMath>
                </a14:m>
                <a:r>
                  <a:rPr lang="zh-CN" altLang="en-US">
                    <a:sym typeface="+mn-ea"/>
                  </a:rPr>
                  <a:t>个有区别的盒子，允许盒子为空： </a:t>
                </a:r>
                <a14:m>
                  <m:oMath xmlns:m="http://schemas.openxmlformats.org/officeDocument/2006/math">
                    <m:nary>
                      <m:naryPr>
                        <m:chr m:val="∑"/>
                        <m:limLoc m:val="subSup"/>
                        <m:ctrlPr>
                          <a:rPr lang="zh-CN" altLang="en-US"/>
                        </m:ctrlPr>
                      </m:naryPr>
                      <m:sub>
                        <m:r>
                          <m:rPr>
                            <m:brk m:alnAt="25"/>
                          </m:rPr>
                          <a:rPr lang="zh-CN" altLang="en-US">
                            <a:latin typeface="Cambria Math" panose="02040503050406030204" pitchFamily="18" charset="0"/>
                          </a:rPr>
                          <m:t>𝑘</m:t>
                        </m:r>
                        <m:r>
                          <a:rPr lang="zh-CN" altLang="en-US">
                            <a:latin typeface="Cambria Math" panose="02040503050406030204" pitchFamily="18" charset="0"/>
                          </a:rPr>
                          <m:t>=</m:t>
                        </m:r>
                        <m:r>
                          <a:rPr lang="zh-CN" altLang="en-US">
                            <a:latin typeface="Cambria Math" panose="02040503050406030204" pitchFamily="18" charset="0"/>
                          </a:rPr>
                          <m:t>0</m:t>
                        </m:r>
                      </m:sub>
                      <m:sup>
                        <m:r>
                          <a:rPr lang="zh-CN" altLang="en-US">
                            <a:latin typeface="Cambria Math" panose="02040503050406030204" pitchFamily="18" charset="0"/>
                          </a:rPr>
                          <m:t>𝑚</m:t>
                        </m:r>
                      </m:sup>
                      <m:e>
                        <m:sSubSup>
                          <m:sSubSupPr>
                            <m:ctrlPr>
                              <a:rPr lang="zh-CN" altLang="en-US" b="0"/>
                            </m:ctrlPr>
                          </m:sSubSupPr>
                          <m:e>
                            <m:r>
                              <a:rPr lang="zh-CN" altLang="en-US" b="0">
                                <a:latin typeface="Cambria Math" panose="02040503050406030204" pitchFamily="18" charset="0"/>
                              </a:rPr>
                              <m:t>𝑃</m:t>
                            </m:r>
                          </m:e>
                          <m:sub>
                            <m:r>
                              <a:rPr lang="zh-CN" altLang="en-US" b="0">
                                <a:latin typeface="Cambria Math" panose="02040503050406030204" pitchFamily="18" charset="0"/>
                              </a:rPr>
                              <m:t>𝑚</m:t>
                            </m:r>
                          </m:sub>
                          <m:sup>
                            <m:r>
                              <a:rPr lang="zh-CN" altLang="en-US" b="0">
                                <a:latin typeface="Cambria Math" panose="02040503050406030204" pitchFamily="18" charset="0"/>
                              </a:rPr>
                              <m:t>𝑘</m:t>
                            </m:r>
                          </m:sup>
                        </m:sSubSup>
                        <m:r>
                          <a:rPr lang="zh-CN" altLang="en-US">
                            <a:latin typeface="Cambria Math" panose="02040503050406030204" pitchFamily="18" charset="0"/>
                          </a:rPr>
                          <m:t>𝑆</m:t>
                        </m:r>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𝑘</m:t>
                            </m:r>
                          </m:e>
                        </m:d>
                      </m:e>
                    </m:nary>
                  </m:oMath>
                </a14:m>
                <a:r>
                  <a:rPr lang="zh-CN" altLang="en-US">
                    <a:sym typeface="+mn-ea"/>
                  </a:rPr>
                  <a:t>。</a:t>
                </a:r>
                <a:endParaRPr lang="zh-CN" altLang="en-US"/>
              </a:p>
              <a:p>
                <a:pPr algn="l">
                  <a:buClrTx/>
                  <a:buSzTx/>
                </a:pP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598"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lnSpc>
                    <a:spcPct val="90000"/>
                  </a:lnSpc>
                  <a:buClrTx/>
                  <a:buSzTx/>
                  <a:buFont typeface="Arial" panose="020B0604020202020204" pitchFamily="34" charset="0"/>
                  <a:buChar char="•"/>
                </a:pPr>
                <a:r>
                  <a:rPr lang="zh-CN" altLang="en-US">
                    <a:sym typeface="+mn-ea"/>
                  </a:rPr>
                  <a:t>第二类斯特林数的通项公式为： </a:t>
                </a:r>
                <a14:m>
                  <m:oMath xmlns:m="http://schemas.openxmlformats.org/officeDocument/2006/math">
                    <m:r>
                      <a:rPr lang="zh-CN" altLang="en-US">
                        <a:latin typeface="Cambria Math" panose="02040503050406030204" pitchFamily="18" charset="0"/>
                      </a:rPr>
                      <m:t>𝑆</m:t>
                    </m:r>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𝑚</m:t>
                        </m:r>
                      </m:e>
                    </m:d>
                    <m:r>
                      <a:rPr lang="zh-CN" altLang="en-US" b="0">
                        <a:latin typeface="Cambria Math" panose="02040503050406030204" pitchFamily="18" charset="0"/>
                      </a:rPr>
                      <m:t>=</m:t>
                    </m:r>
                    <m:f>
                      <m:fPr>
                        <m:ctrlPr>
                          <a:rPr lang="zh-CN" altLang="en-US" b="0"/>
                        </m:ctrlPr>
                      </m:fPr>
                      <m:num>
                        <m:r>
                          <a:rPr lang="zh-CN" altLang="en-US" b="0">
                            <a:latin typeface="Cambria Math" panose="02040503050406030204" pitchFamily="18" charset="0"/>
                          </a:rPr>
                          <m:t>1</m:t>
                        </m:r>
                      </m:num>
                      <m:den>
                        <m:r>
                          <a:rPr lang="zh-CN" altLang="en-US" b="0">
                            <a:latin typeface="Cambria Math" panose="02040503050406030204" pitchFamily="18" charset="0"/>
                          </a:rPr>
                          <m:t>𝑚</m:t>
                        </m:r>
                        <m:r>
                          <a:rPr lang="zh-CN" altLang="en-US" b="0">
                            <a:latin typeface="Cambria Math" panose="02040503050406030204" pitchFamily="18" charset="0"/>
                          </a:rPr>
                          <m:t>!</m:t>
                        </m:r>
                      </m:den>
                    </m:f>
                    <m:nary>
                      <m:naryPr>
                        <m:chr m:val="∑"/>
                        <m:limLoc m:val="subSup"/>
                        <m:ctrlPr>
                          <a:rPr lang="zh-CN" altLang="en-US" b="0"/>
                        </m:ctrlPr>
                      </m:naryPr>
                      <m:sub>
                        <m:r>
                          <m:rPr>
                            <m:brk m:alnAt="25"/>
                          </m:rPr>
                          <a:rPr lang="zh-CN" altLang="en-US" b="0">
                            <a:latin typeface="Cambria Math" panose="02040503050406030204" pitchFamily="18" charset="0"/>
                          </a:rPr>
                          <m:t>𝑘</m:t>
                        </m:r>
                        <m:r>
                          <a:rPr lang="zh-CN" altLang="en-US" b="0">
                            <a:latin typeface="Cambria Math" panose="02040503050406030204" pitchFamily="18" charset="0"/>
                          </a:rPr>
                          <m:t>=</m:t>
                        </m:r>
                        <m:r>
                          <a:rPr lang="zh-CN" altLang="en-US" b="0">
                            <a:latin typeface="Cambria Math" panose="02040503050406030204" pitchFamily="18" charset="0"/>
                          </a:rPr>
                          <m:t>0</m:t>
                        </m:r>
                      </m:sub>
                      <m:sup>
                        <m:r>
                          <a:rPr lang="zh-CN" altLang="en-US" b="0">
                            <a:latin typeface="Cambria Math" panose="02040503050406030204" pitchFamily="18" charset="0"/>
                          </a:rPr>
                          <m:t>𝑚</m:t>
                        </m:r>
                      </m:sup>
                      <m:e>
                        <m:sSup>
                          <m:sSupPr>
                            <m:ctrlPr>
                              <a:rPr lang="zh-CN" altLang="en-US" b="0"/>
                            </m:ctrlPr>
                          </m:sSupPr>
                          <m:e>
                            <m:d>
                              <m:dPr>
                                <m:ctrlPr>
                                  <a:rPr lang="zh-CN" altLang="en-US" b="0"/>
                                </m:ctrlPr>
                              </m:dPr>
                              <m:e>
                                <m:r>
                                  <a:rPr lang="zh-CN" altLang="en-US" b="0">
                                    <a:latin typeface="Cambria Math" panose="02040503050406030204" pitchFamily="18" charset="0"/>
                                  </a:rPr>
                                  <m:t>−</m:t>
                                </m:r>
                                <m:r>
                                  <a:rPr lang="zh-CN" altLang="en-US" b="0">
                                    <a:latin typeface="Cambria Math" panose="02040503050406030204" pitchFamily="18" charset="0"/>
                                  </a:rPr>
                                  <m:t>1</m:t>
                                </m:r>
                              </m:e>
                            </m:d>
                          </m:e>
                          <m:sup>
                            <m:r>
                              <a:rPr lang="zh-CN" altLang="en-US" b="0">
                                <a:latin typeface="Cambria Math" panose="02040503050406030204" pitchFamily="18" charset="0"/>
                              </a:rPr>
                              <m:t>𝑘</m:t>
                            </m:r>
                          </m:sup>
                        </m:sSup>
                        <m:sSubSup>
                          <m:sSubSupPr>
                            <m:ctrlPr>
                              <a:rPr lang="zh-CN" altLang="en-US" b="0"/>
                            </m:ctrlPr>
                          </m:sSubSupPr>
                          <m:e>
                            <m:r>
                              <a:rPr lang="zh-CN" altLang="en-US" b="0">
                                <a:latin typeface="Cambria Math" panose="02040503050406030204" pitchFamily="18" charset="0"/>
                              </a:rPr>
                              <m:t>𝐶</m:t>
                            </m:r>
                          </m:e>
                          <m:sub>
                            <m:r>
                              <a:rPr lang="zh-CN" altLang="en-US" b="0">
                                <a:latin typeface="Cambria Math" panose="02040503050406030204" pitchFamily="18" charset="0"/>
                              </a:rPr>
                              <m:t>𝑚</m:t>
                            </m:r>
                          </m:sub>
                          <m:sup>
                            <m:r>
                              <a:rPr lang="zh-CN" altLang="en-US" b="0">
                                <a:latin typeface="Cambria Math" panose="02040503050406030204" pitchFamily="18" charset="0"/>
                              </a:rPr>
                              <m:t>𝑘</m:t>
                            </m:r>
                          </m:sup>
                        </m:sSubSup>
                        <m:sSup>
                          <m:sSupPr>
                            <m:ctrlPr>
                              <a:rPr lang="zh-CN" altLang="en-US" b="0"/>
                            </m:ctrlPr>
                          </m:sSupPr>
                          <m:e>
                            <m:d>
                              <m:dPr>
                                <m:ctrlPr>
                                  <a:rPr lang="zh-CN" altLang="en-US" b="0"/>
                                </m:ctrlPr>
                              </m:dPr>
                              <m:e>
                                <m:r>
                                  <a:rPr lang="zh-CN" altLang="en-US" b="0">
                                    <a:latin typeface="Cambria Math" panose="02040503050406030204" pitchFamily="18" charset="0"/>
                                  </a:rPr>
                                  <m:t>𝑚</m:t>
                                </m:r>
                                <m:r>
                                  <a:rPr lang="zh-CN" altLang="en-US" b="0">
                                    <a:latin typeface="Cambria Math" panose="02040503050406030204" pitchFamily="18" charset="0"/>
                                  </a:rPr>
                                  <m:t>−</m:t>
                                </m:r>
                                <m:r>
                                  <a:rPr lang="zh-CN" altLang="en-US" b="0">
                                    <a:latin typeface="Cambria Math" panose="02040503050406030204" pitchFamily="18" charset="0"/>
                                  </a:rPr>
                                  <m:t>𝑘</m:t>
                                </m:r>
                              </m:e>
                            </m:d>
                          </m:e>
                          <m:sup>
                            <m:r>
                              <a:rPr lang="zh-CN" altLang="en-US" b="0">
                                <a:latin typeface="Cambria Math" panose="02040503050406030204" pitchFamily="18" charset="0"/>
                              </a:rPr>
                              <m:t>𝑛</m:t>
                            </m:r>
                          </m:sup>
                        </m:sSup>
                      </m:e>
                    </m:nary>
                    <m:r>
                      <a:rPr lang="zh-CN" altLang="en-US">
                        <a:latin typeface="Cambria Math" panose="02040503050406030204" pitchFamily="18" charset="0"/>
                      </a:rPr>
                      <m:t> </m:t>
                    </m:r>
                  </m:oMath>
                </a14:m>
                <a:r>
                  <a:rPr lang="zh-CN" altLang="en-US">
                    <a:sym typeface="+mn-ea"/>
                  </a:rPr>
                  <a:t>。</a:t>
                </a:r>
                <a:endParaRPr lang="zh-CN" altLang="en-US"/>
              </a:p>
              <a:p>
                <a:pPr algn="l">
                  <a:lnSpc>
                    <a:spcPct val="90000"/>
                  </a:lnSpc>
                  <a:buClrTx/>
                  <a:buSzTx/>
                  <a:buFont typeface="Arial" panose="020B0604020202020204" pitchFamily="34" charset="0"/>
                  <a:buChar char="•"/>
                </a:pPr>
                <a:r>
                  <a:rPr lang="zh-CN" altLang="en-US">
                    <a:sym typeface="+mn-ea"/>
                  </a:rPr>
                  <a:t>这个通项公式有多种方法推导。常用的有容斥原理，母函数和等式求解等。</a:t>
                </a:r>
                <a:endParaRPr lang="zh-CN" altLang="en-US"/>
              </a:p>
              <a:p>
                <a:r>
                  <a:rPr lang="zh-CN" altLang="en-US"/>
                  <a:t>这个式子可以计算一行</a:t>
                </a:r>
                <a:endParaRPr lang="zh-CN" altLang="en-US"/>
              </a:p>
              <a:p>
                <a:r>
                  <a:rPr lang="zh-CN" altLang="en-US"/>
                  <a:t>一列也可以算包括第一类斯特林数</a:t>
                </a:r>
                <a:endParaRPr lang="zh-CN" altLang="en-US"/>
              </a:p>
              <a:p>
                <a:r>
                  <a:rPr lang="zh-CN" altLang="en-US"/>
                  <a:t>某一行或者某一列也都是可以</a:t>
                </a:r>
                <a:r>
                  <a:rPr lang="en-US" altLang="zh-CN"/>
                  <a:t>nlogn</a:t>
                </a:r>
                <a:r>
                  <a:rPr lang="zh-CN" altLang="en-US"/>
                  <a:t>计算的，不过都要</a:t>
                </a:r>
                <a:r>
                  <a:rPr lang="en-US" altLang="zh-CN"/>
                  <a:t>FFT</a:t>
                </a:r>
                <a:r>
                  <a:rPr lang="zh-CN" altLang="en-US"/>
                  <a:t>知识</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斯特林反演</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buClrTx/>
                  <a:buSzTx/>
                </a:pPr>
                <a:r>
                  <a:rPr lang="zh-CN" altLang="en-US">
                    <a:sym typeface="+mn-ea"/>
                  </a:rPr>
                  <a:t>两类斯特林数之间的递推式和实际含义很类似，事实上他们之间存在一个互为转置的转化关系：</a:t>
                </a:r>
                <a14:m>
                  <m:oMath xmlns:m="http://schemas.openxmlformats.org/officeDocument/2006/math">
                    <m:nary>
                      <m:naryPr>
                        <m:chr m:val="∑"/>
                        <m:limLoc m:val="subSup"/>
                        <m:ctrlPr>
                          <a:rPr lang="zh-CN" altLang="en-US"/>
                        </m:ctrlPr>
                      </m:naryPr>
                      <m:sub>
                        <m:r>
                          <m:rPr>
                            <m:brk m:alnAt="25"/>
                          </m:rPr>
                          <a:rPr lang="zh-CN" altLang="en-US" b="0">
                            <a:latin typeface="Cambria Math" panose="02040503050406030204" pitchFamily="18" charset="0"/>
                          </a:rPr>
                          <m:t>𝑘</m:t>
                        </m:r>
                        <m:r>
                          <a:rPr lang="zh-CN" altLang="en-US" b="0">
                            <a:latin typeface="Cambria Math" panose="02040503050406030204" pitchFamily="18" charset="0"/>
                          </a:rPr>
                          <m:t>=</m:t>
                        </m:r>
                        <m:r>
                          <a:rPr lang="zh-CN" altLang="en-US" b="0">
                            <a:latin typeface="Cambria Math" panose="02040503050406030204" pitchFamily="18" charset="0"/>
                          </a:rPr>
                          <m:t>0</m:t>
                        </m:r>
                      </m:sub>
                      <m:sup>
                        <m:r>
                          <a:rPr lang="zh-CN" altLang="en-US" b="0">
                            <a:latin typeface="Cambria Math" panose="02040503050406030204" pitchFamily="18" charset="0"/>
                          </a:rPr>
                          <m:t>𝑛</m:t>
                        </m:r>
                      </m:sup>
                      <m:e>
                        <m:r>
                          <a:rPr lang="zh-CN" altLang="en-US" b="0">
                            <a:latin typeface="Cambria Math" panose="02040503050406030204" pitchFamily="18" charset="0"/>
                          </a:rPr>
                          <m:t>𝑆</m:t>
                        </m:r>
                        <m:d>
                          <m:dPr>
                            <m:ctrlPr>
                              <a:rPr lang="zh-CN" altLang="en-US" b="0"/>
                            </m:ctrlPr>
                          </m:dPr>
                          <m:e>
                            <m:r>
                              <a:rPr lang="zh-CN" altLang="en-US" b="0">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𝑘</m:t>
                            </m:r>
                          </m:e>
                        </m:d>
                        <m:r>
                          <a:rPr lang="zh-CN" altLang="en-US" b="0">
                            <a:latin typeface="Cambria Math" panose="02040503050406030204" pitchFamily="18" charset="0"/>
                          </a:rPr>
                          <m:t>𝑠</m:t>
                        </m:r>
                        <m:d>
                          <m:dPr>
                            <m:ctrlPr>
                              <a:rPr lang="zh-CN" altLang="en-US" b="0"/>
                            </m:ctrlPr>
                          </m:dPr>
                          <m:e>
                            <m:r>
                              <a:rPr lang="zh-CN" altLang="en-US" b="0">
                                <a:latin typeface="Cambria Math" panose="02040503050406030204" pitchFamily="18" charset="0"/>
                              </a:rPr>
                              <m:t>𝑘</m:t>
                            </m:r>
                            <m:r>
                              <a:rPr lang="zh-CN" altLang="en-US" b="0">
                                <a:latin typeface="Cambria Math" panose="02040503050406030204" pitchFamily="18" charset="0"/>
                              </a:rPr>
                              <m:t>,</m:t>
                            </m:r>
                            <m:r>
                              <a:rPr lang="zh-CN" altLang="en-US" b="0">
                                <a:latin typeface="Cambria Math" panose="02040503050406030204" pitchFamily="18" charset="0"/>
                              </a:rPr>
                              <m:t>𝑚</m:t>
                            </m:r>
                          </m:e>
                        </m:d>
                      </m:e>
                    </m:nary>
                    <m:r>
                      <a:rPr lang="zh-CN" altLang="en-US" b="0">
                        <a:latin typeface="Cambria Math" panose="02040503050406030204" pitchFamily="18" charset="0"/>
                      </a:rPr>
                      <m:t>=</m:t>
                    </m:r>
                    <m:nary>
                      <m:naryPr>
                        <m:chr m:val="∑"/>
                        <m:limLoc m:val="subSup"/>
                        <m:ctrlPr>
                          <a:rPr lang="zh-CN" altLang="en-US"/>
                        </m:ctrlPr>
                      </m:naryPr>
                      <m:sub>
                        <m:r>
                          <m:rPr>
                            <m:brk m:alnAt="25"/>
                          </m:rPr>
                          <a:rPr lang="zh-CN" altLang="en-US">
                            <a:latin typeface="Cambria Math" panose="02040503050406030204" pitchFamily="18" charset="0"/>
                          </a:rPr>
                          <m:t>𝑘</m:t>
                        </m:r>
                        <m:r>
                          <a:rPr lang="zh-CN" altLang="en-US">
                            <a:latin typeface="Cambria Math" panose="02040503050406030204" pitchFamily="18" charset="0"/>
                          </a:rPr>
                          <m:t>=</m:t>
                        </m:r>
                        <m:r>
                          <a:rPr lang="zh-CN" altLang="en-US">
                            <a:latin typeface="Cambria Math" panose="02040503050406030204" pitchFamily="18" charset="0"/>
                          </a:rPr>
                          <m:t>0</m:t>
                        </m:r>
                      </m:sub>
                      <m:sup>
                        <m:r>
                          <a:rPr lang="zh-CN" altLang="en-US">
                            <a:latin typeface="Cambria Math" panose="02040503050406030204" pitchFamily="18" charset="0"/>
                          </a:rPr>
                          <m:t>𝑛</m:t>
                        </m:r>
                      </m:sup>
                      <m:e>
                        <m:r>
                          <a:rPr lang="zh-CN" altLang="en-US" b="0">
                            <a:latin typeface="Cambria Math" panose="02040503050406030204" pitchFamily="18" charset="0"/>
                          </a:rPr>
                          <m:t>𝑠</m:t>
                        </m:r>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a:latin typeface="Cambria Math" panose="02040503050406030204" pitchFamily="18" charset="0"/>
                              </a:rPr>
                              <m:t>𝑘</m:t>
                            </m:r>
                          </m:e>
                        </m:d>
                        <m:r>
                          <a:rPr lang="zh-CN" altLang="en-US" b="0">
                            <a:latin typeface="Cambria Math" panose="02040503050406030204" pitchFamily="18" charset="0"/>
                          </a:rPr>
                          <m:t>𝑆</m:t>
                        </m:r>
                        <m:d>
                          <m:dPr>
                            <m:ctrlPr>
                              <a:rPr lang="zh-CN" altLang="en-US"/>
                            </m:ctrlPr>
                          </m:dPr>
                          <m:e>
                            <m:r>
                              <a:rPr lang="zh-CN" altLang="en-US">
                                <a:latin typeface="Cambria Math" panose="02040503050406030204" pitchFamily="18" charset="0"/>
                              </a:rPr>
                              <m:t>𝑘</m:t>
                            </m:r>
                            <m:r>
                              <a:rPr lang="zh-CN" altLang="en-US">
                                <a:latin typeface="Cambria Math" panose="02040503050406030204" pitchFamily="18" charset="0"/>
                              </a:rPr>
                              <m:t>,</m:t>
                            </m:r>
                            <m:r>
                              <a:rPr lang="zh-CN" altLang="en-US">
                                <a:latin typeface="Cambria Math" panose="02040503050406030204" pitchFamily="18" charset="0"/>
                              </a:rPr>
                              <m:t>𝑚</m:t>
                            </m:r>
                          </m:e>
                        </m:d>
                      </m:e>
                    </m:nary>
                  </m:oMath>
                </a14:m>
                <a:r>
                  <a:rPr lang="zh-CN" altLang="en-US">
                    <a:sym typeface="+mn-ea"/>
                  </a:rPr>
                  <a:t>。</a:t>
                </a:r>
                <a:endParaRPr lang="zh-CN" altLang="en-US"/>
              </a:p>
              <a:p>
                <a:r>
                  <a:rPr lang="zh-CN" altLang="en-US"/>
                  <a:t>有点像矩阵的转置</a:t>
                </a:r>
                <a:endParaRPr lang="zh-CN" altLang="en-US"/>
              </a:p>
              <a:p>
                <a:r>
                  <a:rPr lang="zh-CN" altLang="en-US"/>
                  <a:t>例题忘了</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一个简单的例题</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p>
                <a:pPr marL="0" indent="0">
                  <a:buNone/>
                </a:pPr>
                <a:endParaRPr lang="zh-CN" altLang="en-US">
                  <a:sym typeface="+mn-ea"/>
                </a:endParaRPr>
              </a:p>
              <a:p>
                <a:pPr algn="l">
                  <a:lnSpc>
                    <a:spcPct val="90000"/>
                  </a:lnSpc>
                  <a:buClrTx/>
                  <a:buSzTx/>
                  <a:buFont typeface="Arial" panose="020B0604020202020204" pitchFamily="34" charset="0"/>
                  <a:buChar char="•"/>
                </a:pPr>
                <a:r>
                  <a:rPr lang="zh-CN" altLang="en-US">
                    <a:sym typeface="+mn-ea"/>
                  </a:rPr>
                  <a:t>每组数据给出</a:t>
                </a:r>
                <a14:m>
                  <m:oMath xmlns:m="http://schemas.openxmlformats.org/officeDocument/2006/math">
                    <m:r>
                      <a:rPr lang="zh-CN" altLang="en-US">
                        <a:latin typeface="Cambria Math" panose="02040503050406030204" pitchFamily="18" charset="0"/>
                      </a:rPr>
                      <m:t>𝑛</m:t>
                    </m:r>
                  </m:oMath>
                </a14:m>
                <a:r>
                  <a:rPr lang="zh-CN" altLang="en-US">
                    <a:sym typeface="+mn-ea"/>
                  </a:rPr>
                  <a:t>个房间，每个房间的钥匙随机放在某个房间内，概率相同。有</a:t>
                </a:r>
                <a14:m>
                  <m:oMath xmlns:m="http://schemas.openxmlformats.org/officeDocument/2006/math">
                    <m:r>
                      <a:rPr lang="zh-CN" altLang="en-US">
                        <a:latin typeface="Cambria Math" panose="02040503050406030204" pitchFamily="18" charset="0"/>
                      </a:rPr>
                      <m:t>𝑘</m:t>
                    </m:r>
                  </m:oMath>
                </a14:m>
                <a:r>
                  <a:rPr lang="zh-CN" altLang="en-US">
                    <a:sym typeface="+mn-ea"/>
                  </a:rPr>
                  <a:t>次炸门的机会，求能进入所有房间的概率。特殊要求：不能炸1号房间。</a:t>
                </a:r>
                <a:endParaRPr lang="zh-CN" altLang="en-US">
                  <a:sym typeface="+mn-ea"/>
                </a:endParaRPr>
              </a:p>
              <a:p>
                <a:pPr algn="l">
                  <a:lnSpc>
                    <a:spcPct val="90000"/>
                  </a:lnSpc>
                  <a:buClrTx/>
                  <a:buSzTx/>
                  <a:buFont typeface="Arial" panose="020B0604020202020204" pitchFamily="34" charset="0"/>
                  <a:buChar char="•"/>
                </a:pPr>
                <a:r>
                  <a:rPr lang="zh-CN" altLang="en-US">
                    <a:sym typeface="+mn-ea"/>
                  </a:rPr>
                  <a:t>钥匙与门的对应关系呈现出环。打开一个门之后，环内的所有房间都可以进入。</a:t>
                </a:r>
                <a:endParaRPr lang="zh-CN" altLang="en-US"/>
              </a:p>
              <a:p>
                <a:pPr algn="l">
                  <a:lnSpc>
                    <a:spcPct val="90000"/>
                  </a:lnSpc>
                  <a:buClrTx/>
                  <a:buSzTx/>
                  <a:buFont typeface="Arial" panose="020B0604020202020204" pitchFamily="34" charset="0"/>
                  <a:buChar char="•"/>
                </a:pPr>
                <a:r>
                  <a:rPr lang="zh-CN" altLang="en-US">
                    <a:sym typeface="+mn-ea"/>
                  </a:rPr>
                  <a:t>问题就转化成了</a:t>
                </a:r>
                <a14:m>
                  <m:oMath xmlns:m="http://schemas.openxmlformats.org/officeDocument/2006/math">
                    <m:r>
                      <a:rPr lang="zh-CN" altLang="en-US">
                        <a:latin typeface="Cambria Math" panose="02040503050406030204" pitchFamily="18" charset="0"/>
                      </a:rPr>
                      <m:t>𝑛</m:t>
                    </m:r>
                  </m:oMath>
                </a14:m>
                <a:r>
                  <a:rPr lang="zh-CN" altLang="en-US">
                    <a:sym typeface="+mn-ea"/>
                  </a:rPr>
                  <a:t>个房间形成</a:t>
                </a:r>
                <a14:m>
                  <m:oMath xmlns:m="http://schemas.openxmlformats.org/officeDocument/2006/math">
                    <m:r>
                      <a:rPr lang="zh-CN" altLang="en-US">
                        <a:latin typeface="Cambria Math" panose="02040503050406030204" pitchFamily="18" charset="0"/>
                      </a:rPr>
                      <m:t>1</m:t>
                    </m:r>
                    <m:r>
                      <a:rPr lang="zh-CN" altLang="en-US">
                        <a:latin typeface="Cambria Math" panose="02040503050406030204" pitchFamily="18" charset="0"/>
                      </a:rPr>
                      <m:t>~</m:t>
                    </m:r>
                    <m:r>
                      <a:rPr lang="zh-CN" altLang="en-US">
                        <a:latin typeface="Cambria Math" panose="02040503050406030204" pitchFamily="18" charset="0"/>
                      </a:rPr>
                      <m:t>𝑘</m:t>
                    </m:r>
                  </m:oMath>
                </a14:m>
                <a:r>
                  <a:rPr lang="zh-CN" altLang="en-US">
                    <a:sym typeface="+mn-ea"/>
                  </a:rPr>
                  <a:t>个环的概率。</a:t>
                </a:r>
                <a:endParaRPr lang="zh-CN" altLang="en-US"/>
              </a:p>
              <a:p>
                <a:pPr algn="l">
                  <a:lnSpc>
                    <a:spcPct val="90000"/>
                  </a:lnSpc>
                  <a:buClrTx/>
                  <a:buSzTx/>
                  <a:buFont typeface="Arial" panose="020B0604020202020204" pitchFamily="34" charset="0"/>
                  <a:buChar char="•"/>
                </a:pPr>
                <a14:m>
                  <m:oMath xmlns:m="http://schemas.openxmlformats.org/officeDocument/2006/math">
                    <m:r>
                      <a:rPr lang="zh-CN" altLang="en-US">
                        <a:latin typeface="Cambria Math" panose="02040503050406030204" pitchFamily="18" charset="0"/>
                      </a:rPr>
                      <m:t>𝑛</m:t>
                    </m:r>
                  </m:oMath>
                </a14:m>
                <a:r>
                  <a:rPr lang="zh-CN" altLang="en-US">
                    <a:sym typeface="+mn-ea"/>
                  </a:rPr>
                  <a:t>个房间放</a:t>
                </a:r>
                <a14:m>
                  <m:oMath xmlns:m="http://schemas.openxmlformats.org/officeDocument/2006/math">
                    <m:r>
                      <a:rPr lang="zh-CN" altLang="en-US">
                        <a:latin typeface="Cambria Math" panose="02040503050406030204" pitchFamily="18" charset="0"/>
                      </a:rPr>
                      <m:t>𝑛</m:t>
                    </m:r>
                    <m:r>
                      <a:rPr lang="zh-CN" altLang="en-US">
                        <a:latin typeface="Cambria Math" panose="02040503050406030204" pitchFamily="18" charset="0"/>
                      </a:rPr>
                      <m:t>把</m:t>
                    </m:r>
                  </m:oMath>
                </a14:m>
                <a:r>
                  <a:rPr lang="zh-CN" altLang="en-US">
                    <a:sym typeface="+mn-ea"/>
                  </a:rPr>
                  <a:t>钥匙的总方案是</a:t>
                </a:r>
                <a14:m>
                  <m:oMath xmlns:m="http://schemas.openxmlformats.org/officeDocument/2006/math">
                    <m:r>
                      <a:rPr lang="zh-CN" altLang="en-US">
                        <a:latin typeface="Cambria Math" panose="02040503050406030204" pitchFamily="18" charset="0"/>
                      </a:rPr>
                      <m:t>𝑛</m:t>
                    </m:r>
                    <m:r>
                      <a:rPr lang="zh-CN" altLang="en-US" b="0">
                        <a:latin typeface="Cambria Math" panose="02040503050406030204" pitchFamily="18" charset="0"/>
                      </a:rPr>
                      <m:t>!</m:t>
                    </m:r>
                  </m:oMath>
                </a14:m>
                <a:r>
                  <a:rPr lang="zh-CN" altLang="en-US">
                    <a:sym typeface="+mn-ea"/>
                  </a:rPr>
                  <a:t>。</a:t>
                </a:r>
                <a:endParaRPr lang="zh-CN" altLang="en-US"/>
              </a:p>
              <a:p>
                <a:pPr algn="l">
                  <a:lnSpc>
                    <a:spcPct val="90000"/>
                  </a:lnSpc>
                  <a:buClrTx/>
                  <a:buSzTx/>
                  <a:buFont typeface="Arial" panose="020B0604020202020204" pitchFamily="34" charset="0"/>
                  <a:buChar char="•"/>
                </a:pPr>
                <a:r>
                  <a:rPr lang="zh-CN" altLang="en-US">
                    <a:sym typeface="+mn-ea"/>
                  </a:rPr>
                  <a:t>之后就是求</a:t>
                </a:r>
                <a14:m>
                  <m:oMath xmlns:m="http://schemas.openxmlformats.org/officeDocument/2006/math">
                    <m:r>
                      <a:rPr lang="zh-CN" altLang="en-US">
                        <a:latin typeface="Cambria Math" panose="02040503050406030204" pitchFamily="18" charset="0"/>
                      </a:rPr>
                      <m:t>𝑛</m:t>
                    </m:r>
                  </m:oMath>
                </a14:m>
                <a:r>
                  <a:rPr lang="zh-CN" altLang="en-US">
                    <a:sym typeface="+mn-ea"/>
                  </a:rPr>
                  <a:t>个房间形成</a:t>
                </a:r>
                <a14:m>
                  <m:oMath xmlns:m="http://schemas.openxmlformats.org/officeDocument/2006/math">
                    <m:r>
                      <a:rPr lang="zh-CN" altLang="en-US">
                        <a:latin typeface="Cambria Math" panose="02040503050406030204" pitchFamily="18" charset="0"/>
                      </a:rPr>
                      <m:t>𝑖</m:t>
                    </m:r>
                  </m:oMath>
                </a14:m>
                <a:r>
                  <a:rPr lang="zh-CN" altLang="en-US">
                    <a:sym typeface="+mn-ea"/>
                  </a:rPr>
                  <a:t>个环的总数。</a:t>
                </a:r>
                <a:endParaRPr lang="zh-CN" altLang="en-US"/>
              </a:p>
              <a:p>
                <a:pPr algn="l">
                  <a:lnSpc>
                    <a:spcPct val="90000"/>
                  </a:lnSpc>
                  <a:buClrTx/>
                  <a:buSzTx/>
                  <a:buFont typeface="Arial" panose="020B0604020202020204" pitchFamily="34" charset="0"/>
                  <a:buChar char="•"/>
                </a:pPr>
                <a:r>
                  <a:rPr lang="zh-CN" altLang="en-US">
                    <a:sym typeface="+mn-ea"/>
                  </a:rPr>
                  <a:t>显然是第一类斯特林数。</a:t>
                </a:r>
                <a:endParaRPr lang="zh-CN" altLang="en-US">
                  <a:sym typeface="+mn-ea"/>
                </a:endParaRPr>
              </a:p>
              <a:p>
                <a:pPr algn="l">
                  <a:lnSpc>
                    <a:spcPct val="90000"/>
                  </a:lnSpc>
                  <a:buClrTx/>
                  <a:buSzTx/>
                  <a:buFont typeface="Arial" panose="020B0604020202020204" pitchFamily="34" charset="0"/>
                  <a:buChar char="•"/>
                </a:pPr>
                <a:r>
                  <a:rPr lang="zh-CN" altLang="en-US">
                    <a:sym typeface="+mn-ea"/>
                  </a:rPr>
                  <a:t>题目还有一个特殊要求即，1号点不能单独成环。</a:t>
                </a:r>
                <a:endParaRPr lang="zh-CN" altLang="en-US"/>
              </a:p>
              <a:p>
                <a:pPr algn="l">
                  <a:lnSpc>
                    <a:spcPct val="90000"/>
                  </a:lnSpc>
                  <a:buClrTx/>
                  <a:buSzTx/>
                  <a:buFont typeface="Arial" panose="020B0604020202020204" pitchFamily="34" charset="0"/>
                  <a:buChar char="•"/>
                </a:pPr>
                <a:r>
                  <a:rPr lang="zh-CN" altLang="en-US">
                    <a:sym typeface="+mn-ea"/>
                  </a:rPr>
                  <a:t>所以答案就是</a:t>
                </a:r>
                <a14:m>
                  <m:oMath xmlns:m="http://schemas.openxmlformats.org/officeDocument/2006/math">
                    <m:f>
                      <m:fPr>
                        <m:ctrlPr>
                          <a:rPr lang="zh-CN" altLang="en-US"/>
                        </m:ctrlPr>
                      </m:fPr>
                      <m:num>
                        <m:nary>
                          <m:naryPr>
                            <m:chr m:val="∑"/>
                            <m:limLoc m:val="subSup"/>
                            <m:ctrlPr>
                              <a:rPr lang="zh-CN" altLang="en-US"/>
                            </m:ctrlPr>
                          </m:naryPr>
                          <m:sub>
                            <m:r>
                              <m:rPr>
                                <m:brk m:alnAt="25"/>
                              </m:rPr>
                              <a:rPr lang="zh-CN" altLang="en-US" b="0">
                                <a:latin typeface="Cambria Math" panose="02040503050406030204" pitchFamily="18" charset="0"/>
                              </a:rPr>
                              <m:t>𝑖</m:t>
                            </m:r>
                            <m:r>
                              <a:rPr lang="zh-CN" altLang="en-US" b="0">
                                <a:latin typeface="Cambria Math" panose="02040503050406030204" pitchFamily="18" charset="0"/>
                              </a:rPr>
                              <m:t>=</m:t>
                            </m:r>
                            <m:r>
                              <a:rPr lang="zh-CN" altLang="en-US" b="0">
                                <a:latin typeface="Cambria Math" panose="02040503050406030204" pitchFamily="18" charset="0"/>
                              </a:rPr>
                              <m:t>1</m:t>
                            </m:r>
                          </m:sub>
                          <m:sup>
                            <m:r>
                              <a:rPr lang="zh-CN" altLang="en-US" b="0">
                                <a:latin typeface="Cambria Math" panose="02040503050406030204" pitchFamily="18" charset="0"/>
                              </a:rPr>
                              <m:t>𝑘</m:t>
                            </m:r>
                          </m:sup>
                          <m:e>
                            <m:sSub>
                              <m:sSubPr>
                                <m:ctrlPr>
                                  <a:rPr lang="zh-CN" altLang="en-US"/>
                                </m:ctrlPr>
                              </m:sSubPr>
                              <m:e>
                                <m:r>
                                  <a:rPr lang="zh-CN" altLang="en-US">
                                    <a:latin typeface="Cambria Math" panose="02040503050406030204" pitchFamily="18" charset="0"/>
                                  </a:rPr>
                                  <m:t>𝑠</m:t>
                                </m:r>
                              </m:e>
                              <m:sub>
                                <m:r>
                                  <a:rPr lang="zh-CN" altLang="en-US">
                                    <a:latin typeface="Cambria Math" panose="02040503050406030204" pitchFamily="18" charset="0"/>
                                  </a:rPr>
                                  <m:t>𝑢</m:t>
                                </m:r>
                              </m:sub>
                            </m:sSub>
                            <m:d>
                              <m:dPr>
                                <m:ctrlPr>
                                  <a:rPr lang="zh-CN" altLang="en-US"/>
                                </m:ctrlPr>
                              </m:dPr>
                              <m:e>
                                <m:r>
                                  <a:rPr lang="zh-CN" altLang="en-US">
                                    <a:latin typeface="Cambria Math" panose="02040503050406030204" pitchFamily="18" charset="0"/>
                                  </a:rPr>
                                  <m:t>𝑛</m:t>
                                </m:r>
                                <m:r>
                                  <a:rPr lang="zh-CN" altLang="en-US">
                                    <a:latin typeface="Cambria Math" panose="02040503050406030204" pitchFamily="18" charset="0"/>
                                  </a:rPr>
                                  <m:t>,</m:t>
                                </m:r>
                                <m:r>
                                  <a:rPr lang="zh-CN" altLang="en-US" b="0">
                                    <a:latin typeface="Cambria Math" panose="02040503050406030204" pitchFamily="18" charset="0"/>
                                  </a:rPr>
                                  <m:t>𝑖</m:t>
                                </m:r>
                              </m:e>
                            </m:d>
                            <m:r>
                              <a:rPr lang="zh-CN" altLang="en-US" b="0">
                                <a:latin typeface="Cambria Math" panose="02040503050406030204" pitchFamily="18" charset="0"/>
                              </a:rPr>
                              <m:t>−</m:t>
                            </m:r>
                            <m:sSub>
                              <m:sSubPr>
                                <m:ctrlPr>
                                  <a:rPr lang="zh-CN" altLang="en-US"/>
                                </m:ctrlPr>
                              </m:sSubPr>
                              <m:e>
                                <m:r>
                                  <a:rPr lang="zh-CN" altLang="en-US">
                                    <a:latin typeface="Cambria Math" panose="02040503050406030204" pitchFamily="18" charset="0"/>
                                  </a:rPr>
                                  <m:t>𝑠</m:t>
                                </m:r>
                              </m:e>
                              <m:sub>
                                <m:r>
                                  <a:rPr lang="zh-CN" altLang="en-US">
                                    <a:latin typeface="Cambria Math" panose="02040503050406030204" pitchFamily="18" charset="0"/>
                                  </a:rPr>
                                  <m:t>𝑢</m:t>
                                </m:r>
                              </m:sub>
                            </m:sSub>
                            <m:d>
                              <m:dPr>
                                <m:ctrlPr>
                                  <a:rPr lang="zh-CN" altLang="en-US"/>
                                </m:ctrlPr>
                              </m:dPr>
                              <m:e>
                                <m:r>
                                  <a:rPr lang="zh-CN" altLang="en-US">
                                    <a:latin typeface="Cambria Math" panose="02040503050406030204" pitchFamily="18" charset="0"/>
                                  </a:rPr>
                                  <m:t>𝑛</m:t>
                                </m:r>
                                <m:r>
                                  <a:rPr lang="zh-CN" altLang="en-US" b="0">
                                    <a:latin typeface="Cambria Math" panose="02040503050406030204" pitchFamily="18" charset="0"/>
                                  </a:rPr>
                                  <m:t>−</m:t>
                                </m:r>
                                <m:r>
                                  <a:rPr lang="zh-CN" altLang="en-US" b="0">
                                    <a:latin typeface="Cambria Math" panose="02040503050406030204" pitchFamily="18" charset="0"/>
                                  </a:rPr>
                                  <m:t>1</m:t>
                                </m:r>
                                <m:r>
                                  <a:rPr lang="zh-CN" altLang="en-US">
                                    <a:latin typeface="Cambria Math" panose="02040503050406030204" pitchFamily="18" charset="0"/>
                                  </a:rPr>
                                  <m:t>,</m:t>
                                </m:r>
                                <m:r>
                                  <a:rPr lang="zh-CN" altLang="en-US">
                                    <a:latin typeface="Cambria Math" panose="02040503050406030204" pitchFamily="18" charset="0"/>
                                  </a:rPr>
                                  <m:t>𝑖</m:t>
                                </m:r>
                                <m:r>
                                  <a:rPr lang="zh-CN" altLang="en-US" b="0">
                                    <a:latin typeface="Cambria Math" panose="02040503050406030204" pitchFamily="18" charset="0"/>
                                  </a:rPr>
                                  <m:t>−</m:t>
                                </m:r>
                                <m:r>
                                  <a:rPr lang="zh-CN" altLang="en-US" b="0">
                                    <a:latin typeface="Cambria Math" panose="02040503050406030204" pitchFamily="18" charset="0"/>
                                  </a:rPr>
                                  <m:t>1</m:t>
                                </m:r>
                              </m:e>
                            </m:d>
                          </m:e>
                        </m:nary>
                      </m:num>
                      <m:den>
                        <m:r>
                          <a:rPr lang="zh-CN" altLang="en-US" b="0">
                            <a:latin typeface="Cambria Math" panose="02040503050406030204" pitchFamily="18" charset="0"/>
                          </a:rPr>
                          <m:t>𝑛</m:t>
                        </m:r>
                        <m:r>
                          <a:rPr lang="zh-CN" altLang="en-US" b="0">
                            <a:latin typeface="Cambria Math" panose="02040503050406030204" pitchFamily="18" charset="0"/>
                          </a:rPr>
                          <m:t>!</m:t>
                        </m:r>
                      </m:den>
                    </m:f>
                  </m:oMath>
                </a14:m>
                <a:r>
                  <a:rPr lang="zh-CN" altLang="en-US">
                    <a:sym typeface="+mn-ea"/>
                  </a:rPr>
                  <a:t>。</a:t>
                </a:r>
                <a:endParaRPr lang="zh-CN" altLang="en-US"/>
              </a:p>
              <a:p>
                <a:pPr algn="l">
                  <a:lnSpc>
                    <a:spcPct val="90000"/>
                  </a:lnSpc>
                  <a:buClrTx/>
                  <a:buSzTx/>
                  <a:buFont typeface="Arial" panose="020B0604020202020204" pitchFamily="34" charset="0"/>
                  <a:buChar char="•"/>
                </a:pPr>
                <a:endParaRPr lang="zh-CN" altLang="en-US"/>
              </a:p>
              <a:p>
                <a:pPr marL="0" indent="0">
                  <a:buNone/>
                </a:pP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1729"/>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例题们</a:t>
            </a:r>
            <a:endParaRPr lang="zh-CN" altLang="en-US"/>
          </a:p>
        </p:txBody>
      </p:sp>
      <p:sp>
        <p:nvSpPr>
          <p:cNvPr id="3" name="内容占位符 2"/>
          <p:cNvSpPr>
            <a:spLocks noGrp="1"/>
          </p:cNvSpPr>
          <p:nvPr>
            <p:ph idx="1"/>
          </p:nvPr>
        </p:nvSpPr>
        <p:spPr/>
        <p:txBody>
          <a:bodyPr/>
          <a:p>
            <a:r>
              <a:rPr lang="zh-CN" altLang="en-US"/>
              <a:t>https://www.luogu.com.cn/problem/P6620、</a:t>
            </a:r>
            <a:endParaRPr lang="zh-CN" altLang="en-US"/>
          </a:p>
          <a:p>
            <a:r>
              <a:rPr lang="zh-CN" altLang="en-US"/>
              <a:t>https://uoj.ac/problem/269</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1068" y="2364473"/>
            <a:ext cx="1433367" cy="1328699"/>
          </a:xfrm>
          <a:prstGeom prst="rect">
            <a:avLst/>
          </a:prstGeom>
        </p:spPr>
        <p:txBody>
          <a:bodyPr vert="horz" lIns="91440" tIns="0" rIns="91440" bIns="0" rtlCol="0" anchor="b">
            <a:normAutofit/>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a:solidFill>
                  <a:schemeClr val="bg1">
                    <a:lumMod val="85000"/>
                  </a:schemeClr>
                </a:solidFill>
              </a:rPr>
              <a:t>06</a:t>
            </a:r>
            <a:endParaRPr lang="en-US" altLang="zh-CN" sz="7200" b="1">
              <a:solidFill>
                <a:schemeClr val="bg1">
                  <a:lumMod val="85000"/>
                </a:schemeClr>
              </a:solidFill>
            </a:endParaRPr>
          </a:p>
        </p:txBody>
      </p:sp>
      <p:sp>
        <p:nvSpPr>
          <p:cNvPr id="5" name="标题 4"/>
          <p:cNvSpPr>
            <a:spLocks noGrp="1"/>
          </p:cNvSpPr>
          <p:nvPr>
            <p:ph type="title"/>
            <p:custDataLst>
              <p:tags r:id="rId2"/>
            </p:custDataLst>
          </p:nvPr>
        </p:nvSpPr>
        <p:spPr/>
        <p:txBody>
          <a:bodyPr/>
          <a:lstStyle/>
          <a:p>
            <a:r>
              <a:rPr lang="zh-CN" altLang="en-US">
                <a:sym typeface="+mn-ea"/>
              </a:rPr>
              <a:t>概率期望基础</a:t>
            </a:r>
            <a:endParaRPr lang="en-US" altLang="zh-CN"/>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频率学派概率论入门</a:t>
            </a:r>
            <a:endParaRPr 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dirty="0" smtClean="0">
                    <a:sym typeface="+mn-ea"/>
                  </a:rPr>
                  <a:t>定义样本空间</a:t>
                </a:r>
                <a:r>
                  <a:rPr lang="en-US" altLang="zh-CN" dirty="0">
                    <a:sym typeface="+mn-ea"/>
                  </a:rPr>
                  <a:t>S</a:t>
                </a:r>
                <a:r>
                  <a:rPr lang="zh-CN" altLang="en-US" dirty="0">
                    <a:sym typeface="+mn-ea"/>
                  </a:rPr>
                  <a:t>是基本事件的集合</a:t>
                </a:r>
                <a:endParaRPr lang="zh-CN" altLang="en-US" dirty="0"/>
              </a:p>
              <a:p>
                <a:r>
                  <a:rPr lang="zh-CN" altLang="en-US" dirty="0">
                    <a:sym typeface="+mn-ea"/>
                  </a:rPr>
                  <a:t>每个基本时间就是一个实验可能的结果</a:t>
                </a:r>
                <a:endParaRPr lang="zh-CN" altLang="en-US" dirty="0"/>
              </a:p>
              <a:p>
                <a:r>
                  <a:rPr lang="zh-CN" altLang="en-US" dirty="0">
                    <a:sym typeface="+mn-ea"/>
                  </a:rPr>
                  <a:t>举个例子：对于抛两枚不同的硬币，正面为</a:t>
                </a:r>
                <a:r>
                  <a:rPr lang="en-US" altLang="zh-CN" dirty="0">
                    <a:sym typeface="+mn-ea"/>
                  </a:rPr>
                  <a:t>H</a:t>
                </a:r>
                <a:r>
                  <a:rPr lang="zh-CN" altLang="en-US" dirty="0">
                    <a:sym typeface="+mn-ea"/>
                  </a:rPr>
                  <a:t>，反面为</a:t>
                </a:r>
                <a:r>
                  <a:rPr lang="en-US" altLang="zh-CN" dirty="0">
                    <a:sym typeface="+mn-ea"/>
                  </a:rPr>
                  <a:t>T</a:t>
                </a:r>
                <a:endParaRPr lang="en-US" altLang="zh-CN" dirty="0"/>
              </a:p>
              <a:p>
                <a:r>
                  <a:rPr lang="zh-CN" altLang="en-US" dirty="0" smtClean="0">
                    <a:sym typeface="+mn-ea"/>
                  </a:rPr>
                  <a:t>那么</a:t>
                </a:r>
                <a14:m>
                  <m:oMath xmlns:m="http://schemas.openxmlformats.org/officeDocument/2006/math">
                    <m:r>
                      <m:rPr>
                        <m:sty m:val="p"/>
                      </m:rPr>
                      <a:rPr lang="en-US" altLang="zh-CN" b="0" i="0" smtClean="0">
                        <a:latin typeface="Cambria Math" panose="02040503050406030204"/>
                      </a:rPr>
                      <m:t>S</m:t>
                    </m:r>
                    <m:r>
                      <a:rPr lang="en-US" altLang="zh-CN" b="0" i="1" smtClean="0">
                        <a:latin typeface="Cambria Math" panose="02040503050406030204"/>
                      </a:rPr>
                      <m:t>=</m:t>
                    </m:r>
                    <m:d>
                      <m:dPr>
                        <m:begChr m:val="{"/>
                        <m:endChr m:val="}"/>
                        <m:ctrlPr>
                          <a:rPr lang="en-US" altLang="zh-CN" b="0" i="1" smtClean="0">
                            <a:latin typeface="Cambria Math" panose="02040503050406030204"/>
                          </a:rPr>
                        </m:ctrlPr>
                      </m:dPr>
                      <m:e>
                        <m:r>
                          <a:rPr lang="en-US" altLang="zh-CN" b="0" i="1" smtClean="0">
                            <a:latin typeface="Cambria Math" panose="02040503050406030204"/>
                          </a:rPr>
                          <m:t>𝐻𝐻</m:t>
                        </m:r>
                        <m:r>
                          <a:rPr lang="en-US" altLang="zh-CN" b="0" i="1" smtClean="0">
                            <a:latin typeface="Cambria Math" panose="02040503050406030204"/>
                          </a:rPr>
                          <m:t>,</m:t>
                        </m:r>
                        <m:r>
                          <a:rPr lang="en-US" altLang="zh-CN" b="0" i="1" smtClean="0">
                            <a:latin typeface="Cambria Math" panose="02040503050406030204"/>
                          </a:rPr>
                          <m:t>𝐻𝑇</m:t>
                        </m:r>
                        <m:r>
                          <a:rPr lang="en-US" altLang="zh-CN" b="0" i="1" smtClean="0">
                            <a:latin typeface="Cambria Math" panose="02040503050406030204"/>
                          </a:rPr>
                          <m:t>,</m:t>
                        </m:r>
                        <m:r>
                          <a:rPr lang="en-US" altLang="zh-CN" b="0" i="1" smtClean="0">
                            <a:latin typeface="Cambria Math" panose="02040503050406030204"/>
                          </a:rPr>
                          <m:t>𝑇𝐻</m:t>
                        </m:r>
                        <m:r>
                          <a:rPr lang="en-US" altLang="zh-CN" b="0" i="1" smtClean="0">
                            <a:latin typeface="Cambria Math" panose="02040503050406030204"/>
                          </a:rPr>
                          <m:t>,</m:t>
                        </m:r>
                        <m:r>
                          <a:rPr lang="en-US" altLang="zh-CN" b="0" i="1" smtClean="0">
                            <a:latin typeface="Cambria Math" panose="02040503050406030204"/>
                          </a:rPr>
                          <m:t>𝑇𝑇</m:t>
                        </m:r>
                      </m:e>
                    </m:d>
                  </m:oMath>
                </a14:m>
                <a:endParaRPr lang="en-US" altLang="zh-CN" b="0" i="1" smtClean="0">
                  <a:latin typeface="Cambria Math" panose="02040503050406030204"/>
                </a:endParaRPr>
              </a:p>
              <a:p>
                <a:r>
                  <a:rPr lang="zh-CN" altLang="en-US" dirty="0">
                    <a:sym typeface="+mn-ea"/>
                  </a:rPr>
                  <a:t>事件是样本空间</a:t>
                </a:r>
                <a:r>
                  <a:rPr lang="en-US" altLang="zh-CN" dirty="0">
                    <a:sym typeface="+mn-ea"/>
                  </a:rPr>
                  <a:t>S</a:t>
                </a:r>
                <a:r>
                  <a:rPr lang="zh-CN" altLang="en-US" dirty="0">
                    <a:sym typeface="+mn-ea"/>
                  </a:rPr>
                  <a:t>的一个子集，如果两个</a:t>
                </a:r>
                <a:r>
                  <a:rPr lang="zh-CN" altLang="en-US" dirty="0" smtClean="0">
                    <a:sym typeface="+mn-ea"/>
                  </a:rPr>
                  <a:t>事件</a:t>
                </a:r>
                <a14:m>
                  <m:oMath xmlns:m="http://schemas.openxmlformats.org/officeDocument/2006/math">
                    <m:r>
                      <a:rPr lang="en-US" altLang="zh-CN" b="0" i="1" smtClean="0">
                        <a:latin typeface="Cambria Math" panose="02040503050406030204"/>
                      </a:rPr>
                      <m:t>𝐴</m:t>
                    </m:r>
                    <m:nary>
                      <m:naryPr>
                        <m:chr m:val="⋃"/>
                        <m:subHide m:val="on"/>
                        <m:supHide m:val="on"/>
                        <m:ctrlPr>
                          <a:rPr lang="en-US" altLang="zh-CN" b="0" i="1" smtClean="0">
                            <a:latin typeface="Cambria Math" panose="02040503050406030204"/>
                          </a:rPr>
                        </m:ctrlPr>
                      </m:naryPr>
                      <m:sub/>
                      <m:sup/>
                      <m:e>
                        <m:r>
                          <a:rPr lang="en-US" altLang="zh-CN" b="0" i="1" smtClean="0">
                            <a:latin typeface="Cambria Math" panose="02040503050406030204"/>
                          </a:rPr>
                          <m:t>𝐵</m:t>
                        </m:r>
                        <m:r>
                          <a:rPr lang="en-US" altLang="zh-CN" b="0" i="1" smtClean="0">
                            <a:latin typeface="Cambria Math" panose="02040503050406030204"/>
                          </a:rPr>
                          <m:t>=</m:t>
                        </m:r>
                      </m:e>
                    </m:nary>
                    <m:r>
                      <a:rPr lang="en-US" altLang="zh-CN" b="0" i="1" smtClean="0">
                        <a:latin typeface="Cambria Math" panose="02040503050406030204"/>
                        <a:ea typeface="Cambria Math" panose="02040503050406030204"/>
                      </a:rPr>
                      <m:t>∅</m:t>
                    </m:r>
                  </m:oMath>
                </a14:m>
                <a:r>
                  <a:rPr lang="zh-CN" altLang="en-US" dirty="0" smtClean="0">
                    <a:sym typeface="+mn-ea"/>
                  </a:rPr>
                  <a:t>，</a:t>
                </a:r>
                <a:r>
                  <a:rPr lang="zh-CN" altLang="en-US" dirty="0">
                    <a:sym typeface="+mn-ea"/>
                  </a:rPr>
                  <a:t>则它们是互斥的</a:t>
                </a:r>
                <a:endParaRPr lang="zh-CN" altLang="en-US" dirty="0">
                  <a:sym typeface="+mn-ea"/>
                </a:endParaRPr>
              </a:p>
              <a:p>
                <a:r>
                  <a:rPr lang="zh-CN" altLang="en-US" dirty="0">
                    <a:sym typeface="+mn-ea"/>
                  </a:rPr>
                  <a:t>定义</a:t>
                </a:r>
                <a:r>
                  <a:rPr lang="zh-CN" altLang="en-US" dirty="0" smtClean="0">
                    <a:sym typeface="+mn-ea"/>
                  </a:rPr>
                  <a:t>基本事件</a:t>
                </a:r>
                <a14:m>
                  <m:oMath xmlns:m="http://schemas.openxmlformats.org/officeDocument/2006/math">
                    <m:r>
                      <a:rPr lang="en-US" altLang="zh-CN" b="0" i="1" smtClean="0">
                        <a:latin typeface="Cambria Math" panose="02040503050406030204"/>
                        <a:sym typeface="+mn-ea"/>
                      </a:rPr>
                      <m:t>𝑠</m:t>
                    </m:r>
                    <m:r>
                      <a:rPr lang="en-US" altLang="zh-CN" b="0" i="1" smtClean="0">
                        <a:latin typeface="Cambria Math" panose="02040503050406030204"/>
                        <a:ea typeface="Cambria Math" panose="02040503050406030204"/>
                        <a:sym typeface="+mn-ea"/>
                      </a:rPr>
                      <m:t>∈</m:t>
                    </m:r>
                    <m:r>
                      <a:rPr lang="en-US" altLang="zh-CN" b="0" i="1" smtClean="0">
                        <a:latin typeface="Cambria Math" panose="02040503050406030204"/>
                        <a:ea typeface="Cambria Math" panose="02040503050406030204"/>
                        <a:sym typeface="+mn-ea"/>
                      </a:rPr>
                      <m:t>𝑆</m:t>
                    </m:r>
                  </m:oMath>
                </a14:m>
                <a:r>
                  <a:rPr lang="zh-CN" altLang="en-US" dirty="0" smtClean="0">
                    <a:sym typeface="+mn-ea"/>
                  </a:rPr>
                  <a:t>，</a:t>
                </a:r>
                <a:r>
                  <a:rPr lang="zh-CN" altLang="en-US" dirty="0">
                    <a:sym typeface="+mn-ea"/>
                  </a:rPr>
                  <a:t>可知所有基本事件都是互斥的</a:t>
                </a:r>
                <a:endParaRPr lang="zh-CN" altLang="en-US" dirty="0"/>
              </a:p>
              <a:p>
                <a:endParaRPr lang="zh-CN"/>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定义们</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对于任何事件</a:t>
                </a:r>
                <a:r>
                  <a:rPr lang="en-US" altLang="zh-CN" dirty="0">
                    <a:sym typeface="+mn-ea"/>
                  </a:rPr>
                  <a:t>A</a:t>
                </a:r>
                <a:r>
                  <a:rPr lang="zh-CN" altLang="en-US" dirty="0" smtClean="0">
                    <a:sym typeface="+mn-ea"/>
                  </a:rPr>
                  <a:t>，</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d>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0</m:t>
                    </m:r>
                  </m:oMath>
                </a14:m>
                <a:endParaRPr lang="en-US" altLang="zh-CN" dirty="0">
                  <a:latin typeface="Arial" panose="020B0604020202020204" pitchFamily="34" charset="0"/>
                </a:endParaRPr>
              </a:p>
              <a:p>
                <a:pPr algn="l"/>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𝑆</m:t>
                        </m:r>
                      </m:e>
                    </m:d>
                    <m:r>
                      <a:rPr lang="en-US" altLang="zh-CN" b="0" i="1" smtClean="0">
                        <a:latin typeface="Cambria Math" panose="02040503050406030204"/>
                      </a:rPr>
                      <m:t>=</m:t>
                    </m:r>
                    <m:r>
                      <a:rPr lang="en-US" altLang="zh-CN" b="0" i="1" smtClean="0">
                        <a:latin typeface="Cambria Math" panose="02040503050406030204"/>
                      </a:rPr>
                      <m:t>1</m:t>
                    </m:r>
                  </m:oMath>
                </a14:m>
                <a:endParaRPr lang="en-US" altLang="zh-CN" dirty="0">
                  <a:latin typeface="Arial" panose="020B0604020202020204" pitchFamily="34" charset="0"/>
                </a:endParaRPr>
              </a:p>
              <a:p>
                <a:pPr algn="l"/>
                <a:r>
                  <a:rPr lang="zh-CN" altLang="zh-CN" dirty="0">
                    <a:latin typeface="Arial" panose="020B0604020202020204" pitchFamily="34" charset="0"/>
                    <a:sym typeface="+mn-ea"/>
                  </a:rPr>
                  <a:t>对于两个</a:t>
                </a:r>
                <a:r>
                  <a:rPr lang="zh-CN" altLang="en-US" dirty="0">
                    <a:latin typeface="Arial" panose="020B0604020202020204" pitchFamily="34" charset="0"/>
                    <a:sym typeface="+mn-ea"/>
                  </a:rPr>
                  <a:t>互斥</a:t>
                </a:r>
                <a:r>
                  <a:rPr lang="zh-CN" altLang="zh-CN" dirty="0">
                    <a:latin typeface="Arial" panose="020B0604020202020204" pitchFamily="34" charset="0"/>
                    <a:sym typeface="+mn-ea"/>
                  </a:rPr>
                  <a:t>事件</a:t>
                </a:r>
                <a:r>
                  <a:rPr lang="en-US" altLang="zh-CN" dirty="0">
                    <a:latin typeface="Arial" panose="020B0604020202020204" pitchFamily="34" charset="0"/>
                    <a:sym typeface="+mn-ea"/>
                  </a:rPr>
                  <a:t>A</a:t>
                </a:r>
                <a:r>
                  <a:rPr lang="zh-CN" altLang="en-US" dirty="0">
                    <a:latin typeface="Arial" panose="020B0604020202020204" pitchFamily="34" charset="0"/>
                    <a:sym typeface="+mn-ea"/>
                  </a:rPr>
                  <a:t>与</a:t>
                </a:r>
                <a:r>
                  <a:rPr lang="en-US" altLang="zh-CN" dirty="0">
                    <a:latin typeface="Arial" panose="020B0604020202020204" pitchFamily="34" charset="0"/>
                    <a:sym typeface="+mn-ea"/>
                  </a:rPr>
                  <a:t>B</a:t>
                </a:r>
                <a:r>
                  <a:rPr lang="zh-CN" altLang="en-US" dirty="0">
                    <a:latin typeface="Arial" panose="020B0604020202020204" pitchFamily="34" charset="0"/>
                    <a:sym typeface="+mn-ea"/>
                  </a:rPr>
                  <a:t>，</a:t>
                </a:r>
                <a:r>
                  <a:rPr lang="zh-CN" altLang="en-US" dirty="0" smtClean="0">
                    <a:latin typeface="Arial" panose="020B0604020202020204" pitchFamily="34" charset="0"/>
                    <a:sym typeface="+mn-ea"/>
                  </a:rPr>
                  <a:t>有</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nary>
                          <m:naryPr>
                            <m:chr m:val="⋃"/>
                            <m:subHide m:val="on"/>
                            <m:supHide m:val="on"/>
                            <m:ctrlPr>
                              <a:rPr lang="en-US" altLang="zh-CN" b="0" i="1" smtClean="0">
                                <a:latin typeface="Cambria Math" panose="02040503050406030204"/>
                              </a:rPr>
                            </m:ctrlPr>
                          </m:naryPr>
                          <m:sub/>
                          <m:sup/>
                          <m:e>
                            <m:r>
                              <a:rPr lang="en-US" altLang="zh-CN" b="0" i="1" smtClean="0">
                                <a:latin typeface="Cambria Math" panose="02040503050406030204"/>
                              </a:rPr>
                              <m:t>𝐵</m:t>
                            </m:r>
                          </m:e>
                        </m:nary>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d>
                  </m:oMath>
                </a14:m>
                <a:r>
                  <a:rPr lang="zh-CN" altLang="en-US" dirty="0" smtClean="0">
                    <a:latin typeface="Arial" panose="020B0604020202020204" pitchFamily="34" charset="0"/>
                    <a:sym typeface="+mn-ea"/>
                  </a:rPr>
                  <a:t>，</a:t>
                </a:r>
                <a:r>
                  <a:rPr lang="zh-CN" altLang="en-US" dirty="0">
                    <a:latin typeface="Arial" panose="020B0604020202020204" pitchFamily="34" charset="0"/>
                    <a:sym typeface="+mn-ea"/>
                  </a:rPr>
                  <a:t>对于任意的两两互斥的事件</a:t>
                </a:r>
                <a:r>
                  <a:rPr lang="zh-CN" altLang="en-US" dirty="0" smtClean="0">
                    <a:latin typeface="Arial" panose="020B0604020202020204" pitchFamily="34" charset="0"/>
                    <a:sym typeface="+mn-ea"/>
                  </a:rPr>
                  <a:t>序列</a:t>
                </a:r>
                <a14:m>
                  <m:oMath xmlns:m="http://schemas.openxmlformats.org/officeDocument/2006/math">
                    <m:sSub>
                      <m:sSubPr>
                        <m:ctrlPr>
                          <a:rPr lang="en-US" altLang="zh-CN" b="0" i="1" smtClean="0">
                            <a:latin typeface="Cambria Math" panose="02040503050406030204"/>
                          </a:rPr>
                        </m:ctrlPr>
                      </m:sSubPr>
                      <m:e>
                        <m:r>
                          <a:rPr lang="en-US" altLang="zh-CN" b="0" i="1" smtClean="0">
                            <a:latin typeface="Cambria Math" panose="02040503050406030204"/>
                          </a:rPr>
                          <m:t>𝐴</m:t>
                        </m:r>
                      </m:e>
                      <m:sub>
                        <m:r>
                          <a:rPr lang="en-US" altLang="zh-CN" b="0" i="1" smtClean="0">
                            <a:latin typeface="Cambria Math" panose="02040503050406030204"/>
                          </a:rPr>
                          <m:t>1</m:t>
                        </m:r>
                      </m:sub>
                    </m:sSub>
                    <m:r>
                      <a:rPr lang="en-US" altLang="zh-CN" b="0" i="1" smtClean="0">
                        <a:latin typeface="Cambria Math" panose="02040503050406030204"/>
                      </a:rPr>
                      <m:t>,</m:t>
                    </m:r>
                    <m:sSub>
                      <m:sSubPr>
                        <m:ctrlPr>
                          <a:rPr lang="en-US" altLang="zh-CN" b="0" i="1" smtClean="0">
                            <a:latin typeface="Cambria Math" panose="02040503050406030204"/>
                          </a:rPr>
                        </m:ctrlPr>
                      </m:sSubPr>
                      <m:e>
                        <m:r>
                          <a:rPr lang="en-US" altLang="zh-CN" b="0" i="1" smtClean="0">
                            <a:latin typeface="Cambria Math" panose="02040503050406030204"/>
                          </a:rPr>
                          <m:t>𝐴</m:t>
                        </m:r>
                      </m:e>
                      <m:sub>
                        <m:r>
                          <a:rPr lang="en-US" altLang="zh-CN" b="0" i="1" smtClean="0">
                            <a:latin typeface="Cambria Math" panose="02040503050406030204"/>
                          </a:rPr>
                          <m:t>2</m:t>
                        </m:r>
                      </m:sub>
                    </m:sSub>
                    <m:r>
                      <a:rPr lang="en-US" altLang="zh-CN" b="0" i="1" smtClean="0">
                        <a:latin typeface="Cambria Math" panose="02040503050406030204"/>
                      </a:rPr>
                      <m:t>,</m:t>
                    </m:r>
                    <m:sSub>
                      <m:sSubPr>
                        <m:ctrlPr>
                          <a:rPr lang="en-US" altLang="zh-CN" b="0" i="1" smtClean="0">
                            <a:latin typeface="Cambria Math" panose="02040503050406030204"/>
                          </a:rPr>
                        </m:ctrlPr>
                      </m:sSubPr>
                      <m:e>
                        <m:r>
                          <a:rPr lang="en-US" altLang="zh-CN" b="0" i="1" smtClean="0">
                            <a:latin typeface="Cambria Math" panose="02040503050406030204"/>
                          </a:rPr>
                          <m:t>𝐴</m:t>
                        </m:r>
                      </m:e>
                      <m:sub>
                        <m:r>
                          <a:rPr lang="en-US" altLang="zh-CN" b="0" i="1" smtClean="0">
                            <a:latin typeface="Cambria Math" panose="02040503050406030204"/>
                          </a:rPr>
                          <m:t>3</m:t>
                        </m:r>
                      </m:sub>
                    </m:sSub>
                    <m:r>
                      <a:rPr lang="en-US" altLang="zh-CN" b="0" i="1" smtClean="0">
                        <a:latin typeface="Cambria Math" panose="02040503050406030204"/>
                      </a:rPr>
                      <m:t>,…,</m:t>
                    </m:r>
                  </m:oMath>
                </a14:m>
                <a:r>
                  <a:rPr lang="zh-CN" altLang="en-US" dirty="0" smtClean="0">
                    <a:latin typeface="Arial" panose="020B0604020202020204" pitchFamily="34" charset="0"/>
                    <a:sym typeface="+mn-ea"/>
                  </a:rPr>
                  <a:t>有</a:t>
                </a:r>
                <a14:m>
                  <m:oMath xmlns:m="http://schemas.openxmlformats.org/officeDocument/2006/math">
                    <m:func>
                      <m:funcPr>
                        <m:ctrlPr>
                          <a:rPr lang="en-US" altLang="zh-CN" i="1">
                            <a:latin typeface="Cambria Math" panose="02040503050406030204"/>
                          </a:rPr>
                        </m:ctrlPr>
                      </m:funcPr>
                      <m:fName>
                        <m:r>
                          <m:rPr>
                            <m:sty m:val="p"/>
                          </m:rPr>
                          <a:rPr lang="en-US" altLang="zh-CN">
                            <a:latin typeface="Cambria Math" panose="02040503050406030204"/>
                          </a:rPr>
                          <m:t>Pr</m:t>
                        </m:r>
                      </m:fName>
                      <m:e>
                        <m:d>
                          <m:dPr>
                            <m:begChr m:val="{"/>
                            <m:endChr m:val="}"/>
                            <m:ctrlPr>
                              <a:rPr lang="en-US" altLang="zh-CN" i="1">
                                <a:latin typeface="Cambria Math" panose="02040503050406030204"/>
                              </a:rPr>
                            </m:ctrlPr>
                          </m:dPr>
                          <m:e>
                            <m:nary>
                              <m:naryPr>
                                <m:chr m:val="⋃"/>
                                <m:supHide m:val="on"/>
                                <m:ctrlPr>
                                  <a:rPr lang="en-US" altLang="zh-CN" i="1">
                                    <a:latin typeface="Cambria Math" panose="02040503050406030204"/>
                                  </a:rPr>
                                </m:ctrlPr>
                              </m:naryPr>
                              <m:sub>
                                <m:r>
                                  <m:rPr>
                                    <m:brk m:alnAt="7"/>
                                  </m:rPr>
                                  <a:rPr lang="en-US" altLang="zh-CN" i="1">
                                    <a:latin typeface="Cambria Math" panose="02040503050406030204"/>
                                  </a:rPr>
                                  <m:t>𝑖</m:t>
                                </m:r>
                              </m:sub>
                              <m:sup/>
                              <m:e>
                                <m:sSub>
                                  <m:sSubPr>
                                    <m:ctrlPr>
                                      <a:rPr lang="en-US" altLang="zh-CN" i="1">
                                        <a:latin typeface="Cambria Math" panose="02040503050406030204"/>
                                      </a:rPr>
                                    </m:ctrlPr>
                                  </m:sSubPr>
                                  <m:e>
                                    <m:r>
                                      <a:rPr lang="en-US" altLang="zh-CN" i="1">
                                        <a:latin typeface="Cambria Math" panose="02040503050406030204"/>
                                      </a:rPr>
                                      <m:t>𝐴</m:t>
                                    </m:r>
                                  </m:e>
                                  <m:sub>
                                    <m:r>
                                      <a:rPr lang="en-US" altLang="zh-CN" i="1">
                                        <a:latin typeface="Cambria Math" panose="02040503050406030204"/>
                                      </a:rPr>
                                      <m:t>𝑖</m:t>
                                    </m:r>
                                  </m:sub>
                                </m:sSub>
                              </m:e>
                            </m:nary>
                          </m:e>
                        </m:d>
                      </m:e>
                    </m:func>
                    <m:r>
                      <a:rPr lang="en-US" altLang="zh-CN" i="1">
                        <a:latin typeface="Cambria Math" panose="02040503050406030204"/>
                      </a:rPr>
                      <m:t>=</m:t>
                    </m:r>
                    <m:nary>
                      <m:naryPr>
                        <m:chr m:val="∑"/>
                        <m:supHide m:val="on"/>
                        <m:ctrlPr>
                          <a:rPr lang="en-US" altLang="zh-CN" i="1">
                            <a:latin typeface="Cambria Math" panose="02040503050406030204"/>
                          </a:rPr>
                        </m:ctrlPr>
                      </m:naryPr>
                      <m:sub>
                        <m:r>
                          <m:rPr>
                            <m:brk m:alnAt="7"/>
                          </m:rPr>
                          <a:rPr lang="en-US" altLang="zh-CN" i="1">
                            <a:latin typeface="Cambria Math" panose="02040503050406030204"/>
                          </a:rPr>
                          <m:t>𝑖</m:t>
                        </m:r>
                      </m:sub>
                      <m:sup/>
                      <m:e>
                        <m:r>
                          <a:rPr lang="en-US" altLang="zh-CN" i="1">
                            <a:latin typeface="Cambria Math" panose="02040503050406030204"/>
                          </a:rPr>
                          <m:t>𝑃𝑟</m:t>
                        </m:r>
                        <m:d>
                          <m:dPr>
                            <m:begChr m:val="{"/>
                            <m:endChr m:val="}"/>
                            <m:ctrlPr>
                              <a:rPr lang="en-US" altLang="zh-CN" i="1">
                                <a:latin typeface="Cambria Math" panose="02040503050406030204"/>
                              </a:rPr>
                            </m:ctrlPr>
                          </m:dPr>
                          <m:e>
                            <m:sSub>
                              <m:sSubPr>
                                <m:ctrlPr>
                                  <a:rPr lang="en-US" altLang="zh-CN" i="1">
                                    <a:latin typeface="Cambria Math" panose="02040503050406030204"/>
                                  </a:rPr>
                                </m:ctrlPr>
                              </m:sSubPr>
                              <m:e>
                                <m:r>
                                  <a:rPr lang="en-US" altLang="zh-CN" i="1">
                                    <a:latin typeface="Cambria Math" panose="02040503050406030204"/>
                                  </a:rPr>
                                  <m:t>𝐴</m:t>
                                </m:r>
                              </m:e>
                              <m:sub>
                                <m:r>
                                  <a:rPr lang="en-US" altLang="zh-CN" i="1">
                                    <a:latin typeface="Cambria Math" panose="02040503050406030204"/>
                                  </a:rPr>
                                  <m:t>𝑖</m:t>
                                </m:r>
                              </m:sub>
                            </m:sSub>
                          </m:e>
                        </m:d>
                      </m:e>
                    </m:nary>
                  </m:oMath>
                </a14:m>
                <a:endParaRPr lang="en-US" altLang="zh-CN" dirty="0" smtClean="0">
                  <a:latin typeface="Arial" panose="020B0604020202020204" pitchFamily="34" charset="0"/>
                </a:endParaRPr>
              </a:p>
              <a:p>
                <a:pPr algn="l"/>
                <a14:m>
                  <m:oMath xmlns:m="http://schemas.openxmlformats.org/officeDocument/2006/math">
                    <m:r>
                      <m:rPr>
                        <m:sty m:val="p"/>
                      </m:rPr>
                      <a:rPr lang="en-US" altLang="zh-CN" dirty="0">
                        <a:latin typeface="Cambria Math" panose="02040503050406030204"/>
                      </a:rPr>
                      <m:t>Pr</m:t>
                    </m:r>
                    <m:d>
                      <m:dPr>
                        <m:begChr m:val="{"/>
                        <m:endChr m:val="}"/>
                        <m:ctrlPr>
                          <a:rPr lang="en-US" altLang="zh-CN" i="1" dirty="0" smtClean="0">
                            <a:latin typeface="Cambria Math" panose="02040503050406030204"/>
                          </a:rPr>
                        </m:ctrlPr>
                      </m:dPr>
                      <m:e>
                        <m:r>
                          <a:rPr lang="en-US" altLang="zh-CN" i="1" dirty="0" smtClean="0">
                            <a:latin typeface="Cambria Math" panose="02040503050406030204"/>
                            <a:ea typeface="Cambria Math" panose="02040503050406030204"/>
                          </a:rPr>
                          <m:t>∅</m:t>
                        </m:r>
                      </m:e>
                    </m:d>
                    <m:r>
                      <a:rPr lang="en-US" altLang="zh-CN" b="0" i="1" dirty="0" smtClean="0">
                        <a:latin typeface="Cambria Math" panose="02040503050406030204"/>
                      </a:rPr>
                      <m:t>=</m:t>
                    </m:r>
                    <m:r>
                      <a:rPr lang="en-US" altLang="zh-CN" b="0" i="1" dirty="0" smtClean="0">
                        <a:latin typeface="Cambria Math" panose="02040503050406030204"/>
                      </a:rPr>
                      <m:t>0</m:t>
                    </m:r>
                  </m:oMath>
                </a14:m>
                <a:endParaRPr lang="en-US" altLang="zh-CN" b="0" dirty="0" smtClean="0">
                  <a:latin typeface="Arial" panose="020B0604020202020204" pitchFamily="34" charset="0"/>
                </a:endParaRPr>
              </a:p>
              <a:p>
                <a:pPr algn="l"/>
                <a:r>
                  <a:rPr lang="zh-CN" altLang="en-US" dirty="0" smtClean="0">
                    <a:latin typeface="Arial" panose="020B0604020202020204" pitchFamily="34" charset="0"/>
                    <a:sym typeface="+mn-ea"/>
                  </a:rPr>
                  <a:t>用</a:t>
                </a:r>
                <a14:m>
                  <m:oMath xmlns:m="http://schemas.openxmlformats.org/officeDocument/2006/math">
                    <m:bar>
                      <m:barPr>
                        <m:pos m:val="top"/>
                        <m:ctrlPr>
                          <a:rPr lang="en-US" altLang="zh-CN" i="1" smtClean="0">
                            <a:latin typeface="Cambria Math" panose="02040503050406030204"/>
                          </a:rPr>
                        </m:ctrlPr>
                      </m:barPr>
                      <m:e>
                        <m:r>
                          <a:rPr lang="en-US" altLang="zh-CN" b="0" i="1" smtClean="0">
                            <a:latin typeface="Cambria Math" panose="02040503050406030204"/>
                          </a:rPr>
                          <m:t>𝐴</m:t>
                        </m:r>
                      </m:e>
                    </m:bar>
                  </m:oMath>
                </a14:m>
                <a:r>
                  <a:rPr lang="zh-CN" altLang="en-US" dirty="0" smtClean="0">
                    <a:latin typeface="Arial" panose="020B0604020202020204" pitchFamily="34" charset="0"/>
                    <a:sym typeface="+mn-ea"/>
                  </a:rPr>
                  <a:t>表示事件</a:t>
                </a:r>
                <a14:m>
                  <m:oMath xmlns:m="http://schemas.openxmlformats.org/officeDocument/2006/math">
                    <m:r>
                      <a:rPr lang="en-US" altLang="zh-CN" b="0" i="1" smtClean="0">
                        <a:latin typeface="Cambria Math" panose="02040503050406030204"/>
                      </a:rPr>
                      <m:t>𝑆</m:t>
                    </m:r>
                    <m:r>
                      <a:rPr lang="en-US" altLang="zh-CN" b="0" i="1" smtClean="0">
                        <a:latin typeface="Cambria Math" panose="02040503050406030204"/>
                      </a:rPr>
                      <m:t>−</m:t>
                    </m:r>
                    <m:r>
                      <a:rPr lang="en-US" altLang="zh-CN" b="0" i="1" smtClean="0">
                        <a:latin typeface="Cambria Math" panose="02040503050406030204"/>
                      </a:rPr>
                      <m:t>𝐴</m:t>
                    </m:r>
                  </m:oMath>
                </a14:m>
                <a:r>
                  <a:rPr lang="zh-CN" altLang="en-US" dirty="0" smtClean="0">
                    <a:latin typeface="Arial" panose="020B0604020202020204" pitchFamily="34" charset="0"/>
                    <a:sym typeface="+mn-ea"/>
                  </a:rPr>
                  <a:t>，有</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bar>
                          <m:barPr>
                            <m:pos m:val="top"/>
                            <m:ctrlPr>
                              <a:rPr lang="en-US" altLang="zh-CN" b="0" i="1" smtClean="0">
                                <a:latin typeface="Cambria Math" panose="02040503050406030204"/>
                              </a:rPr>
                            </m:ctrlPr>
                          </m:barPr>
                          <m:e>
                            <m:r>
                              <a:rPr lang="en-US" altLang="zh-CN" b="0" i="1" smtClean="0">
                                <a:latin typeface="Cambria Math" panose="02040503050406030204"/>
                              </a:rPr>
                              <m:t>𝐴</m:t>
                            </m:r>
                          </m:e>
                        </m:bar>
                      </m:e>
                    </m:d>
                    <m:r>
                      <a:rPr lang="en-US" altLang="zh-CN" b="0" i="1" smtClean="0">
                        <a:latin typeface="Cambria Math" panose="02040503050406030204"/>
                      </a:rPr>
                      <m:t>=</m:t>
                    </m:r>
                    <m:r>
                      <a:rPr lang="en-US" altLang="zh-CN" b="0" i="1" smtClean="0">
                        <a:latin typeface="Cambria Math" panose="02040503050406030204"/>
                      </a:rPr>
                      <m:t>1</m:t>
                    </m:r>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d>
                  </m:oMath>
                </a14:m>
                <a:endParaRPr lang="en-US" altLang="zh-CN" dirty="0" smtClean="0">
                  <a:latin typeface="Arial" panose="020B0604020202020204" pitchFamily="34" charset="0"/>
                </a:endParaRPr>
              </a:p>
              <a:p>
                <a:pPr algn="l"/>
                <a:r>
                  <a:rPr lang="zh-CN" altLang="en-US" dirty="0" smtClean="0">
                    <a:latin typeface="Arial" panose="020B0604020202020204" pitchFamily="34" charset="0"/>
                    <a:sym typeface="+mn-ea"/>
                  </a:rPr>
                  <a:t>对于两个任意事件</a:t>
                </a:r>
                <a:r>
                  <a:rPr lang="en-US" altLang="zh-CN" dirty="0" smtClean="0">
                    <a:latin typeface="Arial" panose="020B0604020202020204" pitchFamily="34" charset="0"/>
                    <a:sym typeface="+mn-ea"/>
                  </a:rPr>
                  <a:t>A</a:t>
                </a:r>
                <a:r>
                  <a:rPr lang="zh-CN" altLang="en-US" dirty="0" smtClean="0">
                    <a:latin typeface="Arial" panose="020B0604020202020204" pitchFamily="34" charset="0"/>
                    <a:sym typeface="+mn-ea"/>
                  </a:rPr>
                  <a:t>和</a:t>
                </a:r>
                <a:r>
                  <a:rPr lang="en-US" altLang="zh-CN" dirty="0" smtClean="0">
                    <a:latin typeface="Arial" panose="020B0604020202020204" pitchFamily="34" charset="0"/>
                    <a:sym typeface="+mn-ea"/>
                  </a:rPr>
                  <a:t>B</a:t>
                </a:r>
                <a:r>
                  <a:rPr lang="zh-CN" altLang="en-US" dirty="0" smtClean="0">
                    <a:latin typeface="Arial" panose="020B0604020202020204" pitchFamily="34" charset="0"/>
                    <a:sym typeface="+mn-ea"/>
                  </a:rPr>
                  <a:t>，</a:t>
                </a:r>
                <a14:m>
                  <m:oMath xmlns:m="http://schemas.openxmlformats.org/officeDocument/2006/math">
                    <m:func>
                      <m:funcPr>
                        <m:ctrlPr>
                          <a:rPr lang="en-US" altLang="zh-CN" b="0" i="1" smtClean="0">
                            <a:latin typeface="Cambria Math" panose="02040503050406030204"/>
                          </a:rPr>
                        </m:ctrlPr>
                      </m:funcPr>
                      <m:fName>
                        <m:r>
                          <m:rPr>
                            <m:sty m:val="p"/>
                          </m:rPr>
                          <a:rPr lang="en-US" altLang="zh-CN" b="0" i="0" smtClean="0">
                            <a:latin typeface="Cambria Math" panose="02040503050406030204"/>
                          </a:rPr>
                          <m:t>Pr</m:t>
                        </m:r>
                      </m:fName>
                      <m:e>
                        <m:d>
                          <m:dPr>
                            <m:begChr m:val="{"/>
                            <m:endChr m:val="}"/>
                            <m:ctrlPr>
                              <a:rPr lang="en-US" altLang="zh-CN" b="0" i="1" smtClean="0">
                                <a:latin typeface="Cambria Math" panose="02040503050406030204"/>
                              </a:rPr>
                            </m:ctrlPr>
                          </m:dPr>
                          <m:e>
                            <m:r>
                              <a:rPr lang="en-US" altLang="zh-CN" b="0" i="1" smtClean="0">
                                <a:latin typeface="Cambria Math" panose="02040503050406030204"/>
                              </a:rPr>
                              <m:t>𝐴</m:t>
                            </m:r>
                            <m:nary>
                              <m:naryPr>
                                <m:chr m:val="⋃"/>
                                <m:subHide m:val="on"/>
                                <m:supHide m:val="on"/>
                                <m:ctrlPr>
                                  <a:rPr lang="en-US" altLang="zh-CN" b="0" i="1" smtClean="0">
                                    <a:latin typeface="Cambria Math" panose="02040503050406030204"/>
                                  </a:rPr>
                                </m:ctrlPr>
                              </m:naryPr>
                              <m:sub/>
                              <m:sup/>
                              <m:e>
                                <m:r>
                                  <a:rPr lang="en-US" altLang="zh-CN" b="0" i="1" smtClean="0">
                                    <a:latin typeface="Cambria Math" panose="02040503050406030204"/>
                                  </a:rPr>
                                  <m:t>𝐵</m:t>
                                </m:r>
                              </m:e>
                            </m:nary>
                          </m:e>
                        </m:d>
                      </m:e>
                    </m:func>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nary>
                          <m:naryPr>
                            <m:chr m:val="⋂"/>
                            <m:subHide m:val="on"/>
                            <m:supHide m:val="on"/>
                            <m:ctrlPr>
                              <a:rPr lang="en-US" altLang="zh-CN" b="0" i="1" smtClean="0">
                                <a:latin typeface="Cambria Math" panose="02040503050406030204"/>
                              </a:rPr>
                            </m:ctrlPr>
                          </m:naryPr>
                          <m:sub/>
                          <m:sup/>
                          <m:e>
                            <m:r>
                              <a:rPr lang="en-US" altLang="zh-CN" b="0" i="1" smtClean="0">
                                <a:latin typeface="Cambria Math" panose="02040503050406030204"/>
                              </a:rPr>
                              <m:t>𝐵</m:t>
                            </m:r>
                          </m:e>
                        </m:nary>
                      </m:e>
                    </m:d>
                    <m:r>
                      <a:rPr lang="en-US" altLang="zh-CN" b="0" i="1" smtClean="0">
                        <a:latin typeface="Cambria Math" panose="02040503050406030204"/>
                        <a:ea typeface="Cambria Math" panose="02040503050406030204"/>
                      </a:rPr>
                      <m:t>≤</m:t>
                    </m:r>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𝐴</m:t>
                        </m:r>
                      </m:e>
                    </m:d>
                    <m:r>
                      <a:rPr lang="en-US" altLang="zh-CN" i="1">
                        <a:latin typeface="Cambria Math" panose="02040503050406030204"/>
                      </a:rPr>
                      <m:t>+</m:t>
                    </m:r>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𝐵</m:t>
                        </m:r>
                      </m:e>
                    </m:d>
                  </m:oMath>
                </a14:m>
                <a:endParaRPr lang="en-US" altLang="zh-CN" i="1">
                  <a:latin typeface="Cambria Math" panose="02040503050406030204"/>
                </a:endParaRPr>
              </a:p>
              <a:p>
                <a:pPr algn="l"/>
                <a:r>
                  <a:rPr lang="zh-CN" altLang="en-US"/>
                  <a:t>Union Bound</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pic>
        <p:nvPicPr>
          <p:cNvPr id="4" name="图片 3"/>
          <p:cNvPicPr>
            <a:picLocks noChangeAspect="1"/>
          </p:cNvPicPr>
          <p:nvPr>
            <p:custDataLst>
              <p:tags r:id="rId2"/>
            </p:custDataLst>
          </p:nvPr>
        </p:nvPicPr>
        <p:blipFill>
          <a:blip r:embed="rId3"/>
          <a:stretch>
            <a:fillRect/>
          </a:stretch>
        </p:blipFill>
        <p:spPr>
          <a:xfrm>
            <a:off x="2547620" y="4647565"/>
            <a:ext cx="2635250" cy="898525"/>
          </a:xfrm>
          <a:prstGeom prst="rect">
            <a:avLst/>
          </a:prstGeom>
        </p:spPr>
      </p:pic>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离散概率分布</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如果一个概率分布在有限或无限可数的样本空间上，则该概率分布是离散的</a:t>
                </a:r>
                <a:endParaRPr lang="en-US" altLang="zh-CN" dirty="0" smtClean="0"/>
              </a:p>
              <a:p>
                <a:pPr algn="l"/>
                <a:r>
                  <a:rPr lang="en-US" altLang="zh-CN" dirty="0" smtClean="0">
                    <a:sym typeface="+mn-ea"/>
                  </a:rPr>
                  <a:t>S</a:t>
                </a:r>
                <a:r>
                  <a:rPr lang="zh-CN" altLang="en-US" dirty="0" smtClean="0">
                    <a:sym typeface="+mn-ea"/>
                  </a:rPr>
                  <a:t>是样本空间，</a:t>
                </a:r>
                <a:r>
                  <a:rPr lang="en-US" altLang="zh-CN" dirty="0" smtClean="0">
                    <a:sym typeface="+mn-ea"/>
                  </a:rPr>
                  <a:t>A</a:t>
                </a:r>
                <a:r>
                  <a:rPr lang="zh-CN" altLang="en-US" dirty="0" smtClean="0">
                    <a:sym typeface="+mn-ea"/>
                  </a:rPr>
                  <a:t>是任意事件，则有</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d>
                    <m:r>
                      <a:rPr lang="en-US" altLang="zh-CN" b="0" i="1" smtClean="0">
                        <a:latin typeface="Cambria Math" panose="02040503050406030204"/>
                      </a:rPr>
                      <m:t>=</m:t>
                    </m:r>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𝑠</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𝐴</m:t>
                        </m:r>
                      </m:sub>
                      <m:sup/>
                      <m:e>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𝑠</m:t>
                            </m:r>
                          </m:e>
                        </m:d>
                      </m:e>
                    </m:nary>
                  </m:oMath>
                </a14:m>
                <a:endParaRPr lang="en-US" altLang="zh-CN" dirty="0" smtClean="0"/>
              </a:p>
              <a:p>
                <a:pPr algn="l"/>
                <a:r>
                  <a:rPr lang="zh-CN" altLang="en-US" dirty="0">
                    <a:sym typeface="+mn-ea"/>
                  </a:rPr>
                  <a:t>如果</a:t>
                </a:r>
                <a:r>
                  <a:rPr lang="en-US" altLang="zh-CN" dirty="0" smtClean="0">
                    <a:sym typeface="+mn-ea"/>
                  </a:rPr>
                  <a:t>S</a:t>
                </a:r>
                <a:r>
                  <a:rPr lang="zh-CN" altLang="en-US" dirty="0" smtClean="0">
                    <a:sym typeface="+mn-ea"/>
                  </a:rPr>
                  <a:t>是有限的，对于每个基本事件</a:t>
                </a:r>
                <a14:m>
                  <m:oMath xmlns:m="http://schemas.openxmlformats.org/officeDocument/2006/math">
                    <m:r>
                      <a:rPr lang="en-US" altLang="zh-CN" b="0" i="1" smtClean="0">
                        <a:latin typeface="Cambria Math" panose="02040503050406030204"/>
                      </a:rPr>
                      <m:t>𝑠</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𝑆</m:t>
                    </m:r>
                  </m:oMath>
                </a14:m>
                <a:r>
                  <a:rPr lang="zh-CN" altLang="en-US" dirty="0" smtClean="0">
                    <a:sym typeface="+mn-ea"/>
                  </a:rPr>
                  <a:t>，有</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𝑠</m:t>
                        </m:r>
                      </m:e>
                    </m:d>
                    <m:r>
                      <a:rPr lang="en-US" altLang="zh-CN" b="0" i="1" smtClean="0">
                        <a:latin typeface="Cambria Math" panose="02040503050406030204"/>
                      </a:rPr>
                      <m:t>=</m:t>
                    </m:r>
                    <m:r>
                      <a:rPr lang="en-US" altLang="zh-CN" b="0" i="1" smtClean="0">
                        <a:latin typeface="Cambria Math" panose="02040503050406030204"/>
                      </a:rPr>
                      <m:t>1</m:t>
                    </m:r>
                    <m:r>
                      <a:rPr lang="en-US" altLang="zh-CN" b="0" i="1" smtClean="0">
                        <a:latin typeface="Cambria Math" panose="02040503050406030204"/>
                      </a:rPr>
                      <m:t>/</m:t>
                    </m:r>
                    <m:d>
                      <m:dPr>
                        <m:begChr m:val="|"/>
                        <m:endChr m:val="|"/>
                        <m:ctrlPr>
                          <a:rPr lang="en-US" altLang="zh-CN" b="0" i="1" smtClean="0">
                            <a:latin typeface="Cambria Math" panose="02040503050406030204"/>
                          </a:rPr>
                        </m:ctrlPr>
                      </m:dPr>
                      <m:e>
                        <m:r>
                          <a:rPr lang="en-US" altLang="zh-CN" b="0" i="1" smtClean="0">
                            <a:latin typeface="Cambria Math" panose="02040503050406030204"/>
                          </a:rPr>
                          <m:t>𝑆</m:t>
                        </m:r>
                      </m:e>
                    </m:d>
                  </m:oMath>
                </a14:m>
                <a:endParaRPr lang="en-US" altLang="zh-CN" dirty="0" smtClean="0"/>
              </a:p>
              <a:p>
                <a:pPr algn="l"/>
                <a:r>
                  <a:rPr lang="zh-CN" altLang="en-US" dirty="0" smtClean="0">
                    <a:sym typeface="+mn-ea"/>
                  </a:rPr>
                  <a:t>以以上方法得到的概率分布是</a:t>
                </a:r>
                <a:r>
                  <a:rPr lang="en-US" altLang="zh-CN" dirty="0" smtClean="0">
                    <a:sym typeface="+mn-ea"/>
                  </a:rPr>
                  <a:t>S</a:t>
                </a:r>
                <a:r>
                  <a:rPr lang="zh-CN" altLang="en-US" dirty="0" smtClean="0">
                    <a:sym typeface="+mn-ea"/>
                  </a:rPr>
                  <a:t>上的均匀概率分布，这样的情况才能用在“</a:t>
                </a:r>
                <a:r>
                  <a:rPr lang="en-US" altLang="zh-CN" dirty="0" smtClean="0">
                    <a:sym typeface="+mn-ea"/>
                  </a:rPr>
                  <a:t>S</a:t>
                </a:r>
                <a:r>
                  <a:rPr lang="zh-CN" altLang="en-US" dirty="0" smtClean="0">
                    <a:sym typeface="+mn-ea"/>
                  </a:rPr>
                  <a:t>中随机选择一个元素描述”</a:t>
                </a:r>
                <a:endParaRPr lang="en-US" altLang="zh-CN" dirty="0" smtClean="0"/>
              </a:p>
              <a:p>
                <a:pPr algn="l"/>
                <a:r>
                  <a:rPr lang="zh-CN" altLang="en-US" dirty="0" smtClean="0">
                    <a:sym typeface="+mn-ea"/>
                  </a:rPr>
                  <a:t>考虑抛掷一枚均匀硬币</a:t>
                </a:r>
                <a:r>
                  <a:rPr lang="en-US" altLang="zh-CN" dirty="0" smtClean="0">
                    <a:sym typeface="+mn-ea"/>
                  </a:rPr>
                  <a:t>n</a:t>
                </a:r>
                <a:r>
                  <a:rPr lang="zh-CN" altLang="en-US" dirty="0" smtClean="0">
                    <a:sym typeface="+mn-ea"/>
                  </a:rPr>
                  <a:t>次，事件</a:t>
                </a:r>
                <a14:m>
                  <m:oMath xmlns:m="http://schemas.openxmlformats.org/officeDocument/2006/math">
                    <m:r>
                      <a:rPr lang="en-US" altLang="zh-CN" b="0" i="1" smtClean="0">
                        <a:latin typeface="Cambria Math" panose="02040503050406030204"/>
                      </a:rPr>
                      <m:t>𝐴</m:t>
                    </m:r>
                    <m:r>
                      <a:rPr lang="en-US" altLang="zh-CN" b="0" i="1" smtClean="0">
                        <a:latin typeface="Cambria Math" panose="02040503050406030204"/>
                      </a:rPr>
                      <m:t>=</m:t>
                    </m:r>
                    <m:d>
                      <m:dPr>
                        <m:begChr m:val="{"/>
                        <m:endChr m:val="}"/>
                        <m:ctrlPr>
                          <a:rPr lang="en-US" altLang="zh-CN" b="0" i="1" smtClean="0">
                            <a:latin typeface="Cambria Math" panose="02040503050406030204"/>
                          </a:rPr>
                        </m:ctrlPr>
                      </m:dPr>
                      <m:e>
                        <m:r>
                          <a:rPr lang="en-US" altLang="zh-CN" b="0" i="1" smtClean="0">
                            <a:latin typeface="Cambria Math" panose="02040503050406030204"/>
                          </a:rPr>
                          <m:t>𝑘</m:t>
                        </m:r>
                        <m:r>
                          <a:rPr lang="zh-CN" altLang="en-US" b="0" i="1" smtClean="0">
                            <a:latin typeface="Cambria Math" panose="02040503050406030204"/>
                          </a:rPr>
                          <m:t>枚</m:t>
                        </m:r>
                        <m:r>
                          <a:rPr lang="zh-CN" altLang="en-US" i="1">
                            <a:latin typeface="Cambria Math" panose="02040503050406030204"/>
                          </a:rPr>
                          <m:t>硬币</m:t>
                        </m:r>
                        <m:r>
                          <a:rPr lang="zh-CN" altLang="en-US" i="1" smtClean="0">
                            <a:latin typeface="Cambria Math" panose="02040503050406030204"/>
                          </a:rPr>
                          <m:t>正面</m:t>
                        </m:r>
                        <m:r>
                          <a:rPr lang="zh-CN" altLang="en-US" i="1">
                            <a:latin typeface="Cambria Math" panose="02040503050406030204"/>
                          </a:rPr>
                          <m:t>朝上</m:t>
                        </m:r>
                        <m:r>
                          <a:rPr lang="zh-CN" altLang="en-US" b="0" i="1" smtClean="0">
                            <a:latin typeface="Cambria Math" panose="02040503050406030204"/>
                          </a:rPr>
                          <m:t>，</m:t>
                        </m:r>
                        <m:r>
                          <a:rPr lang="en-US" altLang="zh-CN" b="0" i="1" smtClean="0">
                            <a:latin typeface="Cambria Math" panose="02040503050406030204"/>
                          </a:rPr>
                          <m:t>𝑛</m:t>
                        </m:r>
                        <m:r>
                          <a:rPr lang="en-US" altLang="zh-CN" b="0" i="1" smtClean="0">
                            <a:latin typeface="Cambria Math" panose="02040503050406030204"/>
                          </a:rPr>
                          <m:t>−</m:t>
                        </m:r>
                        <m:r>
                          <a:rPr lang="en-US" altLang="zh-CN" b="0" i="1" smtClean="0">
                            <a:latin typeface="Cambria Math" panose="02040503050406030204"/>
                          </a:rPr>
                          <m:t>𝑘</m:t>
                        </m:r>
                        <m:r>
                          <a:rPr lang="zh-CN" altLang="en-US" b="0" i="1" smtClean="0">
                            <a:latin typeface="Cambria Math" panose="02040503050406030204"/>
                          </a:rPr>
                          <m:t>枚</m:t>
                        </m:r>
                        <m:r>
                          <a:rPr lang="zh-CN" altLang="en-US" i="1">
                            <a:latin typeface="Cambria Math" panose="02040503050406030204"/>
                          </a:rPr>
                          <m:t>反面</m:t>
                        </m:r>
                        <m:r>
                          <a:rPr lang="zh-CN" altLang="en-US" i="1" smtClean="0">
                            <a:latin typeface="Cambria Math" panose="02040503050406030204"/>
                          </a:rPr>
                          <m:t>朝上</m:t>
                        </m:r>
                      </m:e>
                    </m:d>
                  </m:oMath>
                </a14:m>
                <a:endParaRPr lang="en-US" altLang="zh-CN" b="0" dirty="0" smtClean="0"/>
              </a:p>
              <a:p>
                <a:pPr algn="l"/>
                <a:r>
                  <a:rPr lang="en-US" altLang="zh-CN" dirty="0" smtClean="0">
                    <a:sym typeface="+mn-ea"/>
                  </a:rPr>
                  <a:t>A</a:t>
                </a:r>
                <a:r>
                  <a:rPr lang="zh-CN" altLang="en-US" dirty="0" smtClean="0">
                    <a:sym typeface="+mn-ea"/>
                  </a:rPr>
                  <a:t>的大小</a:t>
                </a:r>
                <a14:m>
                  <m:oMath xmlns:m="http://schemas.openxmlformats.org/officeDocument/2006/math">
                    <m:d>
                      <m:dPr>
                        <m:begChr m:val="|"/>
                        <m:endChr m:val="|"/>
                        <m:ctrlPr>
                          <a:rPr lang="en-US" altLang="zh-CN" i="1" smtClean="0">
                            <a:latin typeface="Cambria Math" panose="02040503050406030204"/>
                          </a:rPr>
                        </m:ctrlPr>
                      </m:dPr>
                      <m:e>
                        <m:r>
                          <a:rPr lang="en-US" altLang="zh-CN" b="0" i="1" smtClean="0">
                            <a:latin typeface="Cambria Math" panose="02040503050406030204"/>
                          </a:rPr>
                          <m:t>𝐴</m:t>
                        </m:r>
                      </m:e>
                    </m:d>
                    <m:r>
                      <a:rPr lang="en-US" altLang="zh-CN" b="0" i="1" smtClean="0">
                        <a:latin typeface="Cambria Math" panose="02040503050406030204"/>
                      </a:rPr>
                      <m:t>=</m:t>
                    </m:r>
                    <m:d>
                      <m:dPr>
                        <m:ctrlPr>
                          <a:rPr lang="en-US" altLang="zh-CN" b="0" i="1" smtClean="0">
                            <a:latin typeface="Cambria Math" panose="02040503050406030204"/>
                          </a:rPr>
                        </m:ctrlPr>
                      </m:dPr>
                      <m:e>
                        <m:f>
                          <m:fPr>
                            <m:type m:val="noBar"/>
                            <m:ctrlPr>
                              <a:rPr lang="en-US" altLang="zh-CN" b="0" i="1" smtClean="0">
                                <a:latin typeface="Cambria Math" panose="02040503050406030204"/>
                              </a:rPr>
                            </m:ctrlPr>
                          </m:fPr>
                          <m:num>
                            <m:r>
                              <a:rPr lang="en-US" altLang="zh-CN" b="0" i="1" smtClean="0">
                                <a:latin typeface="Cambria Math" panose="02040503050406030204"/>
                              </a:rPr>
                              <m:t>𝑛</m:t>
                            </m:r>
                          </m:num>
                          <m:den>
                            <m:r>
                              <a:rPr lang="en-US" altLang="zh-CN" b="0" i="1" smtClean="0">
                                <a:latin typeface="Cambria Math" panose="02040503050406030204"/>
                              </a:rPr>
                              <m:t>𝑘</m:t>
                            </m:r>
                          </m:den>
                        </m:f>
                      </m:e>
                    </m:d>
                  </m:oMath>
                </a14:m>
                <a:r>
                  <a:rPr lang="zh-CN" altLang="en-US" dirty="0" smtClean="0">
                    <a:sym typeface="+mn-ea"/>
                  </a:rPr>
                  <a:t>，事件</a:t>
                </a:r>
                <a:r>
                  <a:rPr lang="en-US" altLang="zh-CN" dirty="0" smtClean="0">
                    <a:sym typeface="+mn-ea"/>
                  </a:rPr>
                  <a:t>A</a:t>
                </a:r>
                <a:r>
                  <a:rPr lang="zh-CN" altLang="en-US" dirty="0" smtClean="0">
                    <a:sym typeface="+mn-ea"/>
                  </a:rPr>
                  <a:t>的概率是</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d>
                    <m:r>
                      <a:rPr lang="en-US" altLang="zh-CN" b="0" i="1" smtClean="0">
                        <a:latin typeface="Cambria Math" panose="02040503050406030204"/>
                      </a:rPr>
                      <m:t>=</m:t>
                    </m:r>
                    <m:d>
                      <m:dPr>
                        <m:ctrlPr>
                          <a:rPr lang="en-US" altLang="zh-CN" b="0" i="1" smtClean="0">
                            <a:latin typeface="Cambria Math" panose="02040503050406030204"/>
                          </a:rPr>
                        </m:ctrlPr>
                      </m:dPr>
                      <m:e>
                        <m:f>
                          <m:fPr>
                            <m:type m:val="noBar"/>
                            <m:ctrlPr>
                              <a:rPr lang="en-US" altLang="zh-CN" b="0" i="1" smtClean="0">
                                <a:latin typeface="Cambria Math" panose="02040503050406030204"/>
                              </a:rPr>
                            </m:ctrlPr>
                          </m:fPr>
                          <m:num>
                            <m:r>
                              <a:rPr lang="en-US" altLang="zh-CN" b="0" i="1" smtClean="0">
                                <a:latin typeface="Cambria Math" panose="02040503050406030204"/>
                              </a:rPr>
                              <m:t>𝑛</m:t>
                            </m:r>
                          </m:num>
                          <m:den>
                            <m:r>
                              <a:rPr lang="en-US" altLang="zh-CN" b="0" i="1" smtClean="0">
                                <a:latin typeface="Cambria Math" panose="02040503050406030204"/>
                              </a:rPr>
                              <m:t>𝑘</m:t>
                            </m:r>
                          </m:den>
                        </m:f>
                      </m:e>
                    </m:d>
                    <m:r>
                      <a:rPr lang="en-US" altLang="zh-CN" b="0" i="1" smtClean="0">
                        <a:latin typeface="Cambria Math" panose="02040503050406030204"/>
                      </a:rPr>
                      <m:t>/</m:t>
                    </m:r>
                    <m:sSup>
                      <m:sSupPr>
                        <m:ctrlPr>
                          <a:rPr lang="en-US" altLang="zh-CN" b="0" i="1" smtClean="0">
                            <a:latin typeface="Cambria Math" panose="02040503050406030204"/>
                          </a:rPr>
                        </m:ctrlPr>
                      </m:sSupPr>
                      <m:e>
                        <m:r>
                          <a:rPr lang="en-US" altLang="zh-CN" b="0" i="1" smtClean="0">
                            <a:latin typeface="Cambria Math" panose="02040503050406030204"/>
                          </a:rPr>
                          <m:t>2</m:t>
                        </m:r>
                      </m:e>
                      <m:sup>
                        <m:r>
                          <a:rPr lang="en-US" altLang="zh-CN" b="0" i="1" smtClean="0">
                            <a:latin typeface="Cambria Math" panose="02040503050406030204"/>
                          </a:rPr>
                          <m:t>𝑛</m:t>
                        </m:r>
                      </m:sup>
                    </m:sSup>
                  </m:oMath>
                </a14:m>
                <a:endParaRPr lang="en-US" altLang="zh-CN" b="0" i="1" smtClean="0">
                  <a:latin typeface="Cambria Math" panose="02040503050406030204"/>
                </a:endParaRPr>
              </a:p>
              <a:p>
                <a:pPr algn="l"/>
                <a:endParaRPr lang="zh-CN" altLang="en-US"/>
              </a:p>
              <a:p>
                <a:pPr algn="l"/>
                <a:r>
                  <a:rPr lang="zh-CN" altLang="en-US"/>
                  <a:t>本节课暂不涉及连续概率</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贪心法</a:t>
            </a:r>
            <a:endParaRPr lang="zh-CN" altLang="zh-CN">
              <a:sym typeface="+mn-ea"/>
            </a:endParaRPr>
          </a:p>
        </p:txBody>
      </p:sp>
      <p:sp>
        <p:nvSpPr>
          <p:cNvPr id="3" name="内容占位符 2"/>
          <p:cNvSpPr>
            <a:spLocks noGrp="1"/>
          </p:cNvSpPr>
          <p:nvPr>
            <p:ph idx="1"/>
          </p:nvPr>
        </p:nvSpPr>
        <p:spPr/>
        <p:txBody>
          <a:bodyPr/>
          <a:p>
            <a:r>
              <a:rPr lang="zh-CN" altLang="en-US"/>
              <a:t>问题的最优解包含子问题的最优解</a:t>
            </a:r>
            <a:endParaRPr lang="zh-CN" altLang="en-US"/>
          </a:p>
          <a:p>
            <a:r>
              <a:rPr lang="zh-CN" altLang="en-US"/>
              <a:t>以局部最优解构造全局最优解</a:t>
            </a:r>
            <a:endParaRPr lang="zh-CN" altLang="en-US"/>
          </a:p>
          <a:p>
            <a:r>
              <a:rPr lang="zh-CN" altLang="en-US">
                <a:sym typeface="+mn-ea"/>
              </a:rPr>
              <a:t>设计要素：</a:t>
            </a:r>
            <a:endParaRPr lang="zh-CN" altLang="en-US"/>
          </a:p>
          <a:p>
            <a:pPr lvl="1"/>
            <a:r>
              <a:rPr lang="zh-CN" altLang="en-US">
                <a:sym typeface="+mn-ea"/>
              </a:rPr>
              <a:t>贪心法适用于组合优化问题.</a:t>
            </a:r>
            <a:endParaRPr lang="zh-CN" altLang="en-US">
              <a:sym typeface="+mn-ea"/>
            </a:endParaRPr>
          </a:p>
          <a:p>
            <a:pPr lvl="1"/>
            <a:r>
              <a:rPr lang="zh-CN" altLang="en-US">
                <a:sym typeface="+mn-ea"/>
              </a:rPr>
              <a:t>求解过程是多步判断过程，最终的判断序列对应于问题的最优解. </a:t>
            </a:r>
            <a:endParaRPr lang="zh-CN" altLang="en-US">
              <a:sym typeface="+mn-ea"/>
            </a:endParaRPr>
          </a:p>
          <a:p>
            <a:pPr lvl="1"/>
            <a:r>
              <a:rPr lang="zh-CN" altLang="en-US">
                <a:sym typeface="+mn-ea"/>
              </a:rPr>
              <a:t>判断依据某种“短视的”贪心选择性质，性质的好坏决定了算法的成败.</a:t>
            </a:r>
            <a:endParaRPr lang="zh-CN" altLang="en-US">
              <a:sym typeface="+mn-ea"/>
            </a:endParaRPr>
          </a:p>
          <a:p>
            <a:pPr lvl="1"/>
            <a:r>
              <a:rPr lang="zh-CN" altLang="en-US">
                <a:sym typeface="+mn-ea"/>
              </a:rPr>
              <a:t>贪心法必须进行正确性证明</a:t>
            </a:r>
            <a:endParaRPr lang="zh-CN" altLang="en-US">
              <a:sym typeface="+mn-ea"/>
            </a:endParaRPr>
          </a:p>
          <a:p>
            <a:pPr lvl="1"/>
            <a:endParaRPr lang="zh-CN" altLang="en-US"/>
          </a:p>
          <a:p>
            <a:r>
              <a:rPr lang="zh-CN" altLang="en-US">
                <a:sym typeface="+mn-ea"/>
              </a:rPr>
              <a:t>贪心法的优势：</a:t>
            </a:r>
            <a:endParaRPr lang="zh-CN" altLang="en-US"/>
          </a:p>
          <a:p>
            <a:r>
              <a:rPr lang="zh-CN" altLang="en-US">
                <a:sym typeface="+mn-ea"/>
              </a:rPr>
              <a:t>算法简单，时间和空间复杂性低</a:t>
            </a:r>
            <a:endParaRPr lang="zh-CN" altLang="en-US"/>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条件概率与独立</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在</a:t>
                </a:r>
                <a:r>
                  <a:rPr lang="en-US" altLang="zh-CN" dirty="0" smtClean="0">
                    <a:sym typeface="+mn-ea"/>
                  </a:rPr>
                  <a:t>B</a:t>
                </a:r>
                <a:r>
                  <a:rPr lang="zh-CN" altLang="en-US" dirty="0" smtClean="0">
                    <a:sym typeface="+mn-ea"/>
                  </a:rPr>
                  <a:t>条件下</a:t>
                </a:r>
                <a:r>
                  <a:rPr lang="en-US" altLang="zh-CN" dirty="0" smtClean="0">
                    <a:sym typeface="+mn-ea"/>
                  </a:rPr>
                  <a:t>A</a:t>
                </a:r>
                <a:r>
                  <a:rPr lang="zh-CN" altLang="en-US" dirty="0" smtClean="0">
                    <a:sym typeface="+mn-ea"/>
                  </a:rPr>
                  <a:t>发生的概率写作</a:t>
                </a:r>
                <a14:m>
                  <m:oMath xmlns:m="http://schemas.openxmlformats.org/officeDocument/2006/math">
                    <m:r>
                      <m:rPr>
                        <m:sty m:val="p"/>
                      </m:rPr>
                      <a:rPr lang="en-US" altLang="zh-CN" b="0" smtClean="0">
                        <a:latin typeface="Cambria Math" panose="02040503050406030204"/>
                      </a:rPr>
                      <m:t>Pr</m:t>
                    </m:r>
                    <m:d>
                      <m:dPr>
                        <m:begChr m:val="{"/>
                        <m:endChr m:val="}"/>
                        <m:ctrlPr>
                          <a:rPr lang="en-US" altLang="zh-CN" b="0" smtClean="0">
                            <a:latin typeface="Cambria Math" panose="02040503050406030204"/>
                          </a:rPr>
                        </m:ctrlPr>
                      </m:dPr>
                      <m:e>
                        <m:r>
                          <m:rPr>
                            <m:sty m:val="p"/>
                          </m:rPr>
                          <a:rPr lang="en-US" altLang="zh-CN" b="0" smtClean="0">
                            <a:latin typeface="Cambria Math" panose="02040503050406030204"/>
                          </a:rPr>
                          <m:t>A</m:t>
                        </m:r>
                      </m:e>
                      <m:e>
                        <m:r>
                          <m:rPr>
                            <m:sty m:val="p"/>
                          </m:rPr>
                          <a:rPr lang="en-US" altLang="zh-CN" b="0" smtClean="0">
                            <a:latin typeface="Cambria Math" panose="02040503050406030204"/>
                          </a:rPr>
                          <m:t>B</m:t>
                        </m:r>
                      </m:e>
                    </m:d>
                  </m:oMath>
                </a14:m>
                <a:endParaRPr lang="en-US" altLang="zh-CN" b="0" dirty="0" smtClean="0"/>
              </a:p>
              <a:p>
                <a:pPr algn="l"/>
                <a14:m>
                  <m:oMath xmlns:m="http://schemas.openxmlformats.org/officeDocument/2006/math">
                    <m:r>
                      <m:rPr>
                        <m:sty m:val="p"/>
                      </m:rPr>
                      <a:rPr lang="en-US" altLang="zh-CN" b="0" smtClean="0">
                        <a:latin typeface="Cambria Math" panose="02040503050406030204"/>
                      </a:rPr>
                      <m:t>Pr</m:t>
                    </m:r>
                    <m:d>
                      <m:dPr>
                        <m:begChr m:val="{"/>
                        <m:endChr m:val="}"/>
                        <m:ctrlPr>
                          <a:rPr lang="en-US" altLang="zh-CN" b="0" smtClean="0">
                            <a:latin typeface="Cambria Math" panose="02040503050406030204"/>
                          </a:rPr>
                        </m:ctrlPr>
                      </m:dPr>
                      <m:e>
                        <m:r>
                          <m:rPr>
                            <m:sty m:val="p"/>
                          </m:rPr>
                          <a:rPr lang="en-US" altLang="zh-CN" b="0" smtClean="0">
                            <a:latin typeface="Cambria Math" panose="02040503050406030204"/>
                          </a:rPr>
                          <m:t>A</m:t>
                        </m:r>
                      </m:e>
                      <m:e>
                        <m:r>
                          <m:rPr>
                            <m:sty m:val="p"/>
                          </m:rPr>
                          <a:rPr lang="en-US" altLang="zh-CN" b="0" smtClean="0">
                            <a:latin typeface="Cambria Math" panose="02040503050406030204"/>
                          </a:rPr>
                          <m:t>B</m:t>
                        </m:r>
                      </m:e>
                    </m:d>
                    <m:r>
                      <a:rPr lang="en-US" altLang="zh-CN" b="0" smtClean="0">
                        <a:latin typeface="Cambria Math" panose="02040503050406030204"/>
                      </a:rPr>
                      <m:t>=</m:t>
                    </m:r>
                    <m:f>
                      <m:fPr>
                        <m:ctrlPr>
                          <a:rPr lang="en-US" altLang="zh-CN" b="0" smtClean="0">
                            <a:latin typeface="Cambria Math" panose="02040503050406030204"/>
                          </a:rPr>
                        </m:ctrlPr>
                      </m:fPr>
                      <m:num>
                        <m:r>
                          <m:rPr>
                            <m:sty m:val="p"/>
                          </m:rPr>
                          <a:rPr lang="en-US" altLang="zh-CN" b="0" smtClean="0">
                            <a:latin typeface="Cambria Math" panose="02040503050406030204"/>
                          </a:rPr>
                          <m:t>Pr</m:t>
                        </m:r>
                        <m:d>
                          <m:dPr>
                            <m:begChr m:val="{"/>
                            <m:endChr m:val="}"/>
                            <m:ctrlPr>
                              <a:rPr lang="en-US" altLang="zh-CN" b="0" smtClean="0">
                                <a:latin typeface="Cambria Math" panose="02040503050406030204"/>
                              </a:rPr>
                            </m:ctrlPr>
                          </m:dPr>
                          <m:e>
                            <m:r>
                              <m:rPr>
                                <m:sty m:val="p"/>
                              </m:rPr>
                              <a:rPr lang="en-US" altLang="zh-CN" b="0" smtClean="0">
                                <a:latin typeface="Cambria Math" panose="02040503050406030204"/>
                              </a:rPr>
                              <m:t>A</m:t>
                            </m:r>
                            <m:nary>
                              <m:naryPr>
                                <m:chr m:val="⋂"/>
                                <m:subHide m:val="on"/>
                                <m:supHide m:val="on"/>
                                <m:ctrlPr>
                                  <a:rPr lang="en-US" altLang="zh-CN" b="0" smtClean="0">
                                    <a:latin typeface="Cambria Math" panose="02040503050406030204"/>
                                  </a:rPr>
                                </m:ctrlPr>
                              </m:naryPr>
                              <m:sub/>
                              <m:sup/>
                              <m:e>
                                <m:r>
                                  <m:rPr>
                                    <m:sty m:val="p"/>
                                  </m:rPr>
                                  <a:rPr lang="en-US" altLang="zh-CN" b="0" smtClean="0">
                                    <a:latin typeface="Cambria Math" panose="02040503050406030204"/>
                                  </a:rPr>
                                  <m:t>B</m:t>
                                </m:r>
                              </m:e>
                            </m:nary>
                          </m:e>
                        </m:d>
                      </m:num>
                      <m:den>
                        <m:r>
                          <m:rPr>
                            <m:sty m:val="p"/>
                          </m:rPr>
                          <a:rPr lang="en-US" altLang="zh-CN" b="0" smtClean="0">
                            <a:latin typeface="Cambria Math" panose="02040503050406030204"/>
                          </a:rPr>
                          <m:t>Pr</m:t>
                        </m:r>
                        <m:d>
                          <m:dPr>
                            <m:begChr m:val="{"/>
                            <m:endChr m:val="}"/>
                            <m:ctrlPr>
                              <a:rPr lang="en-US" altLang="zh-CN" b="0" smtClean="0">
                                <a:latin typeface="Cambria Math" panose="02040503050406030204"/>
                              </a:rPr>
                            </m:ctrlPr>
                          </m:dPr>
                          <m:e>
                            <m:r>
                              <m:rPr>
                                <m:sty m:val="p"/>
                              </m:rPr>
                              <a:rPr lang="en-US" altLang="zh-CN" b="0" smtClean="0">
                                <a:latin typeface="Cambria Math" panose="02040503050406030204"/>
                              </a:rPr>
                              <m:t>B</m:t>
                            </m:r>
                          </m:e>
                        </m:d>
                      </m:den>
                    </m:f>
                  </m:oMath>
                </a14:m>
                <a:endParaRPr lang="en-US" altLang="zh-CN" dirty="0" smtClean="0"/>
              </a:p>
              <a:p>
                <a:pPr algn="l"/>
                <a:r>
                  <a:rPr lang="zh-CN" altLang="en-US" dirty="0" smtClean="0">
                    <a:sym typeface="+mn-ea"/>
                  </a:rPr>
                  <a:t>当</a:t>
                </a:r>
                <a:r>
                  <a:rPr lang="en-US" altLang="zh-CN" dirty="0" smtClean="0">
                    <a:sym typeface="+mn-ea"/>
                  </a:rPr>
                  <a:t>A</a:t>
                </a:r>
                <a:r>
                  <a:rPr lang="zh-CN" altLang="en-US" dirty="0" smtClean="0">
                    <a:sym typeface="+mn-ea"/>
                  </a:rPr>
                  <a:t>和</a:t>
                </a:r>
                <a:r>
                  <a:rPr lang="en-US" altLang="zh-CN" dirty="0" smtClean="0">
                    <a:sym typeface="+mn-ea"/>
                  </a:rPr>
                  <a:t>B</a:t>
                </a:r>
                <a:r>
                  <a:rPr lang="zh-CN" altLang="en-US" dirty="0" smtClean="0">
                    <a:sym typeface="+mn-ea"/>
                  </a:rPr>
                  <a:t>是独立的就是</a:t>
                </a:r>
                <a14:m>
                  <m:oMath xmlns:m="http://schemas.openxmlformats.org/officeDocument/2006/math">
                    <m:r>
                      <m:rPr>
                        <m:sty m:val="p"/>
                      </m:rPr>
                      <a:rPr lang="en-US" altLang="zh-CN" b="0" smtClean="0">
                        <a:latin typeface="Cambria Math" panose="02040503050406030204"/>
                      </a:rPr>
                      <m:t>B</m:t>
                    </m:r>
                    <m:r>
                      <a:rPr lang="zh-CN" altLang="en-US">
                        <a:latin typeface="Cambria Math" panose="02040503050406030204"/>
                      </a:rPr>
                      <m:t>不会</m:t>
                    </m:r>
                    <m:r>
                      <a:rPr lang="zh-CN" altLang="en-US" smtClean="0">
                        <a:latin typeface="Cambria Math" panose="02040503050406030204"/>
                      </a:rPr>
                      <m:t>影响</m:t>
                    </m:r>
                    <m:r>
                      <m:rPr>
                        <m:sty m:val="p"/>
                      </m:rPr>
                      <a:rPr lang="en-US" altLang="zh-CN" b="0" smtClean="0">
                        <a:latin typeface="Cambria Math" panose="02040503050406030204"/>
                      </a:rPr>
                      <m:t>A</m:t>
                    </m:r>
                    <m:r>
                      <a:rPr lang="zh-CN" altLang="en-US" b="0" smtClean="0">
                        <a:latin typeface="Cambria Math" panose="02040503050406030204"/>
                      </a:rPr>
                      <m:t>的</m:t>
                    </m:r>
                    <m:r>
                      <a:rPr lang="zh-CN" altLang="en-US">
                        <a:latin typeface="Cambria Math" panose="02040503050406030204"/>
                      </a:rPr>
                      <m:t>情况</m:t>
                    </m:r>
                    <m:r>
                      <a:rPr lang="zh-CN" altLang="en-US" b="0" smtClean="0">
                        <a:latin typeface="Cambria Math" panose="02040503050406030204"/>
                      </a:rPr>
                      <m:t>，</m:t>
                    </m:r>
                    <m:r>
                      <m:rPr>
                        <m:sty m:val="p"/>
                      </m:rPr>
                      <a:rPr lang="en-US" altLang="zh-CN" b="0" smtClean="0">
                        <a:latin typeface="Cambria Math" panose="02040503050406030204"/>
                      </a:rPr>
                      <m:t>Pr</m:t>
                    </m:r>
                    <m:d>
                      <m:dPr>
                        <m:begChr m:val="{"/>
                        <m:endChr m:val="}"/>
                        <m:ctrlPr>
                          <a:rPr lang="en-US" altLang="zh-CN" b="0" smtClean="0">
                            <a:latin typeface="Cambria Math" panose="02040503050406030204"/>
                          </a:rPr>
                        </m:ctrlPr>
                      </m:dPr>
                      <m:e>
                        <m:r>
                          <m:rPr>
                            <m:sty m:val="p"/>
                          </m:rPr>
                          <a:rPr lang="en-US" altLang="zh-CN" b="0" smtClean="0">
                            <a:latin typeface="Cambria Math" panose="02040503050406030204"/>
                          </a:rPr>
                          <m:t>A</m:t>
                        </m:r>
                      </m:e>
                      <m:e>
                        <m:r>
                          <m:rPr>
                            <m:sty m:val="p"/>
                          </m:rPr>
                          <a:rPr lang="en-US" altLang="zh-CN" b="0" smtClean="0">
                            <a:latin typeface="Cambria Math" panose="02040503050406030204"/>
                          </a:rPr>
                          <m:t>B</m:t>
                        </m:r>
                      </m:e>
                    </m:d>
                    <m:r>
                      <a:rPr lang="en-US" altLang="zh-CN" b="0" smtClean="0">
                        <a:latin typeface="Cambria Math" panose="02040503050406030204"/>
                      </a:rPr>
                      <m:t>=</m:t>
                    </m:r>
                    <m:r>
                      <m:rPr>
                        <m:sty m:val="p"/>
                      </m:rPr>
                      <a:rPr lang="en-US" altLang="zh-CN" b="0" smtClean="0">
                        <a:latin typeface="Cambria Math" panose="02040503050406030204"/>
                      </a:rPr>
                      <m:t>Pr</m:t>
                    </m:r>
                    <m:d>
                      <m:dPr>
                        <m:begChr m:val="{"/>
                        <m:endChr m:val="}"/>
                        <m:ctrlPr>
                          <a:rPr lang="en-US" altLang="zh-CN" b="0" smtClean="0">
                            <a:latin typeface="Cambria Math" panose="02040503050406030204"/>
                          </a:rPr>
                        </m:ctrlPr>
                      </m:dPr>
                      <m:e>
                        <m:r>
                          <m:rPr>
                            <m:sty m:val="p"/>
                          </m:rPr>
                          <a:rPr lang="en-US" altLang="zh-CN" b="0" smtClean="0">
                            <a:latin typeface="Cambria Math" panose="02040503050406030204"/>
                          </a:rPr>
                          <m:t>A</m:t>
                        </m:r>
                      </m:e>
                    </m:d>
                  </m:oMath>
                </a14:m>
                <a:endParaRPr lang="en-US" altLang="zh-CN" b="0" dirty="0" smtClean="0"/>
              </a:p>
              <a:p>
                <a:pPr algn="l"/>
                <a:r>
                  <a:rPr lang="zh-CN" altLang="en-US" dirty="0">
                    <a:latin typeface="Cambria Math" panose="02040503050406030204"/>
                  </a:rPr>
                  <a:t>一般使用的定义方法就是</a:t>
                </a:r>
                <a14:m>
                  <m:oMath xmlns:m="http://schemas.openxmlformats.org/officeDocument/2006/math">
                    <m:r>
                      <m:rPr>
                        <m:sty m:val="p"/>
                      </m:rPr>
                      <a:rPr lang="en-US" altLang="zh-CN">
                        <a:latin typeface="Cambria Math" panose="02040503050406030204"/>
                      </a:rPr>
                      <m:t>Pr</m:t>
                    </m:r>
                    <m:d>
                      <m:dPr>
                        <m:begChr m:val="{"/>
                        <m:endChr m:val="}"/>
                        <m:ctrlPr>
                          <a:rPr lang="en-US" altLang="zh-CN">
                            <a:latin typeface="Cambria Math" panose="02040503050406030204"/>
                          </a:rPr>
                        </m:ctrlPr>
                      </m:dPr>
                      <m:e>
                        <m:r>
                          <m:rPr>
                            <m:sty m:val="p"/>
                          </m:rPr>
                          <a:rPr lang="en-US" altLang="zh-CN">
                            <a:latin typeface="Cambria Math" panose="02040503050406030204"/>
                          </a:rPr>
                          <m:t>A</m:t>
                        </m:r>
                        <m:nary>
                          <m:naryPr>
                            <m:chr m:val="⋂"/>
                            <m:subHide m:val="on"/>
                            <m:supHide m:val="on"/>
                            <m:ctrlPr>
                              <a:rPr lang="en-US" altLang="zh-CN">
                                <a:latin typeface="Cambria Math" panose="02040503050406030204"/>
                              </a:rPr>
                            </m:ctrlPr>
                          </m:naryPr>
                          <m:sub/>
                          <m:sup/>
                          <m:e>
                            <m:r>
                              <m:rPr>
                                <m:sty m:val="p"/>
                              </m:rPr>
                              <a:rPr lang="en-US" altLang="zh-CN">
                                <a:latin typeface="Cambria Math" panose="02040503050406030204"/>
                              </a:rPr>
                              <m:t>B</m:t>
                            </m:r>
                          </m:e>
                        </m:nary>
                      </m:e>
                    </m:d>
                    <m:r>
                      <a:rPr lang="en-US" altLang="zh-CN">
                        <a:latin typeface="Cambria Math" panose="02040503050406030204"/>
                      </a:rPr>
                      <m:t>=</m:t>
                    </m:r>
                    <m:r>
                      <m:rPr>
                        <m:sty m:val="p"/>
                      </m:rPr>
                      <a:rPr lang="en-US" altLang="zh-CN">
                        <a:latin typeface="Cambria Math" panose="02040503050406030204"/>
                      </a:rPr>
                      <m:t>Pr</m:t>
                    </m:r>
                    <m:d>
                      <m:dPr>
                        <m:begChr m:val="{"/>
                        <m:endChr m:val="}"/>
                        <m:ctrlPr>
                          <a:rPr lang="en-US" altLang="zh-CN">
                            <a:latin typeface="Cambria Math" panose="02040503050406030204"/>
                          </a:rPr>
                        </m:ctrlPr>
                      </m:dPr>
                      <m:e>
                        <m:r>
                          <m:rPr>
                            <m:sty m:val="p"/>
                          </m:rPr>
                          <a:rPr lang="en-US" altLang="zh-CN">
                            <a:latin typeface="Cambria Math" panose="02040503050406030204"/>
                          </a:rPr>
                          <m:t>A</m:t>
                        </m:r>
                      </m:e>
                    </m:d>
                    <m:r>
                      <m:rPr>
                        <m:sty m:val="p"/>
                      </m:rPr>
                      <a:rPr lang="en-US" altLang="zh-CN">
                        <a:latin typeface="Cambria Math" panose="02040503050406030204"/>
                      </a:rPr>
                      <m:t>Pr</m:t>
                    </m:r>
                    <m:d>
                      <m:dPr>
                        <m:begChr m:val="{"/>
                        <m:endChr m:val="}"/>
                        <m:ctrlPr>
                          <a:rPr lang="en-US" altLang="zh-CN">
                            <a:latin typeface="Cambria Math" panose="02040503050406030204"/>
                          </a:rPr>
                        </m:ctrlPr>
                      </m:dPr>
                      <m:e>
                        <m:r>
                          <m:rPr>
                            <m:sty m:val="p"/>
                          </m:rPr>
                          <a:rPr lang="en-US" altLang="zh-CN">
                            <a:latin typeface="Cambria Math" panose="02040503050406030204"/>
                          </a:rPr>
                          <m:t>B</m:t>
                        </m:r>
                      </m:e>
                    </m:d>
                  </m:oMath>
                </a14:m>
                <a:endParaRPr lang="en-US" altLang="zh-CN">
                  <a:latin typeface="Cambria Math" panose="02040503050406030204"/>
                </a:endParaRPr>
              </a:p>
              <a:p>
                <a:pPr algn="l"/>
                <a14:m>
                  <m:oMath xmlns:m="http://schemas.openxmlformats.org/officeDocument/2006/math">
                    <m:r>
                      <m:rPr>
                        <m:sty m:val="p"/>
                      </m:rPr>
                      <a:rPr lang="en-US" altLang="zh-CN">
                        <a:latin typeface="Cambria Math" panose="02040503050406030204"/>
                      </a:rPr>
                      <m:t>Pr</m:t>
                    </m:r>
                    <m:d>
                      <m:dPr>
                        <m:begChr m:val="{"/>
                        <m:endChr m:val="}"/>
                        <m:ctrlPr>
                          <a:rPr lang="en-US" altLang="zh-CN">
                            <a:latin typeface="Cambria Math" panose="02040503050406030204"/>
                          </a:rPr>
                        </m:ctrlPr>
                      </m:dPr>
                      <m:e>
                        <m:r>
                          <m:rPr>
                            <m:sty m:val="p"/>
                          </m:rPr>
                          <a:rPr lang="en-US" altLang="zh-CN">
                            <a:latin typeface="Cambria Math" panose="02040503050406030204"/>
                          </a:rPr>
                          <m:t>AB</m:t>
                        </m:r>
                      </m:e>
                    </m:d>
                    <m:r>
                      <a:rPr lang="zh-CN" altLang="en-US">
                        <a:latin typeface="Cambria Math" panose="02040503050406030204"/>
                        <a:sym typeface="+mn-ea"/>
                      </a:rPr>
                      <m:t>就是</m:t>
                    </m:r>
                    <m:r>
                      <m:rPr>
                        <m:sty m:val="p"/>
                      </m:rPr>
                      <a:rPr lang="en-US" altLang="zh-CN">
                        <a:latin typeface="Cambria Math" panose="02040503050406030204"/>
                      </a:rPr>
                      <m:t>Pr</m:t>
                    </m:r>
                    <m:d>
                      <m:dPr>
                        <m:begChr m:val="{"/>
                        <m:endChr m:val="}"/>
                        <m:ctrlPr>
                          <a:rPr lang="en-US" altLang="zh-CN">
                            <a:latin typeface="Cambria Math" panose="02040503050406030204"/>
                          </a:rPr>
                        </m:ctrlPr>
                      </m:dPr>
                      <m:e>
                        <m:r>
                          <m:rPr>
                            <m:sty m:val="p"/>
                          </m:rPr>
                          <a:rPr lang="en-US" altLang="zh-CN">
                            <a:latin typeface="Cambria Math" panose="02040503050406030204"/>
                          </a:rPr>
                          <m:t>A</m:t>
                        </m:r>
                        <m:nary>
                          <m:naryPr>
                            <m:chr m:val="⋂"/>
                            <m:subHide m:val="on"/>
                            <m:supHide m:val="on"/>
                            <m:ctrlPr>
                              <a:rPr lang="en-US" altLang="zh-CN">
                                <a:latin typeface="Cambria Math" panose="02040503050406030204"/>
                              </a:rPr>
                            </m:ctrlPr>
                          </m:naryPr>
                          <m:sub/>
                          <m:sup/>
                          <m:e>
                            <m:r>
                              <m:rPr>
                                <m:sty m:val="p"/>
                              </m:rPr>
                              <a:rPr lang="en-US" altLang="zh-CN">
                                <a:latin typeface="Cambria Math" panose="02040503050406030204"/>
                              </a:rPr>
                              <m:t>B</m:t>
                            </m:r>
                          </m:e>
                        </m:nary>
                      </m:e>
                    </m:d>
                  </m:oMath>
                </a14:m>
                <a:endParaRPr lang="zh-CN" altLang="en-US" dirty="0">
                  <a:latin typeface="Cambria Math" panose="02040503050406030204"/>
                </a:endParaRPr>
              </a:p>
              <a:p>
                <a:pPr algn="l"/>
                <a:r>
                  <a:rPr lang="zh-CN" altLang="en-US" dirty="0" smtClean="0">
                    <a:sym typeface="+mn-ea"/>
                  </a:rPr>
                  <a:t>那么对于所有两两独立的</a:t>
                </a:r>
                <a14:m>
                  <m:oMath xmlns:m="http://schemas.openxmlformats.org/officeDocument/2006/math">
                    <m:sSub>
                      <m:sSubPr>
                        <m:ctrlPr>
                          <a:rPr lang="en-US" altLang="zh-CN" smtClean="0">
                            <a:latin typeface="Cambria Math" panose="02040503050406030204"/>
                          </a:rPr>
                        </m:ctrlPr>
                      </m:sSubPr>
                      <m:e>
                        <m:r>
                          <m:rPr>
                            <m:sty m:val="p"/>
                          </m:rPr>
                          <a:rPr lang="en-US" altLang="zh-CN" b="0" smtClean="0">
                            <a:latin typeface="Cambria Math" panose="02040503050406030204"/>
                          </a:rPr>
                          <m:t>A</m:t>
                        </m:r>
                      </m:e>
                      <m:sub>
                        <m:r>
                          <m:rPr>
                            <m:sty m:val="p"/>
                          </m:rPr>
                          <a:rPr lang="en-US" altLang="zh-CN" b="0" smtClean="0">
                            <a:latin typeface="Cambria Math" panose="02040503050406030204"/>
                          </a:rPr>
                          <m:t>i</m:t>
                        </m:r>
                      </m:sub>
                    </m:sSub>
                  </m:oMath>
                </a14:m>
                <a:endParaRPr lang="en-US" altLang="zh-CN" dirty="0" smtClean="0"/>
              </a:p>
              <a:p>
                <a:pPr algn="l"/>
                <a14:m>
                  <m:oMath xmlns:m="http://schemas.openxmlformats.org/officeDocument/2006/math">
                    <m:func>
                      <m:funcPr>
                        <m:ctrlPr>
                          <a:rPr lang="en-US" altLang="zh-CN" b="0" smtClean="0">
                            <a:latin typeface="Cambria Math" panose="02040503050406030204"/>
                          </a:rPr>
                        </m:ctrlPr>
                      </m:funcPr>
                      <m:fName>
                        <m:r>
                          <m:rPr>
                            <m:sty m:val="p"/>
                          </m:rPr>
                          <a:rPr lang="en-US" altLang="zh-CN" b="0" smtClean="0">
                            <a:latin typeface="Cambria Math" panose="02040503050406030204"/>
                          </a:rPr>
                          <m:t>Pr</m:t>
                        </m:r>
                      </m:fName>
                      <m:e>
                        <m:d>
                          <m:dPr>
                            <m:begChr m:val="{"/>
                            <m:endChr m:val="}"/>
                            <m:ctrlPr>
                              <a:rPr lang="en-US" altLang="zh-CN" b="0" smtClean="0">
                                <a:latin typeface="Cambria Math" panose="02040503050406030204"/>
                              </a:rPr>
                            </m:ctrlPr>
                          </m:dPr>
                          <m:e>
                            <m:sSub>
                              <m:sSubPr>
                                <m:ctrlPr>
                                  <a:rPr lang="en-US" altLang="zh-CN" b="0" smtClean="0">
                                    <a:latin typeface="Cambria Math" panose="02040503050406030204"/>
                                  </a:rPr>
                                </m:ctrlPr>
                              </m:sSubPr>
                              <m:e>
                                <m:r>
                                  <m:rPr>
                                    <m:sty m:val="p"/>
                                  </m:rPr>
                                  <a:rPr lang="en-US" altLang="zh-CN" b="0" smtClean="0">
                                    <a:latin typeface="Cambria Math" panose="02040503050406030204"/>
                                  </a:rPr>
                                  <m:t>A</m:t>
                                </m:r>
                              </m:e>
                              <m:sub>
                                <m:r>
                                  <a:rPr lang="en-US" altLang="zh-CN" b="0" smtClean="0">
                                    <a:latin typeface="Cambria Math" panose="02040503050406030204"/>
                                  </a:rPr>
                                  <m:t>1</m:t>
                                </m:r>
                              </m:sub>
                            </m:sSub>
                            <m:nary>
                              <m:naryPr>
                                <m:chr m:val="⋂"/>
                                <m:subHide m:val="on"/>
                                <m:supHide m:val="on"/>
                                <m:ctrlPr>
                                  <a:rPr lang="en-US" altLang="zh-CN" b="0" smtClean="0">
                                    <a:latin typeface="Cambria Math" panose="02040503050406030204"/>
                                  </a:rPr>
                                </m:ctrlPr>
                              </m:naryPr>
                              <m:sub/>
                              <m:sup/>
                              <m:e>
                                <m:sSub>
                                  <m:sSubPr>
                                    <m:ctrlPr>
                                      <a:rPr lang="en-US" altLang="zh-CN" b="0" smtClean="0">
                                        <a:latin typeface="Cambria Math" panose="02040503050406030204"/>
                                      </a:rPr>
                                    </m:ctrlPr>
                                  </m:sSubPr>
                                  <m:e>
                                    <m:r>
                                      <m:rPr>
                                        <m:sty m:val="p"/>
                                      </m:rPr>
                                      <a:rPr lang="en-US" altLang="zh-CN" b="0" smtClean="0">
                                        <a:latin typeface="Cambria Math" panose="02040503050406030204"/>
                                      </a:rPr>
                                      <m:t>A</m:t>
                                    </m:r>
                                  </m:e>
                                  <m:sub>
                                    <m:r>
                                      <a:rPr lang="en-US" altLang="zh-CN" b="0" smtClean="0">
                                        <a:latin typeface="Cambria Math" panose="02040503050406030204"/>
                                      </a:rPr>
                                      <m:t>2</m:t>
                                    </m:r>
                                  </m:sub>
                                </m:sSub>
                              </m:e>
                            </m:nary>
                            <m:r>
                              <a:rPr lang="en-US" altLang="zh-CN">
                                <a:latin typeface="Cambria Math" panose="02040503050406030204"/>
                              </a:rPr>
                              <m:t>…</m:t>
                            </m:r>
                            <m:nary>
                              <m:naryPr>
                                <m:chr m:val="⋂"/>
                                <m:subHide m:val="on"/>
                                <m:supHide m:val="on"/>
                                <m:ctrlPr>
                                  <a:rPr lang="en-US" altLang="zh-CN" smtClean="0">
                                    <a:latin typeface="Cambria Math" panose="02040503050406030204"/>
                                  </a:rPr>
                                </m:ctrlPr>
                              </m:naryPr>
                              <m:sub/>
                              <m:sup/>
                              <m:e>
                                <m:sSub>
                                  <m:sSubPr>
                                    <m:ctrlPr>
                                      <a:rPr lang="en-US" altLang="zh-CN" smtClean="0">
                                        <a:latin typeface="Cambria Math" panose="02040503050406030204"/>
                                      </a:rPr>
                                    </m:ctrlPr>
                                  </m:sSubPr>
                                  <m:e>
                                    <m:r>
                                      <m:rPr>
                                        <m:sty m:val="p"/>
                                      </m:rPr>
                                      <a:rPr lang="en-US" altLang="zh-CN" b="0" smtClean="0">
                                        <a:latin typeface="Cambria Math" panose="02040503050406030204"/>
                                      </a:rPr>
                                      <m:t>A</m:t>
                                    </m:r>
                                  </m:e>
                                  <m:sub>
                                    <m:r>
                                      <m:rPr>
                                        <m:sty m:val="p"/>
                                      </m:rPr>
                                      <a:rPr lang="en-US" altLang="zh-CN" b="0" smtClean="0">
                                        <a:latin typeface="Cambria Math" panose="02040503050406030204"/>
                                      </a:rPr>
                                      <m:t>n</m:t>
                                    </m:r>
                                  </m:sub>
                                </m:sSub>
                              </m:e>
                            </m:nary>
                          </m:e>
                        </m:d>
                      </m:e>
                    </m:func>
                    <m:r>
                      <a:rPr lang="en-US" altLang="zh-CN" b="0" smtClean="0">
                        <a:latin typeface="Cambria Math" panose="02040503050406030204"/>
                      </a:rPr>
                      <m:t>=</m:t>
                    </m:r>
                    <m:nary>
                      <m:naryPr>
                        <m:chr m:val="∏"/>
                        <m:ctrlPr>
                          <a:rPr lang="en-US" altLang="zh-CN" b="0" smtClean="0">
                            <a:latin typeface="Cambria Math" panose="02040503050406030204"/>
                          </a:rPr>
                        </m:ctrlPr>
                      </m:naryPr>
                      <m:sub>
                        <m:r>
                          <m:rPr>
                            <m:sty m:val="p"/>
                          </m:rPr>
                          <a:rPr lang="en-US" altLang="zh-CN" b="0" smtClean="0">
                            <a:latin typeface="Cambria Math" panose="02040503050406030204"/>
                          </a:rPr>
                          <m:t>k</m:t>
                        </m:r>
                        <m:r>
                          <a:rPr lang="en-US" altLang="zh-CN" b="0" smtClean="0">
                            <a:latin typeface="Cambria Math" panose="02040503050406030204"/>
                          </a:rPr>
                          <m:t>=</m:t>
                        </m:r>
                        <m:r>
                          <a:rPr lang="en-US" altLang="zh-CN" b="0" smtClean="0">
                            <a:latin typeface="Cambria Math" panose="02040503050406030204"/>
                          </a:rPr>
                          <m:t>1</m:t>
                        </m:r>
                      </m:sub>
                      <m:sup>
                        <m:r>
                          <m:rPr>
                            <m:sty m:val="p"/>
                          </m:rPr>
                          <a:rPr lang="en-US" altLang="zh-CN" b="0" smtClean="0">
                            <a:latin typeface="Cambria Math" panose="02040503050406030204"/>
                          </a:rPr>
                          <m:t>n</m:t>
                        </m:r>
                      </m:sup>
                      <m:e>
                        <m:r>
                          <m:rPr>
                            <m:sty m:val="p"/>
                          </m:rPr>
                          <a:rPr lang="en-US" altLang="zh-CN">
                            <a:latin typeface="Cambria Math" panose="02040503050406030204"/>
                          </a:rPr>
                          <m:t>Pr</m:t>
                        </m:r>
                        <m:d>
                          <m:dPr>
                            <m:begChr m:val="{"/>
                            <m:endChr m:val="}"/>
                            <m:ctrlPr>
                              <a:rPr lang="en-US" altLang="zh-CN">
                                <a:latin typeface="Cambria Math" panose="02040503050406030204"/>
                              </a:rPr>
                            </m:ctrlPr>
                          </m:dPr>
                          <m:e>
                            <m:sSub>
                              <m:sSubPr>
                                <m:ctrlPr>
                                  <a:rPr lang="en-US" altLang="zh-CN">
                                    <a:latin typeface="Cambria Math" panose="02040503050406030204"/>
                                  </a:rPr>
                                </m:ctrlPr>
                              </m:sSubPr>
                              <m:e>
                                <m:r>
                                  <m:rPr>
                                    <m:sty m:val="p"/>
                                  </m:rPr>
                                  <a:rPr lang="en-US" altLang="zh-CN">
                                    <a:latin typeface="Cambria Math" panose="02040503050406030204"/>
                                  </a:rPr>
                                  <m:t>A</m:t>
                                </m:r>
                              </m:e>
                              <m:sub>
                                <m:r>
                                  <m:rPr>
                                    <m:sty m:val="p"/>
                                  </m:rPr>
                                  <a:rPr lang="en-US" altLang="zh-CN" b="0" smtClean="0">
                                    <a:latin typeface="Cambria Math" panose="02040503050406030204"/>
                                  </a:rPr>
                                  <m:t>k</m:t>
                                </m:r>
                              </m:sub>
                            </m:sSub>
                          </m:e>
                        </m:d>
                      </m:e>
                    </m:nary>
                  </m:oMath>
                </a14:m>
                <a:endParaRPr lang="zh-CN" altLang="en-US" dirty="0"/>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条件概率</a:t>
            </a:r>
            <a:endParaRPr lang="zh-CN" altLang="en-US"/>
          </a:p>
        </p:txBody>
      </p:sp>
      <p:sp>
        <p:nvSpPr>
          <p:cNvPr id="3" name="内容占位符 2"/>
          <p:cNvSpPr>
            <a:spLocks noGrp="1"/>
          </p:cNvSpPr>
          <p:nvPr>
            <p:ph idx="1"/>
          </p:nvPr>
        </p:nvSpPr>
        <p:spPr/>
        <p:txBody>
          <a:bodyPr/>
          <a:p>
            <a:r>
              <a:rPr lang="en-US" altLang="zh-CN" dirty="0" smtClean="0">
                <a:sym typeface="+mn-ea"/>
              </a:rPr>
              <a:t>n</a:t>
            </a:r>
            <a:r>
              <a:rPr lang="zh-CN" altLang="en-US" dirty="0" smtClean="0">
                <a:sym typeface="+mn-ea"/>
              </a:rPr>
              <a:t>扇门，有</a:t>
            </a:r>
            <a:r>
              <a:rPr lang="en-US" altLang="zh-CN" dirty="0" smtClean="0">
                <a:sym typeface="+mn-ea"/>
              </a:rPr>
              <a:t>p</a:t>
            </a:r>
            <a:r>
              <a:rPr lang="zh-CN" altLang="en-US" dirty="0" smtClean="0">
                <a:sym typeface="+mn-ea"/>
              </a:rPr>
              <a:t>扇门背后有一辆车，</a:t>
            </a:r>
            <a:r>
              <a:rPr lang="en-US" altLang="zh-CN" dirty="0" smtClean="0">
                <a:sym typeface="+mn-ea"/>
              </a:rPr>
              <a:t>xx</a:t>
            </a:r>
            <a:r>
              <a:rPr lang="zh-CN" altLang="en-US" dirty="0" smtClean="0">
                <a:sym typeface="+mn-ea"/>
              </a:rPr>
              <a:t>选择了任意一扇门，一个知道门后内情的人打开了</a:t>
            </a:r>
            <a:r>
              <a:rPr lang="en-US" altLang="zh-CN" dirty="0" smtClean="0">
                <a:sym typeface="+mn-ea"/>
              </a:rPr>
              <a:t>m</a:t>
            </a:r>
            <a:r>
              <a:rPr lang="zh-CN" altLang="en-US" dirty="0" smtClean="0">
                <a:sym typeface="+mn-ea"/>
              </a:rPr>
              <a:t>扇没有车的门（不是</a:t>
            </a:r>
            <a:r>
              <a:rPr lang="en-US" altLang="zh-CN" dirty="0" smtClean="0">
                <a:sym typeface="+mn-ea"/>
              </a:rPr>
              <a:t>xx</a:t>
            </a:r>
            <a:r>
              <a:rPr lang="zh-CN" altLang="en-US" dirty="0" smtClean="0">
                <a:sym typeface="+mn-ea"/>
              </a:rPr>
              <a:t>选择的那扇）。此时换一扇没有被打开的门，选到车的概率是否会变？如果会变，那么此时选到车的概率是多少？</a:t>
            </a:r>
            <a:endParaRPr lang="en-US" altLang="zh-CN" dirty="0" smtClean="0"/>
          </a:p>
          <a:p>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啊哈</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先考虑</a:t>
                </a:r>
                <a14:m>
                  <m:oMath xmlns:m="http://schemas.openxmlformats.org/officeDocument/2006/math">
                    <m:r>
                      <a:rPr lang="en-US" altLang="zh-CN" b="0" i="1" smtClean="0">
                        <a:latin typeface="Cambria Math" panose="02040503050406030204"/>
                      </a:rPr>
                      <m:t>𝑛</m:t>
                    </m:r>
                    <m:r>
                      <a:rPr lang="en-US" altLang="zh-CN" b="0" i="1" smtClean="0">
                        <a:latin typeface="Cambria Math" panose="02040503050406030204"/>
                      </a:rPr>
                      <m:t>=</m:t>
                    </m:r>
                    <m:r>
                      <a:rPr lang="en-US" altLang="zh-CN" b="0" i="1" smtClean="0">
                        <a:latin typeface="Cambria Math" panose="02040503050406030204"/>
                      </a:rPr>
                      <m:t>3</m:t>
                    </m:r>
                    <m:r>
                      <a:rPr lang="en-US" altLang="zh-CN" b="0" i="1" smtClean="0">
                        <a:latin typeface="Cambria Math" panose="02040503050406030204"/>
                      </a:rPr>
                      <m:t>,</m:t>
                    </m:r>
                    <m:r>
                      <a:rPr lang="en-US" altLang="zh-CN" b="0" i="1" smtClean="0">
                        <a:latin typeface="Cambria Math" panose="02040503050406030204"/>
                      </a:rPr>
                      <m:t>𝑚</m:t>
                    </m:r>
                    <m:r>
                      <a:rPr lang="en-US" altLang="zh-CN" b="0" i="1" smtClean="0">
                        <a:latin typeface="Cambria Math" panose="02040503050406030204"/>
                      </a:rPr>
                      <m:t>=</m:t>
                    </m:r>
                    <m:r>
                      <a:rPr lang="en-US" altLang="zh-CN" b="0" i="1" smtClean="0">
                        <a:latin typeface="Cambria Math" panose="02040503050406030204"/>
                      </a:rPr>
                      <m:t>1</m:t>
                    </m:r>
                    <m:r>
                      <a:rPr lang="en-US" altLang="zh-CN" b="0" i="1" smtClean="0">
                        <a:latin typeface="Cambria Math" panose="02040503050406030204"/>
                      </a:rPr>
                      <m:t>,</m:t>
                    </m:r>
                    <m:r>
                      <a:rPr lang="en-US" altLang="zh-CN" b="0" i="1" smtClean="0">
                        <a:latin typeface="Cambria Math" panose="02040503050406030204"/>
                      </a:rPr>
                      <m:t>𝑝</m:t>
                    </m:r>
                    <m:r>
                      <a:rPr lang="en-US" altLang="zh-CN" b="0" i="1" smtClean="0">
                        <a:latin typeface="Cambria Math" panose="02040503050406030204"/>
                      </a:rPr>
                      <m:t>=</m:t>
                    </m:r>
                    <m:r>
                      <a:rPr lang="en-US" altLang="zh-CN" b="0" i="1" smtClean="0">
                        <a:latin typeface="Cambria Math" panose="02040503050406030204"/>
                      </a:rPr>
                      <m:t>1</m:t>
                    </m:r>
                  </m:oMath>
                </a14:m>
                <a:r>
                  <a:rPr lang="zh-CN" altLang="en-US" dirty="0" smtClean="0">
                    <a:sym typeface="+mn-ea"/>
                  </a:rPr>
                  <a:t>的情况为何换门得到车的概率大</a:t>
                </a:r>
                <a:endParaRPr lang="en-US" altLang="zh-CN" dirty="0" smtClean="0"/>
              </a:p>
              <a:p>
                <a:pPr algn="l"/>
                <a:r>
                  <a:rPr lang="zh-CN" altLang="en-US" dirty="0" smtClean="0">
                    <a:sym typeface="+mn-ea"/>
                  </a:rPr>
                  <a:t>当</a:t>
                </a:r>
                <a:r>
                  <a:rPr lang="en-US" altLang="zh-CN" dirty="0" smtClean="0">
                    <a:sym typeface="+mn-ea"/>
                  </a:rPr>
                  <a:t>xx</a:t>
                </a:r>
                <a:r>
                  <a:rPr lang="zh-CN" altLang="en-US" dirty="0" smtClean="0">
                    <a:sym typeface="+mn-ea"/>
                  </a:rPr>
                  <a:t>一开始选择一号门时，一号门背后有车的概率是</a:t>
                </a:r>
                <a:r>
                  <a:rPr lang="en-US" altLang="zh-CN" dirty="0" smtClean="0">
                    <a:sym typeface="+mn-ea"/>
                  </a:rPr>
                  <a:t>1/3</a:t>
                </a:r>
                <a:endParaRPr lang="en-US" altLang="zh-CN" dirty="0"/>
              </a:p>
              <a:p>
                <a:pPr algn="l"/>
                <a:r>
                  <a:rPr lang="zh-CN" altLang="en-US" dirty="0" smtClean="0">
                    <a:sym typeface="+mn-ea"/>
                  </a:rPr>
                  <a:t>二号门和三号门其中一扇背后有车的概率是</a:t>
                </a:r>
                <a:r>
                  <a:rPr lang="en-US" altLang="zh-CN" dirty="0" smtClean="0">
                    <a:sym typeface="+mn-ea"/>
                  </a:rPr>
                  <a:t>2/3</a:t>
                </a:r>
                <a:endParaRPr lang="en-US" altLang="zh-CN" dirty="0" smtClean="0"/>
              </a:p>
              <a:p>
                <a:pPr algn="l"/>
                <a:r>
                  <a:rPr lang="zh-CN" altLang="en-US" dirty="0" smtClean="0">
                    <a:sym typeface="+mn-ea"/>
                  </a:rPr>
                  <a:t>此时打开一扇背后肯定没车的门（二号或三号）</a:t>
                </a:r>
                <a:endParaRPr lang="en-US" altLang="zh-CN" dirty="0" smtClean="0"/>
              </a:p>
              <a:p>
                <a:pPr algn="l"/>
                <a:r>
                  <a:rPr lang="zh-CN" altLang="en-US" dirty="0" smtClean="0">
                    <a:sym typeface="+mn-ea"/>
                  </a:rPr>
                  <a:t>那么这两扇门中剩下的那扇背后有车的概率是</a:t>
                </a:r>
                <a:r>
                  <a:rPr lang="en-US" altLang="zh-CN" dirty="0" smtClean="0">
                    <a:sym typeface="+mn-ea"/>
                  </a:rPr>
                  <a:t>2/3</a:t>
                </a:r>
                <a:endParaRPr lang="en-US" altLang="zh-CN" dirty="0" smtClean="0"/>
              </a:p>
              <a:p>
                <a:pPr algn="l"/>
                <a:r>
                  <a:rPr lang="zh-CN" altLang="en-US" dirty="0" smtClean="0">
                    <a:sym typeface="+mn-ea"/>
                  </a:rPr>
                  <a:t>所以换门得车的概率比不换门的概率高</a:t>
                </a:r>
                <a:endParaRPr lang="en-US" altLang="zh-CN" dirty="0" smtClean="0"/>
              </a:p>
              <a:p>
                <a:pPr algn="l"/>
                <a:r>
                  <a:rPr lang="zh-CN" altLang="en-US" dirty="0" smtClean="0">
                    <a:sym typeface="+mn-ea"/>
                  </a:rPr>
                  <a:t>那么</a:t>
                </a:r>
                <a14:m>
                  <m:oMath xmlns:m="http://schemas.openxmlformats.org/officeDocument/2006/math">
                    <m:func>
                      <m:funcPr>
                        <m:ctrlPr>
                          <a:rPr lang="en-US" altLang="zh-CN" b="0" i="1" smtClean="0">
                            <a:latin typeface="Cambria Math" panose="02040503050406030204"/>
                          </a:rPr>
                        </m:ctrlPr>
                      </m:funcPr>
                      <m:fName>
                        <m:r>
                          <m:rPr>
                            <m:sty m:val="p"/>
                          </m:rPr>
                          <a:rPr lang="en-US" altLang="zh-CN" b="0" i="0" smtClean="0">
                            <a:latin typeface="Cambria Math" panose="02040503050406030204"/>
                          </a:rPr>
                          <m:t>Pr</m:t>
                        </m:r>
                      </m:fName>
                      <m:e>
                        <m:d>
                          <m:dPr>
                            <m:begChr m:val="{"/>
                            <m:endChr m:val="}"/>
                            <m:ctrlPr>
                              <a:rPr lang="en-US" altLang="zh-CN" b="0" i="1" smtClean="0">
                                <a:latin typeface="Cambria Math" panose="02040503050406030204"/>
                              </a:rPr>
                            </m:ctrlPr>
                          </m:dPr>
                          <m:e>
                            <m:r>
                              <a:rPr lang="zh-CN" altLang="en-US" b="0" i="1" smtClean="0">
                                <a:latin typeface="Cambria Math" panose="02040503050406030204"/>
                              </a:rPr>
                              <m:t>换门</m:t>
                            </m:r>
                            <m:r>
                              <a:rPr lang="zh-CN" altLang="en-US" i="1">
                                <a:latin typeface="Cambria Math" panose="02040503050406030204"/>
                              </a:rPr>
                              <m:t>得车</m:t>
                            </m:r>
                          </m:e>
                        </m:d>
                      </m:e>
                    </m:func>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zh-CN" altLang="en-US" b="0" i="1" smtClean="0">
                            <a:latin typeface="Cambria Math" panose="02040503050406030204"/>
                          </a:rPr>
                          <m:t>先</m:t>
                        </m:r>
                        <m:r>
                          <a:rPr lang="zh-CN" altLang="en-US" i="1">
                            <a:latin typeface="Cambria Math" panose="02040503050406030204"/>
                          </a:rPr>
                          <m:t>选择</m:t>
                        </m:r>
                        <m:r>
                          <a:rPr lang="zh-CN" altLang="en-US" i="1" smtClean="0">
                            <a:latin typeface="Cambria Math" panose="02040503050406030204"/>
                          </a:rPr>
                          <m:t>门后</m:t>
                        </m:r>
                        <m:r>
                          <a:rPr lang="zh-CN" altLang="en-US" i="1">
                            <a:latin typeface="Cambria Math" panose="02040503050406030204"/>
                          </a:rPr>
                          <m:t>有车</m:t>
                        </m:r>
                        <m:r>
                          <a:rPr lang="zh-CN" altLang="en-US" b="0" i="1" smtClean="0">
                            <a:latin typeface="Cambria Math" panose="02040503050406030204"/>
                          </a:rPr>
                          <m:t>的门</m:t>
                        </m:r>
                      </m:e>
                    </m:d>
                    <m:r>
                      <a:rPr lang="zh-CN" altLang="en-US"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zh-CN" altLang="en-US" b="0" i="1" smtClean="0">
                            <a:latin typeface="Cambria Math" panose="02040503050406030204"/>
                          </a:rPr>
                          <m:t>在</m:t>
                        </m:r>
                        <m:r>
                          <a:rPr lang="zh-CN" altLang="en-US" i="1">
                            <a:latin typeface="Cambria Math" panose="02040503050406030204"/>
                          </a:rPr>
                          <m:t>剩下</m:t>
                        </m:r>
                        <m:r>
                          <a:rPr lang="zh-CN" altLang="en-US" i="1" smtClean="0">
                            <a:latin typeface="Cambria Math" panose="02040503050406030204"/>
                          </a:rPr>
                          <m:t>没打开</m:t>
                        </m:r>
                        <m:r>
                          <a:rPr lang="zh-CN" altLang="en-US" b="0" i="1" smtClean="0">
                            <a:latin typeface="Cambria Math" panose="02040503050406030204"/>
                          </a:rPr>
                          <m:t>的</m:t>
                        </m:r>
                        <m:r>
                          <a:rPr lang="zh-CN" altLang="en-US" i="1">
                            <a:latin typeface="Cambria Math" panose="02040503050406030204"/>
                          </a:rPr>
                          <m:t>门中</m:t>
                        </m:r>
                        <m:r>
                          <a:rPr lang="zh-CN" altLang="en-US" i="1" smtClean="0">
                            <a:latin typeface="Cambria Math" panose="02040503050406030204"/>
                          </a:rPr>
                          <m:t>选择</m:t>
                        </m:r>
                        <m:r>
                          <a:rPr lang="zh-CN" altLang="en-US" i="1">
                            <a:latin typeface="Cambria Math" panose="02040503050406030204"/>
                          </a:rPr>
                          <m:t>一扇</m:t>
                        </m:r>
                        <m:r>
                          <a:rPr lang="zh-CN" altLang="en-US" i="1" smtClean="0">
                            <a:latin typeface="Cambria Math" panose="02040503050406030204"/>
                          </a:rPr>
                          <m:t>有车</m:t>
                        </m:r>
                        <m:r>
                          <a:rPr lang="zh-CN" altLang="en-US" b="0" i="1" smtClean="0">
                            <a:latin typeface="Cambria Math" panose="02040503050406030204"/>
                          </a:rPr>
                          <m:t>的门</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zh-CN" altLang="en-US" b="0" i="1" smtClean="0">
                            <a:latin typeface="Cambria Math" panose="02040503050406030204"/>
                          </a:rPr>
                          <m:t>先</m:t>
                        </m:r>
                        <m:r>
                          <a:rPr lang="zh-CN" altLang="en-US" i="1">
                            <a:latin typeface="Cambria Math" panose="02040503050406030204"/>
                          </a:rPr>
                          <m:t>选择</m:t>
                        </m:r>
                        <m:r>
                          <a:rPr lang="zh-CN" altLang="en-US" i="1" smtClean="0">
                            <a:latin typeface="Cambria Math" panose="02040503050406030204"/>
                          </a:rPr>
                          <m:t>空门</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zh-CN" altLang="en-US" b="0" i="1" smtClean="0">
                            <a:latin typeface="Cambria Math" panose="02040503050406030204"/>
                          </a:rPr>
                          <m:t>在</m:t>
                        </m:r>
                        <m:r>
                          <a:rPr lang="zh-CN" altLang="en-US" i="1">
                            <a:latin typeface="Cambria Math" panose="02040503050406030204"/>
                          </a:rPr>
                          <m:t>剩下</m:t>
                        </m:r>
                        <m:r>
                          <a:rPr lang="zh-CN" altLang="en-US" i="1" smtClean="0">
                            <a:latin typeface="Cambria Math" panose="02040503050406030204"/>
                          </a:rPr>
                          <m:t>没打开</m:t>
                        </m:r>
                        <m:r>
                          <a:rPr lang="zh-CN" altLang="en-US" b="0" i="1" smtClean="0">
                            <a:latin typeface="Cambria Math" panose="02040503050406030204"/>
                          </a:rPr>
                          <m:t>的</m:t>
                        </m:r>
                        <m:r>
                          <a:rPr lang="zh-CN" altLang="en-US" i="1">
                            <a:latin typeface="Cambria Math" panose="02040503050406030204"/>
                          </a:rPr>
                          <m:t>门中</m:t>
                        </m:r>
                        <m:r>
                          <a:rPr lang="zh-CN" altLang="en-US" i="1" smtClean="0">
                            <a:latin typeface="Cambria Math" panose="02040503050406030204"/>
                          </a:rPr>
                          <m:t>选择</m:t>
                        </m:r>
                        <m:r>
                          <a:rPr lang="zh-CN" altLang="en-US" i="1">
                            <a:latin typeface="Cambria Math" panose="02040503050406030204"/>
                          </a:rPr>
                          <m:t>一扇</m:t>
                        </m:r>
                        <m:r>
                          <a:rPr lang="zh-CN" altLang="en-US" b="0" i="1" smtClean="0">
                            <a:latin typeface="Cambria Math" panose="02040503050406030204"/>
                          </a:rPr>
                          <m:t>有车的门</m:t>
                        </m:r>
                      </m:e>
                    </m:d>
                  </m:oMath>
                </a14:m>
                <a:endParaRPr lang="en-US" altLang="zh-CN" b="0" dirty="0" smtClean="0"/>
              </a:p>
              <a:p>
                <a:pPr algn="l"/>
                <a14:m>
                  <m:oMath xmlns:m="http://schemas.openxmlformats.org/officeDocument/2006/math">
                    <m:r>
                      <a:rPr lang="en-US" altLang="zh-CN" b="0" i="1" smtClean="0">
                        <a:latin typeface="Cambria Math" panose="02040503050406030204"/>
                      </a:rPr>
                      <m:t>𝐴𝑛𝑠</m:t>
                    </m:r>
                    <m:r>
                      <a:rPr lang="en-US" altLang="zh-CN" b="0" i="1" smtClean="0">
                        <a:latin typeface="Cambria Math" panose="02040503050406030204"/>
                      </a:rPr>
                      <m:t>=</m:t>
                    </m:r>
                    <m:f>
                      <m:fPr>
                        <m:ctrlPr>
                          <a:rPr lang="en-US" altLang="zh-CN" b="0" i="1" smtClean="0">
                            <a:latin typeface="Cambria Math" panose="02040503050406030204"/>
                          </a:rPr>
                        </m:ctrlPr>
                      </m:fPr>
                      <m:num>
                        <m:r>
                          <a:rPr lang="en-US" altLang="zh-CN" b="0" i="1" smtClean="0">
                            <a:latin typeface="Cambria Math" panose="02040503050406030204"/>
                          </a:rPr>
                          <m:t>𝑝</m:t>
                        </m:r>
                      </m:num>
                      <m:den>
                        <m:r>
                          <a:rPr lang="en-US" altLang="zh-CN" b="0" i="1" smtClean="0">
                            <a:latin typeface="Cambria Math" panose="02040503050406030204"/>
                          </a:rPr>
                          <m:t>𝑛</m:t>
                        </m:r>
                      </m:den>
                    </m:f>
                    <m:r>
                      <a:rPr lang="en-US" altLang="zh-CN" b="0" i="1" smtClean="0">
                        <a:latin typeface="Cambria Math" panose="02040503050406030204"/>
                      </a:rPr>
                      <m:t>∗</m:t>
                    </m:r>
                    <m:f>
                      <m:fPr>
                        <m:ctrlPr>
                          <a:rPr lang="en-US" altLang="zh-CN" b="0" i="1" smtClean="0">
                            <a:latin typeface="Cambria Math" panose="02040503050406030204"/>
                          </a:rPr>
                        </m:ctrlPr>
                      </m:fPr>
                      <m:num>
                        <m:r>
                          <a:rPr lang="en-US" altLang="zh-CN" b="0" i="1" smtClean="0">
                            <a:latin typeface="Cambria Math" panose="02040503050406030204"/>
                          </a:rPr>
                          <m:t>𝑝</m:t>
                        </m:r>
                        <m:r>
                          <a:rPr lang="en-US" altLang="zh-CN" b="0" i="1" smtClean="0">
                            <a:latin typeface="Cambria Math" panose="02040503050406030204"/>
                          </a:rPr>
                          <m:t>−</m:t>
                        </m:r>
                        <m:r>
                          <a:rPr lang="en-US" altLang="zh-CN" b="0" i="1" smtClean="0">
                            <a:latin typeface="Cambria Math" panose="02040503050406030204"/>
                          </a:rPr>
                          <m:t>1</m:t>
                        </m:r>
                      </m:num>
                      <m:den>
                        <m:r>
                          <a:rPr lang="en-US" altLang="zh-CN" b="0" i="1" smtClean="0">
                            <a:latin typeface="Cambria Math" panose="02040503050406030204"/>
                          </a:rPr>
                          <m:t>𝑛</m:t>
                        </m:r>
                        <m:r>
                          <a:rPr lang="en-US" altLang="zh-CN" b="0" i="1" smtClean="0">
                            <a:latin typeface="Cambria Math" panose="02040503050406030204"/>
                          </a:rPr>
                          <m:t>−</m:t>
                        </m:r>
                        <m:r>
                          <a:rPr lang="en-US" altLang="zh-CN" b="0" i="1" smtClean="0">
                            <a:latin typeface="Cambria Math" panose="02040503050406030204"/>
                          </a:rPr>
                          <m:t>𝑚</m:t>
                        </m:r>
                        <m:r>
                          <a:rPr lang="en-US" altLang="zh-CN" b="0" i="1" smtClean="0">
                            <a:latin typeface="Cambria Math" panose="02040503050406030204"/>
                          </a:rPr>
                          <m:t>−</m:t>
                        </m:r>
                        <m:r>
                          <a:rPr lang="en-US" altLang="zh-CN" b="0" i="1" smtClean="0">
                            <a:latin typeface="Cambria Math" panose="02040503050406030204"/>
                          </a:rPr>
                          <m:t>1</m:t>
                        </m:r>
                      </m:den>
                    </m:f>
                    <m:r>
                      <a:rPr lang="en-US" altLang="zh-CN" b="0" i="1" smtClean="0">
                        <a:latin typeface="Cambria Math" panose="02040503050406030204"/>
                      </a:rPr>
                      <m:t>+</m:t>
                    </m:r>
                    <m:f>
                      <m:fPr>
                        <m:ctrlPr>
                          <a:rPr lang="en-US" altLang="zh-CN" b="0" i="1" smtClean="0">
                            <a:latin typeface="Cambria Math" panose="02040503050406030204"/>
                          </a:rPr>
                        </m:ctrlPr>
                      </m:fPr>
                      <m:num>
                        <m:r>
                          <a:rPr lang="en-US" altLang="zh-CN" b="0" i="1" smtClean="0">
                            <a:latin typeface="Cambria Math" panose="02040503050406030204"/>
                          </a:rPr>
                          <m:t>𝑛</m:t>
                        </m:r>
                        <m:r>
                          <a:rPr lang="en-US" altLang="zh-CN" b="0" i="1" smtClean="0">
                            <a:latin typeface="Cambria Math" panose="02040503050406030204"/>
                          </a:rPr>
                          <m:t>−</m:t>
                        </m:r>
                        <m:r>
                          <a:rPr lang="en-US" altLang="zh-CN" b="0" i="1" smtClean="0">
                            <a:latin typeface="Cambria Math" panose="02040503050406030204"/>
                          </a:rPr>
                          <m:t>𝑝</m:t>
                        </m:r>
                      </m:num>
                      <m:den>
                        <m:r>
                          <a:rPr lang="en-US" altLang="zh-CN" b="0" i="1" smtClean="0">
                            <a:latin typeface="Cambria Math" panose="02040503050406030204"/>
                          </a:rPr>
                          <m:t>𝑛</m:t>
                        </m:r>
                      </m:den>
                    </m:f>
                    <m:r>
                      <a:rPr lang="en-US" altLang="zh-CN" b="0" i="1" smtClean="0">
                        <a:latin typeface="Cambria Math" panose="02040503050406030204"/>
                      </a:rPr>
                      <m:t>∗</m:t>
                    </m:r>
                    <m:f>
                      <m:fPr>
                        <m:ctrlPr>
                          <a:rPr lang="en-US" altLang="zh-CN" b="0" i="1" smtClean="0">
                            <a:latin typeface="Cambria Math" panose="02040503050406030204"/>
                          </a:rPr>
                        </m:ctrlPr>
                      </m:fPr>
                      <m:num>
                        <m:r>
                          <a:rPr lang="en-US" altLang="zh-CN" b="0" i="1" smtClean="0">
                            <a:latin typeface="Cambria Math" panose="02040503050406030204"/>
                          </a:rPr>
                          <m:t>𝑝</m:t>
                        </m:r>
                      </m:num>
                      <m:den>
                        <m:r>
                          <a:rPr lang="en-US" altLang="zh-CN" b="0" i="1" smtClean="0">
                            <a:latin typeface="Cambria Math" panose="02040503050406030204"/>
                          </a:rPr>
                          <m:t>𝑛</m:t>
                        </m:r>
                        <m:r>
                          <a:rPr lang="en-US" altLang="zh-CN" b="0" i="1" smtClean="0">
                            <a:latin typeface="Cambria Math" panose="02040503050406030204"/>
                          </a:rPr>
                          <m:t>−</m:t>
                        </m:r>
                        <m:r>
                          <a:rPr lang="en-US" altLang="zh-CN" b="0" i="1" smtClean="0">
                            <a:latin typeface="Cambria Math" panose="02040503050406030204"/>
                          </a:rPr>
                          <m:t>𝑚</m:t>
                        </m:r>
                        <m:r>
                          <a:rPr lang="en-US" altLang="zh-CN" b="0" i="1" smtClean="0">
                            <a:latin typeface="Cambria Math" panose="02040503050406030204"/>
                          </a:rPr>
                          <m:t>−</m:t>
                        </m:r>
                        <m:r>
                          <a:rPr lang="en-US" altLang="zh-CN" b="0" i="1" smtClean="0">
                            <a:latin typeface="Cambria Math" panose="02040503050406030204"/>
                          </a:rPr>
                          <m:t>1</m:t>
                        </m:r>
                      </m:den>
                    </m:f>
                    <m:r>
                      <a:rPr lang="en-US" altLang="zh-CN" b="0" i="1" smtClean="0">
                        <a:latin typeface="Cambria Math" panose="02040503050406030204"/>
                      </a:rPr>
                      <m:t>=</m:t>
                    </m:r>
                    <m:f>
                      <m:fPr>
                        <m:ctrlPr>
                          <a:rPr lang="en-US" altLang="zh-CN" b="0" i="1" smtClean="0">
                            <a:latin typeface="Cambria Math" panose="02040503050406030204"/>
                          </a:rPr>
                        </m:ctrlPr>
                      </m:fPr>
                      <m:num>
                        <m:r>
                          <a:rPr lang="en-US" altLang="zh-CN" b="0" i="1" smtClean="0">
                            <a:latin typeface="Cambria Math" panose="02040503050406030204"/>
                          </a:rPr>
                          <m:t>𝑝</m:t>
                        </m:r>
                        <m:d>
                          <m:dPr>
                            <m:ctrlPr>
                              <a:rPr lang="en-US" altLang="zh-CN" b="0" i="1" smtClean="0">
                                <a:latin typeface="Cambria Math" panose="02040503050406030204"/>
                              </a:rPr>
                            </m:ctrlPr>
                          </m:dPr>
                          <m:e>
                            <m:r>
                              <a:rPr lang="en-US" altLang="zh-CN" b="0" i="1" smtClean="0">
                                <a:latin typeface="Cambria Math" panose="02040503050406030204"/>
                              </a:rPr>
                              <m:t>𝑛</m:t>
                            </m:r>
                            <m:r>
                              <a:rPr lang="en-US" altLang="zh-CN" b="0" i="1" smtClean="0">
                                <a:latin typeface="Cambria Math" panose="02040503050406030204"/>
                              </a:rPr>
                              <m:t>−</m:t>
                            </m:r>
                            <m:r>
                              <a:rPr lang="en-US" altLang="zh-CN" b="0" i="1" smtClean="0">
                                <a:latin typeface="Cambria Math" panose="02040503050406030204"/>
                              </a:rPr>
                              <m:t>1</m:t>
                            </m:r>
                          </m:e>
                        </m:d>
                      </m:num>
                      <m:den>
                        <m:r>
                          <a:rPr lang="en-US" altLang="zh-CN" b="0" i="1" smtClean="0">
                            <a:latin typeface="Cambria Math" panose="02040503050406030204"/>
                          </a:rPr>
                          <m:t>𝑛</m:t>
                        </m:r>
                        <m:d>
                          <m:dPr>
                            <m:ctrlPr>
                              <a:rPr lang="en-US" altLang="zh-CN" b="0" i="1" smtClean="0">
                                <a:latin typeface="Cambria Math" panose="02040503050406030204"/>
                              </a:rPr>
                            </m:ctrlPr>
                          </m:dPr>
                          <m:e>
                            <m:r>
                              <a:rPr lang="en-US" altLang="zh-CN" b="0" i="1" smtClean="0">
                                <a:latin typeface="Cambria Math" panose="02040503050406030204"/>
                              </a:rPr>
                              <m:t>𝑛</m:t>
                            </m:r>
                            <m:r>
                              <a:rPr lang="en-US" altLang="zh-CN" b="0" i="1" smtClean="0">
                                <a:latin typeface="Cambria Math" panose="02040503050406030204"/>
                              </a:rPr>
                              <m:t>−</m:t>
                            </m:r>
                            <m:r>
                              <a:rPr lang="en-US" altLang="zh-CN" b="0" i="1" smtClean="0">
                                <a:latin typeface="Cambria Math" panose="02040503050406030204"/>
                              </a:rPr>
                              <m:t>𝑚</m:t>
                            </m:r>
                            <m:r>
                              <a:rPr lang="en-US" altLang="zh-CN" b="0" i="1" smtClean="0">
                                <a:latin typeface="Cambria Math" panose="02040503050406030204"/>
                              </a:rPr>
                              <m:t>−</m:t>
                            </m:r>
                            <m:r>
                              <a:rPr lang="en-US" altLang="zh-CN" b="0" i="1" smtClean="0">
                                <a:latin typeface="Cambria Math" panose="02040503050406030204"/>
                              </a:rPr>
                              <m:t>1</m:t>
                            </m:r>
                          </m:e>
                        </m:d>
                      </m:den>
                    </m:f>
                  </m:oMath>
                </a14:m>
                <a:endParaRPr lang="zh-CN" altLang="en-US" dirty="0"/>
              </a:p>
              <a:p>
                <a:pPr algn="l"/>
                <a:endParaRPr lang="zh-CN" altLang="en-US" dirty="0"/>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114"/>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贝叶斯定理</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对于两个概率不为</a:t>
                </a:r>
                <a:r>
                  <a:rPr lang="en-US" altLang="zh-CN" dirty="0" smtClean="0">
                    <a:sym typeface="+mn-ea"/>
                  </a:rPr>
                  <a:t>0</a:t>
                </a:r>
                <a:r>
                  <a:rPr lang="zh-CN" altLang="en-US" dirty="0" smtClean="0">
                    <a:sym typeface="+mn-ea"/>
                  </a:rPr>
                  <a:t>的事件</a:t>
                </a:r>
                <a:r>
                  <a:rPr lang="en-US" altLang="zh-CN" dirty="0" smtClean="0">
                    <a:sym typeface="+mn-ea"/>
                  </a:rPr>
                  <a:t>A</a:t>
                </a:r>
                <a:r>
                  <a:rPr lang="zh-CN" altLang="en-US" dirty="0" smtClean="0">
                    <a:sym typeface="+mn-ea"/>
                  </a:rPr>
                  <a:t>和</a:t>
                </a:r>
                <a:r>
                  <a:rPr lang="en-US" altLang="zh-CN" dirty="0" smtClean="0">
                    <a:sym typeface="+mn-ea"/>
                  </a:rPr>
                  <a:t>B</a:t>
                </a:r>
                <a:endParaRPr lang="en-US" altLang="zh-CN" dirty="0" smtClean="0"/>
              </a:p>
              <a:p>
                <a:pPr algn="l"/>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nary>
                          <m:naryPr>
                            <m:chr m:val="⋂"/>
                            <m:subHide m:val="on"/>
                            <m:supHide m:val="on"/>
                            <m:ctrlPr>
                              <a:rPr lang="en-US" altLang="zh-CN" b="0" i="1" smtClean="0">
                                <a:latin typeface="Cambria Math" panose="02040503050406030204"/>
                              </a:rPr>
                            </m:ctrlPr>
                          </m:naryPr>
                          <m:sub/>
                          <m:sup/>
                          <m:e>
                            <m:r>
                              <a:rPr lang="en-US" altLang="zh-CN" b="0" i="1" smtClean="0">
                                <a:latin typeface="Cambria Math" panose="02040503050406030204"/>
                              </a:rPr>
                              <m:t>𝐵</m:t>
                            </m:r>
                          </m:e>
                        </m:nary>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d>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e>
                        <m:r>
                          <a:rPr lang="en-US" altLang="zh-CN" b="0" i="1" smtClean="0">
                            <a:latin typeface="Cambria Math" panose="02040503050406030204"/>
                          </a:rPr>
                          <m:t>𝐵</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d>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e>
                        <m:r>
                          <a:rPr lang="en-US" altLang="zh-CN" b="0" i="1" smtClean="0">
                            <a:latin typeface="Cambria Math" panose="02040503050406030204"/>
                          </a:rPr>
                          <m:t>𝐴</m:t>
                        </m:r>
                      </m:e>
                    </m:d>
                  </m:oMath>
                </a14:m>
                <a:endParaRPr lang="en-US" altLang="zh-CN" dirty="0" smtClean="0"/>
              </a:p>
              <a:p>
                <a:pPr algn="l"/>
                <a:r>
                  <a:rPr lang="zh-CN" altLang="en-US" dirty="0" smtClean="0">
                    <a:sym typeface="+mn-ea"/>
                  </a:rPr>
                  <a:t>那么</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e>
                        <m:r>
                          <a:rPr lang="en-US" altLang="zh-CN" b="0" i="1" smtClean="0">
                            <a:latin typeface="Cambria Math" panose="02040503050406030204"/>
                          </a:rPr>
                          <m:t>𝐵</m:t>
                        </m:r>
                      </m:e>
                    </m:d>
                    <m:r>
                      <a:rPr lang="en-US" altLang="zh-CN" b="0" i="1" smtClean="0">
                        <a:latin typeface="Cambria Math" panose="02040503050406030204"/>
                      </a:rPr>
                      <m:t>=</m:t>
                    </m:r>
                    <m:f>
                      <m:fPr>
                        <m:ctrlPr>
                          <a:rPr lang="en-US" altLang="zh-CN" b="0" i="1" smtClean="0">
                            <a:latin typeface="Cambria Math" panose="02040503050406030204"/>
                          </a:rPr>
                        </m:ctrlPr>
                      </m:fPr>
                      <m:num>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d>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e>
                            <m:r>
                              <a:rPr lang="en-US" altLang="zh-CN" b="0" i="1" smtClean="0">
                                <a:latin typeface="Cambria Math" panose="02040503050406030204"/>
                              </a:rPr>
                              <m:t>𝐴</m:t>
                            </m:r>
                          </m:e>
                        </m:d>
                      </m:num>
                      <m:den>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d>
                      </m:den>
                    </m:f>
                  </m:oMath>
                </a14:m>
                <a:endParaRPr lang="en-US" altLang="zh-CN" dirty="0" smtClean="0"/>
              </a:p>
              <a:p>
                <a:pPr algn="l"/>
                <a:r>
                  <a:rPr lang="zh-CN" altLang="en-US" dirty="0">
                    <a:sym typeface="+mn-ea"/>
                  </a:rPr>
                  <a:t>现分别有</a:t>
                </a:r>
                <a:r>
                  <a:rPr lang="en-US" altLang="zh-CN" dirty="0">
                    <a:sym typeface="+mn-ea"/>
                  </a:rPr>
                  <a:t>A</a:t>
                </a:r>
                <a:r>
                  <a:rPr lang="zh-CN" altLang="en-US" dirty="0">
                    <a:sym typeface="+mn-ea"/>
                  </a:rPr>
                  <a:t>、</a:t>
                </a:r>
                <a:r>
                  <a:rPr lang="en-US" altLang="zh-CN" dirty="0">
                    <a:sym typeface="+mn-ea"/>
                  </a:rPr>
                  <a:t>B</a:t>
                </a:r>
                <a:r>
                  <a:rPr lang="zh-CN" altLang="en-US" dirty="0">
                    <a:sym typeface="+mn-ea"/>
                  </a:rPr>
                  <a:t>两个容器，在容器</a:t>
                </a:r>
                <a:r>
                  <a:rPr lang="en-US" altLang="zh-CN" dirty="0">
                    <a:sym typeface="+mn-ea"/>
                  </a:rPr>
                  <a:t>A</a:t>
                </a:r>
                <a:r>
                  <a:rPr lang="zh-CN" altLang="en-US" dirty="0">
                    <a:sym typeface="+mn-ea"/>
                  </a:rPr>
                  <a:t>里分别有</a:t>
                </a:r>
                <a:r>
                  <a:rPr lang="en-US" altLang="zh-CN" dirty="0">
                    <a:sym typeface="+mn-ea"/>
                  </a:rPr>
                  <a:t>7</a:t>
                </a:r>
                <a:r>
                  <a:rPr lang="zh-CN" altLang="en-US" dirty="0">
                    <a:sym typeface="+mn-ea"/>
                  </a:rPr>
                  <a:t>个红球和</a:t>
                </a:r>
                <a:r>
                  <a:rPr lang="en-US" altLang="zh-CN" dirty="0">
                    <a:sym typeface="+mn-ea"/>
                  </a:rPr>
                  <a:t>3</a:t>
                </a:r>
                <a:r>
                  <a:rPr lang="zh-CN" altLang="en-US" dirty="0">
                    <a:sym typeface="+mn-ea"/>
                  </a:rPr>
                  <a:t>个白球，在容器</a:t>
                </a:r>
                <a:r>
                  <a:rPr lang="en-US" altLang="zh-CN" dirty="0">
                    <a:sym typeface="+mn-ea"/>
                  </a:rPr>
                  <a:t>B</a:t>
                </a:r>
                <a:r>
                  <a:rPr lang="zh-CN" altLang="en-US" dirty="0">
                    <a:sym typeface="+mn-ea"/>
                  </a:rPr>
                  <a:t>里有</a:t>
                </a:r>
                <a:r>
                  <a:rPr lang="en-US" altLang="zh-CN" dirty="0">
                    <a:sym typeface="+mn-ea"/>
                  </a:rPr>
                  <a:t>1 </a:t>
                </a:r>
                <a:r>
                  <a:rPr lang="zh-CN" altLang="en-US" dirty="0">
                    <a:sym typeface="+mn-ea"/>
                  </a:rPr>
                  <a:t>个红球和</a:t>
                </a:r>
                <a:r>
                  <a:rPr lang="en-US" altLang="zh-CN" dirty="0">
                    <a:sym typeface="+mn-ea"/>
                  </a:rPr>
                  <a:t>9</a:t>
                </a:r>
                <a:r>
                  <a:rPr lang="zh-CN" altLang="en-US" dirty="0">
                    <a:sym typeface="+mn-ea"/>
                  </a:rPr>
                  <a:t>个白球，现已知从这两个容器里任意抽出了一个球，且是红球，问这个红球是来自容器</a:t>
                </a:r>
                <a:r>
                  <a:rPr lang="en-US" altLang="zh-CN" dirty="0">
                    <a:sym typeface="+mn-ea"/>
                  </a:rPr>
                  <a:t>A</a:t>
                </a:r>
                <a:r>
                  <a:rPr lang="zh-CN" altLang="en-US" dirty="0">
                    <a:sym typeface="+mn-ea"/>
                  </a:rPr>
                  <a:t>的概率是多少</a:t>
                </a:r>
                <a:r>
                  <a:rPr lang="en-US" altLang="zh-CN" dirty="0">
                    <a:sym typeface="+mn-ea"/>
                  </a:rPr>
                  <a:t>?</a:t>
                </a:r>
                <a:endParaRPr lang="en-US" altLang="zh-CN" dirty="0"/>
              </a:p>
              <a:p>
                <a:pPr algn="l"/>
                <a:r>
                  <a:rPr lang="zh-CN" altLang="en-US" dirty="0">
                    <a:sym typeface="+mn-ea"/>
                  </a:rPr>
                  <a:t>假设已经抽出红球为事件</a:t>
                </a:r>
                <a:r>
                  <a:rPr lang="en-US" altLang="zh-CN" dirty="0">
                    <a:sym typeface="+mn-ea"/>
                  </a:rPr>
                  <a:t>B</a:t>
                </a:r>
                <a:r>
                  <a:rPr lang="zh-CN" altLang="en-US" dirty="0">
                    <a:sym typeface="+mn-ea"/>
                  </a:rPr>
                  <a:t>，选中容器</a:t>
                </a:r>
                <a:r>
                  <a:rPr lang="en-US" altLang="zh-CN" dirty="0">
                    <a:sym typeface="+mn-ea"/>
                  </a:rPr>
                  <a:t>A</a:t>
                </a:r>
                <a:r>
                  <a:rPr lang="zh-CN" altLang="en-US" dirty="0">
                    <a:sym typeface="+mn-ea"/>
                  </a:rPr>
                  <a:t>为事件</a:t>
                </a:r>
                <a:r>
                  <a:rPr lang="en-US" altLang="zh-CN" dirty="0">
                    <a:sym typeface="+mn-ea"/>
                  </a:rPr>
                  <a:t>A</a:t>
                </a:r>
                <a:endParaRPr lang="en-US" altLang="zh-CN" dirty="0"/>
              </a:p>
              <a:p>
                <a:pPr algn="l"/>
                <a14:m>
                  <m:oMath xmlns:m="http://schemas.openxmlformats.org/officeDocument/2006/math">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𝐵</m:t>
                        </m:r>
                      </m:e>
                    </m:d>
                    <m:r>
                      <a:rPr lang="en-US" altLang="zh-CN" i="1">
                        <a:latin typeface="Cambria Math" panose="02040503050406030204"/>
                      </a:rPr>
                      <m:t>=</m:t>
                    </m:r>
                    <m:f>
                      <m:fPr>
                        <m:ctrlPr>
                          <a:rPr lang="en-US" altLang="zh-CN" i="1">
                            <a:latin typeface="Cambria Math" panose="02040503050406030204"/>
                          </a:rPr>
                        </m:ctrlPr>
                      </m:fPr>
                      <m:num>
                        <m:r>
                          <a:rPr lang="en-US" altLang="zh-CN" i="1">
                            <a:latin typeface="Cambria Math" panose="02040503050406030204"/>
                          </a:rPr>
                          <m:t>8</m:t>
                        </m:r>
                      </m:num>
                      <m:den>
                        <m:r>
                          <a:rPr lang="en-US" altLang="zh-CN" i="1">
                            <a:latin typeface="Cambria Math" panose="02040503050406030204"/>
                          </a:rPr>
                          <m:t>20</m:t>
                        </m:r>
                      </m:den>
                    </m:f>
                    <m:r>
                      <a:rPr lang="zh-CN" altLang="en-US" i="1">
                        <a:latin typeface="Cambria Math" panose="02040503050406030204"/>
                      </a:rPr>
                      <m:t>，</m:t>
                    </m:r>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𝐴</m:t>
                        </m:r>
                      </m:e>
                    </m:d>
                    <m:r>
                      <a:rPr lang="en-US" altLang="zh-CN" i="1">
                        <a:latin typeface="Cambria Math" panose="02040503050406030204"/>
                      </a:rPr>
                      <m:t>=</m:t>
                    </m:r>
                    <m:f>
                      <m:fPr>
                        <m:ctrlPr>
                          <a:rPr lang="en-US" altLang="zh-CN" i="1">
                            <a:latin typeface="Cambria Math" panose="02040503050406030204"/>
                          </a:rPr>
                        </m:ctrlPr>
                      </m:fPr>
                      <m:num>
                        <m:r>
                          <a:rPr lang="en-US" altLang="zh-CN" i="1">
                            <a:latin typeface="Cambria Math" panose="02040503050406030204"/>
                          </a:rPr>
                          <m:t>1</m:t>
                        </m:r>
                      </m:num>
                      <m:den>
                        <m:r>
                          <a:rPr lang="en-US" altLang="zh-CN" i="1">
                            <a:latin typeface="Cambria Math" panose="02040503050406030204"/>
                          </a:rPr>
                          <m:t>2</m:t>
                        </m:r>
                      </m:den>
                    </m:f>
                    <m:r>
                      <a:rPr lang="zh-CN" altLang="en-US" i="1">
                        <a:latin typeface="Cambria Math" panose="02040503050406030204"/>
                      </a:rPr>
                      <m:t>，</m:t>
                    </m:r>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𝐵</m:t>
                        </m:r>
                      </m:e>
                      <m:e>
                        <m:r>
                          <a:rPr lang="en-US" altLang="zh-CN" i="1">
                            <a:latin typeface="Cambria Math" panose="02040503050406030204"/>
                          </a:rPr>
                          <m:t>𝐴</m:t>
                        </m:r>
                      </m:e>
                    </m:d>
                    <m:r>
                      <a:rPr lang="en-US" altLang="zh-CN" i="1">
                        <a:latin typeface="Cambria Math" panose="02040503050406030204"/>
                      </a:rPr>
                      <m:t>=</m:t>
                    </m:r>
                    <m:f>
                      <m:fPr>
                        <m:ctrlPr>
                          <a:rPr lang="en-US" altLang="zh-CN" i="1" smtClean="0">
                            <a:latin typeface="Cambria Math" panose="02040503050406030204"/>
                          </a:rPr>
                        </m:ctrlPr>
                      </m:fPr>
                      <m:num>
                        <m:r>
                          <a:rPr lang="en-US" altLang="zh-CN" b="0" i="1" smtClean="0">
                            <a:latin typeface="Cambria Math" panose="02040503050406030204"/>
                          </a:rPr>
                          <m:t>7</m:t>
                        </m:r>
                      </m:num>
                      <m:den>
                        <m:r>
                          <a:rPr lang="en-US" altLang="zh-CN" b="0" i="1" smtClean="0">
                            <a:latin typeface="Cambria Math" panose="02040503050406030204"/>
                          </a:rPr>
                          <m:t>10</m:t>
                        </m:r>
                      </m:den>
                    </m:f>
                  </m:oMath>
                </a14:m>
                <a:endParaRPr lang="en-US" altLang="zh-CN" dirty="0" smtClean="0"/>
              </a:p>
              <a:p>
                <a:pPr algn="l"/>
                <a:r>
                  <a:rPr lang="zh-CN" altLang="en-US" dirty="0" smtClean="0">
                    <a:sym typeface="+mn-ea"/>
                  </a:rPr>
                  <a:t>那么</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e>
                        <m:r>
                          <a:rPr lang="en-US" altLang="zh-CN" b="0" i="1" smtClean="0">
                            <a:latin typeface="Cambria Math" panose="02040503050406030204"/>
                          </a:rPr>
                          <m:t>𝐵</m:t>
                        </m:r>
                      </m:e>
                    </m:d>
                    <m:r>
                      <a:rPr lang="en-US" altLang="zh-CN" b="0" i="1" smtClean="0">
                        <a:latin typeface="Cambria Math" panose="02040503050406030204"/>
                      </a:rPr>
                      <m:t>=</m:t>
                    </m:r>
                    <m:f>
                      <m:fPr>
                        <m:ctrlPr>
                          <a:rPr lang="en-US" altLang="zh-CN" b="0" i="1" smtClean="0">
                            <a:latin typeface="Cambria Math" panose="02040503050406030204"/>
                          </a:rPr>
                        </m:ctrlPr>
                      </m:fPr>
                      <m:num>
                        <m:r>
                          <a:rPr lang="en-US" altLang="zh-CN" b="0" i="1" smtClean="0">
                            <a:latin typeface="Cambria Math" panose="02040503050406030204"/>
                          </a:rPr>
                          <m:t>7</m:t>
                        </m:r>
                      </m:num>
                      <m:den>
                        <m:r>
                          <a:rPr lang="en-US" altLang="zh-CN" b="0" i="1" smtClean="0">
                            <a:latin typeface="Cambria Math" panose="02040503050406030204"/>
                          </a:rPr>
                          <m:t>8</m:t>
                        </m:r>
                      </m:den>
                    </m:f>
                  </m:oMath>
                </a14:m>
                <a:endParaRPr lang="en-US" altLang="zh-CN" dirty="0"/>
              </a:p>
              <a:p>
                <a:pPr algn="l"/>
                <a:endParaRPr lang="zh-CN" altLang="en-US" dirty="0"/>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3524"/>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证明？</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因为</a:t>
                </a:r>
                <a14:m>
                  <m:oMath xmlns:m="http://schemas.openxmlformats.org/officeDocument/2006/math">
                    <m:r>
                      <a:rPr lang="en-US" altLang="zh-CN" b="0" i="1" smtClean="0">
                        <a:latin typeface="Cambria Math" panose="02040503050406030204"/>
                      </a:rPr>
                      <m:t>𝐵</m:t>
                    </m:r>
                    <m:r>
                      <a:rPr lang="en-US" altLang="zh-CN" b="0" i="1" smtClean="0">
                        <a:latin typeface="Cambria Math" panose="02040503050406030204"/>
                      </a:rPr>
                      <m:t>=</m:t>
                    </m:r>
                    <m:d>
                      <m:dPr>
                        <m:ctrlPr>
                          <a:rPr lang="en-US" altLang="zh-CN" b="0" i="1" smtClean="0">
                            <a:latin typeface="Cambria Math" panose="02040503050406030204"/>
                          </a:rPr>
                        </m:ctrlPr>
                      </m:dPr>
                      <m:e>
                        <m:r>
                          <a:rPr lang="en-US" altLang="zh-CN" b="0" i="1" smtClean="0">
                            <a:latin typeface="Cambria Math" panose="02040503050406030204"/>
                          </a:rPr>
                          <m:t>𝐵</m:t>
                        </m:r>
                        <m:nary>
                          <m:naryPr>
                            <m:chr m:val="⋂"/>
                            <m:subHide m:val="on"/>
                            <m:supHide m:val="on"/>
                            <m:ctrlPr>
                              <a:rPr lang="en-US" altLang="zh-CN" b="0" i="1" smtClean="0">
                                <a:latin typeface="Cambria Math" panose="02040503050406030204"/>
                              </a:rPr>
                            </m:ctrlPr>
                          </m:naryPr>
                          <m:sub/>
                          <m:sup/>
                          <m:e>
                            <m:r>
                              <a:rPr lang="en-US" altLang="zh-CN" b="0" i="1" smtClean="0">
                                <a:latin typeface="Cambria Math" panose="02040503050406030204"/>
                              </a:rPr>
                              <m:t>𝐴</m:t>
                            </m:r>
                          </m:e>
                        </m:nary>
                      </m:e>
                    </m:d>
                    <m:nary>
                      <m:naryPr>
                        <m:chr m:val="⋃"/>
                        <m:subHide m:val="on"/>
                        <m:supHide m:val="on"/>
                        <m:ctrlPr>
                          <a:rPr lang="en-US" altLang="zh-CN" b="0" i="1" smtClean="0">
                            <a:latin typeface="Cambria Math" panose="02040503050406030204"/>
                          </a:rPr>
                        </m:ctrlPr>
                      </m:naryPr>
                      <m:sub/>
                      <m:sup/>
                      <m:e>
                        <m:d>
                          <m:dPr>
                            <m:ctrlPr>
                              <a:rPr lang="en-US" altLang="zh-CN" b="0" i="1" smtClean="0">
                                <a:latin typeface="Cambria Math" panose="02040503050406030204"/>
                              </a:rPr>
                            </m:ctrlPr>
                          </m:dPr>
                          <m:e>
                            <m:r>
                              <a:rPr lang="en-US" altLang="zh-CN" b="0" i="1" smtClean="0">
                                <a:latin typeface="Cambria Math" panose="02040503050406030204"/>
                              </a:rPr>
                              <m:t>𝐵</m:t>
                            </m:r>
                            <m:nary>
                              <m:naryPr>
                                <m:chr m:val="⋂"/>
                                <m:subHide m:val="on"/>
                                <m:supHide m:val="on"/>
                                <m:ctrlPr>
                                  <a:rPr lang="en-US" altLang="zh-CN" b="0" i="1" smtClean="0">
                                    <a:latin typeface="Cambria Math" panose="02040503050406030204"/>
                                  </a:rPr>
                                </m:ctrlPr>
                              </m:naryPr>
                              <m:sub/>
                              <m:sup/>
                              <m:e>
                                <m:bar>
                                  <m:barPr>
                                    <m:pos m:val="top"/>
                                    <m:ctrlPr>
                                      <a:rPr lang="en-US" altLang="zh-CN" b="0" i="1" smtClean="0">
                                        <a:latin typeface="Cambria Math" panose="02040503050406030204"/>
                                      </a:rPr>
                                    </m:ctrlPr>
                                  </m:barPr>
                                  <m:e>
                                    <m:r>
                                      <a:rPr lang="en-US" altLang="zh-CN" b="0" i="1" smtClean="0">
                                        <a:latin typeface="Cambria Math" panose="02040503050406030204"/>
                                      </a:rPr>
                                      <m:t>𝐴</m:t>
                                    </m:r>
                                  </m:e>
                                </m:bar>
                              </m:e>
                            </m:nary>
                          </m:e>
                        </m:d>
                      </m:e>
                    </m:nary>
                    <m:r>
                      <a:rPr lang="zh-CN" altLang="en-US" b="0" i="1" smtClean="0">
                        <a:latin typeface="Cambria Math" panose="02040503050406030204"/>
                      </a:rPr>
                      <m:t>，且</m:t>
                    </m:r>
                    <m:r>
                      <a:rPr lang="en-US" altLang="zh-CN" i="1">
                        <a:latin typeface="Cambria Math" panose="02040503050406030204"/>
                      </a:rPr>
                      <m:t>𝐵</m:t>
                    </m:r>
                    <m:nary>
                      <m:naryPr>
                        <m:chr m:val="⋂"/>
                        <m:subHide m:val="on"/>
                        <m:supHide m:val="on"/>
                        <m:ctrlPr>
                          <a:rPr lang="en-US" altLang="zh-CN" i="1">
                            <a:latin typeface="Cambria Math" panose="02040503050406030204"/>
                          </a:rPr>
                        </m:ctrlPr>
                      </m:naryPr>
                      <m:sub/>
                      <m:sup/>
                      <m:e>
                        <m:r>
                          <a:rPr lang="en-US" altLang="zh-CN" i="1">
                            <a:latin typeface="Cambria Math" panose="02040503050406030204"/>
                          </a:rPr>
                          <m:t>𝐴</m:t>
                        </m:r>
                      </m:e>
                    </m:nary>
                  </m:oMath>
                </a14:m>
                <a:r>
                  <a:rPr lang="zh-CN" altLang="en-US" dirty="0" smtClean="0">
                    <a:sym typeface="+mn-ea"/>
                  </a:rPr>
                  <a:t>与</a:t>
                </a:r>
                <a14:m>
                  <m:oMath xmlns:m="http://schemas.openxmlformats.org/officeDocument/2006/math">
                    <m:r>
                      <a:rPr lang="en-US" altLang="zh-CN" b="0" i="1" dirty="0" smtClean="0">
                        <a:latin typeface="Cambria Math" panose="02040503050406030204"/>
                      </a:rPr>
                      <m:t>𝐵</m:t>
                    </m:r>
                    <m:nary>
                      <m:naryPr>
                        <m:chr m:val="⋂"/>
                        <m:subHide m:val="on"/>
                        <m:supHide m:val="on"/>
                        <m:ctrlPr>
                          <a:rPr lang="en-US" altLang="zh-CN" b="0" i="1" dirty="0" smtClean="0">
                            <a:latin typeface="Cambria Math" panose="02040503050406030204"/>
                          </a:rPr>
                        </m:ctrlPr>
                      </m:naryPr>
                      <m:sub/>
                      <m:sup/>
                      <m:e>
                        <m:bar>
                          <m:barPr>
                            <m:pos m:val="top"/>
                            <m:ctrlPr>
                              <a:rPr lang="en-US" altLang="zh-CN" b="0" i="1" dirty="0" smtClean="0">
                                <a:latin typeface="Cambria Math" panose="02040503050406030204"/>
                              </a:rPr>
                            </m:ctrlPr>
                          </m:barPr>
                          <m:e>
                            <m:r>
                              <a:rPr lang="en-US" altLang="zh-CN" b="0" i="1" dirty="0" smtClean="0">
                                <a:latin typeface="Cambria Math" panose="02040503050406030204"/>
                              </a:rPr>
                              <m:t>𝐴</m:t>
                            </m:r>
                          </m:e>
                        </m:bar>
                      </m:e>
                    </m:nary>
                  </m:oMath>
                </a14:m>
                <a:r>
                  <a:rPr lang="zh-CN" altLang="en-US" dirty="0" smtClean="0">
                    <a:sym typeface="+mn-ea"/>
                  </a:rPr>
                  <a:t>是互斥事件</a:t>
                </a:r>
                <a:endParaRPr lang="en-US" altLang="zh-CN" dirty="0" smtClean="0"/>
              </a:p>
              <a:p>
                <a:pPr algn="l"/>
                <a:r>
                  <a:rPr lang="zh-CN" altLang="en-US" dirty="0" smtClean="0">
                    <a:sym typeface="+mn-ea"/>
                  </a:rPr>
                  <a:t>那么</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nary>
                          <m:naryPr>
                            <m:chr m:val="⋂"/>
                            <m:subHide m:val="on"/>
                            <m:supHide m:val="on"/>
                            <m:ctrlPr>
                              <a:rPr lang="en-US" altLang="zh-CN" b="0" i="1" smtClean="0">
                                <a:latin typeface="Cambria Math" panose="02040503050406030204"/>
                              </a:rPr>
                            </m:ctrlPr>
                          </m:naryPr>
                          <m:sub/>
                          <m:sup/>
                          <m:e>
                            <m:r>
                              <a:rPr lang="en-US" altLang="zh-CN" b="0" i="1" smtClean="0">
                                <a:latin typeface="Cambria Math" panose="02040503050406030204"/>
                              </a:rPr>
                              <m:t>𝐴</m:t>
                            </m:r>
                          </m:e>
                        </m:nary>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nary>
                          <m:naryPr>
                            <m:chr m:val="⋂"/>
                            <m:subHide m:val="on"/>
                            <m:supHide m:val="on"/>
                            <m:ctrlPr>
                              <a:rPr lang="en-US" altLang="zh-CN" b="0" i="1" smtClean="0">
                                <a:latin typeface="Cambria Math" panose="02040503050406030204"/>
                              </a:rPr>
                            </m:ctrlPr>
                          </m:naryPr>
                          <m:sub/>
                          <m:sup/>
                          <m:e>
                            <m:bar>
                              <m:barPr>
                                <m:pos m:val="top"/>
                                <m:ctrlPr>
                                  <a:rPr lang="en-US" altLang="zh-CN" b="0" i="1" smtClean="0">
                                    <a:latin typeface="Cambria Math" panose="02040503050406030204"/>
                                  </a:rPr>
                                </m:ctrlPr>
                              </m:barPr>
                              <m:e>
                                <m:r>
                                  <a:rPr lang="en-US" altLang="zh-CN" b="0" i="1" smtClean="0">
                                    <a:latin typeface="Cambria Math" panose="02040503050406030204"/>
                                  </a:rPr>
                                  <m:t>𝐴</m:t>
                                </m:r>
                              </m:e>
                            </m:bar>
                          </m:e>
                        </m:nary>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d>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e>
                        <m:r>
                          <a:rPr lang="en-US" altLang="zh-CN" b="0" i="1" smtClean="0">
                            <a:latin typeface="Cambria Math" panose="02040503050406030204"/>
                          </a:rPr>
                          <m:t>𝐴</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bar>
                          <m:barPr>
                            <m:pos m:val="top"/>
                            <m:ctrlPr>
                              <a:rPr lang="en-US" altLang="zh-CN" b="0" i="1" smtClean="0">
                                <a:latin typeface="Cambria Math" panose="02040503050406030204"/>
                              </a:rPr>
                            </m:ctrlPr>
                          </m:barPr>
                          <m:e>
                            <m:r>
                              <a:rPr lang="en-US" altLang="zh-CN" b="0" i="1" smtClean="0">
                                <a:latin typeface="Cambria Math" panose="02040503050406030204"/>
                              </a:rPr>
                              <m:t>𝐴</m:t>
                            </m:r>
                          </m:e>
                        </m:bar>
                      </m:e>
                    </m:d>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e>
                        <m:bar>
                          <m:barPr>
                            <m:pos m:val="top"/>
                            <m:ctrlPr>
                              <a:rPr lang="en-US" altLang="zh-CN" b="0" i="1" smtClean="0">
                                <a:latin typeface="Cambria Math" panose="02040503050406030204"/>
                              </a:rPr>
                            </m:ctrlPr>
                          </m:barPr>
                          <m:e>
                            <m:r>
                              <a:rPr lang="en-US" altLang="zh-CN" b="0" i="1" smtClean="0">
                                <a:latin typeface="Cambria Math" panose="02040503050406030204"/>
                              </a:rPr>
                              <m:t>𝐴</m:t>
                            </m:r>
                          </m:e>
                        </m:bar>
                      </m:e>
                    </m:d>
                  </m:oMath>
                </a14:m>
                <a:endParaRPr lang="en-US" altLang="zh-CN" b="0" dirty="0" smtClean="0"/>
              </a:p>
              <a:p>
                <a:pPr algn="l"/>
                <a:r>
                  <a:rPr lang="zh-CN" altLang="en-US" dirty="0" smtClean="0">
                    <a:sym typeface="+mn-ea"/>
                  </a:rPr>
                  <a:t>把这个带入之前的等式</a:t>
                </a:r>
                <a:endParaRPr lang="en-US" altLang="zh-CN" dirty="0" smtClean="0"/>
              </a:p>
              <a:p>
                <a:pPr algn="l"/>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e>
                        <m:r>
                          <a:rPr lang="en-US" altLang="zh-CN" b="0" i="1" smtClean="0">
                            <a:latin typeface="Cambria Math" panose="02040503050406030204"/>
                          </a:rPr>
                          <m:t>𝐵</m:t>
                        </m:r>
                      </m:e>
                    </m:d>
                    <m:r>
                      <a:rPr lang="en-US" altLang="zh-CN" b="0" i="1" smtClean="0">
                        <a:latin typeface="Cambria Math" panose="02040503050406030204"/>
                      </a:rPr>
                      <m:t>=</m:t>
                    </m:r>
                    <m:f>
                      <m:fPr>
                        <m:ctrlPr>
                          <a:rPr lang="en-US" altLang="zh-CN" b="0" i="1" smtClean="0">
                            <a:latin typeface="Cambria Math" panose="02040503050406030204"/>
                          </a:rPr>
                        </m:ctrlPr>
                      </m:fPr>
                      <m:num>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d>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e>
                            <m:r>
                              <a:rPr lang="en-US" altLang="zh-CN" b="0" i="1" smtClean="0">
                                <a:latin typeface="Cambria Math" panose="02040503050406030204"/>
                              </a:rPr>
                              <m:t>𝐴</m:t>
                            </m:r>
                          </m:e>
                        </m:d>
                      </m:num>
                      <m:den>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𝐴</m:t>
                            </m:r>
                          </m:e>
                        </m:d>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e>
                            <m:r>
                              <a:rPr lang="en-US" altLang="zh-CN" b="0" i="1" smtClean="0">
                                <a:latin typeface="Cambria Math" panose="02040503050406030204"/>
                              </a:rPr>
                              <m:t>𝐴</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bar>
                              <m:barPr>
                                <m:pos m:val="top"/>
                                <m:ctrlPr>
                                  <a:rPr lang="en-US" altLang="zh-CN" b="0" i="1" smtClean="0">
                                    <a:latin typeface="Cambria Math" panose="02040503050406030204"/>
                                  </a:rPr>
                                </m:ctrlPr>
                              </m:barPr>
                              <m:e>
                                <m:r>
                                  <a:rPr lang="en-US" altLang="zh-CN" b="0" i="1" smtClean="0">
                                    <a:latin typeface="Cambria Math" panose="02040503050406030204"/>
                                  </a:rPr>
                                  <m:t>𝐴</m:t>
                                </m:r>
                              </m:e>
                            </m:bar>
                          </m:e>
                        </m:d>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𝐵</m:t>
                            </m:r>
                          </m:e>
                          <m:e>
                            <m:bar>
                              <m:barPr>
                                <m:pos m:val="top"/>
                                <m:ctrlPr>
                                  <a:rPr lang="en-US" altLang="zh-CN" b="0" i="1" smtClean="0">
                                    <a:latin typeface="Cambria Math" panose="02040503050406030204"/>
                                  </a:rPr>
                                </m:ctrlPr>
                              </m:barPr>
                              <m:e>
                                <m:r>
                                  <a:rPr lang="en-US" altLang="zh-CN" b="0" i="1" smtClean="0">
                                    <a:latin typeface="Cambria Math" panose="02040503050406030204"/>
                                  </a:rPr>
                                  <m:t>𝐴</m:t>
                                </m:r>
                              </m:e>
                            </m:bar>
                          </m:e>
                        </m:d>
                      </m:den>
                    </m:f>
                  </m:oMath>
                </a14:m>
                <a:endParaRPr lang="zh-CN" altLang="en-US" dirty="0"/>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随机变量与概率密度</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离散随机变量</a:t>
                </a:r>
                <a:r>
                  <a:rPr lang="en-US" altLang="zh-CN" dirty="0" smtClean="0">
                    <a:sym typeface="+mn-ea"/>
                  </a:rPr>
                  <a:t>X</a:t>
                </a:r>
                <a:r>
                  <a:rPr lang="zh-CN" altLang="en-US" dirty="0" smtClean="0">
                    <a:sym typeface="+mn-ea"/>
                  </a:rPr>
                  <a:t>是从一个有限或无限可数样本空间</a:t>
                </a:r>
                <a:r>
                  <a:rPr lang="en-US" altLang="zh-CN" dirty="0" smtClean="0">
                    <a:sym typeface="+mn-ea"/>
                  </a:rPr>
                  <a:t>S</a:t>
                </a:r>
                <a:r>
                  <a:rPr lang="zh-CN" altLang="en-US" dirty="0" smtClean="0">
                    <a:sym typeface="+mn-ea"/>
                  </a:rPr>
                  <a:t>到实数的函数</a:t>
                </a:r>
                <a:endParaRPr lang="en-US" altLang="zh-CN" dirty="0" smtClean="0"/>
              </a:p>
              <a:p>
                <a:pPr algn="l"/>
                <a:r>
                  <a:rPr lang="zh-CN" altLang="en-US" dirty="0" smtClean="0">
                    <a:sym typeface="+mn-ea"/>
                  </a:rPr>
                  <a:t>对于随机变量</a:t>
                </a:r>
                <a:r>
                  <a:rPr lang="en-US" altLang="zh-CN" dirty="0" smtClean="0">
                    <a:sym typeface="+mn-ea"/>
                  </a:rPr>
                  <a:t>X</a:t>
                </a:r>
                <a:r>
                  <a:rPr lang="zh-CN" altLang="en-US" dirty="0" smtClean="0">
                    <a:sym typeface="+mn-ea"/>
                  </a:rPr>
                  <a:t>和实数</a:t>
                </a:r>
                <a:r>
                  <a:rPr lang="en-US" altLang="zh-CN" dirty="0" smtClean="0">
                    <a:sym typeface="+mn-ea"/>
                  </a:rPr>
                  <a:t>x</a:t>
                </a:r>
                <a:endParaRPr lang="en-US" altLang="zh-CN" dirty="0"/>
              </a:p>
              <a:p>
                <a:pPr algn="l"/>
                <a:r>
                  <a:rPr lang="zh-CN" altLang="en-US" dirty="0" smtClean="0">
                    <a:sym typeface="+mn-ea"/>
                  </a:rPr>
                  <a:t>定义事件</a:t>
                </a:r>
                <a14:m>
                  <m:oMath xmlns:m="http://schemas.openxmlformats.org/officeDocument/2006/math">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r>
                      <a:rPr lang="zh-CN" altLang="en-US" b="0" i="1" smtClean="0">
                        <a:latin typeface="Cambria Math" panose="02040503050406030204"/>
                      </a:rPr>
                      <m:t>为</m:t>
                    </m:r>
                    <m:d>
                      <m:dPr>
                        <m:begChr m:val="{"/>
                        <m:endChr m:val="}"/>
                        <m:ctrlPr>
                          <a:rPr lang="en-US" altLang="zh-CN" b="0" i="1" smtClean="0">
                            <a:latin typeface="Cambria Math" panose="02040503050406030204"/>
                          </a:rPr>
                        </m:ctrlPr>
                      </m:dPr>
                      <m:e>
                        <m:r>
                          <a:rPr lang="en-US" altLang="zh-CN" b="0" i="1" smtClean="0">
                            <a:latin typeface="Cambria Math" panose="02040503050406030204"/>
                          </a:rPr>
                          <m:t>𝑠</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𝑆</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𝑋</m:t>
                        </m:r>
                        <m:d>
                          <m:dPr>
                            <m:ctrlPr>
                              <a:rPr lang="en-US" altLang="zh-CN" b="0" i="1" smtClean="0">
                                <a:latin typeface="Cambria Math" panose="02040503050406030204"/>
                                <a:ea typeface="Cambria Math" panose="02040503050406030204"/>
                              </a:rPr>
                            </m:ctrlPr>
                          </m:dPr>
                          <m:e>
                            <m:r>
                              <a:rPr lang="en-US" altLang="zh-CN" b="0" i="1" smtClean="0">
                                <a:latin typeface="Cambria Math" panose="02040503050406030204"/>
                                <a:ea typeface="Cambria Math" panose="02040503050406030204"/>
                              </a:rPr>
                              <m:t>𝑠</m:t>
                            </m:r>
                          </m:e>
                        </m:d>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𝑥</m:t>
                        </m:r>
                      </m:e>
                    </m:d>
                  </m:oMath>
                </a14:m>
                <a:endParaRPr lang="en-US" altLang="zh-CN" b="0" dirty="0" smtClean="0"/>
              </a:p>
              <a:p>
                <a:pPr algn="l"/>
                <a:r>
                  <a:rPr lang="zh-CN" altLang="en-US" dirty="0" smtClean="0">
                    <a:sym typeface="+mn-ea"/>
                  </a:rPr>
                  <a:t>那么</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e>
                    </m:d>
                    <m:r>
                      <a:rPr lang="en-US" altLang="zh-CN" b="0" i="1" smtClean="0">
                        <a:latin typeface="Cambria Math" panose="02040503050406030204"/>
                      </a:rPr>
                      <m:t>=</m:t>
                    </m:r>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𝑠</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𝑆</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𝑋</m:t>
                        </m:r>
                        <m:d>
                          <m:dPr>
                            <m:ctrlPr>
                              <a:rPr lang="en-US" altLang="zh-CN" b="0" i="1" smtClean="0">
                                <a:latin typeface="Cambria Math" panose="02040503050406030204"/>
                                <a:ea typeface="Cambria Math" panose="02040503050406030204"/>
                              </a:rPr>
                            </m:ctrlPr>
                          </m:dPr>
                          <m:e>
                            <m:r>
                              <a:rPr lang="en-US" altLang="zh-CN" b="0" i="1" smtClean="0">
                                <a:latin typeface="Cambria Math" panose="02040503050406030204"/>
                                <a:ea typeface="Cambria Math" panose="02040503050406030204"/>
                              </a:rPr>
                              <m:t>𝑠</m:t>
                            </m:r>
                          </m:e>
                        </m:d>
                        <m:r>
                          <m:rPr>
                            <m:brk m:alnAt="7"/>
                          </m:rP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𝑥</m:t>
                        </m:r>
                      </m:sub>
                      <m:sup/>
                      <m:e>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𝑠</m:t>
                            </m:r>
                          </m:e>
                        </m:d>
                      </m:e>
                    </m:nary>
                  </m:oMath>
                </a14:m>
                <a:endParaRPr lang="en-US" altLang="zh-CN" b="0" dirty="0" smtClean="0"/>
              </a:p>
              <a:p>
                <a:pPr algn="l"/>
                <a:r>
                  <a:rPr lang="zh-CN" altLang="en-US" dirty="0" smtClean="0">
                    <a:sym typeface="+mn-ea"/>
                  </a:rPr>
                  <a:t>函数</a:t>
                </a:r>
                <a14:m>
                  <m:oMath xmlns:m="http://schemas.openxmlformats.org/officeDocument/2006/math">
                    <m:r>
                      <a:rPr lang="en-US" altLang="zh-CN" b="0" i="1" smtClean="0">
                        <a:latin typeface="Cambria Math" panose="02040503050406030204"/>
                      </a:rPr>
                      <m:t>𝑓</m:t>
                    </m:r>
                    <m:d>
                      <m:dPr>
                        <m:ctrlPr>
                          <a:rPr lang="en-US" altLang="zh-CN" b="0" i="1" smtClean="0">
                            <a:latin typeface="Cambria Math" panose="02040503050406030204"/>
                          </a:rPr>
                        </m:ctrlPr>
                      </m:dPr>
                      <m:e>
                        <m:r>
                          <a:rPr lang="en-US" altLang="zh-CN" b="0" i="1" smtClean="0">
                            <a:latin typeface="Cambria Math" panose="02040503050406030204"/>
                          </a:rPr>
                          <m:t>𝑥</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e>
                    </m:d>
                  </m:oMath>
                </a14:m>
                <a:r>
                  <a:rPr lang="zh-CN" altLang="en-US" dirty="0" smtClean="0">
                    <a:sym typeface="+mn-ea"/>
                  </a:rPr>
                  <a:t>是随机变量</a:t>
                </a:r>
                <a:r>
                  <a:rPr lang="en-US" altLang="zh-CN" dirty="0" smtClean="0">
                    <a:sym typeface="+mn-ea"/>
                  </a:rPr>
                  <a:t>X</a:t>
                </a:r>
                <a:r>
                  <a:rPr lang="zh-CN" altLang="en-US" dirty="0" smtClean="0">
                    <a:sym typeface="+mn-ea"/>
                  </a:rPr>
                  <a:t>的概率密度函数</a:t>
                </a:r>
                <a:endParaRPr lang="en-US" altLang="zh-CN" dirty="0" smtClean="0"/>
              </a:p>
              <a:p>
                <a:pPr algn="l"/>
                <a:r>
                  <a:rPr lang="zh-CN" altLang="en-US" dirty="0" smtClean="0">
                    <a:sym typeface="+mn-ea"/>
                  </a:rPr>
                  <a:t>可知</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e>
                    </m:d>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0</m:t>
                    </m:r>
                    <m:r>
                      <a:rPr lang="zh-CN" altLang="en-US" b="0" i="1" smtClean="0">
                        <a:latin typeface="Cambria Math" panose="02040503050406030204"/>
                        <a:ea typeface="Cambria Math" panose="02040503050406030204"/>
                      </a:rPr>
                      <m:t>且</m:t>
                    </m:r>
                    <m:nary>
                      <m:naryPr>
                        <m:chr m:val="∑"/>
                        <m:supHide m:val="on"/>
                        <m:ctrlPr>
                          <a:rPr lang="zh-CN" altLang="en-US" b="0" i="1" smtClean="0">
                            <a:latin typeface="Cambria Math" panose="02040503050406030204"/>
                            <a:ea typeface="Cambria Math" panose="02040503050406030204"/>
                          </a:rPr>
                        </m:ctrlPr>
                      </m:naryPr>
                      <m:sub>
                        <m:r>
                          <m:rPr>
                            <m:brk m:alnAt="7"/>
                          </m:rPr>
                          <a:rPr lang="en-US" altLang="zh-CN" b="0" i="1" smtClean="0">
                            <a:latin typeface="Cambria Math" panose="02040503050406030204"/>
                            <a:ea typeface="Cambria Math" panose="02040503050406030204"/>
                          </a:rPr>
                          <m:t>𝑥</m:t>
                        </m:r>
                      </m:sub>
                      <m:sup/>
                      <m:e>
                        <m:r>
                          <a:rPr lang="en-US" altLang="zh-CN" b="0" i="1" smtClean="0">
                            <a:latin typeface="Cambria Math" panose="02040503050406030204"/>
                            <a:ea typeface="Cambria Math" panose="02040503050406030204"/>
                          </a:rPr>
                          <m:t>𝑃𝑟</m:t>
                        </m:r>
                        <m:d>
                          <m:dPr>
                            <m:begChr m:val="{"/>
                            <m:endChr m:val="}"/>
                            <m:ctrlPr>
                              <a:rPr lang="en-US" altLang="zh-CN" b="0" i="1" smtClean="0">
                                <a:latin typeface="Cambria Math" panose="02040503050406030204"/>
                                <a:ea typeface="Cambria Math" panose="02040503050406030204"/>
                              </a:rPr>
                            </m:ctrlPr>
                          </m:dPr>
                          <m:e>
                            <m:r>
                              <a:rPr lang="en-US" altLang="zh-CN" b="0" i="1" smtClean="0">
                                <a:latin typeface="Cambria Math" panose="02040503050406030204"/>
                                <a:ea typeface="Cambria Math" panose="02040503050406030204"/>
                              </a:rPr>
                              <m:t>𝑋</m:t>
                            </m:r>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𝑥</m:t>
                            </m:r>
                          </m:e>
                        </m:d>
                      </m:e>
                    </m:nary>
                    <m:r>
                      <a:rPr lang="en-US" altLang="zh-CN" b="0" i="1" smtClean="0">
                        <a:latin typeface="Cambria Math" panose="02040503050406030204"/>
                        <a:ea typeface="Cambria Math" panose="02040503050406030204"/>
                      </a:rPr>
                      <m:t>=</m:t>
                    </m:r>
                    <m:r>
                      <a:rPr lang="en-US" altLang="zh-CN" b="0" i="1" smtClean="0">
                        <a:latin typeface="Cambria Math" panose="02040503050406030204"/>
                        <a:ea typeface="Cambria Math" panose="02040503050406030204"/>
                      </a:rPr>
                      <m:t>1</m:t>
                    </m:r>
                  </m:oMath>
                </a14:m>
                <a:endParaRPr lang="en-US" altLang="zh-CN" dirty="0" smtClean="0"/>
              </a:p>
              <a:p>
                <a:pPr algn="l"/>
                <a:endParaRPr lang="zh-CN" altLang="en-US" dirty="0"/>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考虑投掷一对均匀的六面体骰子</a:t>
                </a:r>
                <a:endParaRPr lang="en-US" altLang="zh-CN" dirty="0" smtClean="0"/>
              </a:p>
              <a:p>
                <a:pPr algn="l"/>
                <a:r>
                  <a:rPr lang="zh-CN" altLang="en-US" dirty="0" smtClean="0">
                    <a:sym typeface="+mn-ea"/>
                  </a:rPr>
                  <a:t>样本空间</a:t>
                </a:r>
                <a:r>
                  <a:rPr lang="en-US" altLang="zh-CN" dirty="0">
                    <a:sym typeface="+mn-ea"/>
                  </a:rPr>
                  <a:t>S</a:t>
                </a:r>
                <a:r>
                  <a:rPr lang="zh-CN" altLang="en-US" dirty="0" smtClean="0">
                    <a:sym typeface="+mn-ea"/>
                  </a:rPr>
                  <a:t>中有</a:t>
                </a:r>
                <a:r>
                  <a:rPr lang="en-US" altLang="zh-CN" dirty="0" smtClean="0">
                    <a:sym typeface="+mn-ea"/>
                  </a:rPr>
                  <a:t>36</a:t>
                </a:r>
                <a:r>
                  <a:rPr lang="zh-CN" altLang="en-US" dirty="0" smtClean="0">
                    <a:sym typeface="+mn-ea"/>
                  </a:rPr>
                  <a:t>个可能的基本事件</a:t>
                </a:r>
                <a:r>
                  <a:rPr lang="en-US" altLang="zh-CN" dirty="0" smtClean="0">
                    <a:sym typeface="+mn-ea"/>
                  </a:rPr>
                  <a:t>s</a:t>
                </a:r>
                <a:endParaRPr lang="en-US" altLang="zh-CN" dirty="0" smtClean="0"/>
              </a:p>
              <a:p>
                <a:pPr algn="l"/>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𝑠</m:t>
                        </m:r>
                      </m:e>
                    </m:d>
                    <m:r>
                      <a:rPr lang="en-US" altLang="zh-CN" b="0" i="1" smtClean="0">
                        <a:latin typeface="Cambria Math" panose="02040503050406030204"/>
                      </a:rPr>
                      <m:t>=</m:t>
                    </m:r>
                    <m:f>
                      <m:fPr>
                        <m:ctrlPr>
                          <a:rPr lang="en-US" altLang="zh-CN" b="0" i="1" smtClean="0">
                            <a:latin typeface="Cambria Math" panose="02040503050406030204"/>
                          </a:rPr>
                        </m:ctrlPr>
                      </m:fPr>
                      <m:num>
                        <m:r>
                          <a:rPr lang="en-US" altLang="zh-CN" b="0" i="1" smtClean="0">
                            <a:latin typeface="Cambria Math" panose="02040503050406030204"/>
                          </a:rPr>
                          <m:t>1</m:t>
                        </m:r>
                      </m:num>
                      <m:den>
                        <m:r>
                          <a:rPr lang="en-US" altLang="zh-CN" b="0" i="1" smtClean="0">
                            <a:latin typeface="Cambria Math" panose="02040503050406030204"/>
                          </a:rPr>
                          <m:t>36</m:t>
                        </m:r>
                      </m:den>
                    </m:f>
                  </m:oMath>
                </a14:m>
                <a:endParaRPr lang="en-US" altLang="zh-CN" b="0" dirty="0" smtClean="0"/>
              </a:p>
              <a:p>
                <a:pPr algn="l"/>
                <a:r>
                  <a:rPr lang="zh-CN" altLang="en-US" dirty="0" smtClean="0">
                    <a:sym typeface="+mn-ea"/>
                  </a:rPr>
                  <a:t>定义随机变量</a:t>
                </a:r>
                <a:r>
                  <a:rPr lang="en-US" altLang="zh-CN" dirty="0" smtClean="0">
                    <a:sym typeface="+mn-ea"/>
                  </a:rPr>
                  <a:t>X</a:t>
                </a:r>
                <a:r>
                  <a:rPr lang="zh-CN" altLang="en-US" dirty="0" smtClean="0">
                    <a:sym typeface="+mn-ea"/>
                  </a:rPr>
                  <a:t>为两个骰子中最大的那个</a:t>
                </a:r>
                <a:endParaRPr lang="en-US" altLang="zh-CN" dirty="0" smtClean="0"/>
              </a:p>
              <a:p>
                <a:pPr algn="l"/>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3</m:t>
                        </m:r>
                      </m:e>
                    </m:d>
                    <m:r>
                      <a:rPr lang="en-US" altLang="zh-CN" b="0" i="1" smtClean="0">
                        <a:latin typeface="Cambria Math" panose="02040503050406030204"/>
                      </a:rPr>
                      <m:t>=</m:t>
                    </m:r>
                    <m:f>
                      <m:fPr>
                        <m:ctrlPr>
                          <a:rPr lang="en-US" altLang="zh-CN" b="0" i="1" smtClean="0">
                            <a:latin typeface="Cambria Math" panose="02040503050406030204"/>
                          </a:rPr>
                        </m:ctrlPr>
                      </m:fPr>
                      <m:num>
                        <m:r>
                          <a:rPr lang="en-US" altLang="zh-CN" b="0" i="1" smtClean="0">
                            <a:latin typeface="Cambria Math" panose="02040503050406030204"/>
                          </a:rPr>
                          <m:t>5</m:t>
                        </m:r>
                      </m:num>
                      <m:den>
                        <m:r>
                          <a:rPr lang="en-US" altLang="zh-CN" b="0" i="1" smtClean="0">
                            <a:latin typeface="Cambria Math" panose="02040503050406030204"/>
                          </a:rPr>
                          <m:t>36</m:t>
                        </m:r>
                      </m:den>
                    </m:f>
                  </m:oMath>
                </a14:m>
                <a:endParaRPr lang="en-US" altLang="zh-CN" b="0" dirty="0" smtClean="0"/>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随机变量的关系</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可以在同一个样本空间里定义若干个随机变量</a:t>
                </a:r>
                <a:endParaRPr lang="en-US" altLang="zh-CN" dirty="0" smtClean="0"/>
              </a:p>
              <a:p>
                <a:pPr algn="l"/>
                <a:r>
                  <a:rPr lang="zh-CN" altLang="en-US" dirty="0" smtClean="0">
                    <a:sym typeface="+mn-ea"/>
                  </a:rPr>
                  <a:t>若</a:t>
                </a:r>
                <a:r>
                  <a:rPr lang="en-US" altLang="zh-CN" dirty="0" smtClean="0">
                    <a:sym typeface="+mn-ea"/>
                  </a:rPr>
                  <a:t>X</a:t>
                </a:r>
                <a:r>
                  <a:rPr lang="zh-CN" altLang="en-US" dirty="0" smtClean="0">
                    <a:sym typeface="+mn-ea"/>
                  </a:rPr>
                  <a:t>和</a:t>
                </a:r>
                <a:r>
                  <a:rPr lang="en-US" altLang="zh-CN" dirty="0" smtClean="0">
                    <a:sym typeface="+mn-ea"/>
                  </a:rPr>
                  <a:t>Y</a:t>
                </a:r>
                <a:r>
                  <a:rPr lang="zh-CN" altLang="en-US" dirty="0" smtClean="0">
                    <a:sym typeface="+mn-ea"/>
                  </a:rPr>
                  <a:t>是随机变量</a:t>
                </a:r>
                <a:endParaRPr lang="en-US" altLang="zh-CN" dirty="0" smtClean="0"/>
              </a:p>
              <a:p>
                <a:pPr algn="l"/>
                <a:r>
                  <a:rPr lang="zh-CN" altLang="en-US" dirty="0" smtClean="0">
                    <a:sym typeface="+mn-ea"/>
                  </a:rPr>
                  <a:t>函数</a:t>
                </a:r>
                <a14:m>
                  <m:oMath xmlns:m="http://schemas.openxmlformats.org/officeDocument/2006/math">
                    <m:r>
                      <a:rPr lang="en-US" altLang="zh-CN" b="0" i="1" smtClean="0">
                        <a:latin typeface="Cambria Math" panose="02040503050406030204"/>
                      </a:rPr>
                      <m:t>𝑓</m:t>
                    </m:r>
                    <m:d>
                      <m:dPr>
                        <m:ctrlPr>
                          <a:rPr lang="en-US" altLang="zh-CN" b="0" i="1" smtClean="0">
                            <a:latin typeface="Cambria Math" panose="02040503050406030204"/>
                          </a:rPr>
                        </m:ctrlPr>
                      </m:dPr>
                      <m:e>
                        <m:r>
                          <a:rPr lang="en-US" altLang="zh-CN" b="0" i="1" smtClean="0">
                            <a:latin typeface="Cambria Math" panose="02040503050406030204"/>
                          </a:rPr>
                          <m:t>𝑥</m:t>
                        </m:r>
                        <m:r>
                          <a:rPr lang="en-US" altLang="zh-CN" b="0" i="1" smtClean="0">
                            <a:latin typeface="Cambria Math" panose="02040503050406030204"/>
                          </a:rPr>
                          <m:t>,</m:t>
                        </m:r>
                        <m:r>
                          <a:rPr lang="en-US" altLang="zh-CN" b="0" i="1" smtClean="0">
                            <a:latin typeface="Cambria Math" panose="02040503050406030204"/>
                          </a:rPr>
                          <m:t>𝑦</m:t>
                        </m:r>
                      </m:e>
                    </m:d>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r>
                          <a:rPr lang="zh-CN" altLang="en-US" b="0" i="1" smtClean="0">
                            <a:latin typeface="Cambria Math" panose="02040503050406030204"/>
                          </a:rPr>
                          <m:t>且</m:t>
                        </m:r>
                        <m:r>
                          <m:rPr>
                            <m:sty m:val="p"/>
                          </m:rPr>
                          <a:rPr lang="en-US" altLang="zh-CN" i="1">
                            <a:latin typeface="Cambria Math" panose="02040503050406030204"/>
                          </a:rPr>
                          <m:t>Y</m:t>
                        </m:r>
                        <m:r>
                          <a:rPr lang="en-US" altLang="zh-CN" i="1">
                            <a:latin typeface="Cambria Math" panose="02040503050406030204"/>
                          </a:rPr>
                          <m:t>=</m:t>
                        </m:r>
                        <m:r>
                          <a:rPr lang="en-US" altLang="zh-CN" b="0" i="1" smtClean="0">
                            <a:latin typeface="Cambria Math" panose="02040503050406030204"/>
                          </a:rPr>
                          <m:t>𝑦</m:t>
                        </m:r>
                      </m:e>
                    </m:d>
                    <m:r>
                      <a:rPr lang="zh-CN" altLang="en-US" b="0" i="1" smtClean="0">
                        <a:latin typeface="Cambria Math" panose="02040503050406030204"/>
                      </a:rPr>
                      <m:t>是</m:t>
                    </m:r>
                    <m:r>
                      <a:rPr lang="en-US" altLang="zh-CN" b="0" i="1" smtClean="0">
                        <a:latin typeface="Cambria Math" panose="02040503050406030204"/>
                      </a:rPr>
                      <m:t>𝑋</m:t>
                    </m:r>
                    <m:r>
                      <a:rPr lang="zh-CN" altLang="en-US" b="0" i="1" smtClean="0">
                        <a:latin typeface="Cambria Math" panose="02040503050406030204"/>
                      </a:rPr>
                      <m:t>与</m:t>
                    </m:r>
                    <m:r>
                      <a:rPr lang="en-US" altLang="zh-CN" b="0" i="1" smtClean="0">
                        <a:latin typeface="Cambria Math" panose="02040503050406030204"/>
                      </a:rPr>
                      <m:t>𝑌</m:t>
                    </m:r>
                    <m:r>
                      <a:rPr lang="zh-CN" altLang="en-US" b="0" i="1" smtClean="0">
                        <a:latin typeface="Cambria Math" panose="02040503050406030204"/>
                      </a:rPr>
                      <m:t>的</m:t>
                    </m:r>
                    <m:r>
                      <a:rPr lang="zh-CN" altLang="en-US" i="1">
                        <a:latin typeface="Cambria Math" panose="02040503050406030204"/>
                      </a:rPr>
                      <m:t>联合</m:t>
                    </m:r>
                    <m:r>
                      <a:rPr lang="zh-CN" altLang="en-US" i="1" smtClean="0">
                        <a:latin typeface="Cambria Math" panose="02040503050406030204"/>
                      </a:rPr>
                      <m:t>概率</m:t>
                    </m:r>
                    <m:r>
                      <a:rPr lang="zh-CN" altLang="en-US" i="1">
                        <a:latin typeface="Cambria Math" panose="02040503050406030204"/>
                      </a:rPr>
                      <m:t>密度</m:t>
                    </m:r>
                    <m:r>
                      <a:rPr lang="zh-CN" altLang="en-US" i="1" smtClean="0">
                        <a:latin typeface="Cambria Math" panose="02040503050406030204"/>
                      </a:rPr>
                      <m:t>函数</m:t>
                    </m:r>
                  </m:oMath>
                </a14:m>
                <a:endParaRPr lang="en-US" altLang="zh-CN" dirty="0" smtClean="0"/>
              </a:p>
              <a:p>
                <a:pPr algn="l"/>
                <a:r>
                  <a:rPr lang="zh-CN" altLang="en-US" dirty="0" smtClean="0">
                    <a:sym typeface="+mn-ea"/>
                  </a:rPr>
                  <a:t>对于定值</a:t>
                </a:r>
                <a:r>
                  <a:rPr lang="en-US" altLang="zh-CN" dirty="0" smtClean="0">
                    <a:sym typeface="+mn-ea"/>
                  </a:rPr>
                  <a:t>y</a:t>
                </a:r>
                <a:r>
                  <a:rPr lang="zh-CN" altLang="en-US" dirty="0" smtClean="0">
                    <a:sym typeface="+mn-ea"/>
                  </a:rPr>
                  <a:t>，</a:t>
                </a:r>
                <a14:m>
                  <m:oMath xmlns:m="http://schemas.openxmlformats.org/officeDocument/2006/math">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𝑌</m:t>
                        </m:r>
                        <m:r>
                          <a:rPr lang="en-US" altLang="zh-CN" b="0" i="1" smtClean="0">
                            <a:latin typeface="Cambria Math" panose="02040503050406030204"/>
                          </a:rPr>
                          <m:t>=</m:t>
                        </m:r>
                        <m:r>
                          <a:rPr lang="en-US" altLang="zh-CN" b="0" i="1" smtClean="0">
                            <a:latin typeface="Cambria Math" panose="02040503050406030204"/>
                          </a:rPr>
                          <m:t>𝑦</m:t>
                        </m:r>
                      </m:e>
                    </m:d>
                    <m:r>
                      <a:rPr lang="en-US" altLang="zh-CN" b="0" i="1" smtClean="0">
                        <a:latin typeface="Cambria Math" panose="02040503050406030204"/>
                      </a:rPr>
                      <m:t>=</m:t>
                    </m:r>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𝑥</m:t>
                        </m:r>
                      </m:sub>
                      <m:sup/>
                      <m:e>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r>
                              <a:rPr lang="zh-CN" altLang="en-US" b="0" i="1" smtClean="0">
                                <a:latin typeface="Cambria Math" panose="02040503050406030204"/>
                              </a:rPr>
                              <m:t>且</m:t>
                            </m:r>
                            <m:r>
                              <m:rPr>
                                <m:sty m:val="p"/>
                              </m:rPr>
                              <a:rPr lang="en-US" altLang="zh-CN" i="1">
                                <a:latin typeface="Cambria Math" panose="02040503050406030204"/>
                              </a:rPr>
                              <m:t>Y</m:t>
                            </m:r>
                            <m:r>
                              <a:rPr lang="en-US" altLang="zh-CN" i="1">
                                <a:latin typeface="Cambria Math" panose="02040503050406030204"/>
                              </a:rPr>
                              <m:t>=</m:t>
                            </m:r>
                            <m:r>
                              <a:rPr lang="en-US" altLang="zh-CN" b="0" i="1" smtClean="0">
                                <a:latin typeface="Cambria Math" panose="02040503050406030204"/>
                              </a:rPr>
                              <m:t>𝑦</m:t>
                            </m:r>
                          </m:e>
                        </m:d>
                      </m:e>
                    </m:nary>
                  </m:oMath>
                </a14:m>
                <a:endParaRPr lang="en-US" altLang="zh-CN" b="0" dirty="0" smtClean="0"/>
              </a:p>
              <a:p>
                <a:pPr algn="l"/>
                <a:r>
                  <a:rPr lang="zh-CN" altLang="en-US" dirty="0" smtClean="0">
                    <a:sym typeface="+mn-ea"/>
                  </a:rPr>
                  <a:t>对于定值</a:t>
                </a:r>
                <a:r>
                  <a:rPr lang="en-US" altLang="zh-CN" dirty="0" smtClean="0">
                    <a:sym typeface="+mn-ea"/>
                  </a:rPr>
                  <a:t>x</a:t>
                </a:r>
                <a:r>
                  <a:rPr lang="zh-CN" altLang="en-US" dirty="0" smtClean="0">
                    <a:sym typeface="+mn-ea"/>
                  </a:rPr>
                  <a:t>，</a:t>
                </a:r>
                <a14:m>
                  <m:oMath xmlns:m="http://schemas.openxmlformats.org/officeDocument/2006/math">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𝑌</m:t>
                        </m:r>
                        <m:r>
                          <a:rPr lang="en-US" altLang="zh-CN" i="1">
                            <a:latin typeface="Cambria Math" panose="02040503050406030204"/>
                          </a:rPr>
                          <m:t>=</m:t>
                        </m:r>
                        <m:r>
                          <a:rPr lang="en-US" altLang="zh-CN" i="1">
                            <a:latin typeface="Cambria Math" panose="02040503050406030204"/>
                          </a:rPr>
                          <m:t>𝑦</m:t>
                        </m:r>
                      </m:e>
                    </m:d>
                    <m:r>
                      <a:rPr lang="en-US" altLang="zh-CN" i="1">
                        <a:latin typeface="Cambria Math" panose="02040503050406030204"/>
                      </a:rPr>
                      <m:t>=</m:t>
                    </m:r>
                    <m:nary>
                      <m:naryPr>
                        <m:chr m:val="∑"/>
                        <m:supHide m:val="on"/>
                        <m:ctrlPr>
                          <a:rPr lang="en-US" altLang="zh-CN" i="1" smtClean="0">
                            <a:latin typeface="Cambria Math" panose="02040503050406030204"/>
                          </a:rPr>
                        </m:ctrlPr>
                      </m:naryPr>
                      <m:sub>
                        <m:r>
                          <m:rPr>
                            <m:brk m:alnAt="7"/>
                          </m:rPr>
                          <a:rPr lang="en-US" altLang="zh-CN" b="0" i="1" smtClean="0">
                            <a:latin typeface="Cambria Math" panose="02040503050406030204"/>
                          </a:rPr>
                          <m:t>𝑦</m:t>
                        </m:r>
                      </m:sub>
                      <m:sup/>
                      <m:e>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r>
                              <a:rPr lang="zh-CN" altLang="en-US" b="0" i="1" smtClean="0">
                                <a:latin typeface="Cambria Math" panose="02040503050406030204"/>
                              </a:rPr>
                              <m:t>且</m:t>
                            </m:r>
                            <m:r>
                              <m:rPr>
                                <m:sty m:val="p"/>
                              </m:rPr>
                              <a:rPr lang="en-US" altLang="zh-CN" i="1">
                                <a:latin typeface="Cambria Math" panose="02040503050406030204"/>
                              </a:rPr>
                              <m:t>Y</m:t>
                            </m:r>
                            <m:r>
                              <a:rPr lang="en-US" altLang="zh-CN" i="1">
                                <a:latin typeface="Cambria Math" panose="02040503050406030204"/>
                              </a:rPr>
                              <m:t>=</m:t>
                            </m:r>
                            <m:r>
                              <a:rPr lang="en-US" altLang="zh-CN" b="0" i="1" smtClean="0">
                                <a:latin typeface="Cambria Math" panose="02040503050406030204"/>
                              </a:rPr>
                              <m:t>𝑦</m:t>
                            </m:r>
                          </m:e>
                        </m:d>
                      </m:e>
                    </m:nary>
                  </m:oMath>
                </a14:m>
                <a:endParaRPr lang="en-US" altLang="zh-CN" b="0" i="1" smtClean="0">
                  <a:latin typeface="Cambria Math" panose="02040503050406030204"/>
                </a:endParaRPr>
              </a:p>
              <a:p>
                <a:pPr algn="l"/>
                <a:r>
                  <a:rPr lang="zh-CN" altLang="en-US" dirty="0">
                    <a:sym typeface="+mn-ea"/>
                  </a:rPr>
                  <a:t>与之前的类似</a:t>
                </a:r>
                <a:endParaRPr lang="en-US" altLang="zh-CN" dirty="0"/>
              </a:p>
              <a:p>
                <a:pPr algn="l"/>
                <a14:m>
                  <m:oMath xmlns:m="http://schemas.openxmlformats.org/officeDocument/2006/math">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𝑋</m:t>
                        </m:r>
                        <m:r>
                          <a:rPr lang="en-US" altLang="zh-CN" i="1">
                            <a:latin typeface="Cambria Math" panose="02040503050406030204"/>
                          </a:rPr>
                          <m:t>=</m:t>
                        </m:r>
                        <m:r>
                          <a:rPr lang="en-US" altLang="zh-CN" i="1">
                            <a:latin typeface="Cambria Math" panose="02040503050406030204"/>
                          </a:rPr>
                          <m:t>𝑥</m:t>
                        </m:r>
                      </m:e>
                      <m:e>
                        <m:r>
                          <a:rPr lang="en-US" altLang="zh-CN" i="1">
                            <a:latin typeface="Cambria Math" panose="02040503050406030204"/>
                          </a:rPr>
                          <m:t>𝑌</m:t>
                        </m:r>
                        <m:r>
                          <a:rPr lang="en-US" altLang="zh-CN" i="1">
                            <a:latin typeface="Cambria Math" panose="02040503050406030204"/>
                          </a:rPr>
                          <m:t>=</m:t>
                        </m:r>
                        <m:r>
                          <a:rPr lang="en-US" altLang="zh-CN" i="1">
                            <a:latin typeface="Cambria Math" panose="02040503050406030204"/>
                          </a:rPr>
                          <m:t>𝑦</m:t>
                        </m:r>
                      </m:e>
                    </m:d>
                    <m:r>
                      <a:rPr lang="en-US" altLang="zh-CN" i="1">
                        <a:latin typeface="Cambria Math" panose="02040503050406030204"/>
                      </a:rPr>
                      <m:t>=</m:t>
                    </m:r>
                    <m:f>
                      <m:fPr>
                        <m:ctrlPr>
                          <a:rPr lang="en-US" altLang="zh-CN" i="1">
                            <a:latin typeface="Cambria Math" panose="02040503050406030204"/>
                          </a:rPr>
                        </m:ctrlPr>
                      </m:fPr>
                      <m:num>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𝑋</m:t>
                            </m:r>
                            <m:r>
                              <a:rPr lang="en-US" altLang="zh-CN" i="1">
                                <a:latin typeface="Cambria Math" panose="02040503050406030204"/>
                              </a:rPr>
                              <m:t>=</m:t>
                            </m:r>
                            <m:r>
                              <a:rPr lang="en-US" altLang="zh-CN" i="1">
                                <a:latin typeface="Cambria Math" panose="02040503050406030204"/>
                              </a:rPr>
                              <m:t>𝑥</m:t>
                            </m:r>
                            <m:r>
                              <a:rPr lang="zh-CN" altLang="en-US" i="1">
                                <a:latin typeface="Cambria Math" panose="02040503050406030204"/>
                              </a:rPr>
                              <m:t>且</m:t>
                            </m:r>
                            <m:r>
                              <a:rPr lang="en-US" altLang="zh-CN" i="1">
                                <a:latin typeface="Cambria Math" panose="02040503050406030204"/>
                              </a:rPr>
                              <m:t>𝑌</m:t>
                            </m:r>
                            <m:r>
                              <a:rPr lang="en-US" altLang="zh-CN" i="1">
                                <a:latin typeface="Cambria Math" panose="02040503050406030204"/>
                              </a:rPr>
                              <m:t>=</m:t>
                            </m:r>
                            <m:r>
                              <a:rPr lang="en-US" altLang="zh-CN" i="1">
                                <a:latin typeface="Cambria Math" panose="02040503050406030204"/>
                              </a:rPr>
                              <m:t>𝑦</m:t>
                            </m:r>
                          </m:e>
                        </m:d>
                      </m:num>
                      <m:den>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𝑌</m:t>
                            </m:r>
                            <m:r>
                              <a:rPr lang="en-US" altLang="zh-CN" i="1">
                                <a:latin typeface="Cambria Math" panose="02040503050406030204"/>
                              </a:rPr>
                              <m:t>=</m:t>
                            </m:r>
                            <m:r>
                              <a:rPr lang="en-US" altLang="zh-CN" i="1">
                                <a:latin typeface="Cambria Math" panose="02040503050406030204"/>
                              </a:rPr>
                              <m:t>𝑦</m:t>
                            </m:r>
                          </m:e>
                        </m:d>
                      </m:den>
                    </m:f>
                  </m:oMath>
                </a14:m>
                <a:endParaRPr lang="en-US" altLang="zh-CN" dirty="0"/>
              </a:p>
              <a:p>
                <a:pPr algn="l"/>
                <a:r>
                  <a:rPr lang="zh-CN" altLang="en-US" dirty="0">
                    <a:sym typeface="+mn-ea"/>
                  </a:rPr>
                  <a:t>如果对于所有的</a:t>
                </a:r>
                <a:r>
                  <a:rPr lang="en-US" altLang="zh-CN" dirty="0">
                    <a:sym typeface="+mn-ea"/>
                  </a:rPr>
                  <a:t>x</a:t>
                </a:r>
                <a:r>
                  <a:rPr lang="zh-CN" altLang="en-US" dirty="0">
                    <a:sym typeface="+mn-ea"/>
                  </a:rPr>
                  <a:t>和</a:t>
                </a:r>
                <a:r>
                  <a:rPr lang="en-US" altLang="zh-CN" dirty="0">
                    <a:sym typeface="+mn-ea"/>
                  </a:rPr>
                  <a:t>y</a:t>
                </a:r>
                <a:r>
                  <a:rPr lang="zh-CN" altLang="en-US" dirty="0">
                    <a:sym typeface="+mn-ea"/>
                  </a:rPr>
                  <a:t>，事件</a:t>
                </a:r>
                <a14:m>
                  <m:oMath xmlns:m="http://schemas.openxmlformats.org/officeDocument/2006/math">
                    <m:r>
                      <m:rPr>
                        <m:sty m:val="p"/>
                      </m:rPr>
                      <a:rPr lang="en-US" altLang="zh-CN" dirty="0">
                        <a:latin typeface="Cambria Math" panose="02040503050406030204"/>
                      </a:rPr>
                      <m:t>X</m:t>
                    </m:r>
                    <m:r>
                      <a:rPr lang="en-US" altLang="zh-CN" dirty="0">
                        <a:latin typeface="Cambria Math" panose="02040503050406030204"/>
                      </a:rPr>
                      <m:t>=</m:t>
                    </m:r>
                    <m:r>
                      <a:rPr lang="en-US" altLang="zh-CN" i="1" dirty="0">
                        <a:latin typeface="Cambria Math" panose="02040503050406030204"/>
                      </a:rPr>
                      <m:t>𝑥</m:t>
                    </m:r>
                    <m:r>
                      <a:rPr lang="zh-CN" altLang="en-US" i="1" dirty="0">
                        <a:latin typeface="Cambria Math" panose="02040503050406030204"/>
                      </a:rPr>
                      <m:t>和</m:t>
                    </m:r>
                    <m:r>
                      <m:rPr>
                        <m:sty m:val="p"/>
                      </m:rPr>
                      <a:rPr lang="en-US" altLang="zh-CN" i="1" dirty="0">
                        <a:latin typeface="Cambria Math" panose="02040503050406030204"/>
                      </a:rPr>
                      <m:t>Y</m:t>
                    </m:r>
                    <m:r>
                      <a:rPr lang="en-US" altLang="zh-CN" i="1" dirty="0">
                        <a:latin typeface="Cambria Math" panose="02040503050406030204"/>
                      </a:rPr>
                      <m:t>=</m:t>
                    </m:r>
                    <m:r>
                      <a:rPr lang="en-US" altLang="zh-CN" i="1" dirty="0">
                        <a:latin typeface="Cambria Math" panose="02040503050406030204"/>
                      </a:rPr>
                      <m:t>𝑦</m:t>
                    </m:r>
                    <m:r>
                      <a:rPr lang="zh-CN" altLang="en-US" i="1" dirty="0">
                        <a:latin typeface="Cambria Math" panose="02040503050406030204"/>
                      </a:rPr>
                      <m:t>是独立的</m:t>
                    </m:r>
                  </m:oMath>
                </a14:m>
                <a:endParaRPr lang="en-US" altLang="zh-CN" dirty="0"/>
              </a:p>
              <a:p>
                <a:pPr algn="l"/>
                <a14:m>
                  <m:oMath xmlns:m="http://schemas.openxmlformats.org/officeDocument/2006/math">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𝑋</m:t>
                        </m:r>
                        <m:r>
                          <a:rPr lang="en-US" altLang="zh-CN" i="1">
                            <a:latin typeface="Cambria Math" panose="02040503050406030204"/>
                          </a:rPr>
                          <m:t>=</m:t>
                        </m:r>
                        <m:r>
                          <a:rPr lang="en-US" altLang="zh-CN" i="1">
                            <a:latin typeface="Cambria Math" panose="02040503050406030204"/>
                          </a:rPr>
                          <m:t>𝑥</m:t>
                        </m:r>
                        <m:r>
                          <a:rPr lang="zh-CN" altLang="en-US" i="1">
                            <a:latin typeface="Cambria Math" panose="02040503050406030204"/>
                          </a:rPr>
                          <m:t>且</m:t>
                        </m:r>
                        <m:r>
                          <a:rPr lang="en-US" altLang="zh-CN" i="1">
                            <a:latin typeface="Cambria Math" panose="02040503050406030204"/>
                          </a:rPr>
                          <m:t>𝑌</m:t>
                        </m:r>
                        <m:r>
                          <a:rPr lang="en-US" altLang="zh-CN" i="1">
                            <a:latin typeface="Cambria Math" panose="02040503050406030204"/>
                          </a:rPr>
                          <m:t>=</m:t>
                        </m:r>
                        <m:r>
                          <a:rPr lang="en-US" altLang="zh-CN" i="1">
                            <a:latin typeface="Cambria Math" panose="02040503050406030204"/>
                          </a:rPr>
                          <m:t>𝑦</m:t>
                        </m:r>
                      </m:e>
                    </m:d>
                    <m:r>
                      <a:rPr lang="en-US" altLang="zh-CN" i="1">
                        <a:latin typeface="Cambria Math" panose="02040503050406030204"/>
                      </a:rPr>
                      <m:t>=</m:t>
                    </m:r>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𝑋</m:t>
                        </m:r>
                        <m:r>
                          <a:rPr lang="en-US" altLang="zh-CN" i="1">
                            <a:latin typeface="Cambria Math" panose="02040503050406030204"/>
                          </a:rPr>
                          <m:t>=</m:t>
                        </m:r>
                        <m:r>
                          <a:rPr lang="en-US" altLang="zh-CN" i="1">
                            <a:latin typeface="Cambria Math" panose="02040503050406030204"/>
                          </a:rPr>
                          <m:t>𝑥</m:t>
                        </m:r>
                      </m:e>
                    </m:d>
                    <m:r>
                      <a:rPr lang="en-US" altLang="zh-CN" i="1">
                        <a:latin typeface="Cambria Math" panose="02040503050406030204"/>
                      </a:rPr>
                      <m:t>𝑃𝑟</m:t>
                    </m:r>
                    <m:d>
                      <m:dPr>
                        <m:begChr m:val="{"/>
                        <m:endChr m:val="}"/>
                        <m:ctrlPr>
                          <a:rPr lang="en-US" altLang="zh-CN" i="1">
                            <a:latin typeface="Cambria Math" panose="02040503050406030204"/>
                          </a:rPr>
                        </m:ctrlPr>
                      </m:dPr>
                      <m:e>
                        <m:r>
                          <a:rPr lang="en-US" altLang="zh-CN" i="1">
                            <a:latin typeface="Cambria Math" panose="02040503050406030204"/>
                          </a:rPr>
                          <m:t>𝑌</m:t>
                        </m:r>
                        <m:r>
                          <a:rPr lang="en-US" altLang="zh-CN" i="1">
                            <a:latin typeface="Cambria Math" panose="02040503050406030204"/>
                          </a:rPr>
                          <m:t>=</m:t>
                        </m:r>
                        <m:r>
                          <a:rPr lang="en-US" altLang="zh-CN" i="1">
                            <a:latin typeface="Cambria Math" panose="02040503050406030204"/>
                          </a:rPr>
                          <m:t>𝑦</m:t>
                        </m:r>
                      </m:e>
                    </m:d>
                  </m:oMath>
                </a14:m>
                <a:endParaRPr lang="zh-CN" altLang="en-US" dirty="0"/>
              </a:p>
              <a:p>
                <a:pPr algn="l"/>
                <a:endParaRPr lang="en-US" altLang="zh-CN" dirty="0" smtClean="0"/>
              </a:p>
              <a:p>
                <a:pPr algn="l"/>
                <a:endParaRPr lang="en-US" altLang="zh-CN" dirty="0"/>
              </a:p>
              <a:p>
                <a:pPr algn="l"/>
                <a:endParaRPr lang="zh-CN" altLang="en-US" dirty="0"/>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25312"/>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期望</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离散随机变量</a:t>
                </a:r>
                <a:r>
                  <a:rPr lang="en-US" altLang="zh-CN" dirty="0" smtClean="0">
                    <a:sym typeface="+mn-ea"/>
                  </a:rPr>
                  <a:t>X</a:t>
                </a:r>
                <a:r>
                  <a:rPr lang="zh-CN" altLang="en-US" dirty="0" smtClean="0">
                    <a:sym typeface="+mn-ea"/>
                  </a:rPr>
                  <a:t>的期望值</a:t>
                </a:r>
                <a:endParaRPr lang="en-US" altLang="zh-CN" dirty="0" smtClean="0"/>
              </a:p>
              <a:p>
                <a:pPr algn="l"/>
                <a14:m>
                  <m:oMath xmlns:m="http://schemas.openxmlformats.org/officeDocument/2006/math">
                    <m:r>
                      <a:rPr lang="en-US" altLang="zh-CN" b="0" i="1" smtClean="0">
                        <a:latin typeface="Cambria Math" panose="02040503050406030204"/>
                      </a:rPr>
                      <m:t>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e>
                    </m:d>
                    <m:r>
                      <a:rPr lang="en-US" altLang="zh-CN" b="0" i="1" smtClean="0">
                        <a:latin typeface="Cambria Math" panose="02040503050406030204"/>
                      </a:rPr>
                      <m:t>=</m:t>
                    </m:r>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𝑥</m:t>
                        </m:r>
                      </m:sub>
                      <m:sup/>
                      <m:e>
                        <m:r>
                          <a:rPr lang="en-US" altLang="zh-CN" b="0" i="1" smtClean="0">
                            <a:latin typeface="Cambria Math" panose="02040503050406030204"/>
                          </a:rPr>
                          <m:t>𝑥</m:t>
                        </m:r>
                      </m:e>
                    </m:nary>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e>
                    </m:d>
                  </m:oMath>
                </a14:m>
                <a:endParaRPr lang="en-US" altLang="zh-CN" b="0" dirty="0" smtClean="0"/>
              </a:p>
              <a:p>
                <a:pPr algn="l"/>
                <a:r>
                  <a:rPr lang="zh-CN" altLang="en-US" dirty="0" smtClean="0">
                    <a:sym typeface="+mn-ea"/>
                  </a:rPr>
                  <a:t>期望的线性性质</a:t>
                </a:r>
                <a:endParaRPr lang="en-US" altLang="zh-CN" b="0" dirty="0" smtClean="0"/>
              </a:p>
              <a:p>
                <a:pPr algn="l"/>
                <a:r>
                  <a:rPr lang="zh-CN" altLang="en-US" dirty="0">
                    <a:sym typeface="+mn-ea"/>
                  </a:rPr>
                  <a:t>两</a:t>
                </a:r>
                <a:r>
                  <a:rPr lang="zh-CN" altLang="en-US" dirty="0" smtClean="0">
                    <a:sym typeface="+mn-ea"/>
                  </a:rPr>
                  <a:t>个随机变量的和的期望和它们的期望之和相等</a:t>
                </a:r>
                <a:endParaRPr lang="en-US" altLang="zh-CN" dirty="0"/>
              </a:p>
              <a:p>
                <a:pPr algn="l"/>
                <a14:m>
                  <m:oMath xmlns:m="http://schemas.openxmlformats.org/officeDocument/2006/math">
                    <m:r>
                      <a:rPr lang="en-US" altLang="zh-CN" b="0" i="1" smtClean="0">
                        <a:latin typeface="Cambria Math" panose="02040503050406030204"/>
                      </a:rPr>
                      <m:t>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𝑌</m:t>
                        </m:r>
                      </m:e>
                    </m:d>
                    <m:r>
                      <a:rPr lang="en-US" altLang="zh-CN" b="0" i="1" smtClean="0">
                        <a:latin typeface="Cambria Math" panose="02040503050406030204"/>
                      </a:rPr>
                      <m:t>=</m:t>
                    </m:r>
                    <m:r>
                      <a:rPr lang="en-US" altLang="zh-CN" b="0" i="1" smtClean="0">
                        <a:latin typeface="Cambria Math" panose="02040503050406030204"/>
                      </a:rPr>
                      <m:t>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e>
                    </m:d>
                    <m:r>
                      <a:rPr lang="en-US" altLang="zh-CN" b="0" i="1" smtClean="0">
                        <a:latin typeface="Cambria Math" panose="02040503050406030204"/>
                      </a:rPr>
                      <m:t>+</m:t>
                    </m:r>
                    <m:r>
                      <a:rPr lang="en-US" altLang="zh-CN" b="0" i="1" smtClean="0">
                        <a:latin typeface="Cambria Math" panose="02040503050406030204"/>
                      </a:rPr>
                      <m:t>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𝑌</m:t>
                        </m:r>
                      </m:e>
                    </m:d>
                  </m:oMath>
                </a14:m>
                <a:endParaRPr lang="en-US" altLang="zh-CN" b="0" dirty="0" smtClean="0"/>
              </a:p>
              <a:p>
                <a:pPr algn="l"/>
                <a14:m>
                  <m:oMath xmlns:m="http://schemas.openxmlformats.org/officeDocument/2006/math">
                    <m:r>
                      <a:rPr lang="en-US" altLang="zh-CN" b="0" i="1" smtClean="0">
                        <a:latin typeface="Cambria Math" panose="02040503050406030204"/>
                      </a:rPr>
                      <m:t>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𝑎𝑋</m:t>
                        </m:r>
                      </m:e>
                    </m:d>
                    <m:r>
                      <a:rPr lang="en-US" altLang="zh-CN" b="0" i="1" smtClean="0">
                        <a:latin typeface="Cambria Math" panose="02040503050406030204"/>
                      </a:rPr>
                      <m:t>=</m:t>
                    </m:r>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𝑥</m:t>
                        </m:r>
                      </m:sub>
                      <m:sup/>
                      <m:e>
                        <m:r>
                          <a:rPr lang="en-US" altLang="zh-CN" b="0" i="1" smtClean="0">
                            <a:latin typeface="Cambria Math" panose="02040503050406030204"/>
                          </a:rPr>
                          <m:t>𝑎𝑥</m:t>
                        </m:r>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e>
                        </m:d>
                        <m:r>
                          <a:rPr lang="en-US" altLang="zh-CN" b="0" i="1" smtClean="0">
                            <a:latin typeface="Cambria Math" panose="02040503050406030204"/>
                          </a:rPr>
                          <m:t>=</m:t>
                        </m:r>
                        <m:r>
                          <a:rPr lang="en-US" altLang="zh-CN" b="0" i="1" smtClean="0">
                            <a:latin typeface="Cambria Math" panose="02040503050406030204"/>
                          </a:rPr>
                          <m:t>𝑎</m:t>
                        </m:r>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𝑥</m:t>
                            </m:r>
                          </m:sub>
                          <m:sup/>
                          <m:e>
                            <m:r>
                              <a:rPr lang="en-US" altLang="zh-CN" b="0" i="1" smtClean="0">
                                <a:latin typeface="Cambria Math" panose="02040503050406030204"/>
                              </a:rPr>
                              <m:t>𝑥</m:t>
                            </m:r>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e>
                            </m:d>
                            <m:r>
                              <a:rPr lang="en-US" altLang="zh-CN" b="0" i="1" smtClean="0">
                                <a:latin typeface="Cambria Math" panose="02040503050406030204"/>
                              </a:rPr>
                              <m:t>=</m:t>
                            </m:r>
                          </m:e>
                        </m:nary>
                      </m:e>
                    </m:nary>
                    <m:r>
                      <a:rPr lang="en-US" altLang="zh-CN" b="0" i="1" smtClean="0">
                        <a:latin typeface="Cambria Math" panose="02040503050406030204"/>
                      </a:rPr>
                      <m:t>𝑎𝐸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e>
                    </m:d>
                  </m:oMath>
                </a14:m>
                <a:endParaRPr lang="en-US" altLang="zh-CN" dirty="0" smtClean="0"/>
              </a:p>
              <a:p>
                <a:pPr algn="l"/>
                <a:r>
                  <a:rPr lang="zh-CN" altLang="en-US" dirty="0" smtClean="0">
                    <a:sym typeface="+mn-ea"/>
                  </a:rPr>
                  <a:t>那么</a:t>
                </a:r>
                <a14:m>
                  <m:oMath xmlns:m="http://schemas.openxmlformats.org/officeDocument/2006/math">
                    <m:r>
                      <a:rPr lang="en-US" altLang="zh-CN" b="0" i="1" smtClean="0">
                        <a:latin typeface="Cambria Math" panose="02040503050406030204"/>
                      </a:rPr>
                      <m:t>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𝑎𝑋</m:t>
                        </m:r>
                        <m:r>
                          <a:rPr lang="en-US" altLang="zh-CN" b="0" i="1" smtClean="0">
                            <a:latin typeface="Cambria Math" panose="02040503050406030204"/>
                          </a:rPr>
                          <m:t>+</m:t>
                        </m:r>
                        <m:r>
                          <a:rPr lang="en-US" altLang="zh-CN" b="0" i="1" smtClean="0">
                            <a:latin typeface="Cambria Math" panose="02040503050406030204"/>
                          </a:rPr>
                          <m:t>𝑌</m:t>
                        </m:r>
                      </m:e>
                    </m:d>
                    <m:r>
                      <a:rPr lang="en-US" altLang="zh-CN" b="0" i="1" smtClean="0">
                        <a:latin typeface="Cambria Math" panose="02040503050406030204"/>
                      </a:rPr>
                      <m:t>=</m:t>
                    </m:r>
                    <m:r>
                      <a:rPr lang="en-US" altLang="zh-CN" b="0" i="1" smtClean="0">
                        <a:latin typeface="Cambria Math" panose="02040503050406030204"/>
                      </a:rPr>
                      <m:t>𝑎𝐸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e>
                    </m:d>
                    <m:r>
                      <a:rPr lang="en-US" altLang="zh-CN" b="0" i="1" smtClean="0">
                        <a:latin typeface="Cambria Math" panose="02040503050406030204"/>
                      </a:rPr>
                      <m:t>+</m:t>
                    </m:r>
                    <m:r>
                      <a:rPr lang="en-US" altLang="zh-CN" b="0" i="1" smtClean="0">
                        <a:latin typeface="Cambria Math" panose="02040503050406030204"/>
                      </a:rPr>
                      <m:t>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𝑌</m:t>
                        </m:r>
                      </m:e>
                    </m:d>
                  </m:oMath>
                </a14:m>
                <a:endParaRPr lang="en-US" altLang="zh-CN" b="0" dirty="0" smtClean="0"/>
              </a:p>
              <a:p>
                <a:pPr algn="l"/>
                <a:endParaRPr lang="zh-CN" altLang="en-US" dirty="0"/>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期望与独立</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algn="l"/>
                <a:r>
                  <a:rPr lang="zh-CN" altLang="en-US" dirty="0" smtClean="0">
                    <a:sym typeface="+mn-ea"/>
                  </a:rPr>
                  <a:t>当两个随机变量</a:t>
                </a:r>
                <a:r>
                  <a:rPr lang="en-US" altLang="zh-CN" dirty="0" smtClean="0">
                    <a:sym typeface="+mn-ea"/>
                  </a:rPr>
                  <a:t>X</a:t>
                </a:r>
                <a:r>
                  <a:rPr lang="zh-CN" altLang="en-US" dirty="0" smtClean="0">
                    <a:sym typeface="+mn-ea"/>
                  </a:rPr>
                  <a:t>和</a:t>
                </a:r>
                <a:r>
                  <a:rPr lang="en-US" altLang="zh-CN" dirty="0" smtClean="0">
                    <a:sym typeface="+mn-ea"/>
                  </a:rPr>
                  <a:t>Y</a:t>
                </a:r>
                <a:r>
                  <a:rPr lang="zh-CN" altLang="en-US" dirty="0" smtClean="0">
                    <a:sym typeface="+mn-ea"/>
                  </a:rPr>
                  <a:t>独立且期望有定义时</a:t>
                </a:r>
                <a:endParaRPr lang="en-US" altLang="zh-CN" dirty="0" smtClean="0"/>
              </a:p>
              <a:p>
                <a:pPr algn="l"/>
                <a14:m>
                  <m:oMath xmlns:m="http://schemas.openxmlformats.org/officeDocument/2006/math">
                    <m:r>
                      <a:rPr lang="en-US" altLang="zh-CN" b="0" i="1" smtClean="0">
                        <a:latin typeface="Cambria Math" panose="02040503050406030204"/>
                      </a:rPr>
                      <m:t>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𝑋𝑌</m:t>
                        </m:r>
                      </m:e>
                    </m:d>
                    <m:r>
                      <a:rPr lang="en-US" altLang="zh-CN" b="0" i="1" smtClean="0">
                        <a:latin typeface="Cambria Math" panose="02040503050406030204"/>
                      </a:rPr>
                      <m:t>=</m:t>
                    </m:r>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𝑥</m:t>
                        </m:r>
                      </m:sub>
                      <m:sup/>
                      <m:e>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𝑦</m:t>
                            </m:r>
                          </m:sub>
                          <m:sup/>
                          <m:e>
                            <m:r>
                              <a:rPr lang="en-US" altLang="zh-CN" b="0" i="1" smtClean="0">
                                <a:latin typeface="Cambria Math" panose="02040503050406030204"/>
                              </a:rPr>
                              <m:t>𝑥𝑦</m:t>
                            </m:r>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r>
                                  <a:rPr lang="zh-CN" altLang="en-US" b="0" i="1" smtClean="0">
                                    <a:latin typeface="Cambria Math" panose="02040503050406030204"/>
                                  </a:rPr>
                                  <m:t>且</m:t>
                                </m:r>
                                <m:r>
                                  <a:rPr lang="en-US" altLang="zh-CN" b="0" i="1" smtClean="0">
                                    <a:latin typeface="Cambria Math" panose="02040503050406030204"/>
                                  </a:rPr>
                                  <m:t>𝑌</m:t>
                                </m:r>
                                <m:r>
                                  <a:rPr lang="en-US" altLang="zh-CN" b="0" i="1" smtClean="0">
                                    <a:latin typeface="Cambria Math" panose="02040503050406030204"/>
                                  </a:rPr>
                                  <m:t>=</m:t>
                                </m:r>
                                <m:r>
                                  <a:rPr lang="en-US" altLang="zh-CN" b="0" i="1" smtClean="0">
                                    <a:latin typeface="Cambria Math" panose="02040503050406030204"/>
                                  </a:rPr>
                                  <m:t>𝑦</m:t>
                                </m:r>
                              </m:e>
                            </m:d>
                            <m:r>
                              <a:rPr lang="en-US" altLang="zh-CN" b="0" i="1" smtClean="0">
                                <a:latin typeface="Cambria Math" panose="02040503050406030204"/>
                              </a:rPr>
                              <m:t>=</m:t>
                            </m:r>
                          </m:e>
                        </m:nary>
                      </m:e>
                    </m:nary>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𝑥</m:t>
                        </m:r>
                      </m:sub>
                      <m:sup/>
                      <m:e>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𝑦</m:t>
                            </m:r>
                          </m:sub>
                          <m:sup/>
                          <m:e>
                            <m:r>
                              <a:rPr lang="en-US" altLang="zh-CN" b="0" i="1" smtClean="0">
                                <a:latin typeface="Cambria Math" panose="02040503050406030204"/>
                              </a:rPr>
                              <m:t>𝑥𝑦</m:t>
                            </m:r>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e>
                            </m:d>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𝑌</m:t>
                                </m:r>
                                <m:r>
                                  <a:rPr lang="en-US" altLang="zh-CN" b="0" i="1" smtClean="0">
                                    <a:latin typeface="Cambria Math" panose="02040503050406030204"/>
                                  </a:rPr>
                                  <m:t>=</m:t>
                                </m:r>
                                <m:r>
                                  <a:rPr lang="en-US" altLang="zh-CN" b="0" i="1" smtClean="0">
                                    <a:latin typeface="Cambria Math" panose="02040503050406030204"/>
                                  </a:rPr>
                                  <m:t>𝑦</m:t>
                                </m:r>
                              </m:e>
                            </m:d>
                          </m:e>
                        </m:nary>
                      </m:e>
                    </m:nary>
                    <m:r>
                      <a:rPr lang="en-US" altLang="zh-CN" b="0" i="1" smtClean="0">
                        <a:latin typeface="Cambria Math" panose="02040503050406030204"/>
                      </a:rPr>
                      <m:t>=</m:t>
                    </m:r>
                    <m:d>
                      <m:dPr>
                        <m:ctrlPr>
                          <a:rPr lang="en-US" altLang="zh-CN" b="0" i="1" smtClean="0">
                            <a:latin typeface="Cambria Math" panose="02040503050406030204"/>
                          </a:rPr>
                        </m:ctrlPr>
                      </m:dPr>
                      <m:e>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𝑥</m:t>
                            </m:r>
                          </m:sub>
                          <m:sup/>
                          <m:e>
                            <m:r>
                              <a:rPr lang="en-US" altLang="zh-CN" b="0" i="1" smtClean="0">
                                <a:latin typeface="Cambria Math" panose="02040503050406030204"/>
                              </a:rPr>
                              <m:t>𝑥</m:t>
                            </m:r>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r>
                                  <a:rPr lang="en-US" altLang="zh-CN" b="0" i="1" smtClean="0">
                                    <a:latin typeface="Cambria Math" panose="02040503050406030204"/>
                                  </a:rPr>
                                  <m:t>=</m:t>
                                </m:r>
                                <m:r>
                                  <a:rPr lang="en-US" altLang="zh-CN" b="0" i="1" smtClean="0">
                                    <a:latin typeface="Cambria Math" panose="02040503050406030204"/>
                                  </a:rPr>
                                  <m:t>𝑥</m:t>
                                </m:r>
                              </m:e>
                            </m:d>
                          </m:e>
                        </m:nary>
                      </m:e>
                    </m:d>
                    <m:d>
                      <m:dPr>
                        <m:ctrlPr>
                          <a:rPr lang="en-US" altLang="zh-CN" b="0" i="1" smtClean="0">
                            <a:latin typeface="Cambria Math" panose="02040503050406030204"/>
                          </a:rPr>
                        </m:ctrlPr>
                      </m:dPr>
                      <m:e>
                        <m:nary>
                          <m:naryPr>
                            <m:chr m:val="∑"/>
                            <m:supHide m:val="on"/>
                            <m:ctrlPr>
                              <a:rPr lang="en-US" altLang="zh-CN" b="0" i="1" smtClean="0">
                                <a:latin typeface="Cambria Math" panose="02040503050406030204"/>
                              </a:rPr>
                            </m:ctrlPr>
                          </m:naryPr>
                          <m:sub>
                            <m:r>
                              <m:rPr>
                                <m:brk m:alnAt="7"/>
                              </m:rPr>
                              <a:rPr lang="en-US" altLang="zh-CN" b="0" i="1" smtClean="0">
                                <a:latin typeface="Cambria Math" panose="02040503050406030204"/>
                              </a:rPr>
                              <m:t>𝑦</m:t>
                            </m:r>
                          </m:sub>
                          <m:sup/>
                          <m:e>
                            <m:r>
                              <a:rPr lang="en-US" altLang="zh-CN" b="0" i="1" smtClean="0">
                                <a:latin typeface="Cambria Math" panose="02040503050406030204"/>
                              </a:rPr>
                              <m:t>𝑦</m:t>
                            </m:r>
                            <m:r>
                              <a:rPr lang="en-US" altLang="zh-CN" b="0" i="1" smtClean="0">
                                <a:latin typeface="Cambria Math" panose="02040503050406030204"/>
                              </a:rPr>
                              <m:t>∗</m:t>
                            </m:r>
                            <m:r>
                              <a:rPr lang="en-US" altLang="zh-CN" b="0" i="1" smtClean="0">
                                <a:latin typeface="Cambria Math" panose="02040503050406030204"/>
                              </a:rPr>
                              <m:t>𝑃𝑟</m:t>
                            </m:r>
                            <m:d>
                              <m:dPr>
                                <m:begChr m:val="{"/>
                                <m:endChr m:val="}"/>
                                <m:ctrlPr>
                                  <a:rPr lang="en-US" altLang="zh-CN" b="0" i="1" smtClean="0">
                                    <a:latin typeface="Cambria Math" panose="02040503050406030204"/>
                                  </a:rPr>
                                </m:ctrlPr>
                              </m:dPr>
                              <m:e>
                                <m:r>
                                  <a:rPr lang="en-US" altLang="zh-CN" b="0" i="1" smtClean="0">
                                    <a:latin typeface="Cambria Math" panose="02040503050406030204"/>
                                  </a:rPr>
                                  <m:t>𝑌</m:t>
                                </m:r>
                                <m:r>
                                  <a:rPr lang="en-US" altLang="zh-CN" b="0" i="1" smtClean="0">
                                    <a:latin typeface="Cambria Math" panose="02040503050406030204"/>
                                  </a:rPr>
                                  <m:t>=</m:t>
                                </m:r>
                                <m:r>
                                  <a:rPr lang="en-US" altLang="zh-CN" b="0" i="1" smtClean="0">
                                    <a:latin typeface="Cambria Math" panose="02040503050406030204"/>
                                  </a:rPr>
                                  <m:t>𝑦</m:t>
                                </m:r>
                              </m:e>
                            </m:d>
                          </m:e>
                        </m:nary>
                      </m:e>
                    </m:d>
                    <m:r>
                      <a:rPr lang="en-US" altLang="zh-CN" b="0" i="1" smtClean="0">
                        <a:latin typeface="Cambria Math" panose="02040503050406030204"/>
                      </a:rPr>
                      <m:t>=</m:t>
                    </m:r>
                    <m:r>
                      <a:rPr lang="en-US" altLang="zh-CN" b="0" i="1" smtClean="0">
                        <a:latin typeface="Cambria Math" panose="02040503050406030204"/>
                      </a:rPr>
                      <m:t>𝐸</m:t>
                    </m:r>
                    <m:d>
                      <m:dPr>
                        <m:begChr m:val="["/>
                        <m:endChr m:val="]"/>
                        <m:ctrlPr>
                          <a:rPr lang="en-US" altLang="zh-CN" b="0" i="1" smtClean="0">
                            <a:latin typeface="Cambria Math" panose="02040503050406030204"/>
                          </a:rPr>
                        </m:ctrlPr>
                      </m:dPr>
                      <m:e>
                        <m:r>
                          <a:rPr lang="en-US" altLang="zh-CN" b="0" i="1" smtClean="0">
                            <a:latin typeface="Cambria Math" panose="02040503050406030204"/>
                          </a:rPr>
                          <m:t>𝑋</m:t>
                        </m:r>
                      </m:e>
                    </m:d>
                    <m:d>
                      <m:dPr>
                        <m:begChr m:val="["/>
                        <m:endChr m:val="]"/>
                        <m:ctrlPr>
                          <a:rPr lang="en-US" altLang="zh-CN" b="0" i="1" smtClean="0">
                            <a:latin typeface="Cambria Math" panose="02040503050406030204"/>
                          </a:rPr>
                        </m:ctrlPr>
                      </m:dPr>
                      <m:e>
                        <m:r>
                          <a:rPr lang="en-US" altLang="zh-CN" b="0" i="1" smtClean="0">
                            <a:latin typeface="Cambria Math" panose="02040503050406030204"/>
                          </a:rPr>
                          <m:t>𝑌</m:t>
                        </m:r>
                      </m:e>
                    </m:d>
                  </m:oMath>
                </a14:m>
                <a:endParaRPr lang="en-US" altLang="zh-CN" b="0" dirty="0" smtClean="0"/>
              </a:p>
              <a:p>
                <a:pPr algn="l"/>
                <a:r>
                  <a:rPr lang="zh-CN" altLang="en-US" dirty="0" smtClean="0">
                    <a:sym typeface="+mn-ea"/>
                  </a:rPr>
                  <a:t>当</a:t>
                </a:r>
                <a:r>
                  <a:rPr lang="en-US" altLang="zh-CN" dirty="0" smtClean="0">
                    <a:sym typeface="+mn-ea"/>
                  </a:rPr>
                  <a:t>n</a:t>
                </a:r>
                <a:r>
                  <a:rPr lang="zh-CN" altLang="en-US" dirty="0" smtClean="0">
                    <a:sym typeface="+mn-ea"/>
                  </a:rPr>
                  <a:t>个随机变量</a:t>
                </a:r>
                <a14:m>
                  <m:oMath xmlns:m="http://schemas.openxmlformats.org/officeDocument/2006/math">
                    <m:sSub>
                      <m:sSubPr>
                        <m:ctrlPr>
                          <a:rPr lang="en-US" altLang="zh-CN" i="1" smtClean="0">
                            <a:latin typeface="Cambria Math" panose="02040503050406030204"/>
                          </a:rPr>
                        </m:ctrlPr>
                      </m:sSubPr>
                      <m:e>
                        <m:r>
                          <a:rPr lang="en-US" altLang="zh-CN" b="0" i="1" smtClean="0">
                            <a:latin typeface="Cambria Math" panose="02040503050406030204"/>
                          </a:rPr>
                          <m:t>𝑋</m:t>
                        </m:r>
                      </m:e>
                      <m:sub>
                        <m:r>
                          <a:rPr lang="en-US" altLang="zh-CN" b="0" i="1" smtClean="0">
                            <a:latin typeface="Cambria Math" panose="02040503050406030204"/>
                          </a:rPr>
                          <m:t>1</m:t>
                        </m:r>
                      </m:sub>
                    </m:sSub>
                    <m:r>
                      <a:rPr lang="en-US" altLang="zh-CN" b="0" i="1" smtClean="0">
                        <a:latin typeface="Cambria Math" panose="02040503050406030204"/>
                      </a:rPr>
                      <m:t>,</m:t>
                    </m:r>
                    <m:sSub>
                      <m:sSubPr>
                        <m:ctrlPr>
                          <a:rPr lang="en-US" altLang="zh-CN" b="0" i="1" smtClean="0">
                            <a:latin typeface="Cambria Math" panose="02040503050406030204"/>
                          </a:rPr>
                        </m:ctrlPr>
                      </m:sSubPr>
                      <m:e>
                        <m:r>
                          <a:rPr lang="en-US" altLang="zh-CN" b="0" i="1" smtClean="0">
                            <a:latin typeface="Cambria Math" panose="02040503050406030204"/>
                          </a:rPr>
                          <m:t>𝑋</m:t>
                        </m:r>
                      </m:e>
                      <m:sub>
                        <m:r>
                          <a:rPr lang="en-US" altLang="zh-CN" b="0" i="1" smtClean="0">
                            <a:latin typeface="Cambria Math" panose="02040503050406030204"/>
                          </a:rPr>
                          <m:t>2</m:t>
                        </m:r>
                      </m:sub>
                    </m:sSub>
                    <m:r>
                      <a:rPr lang="en-US" altLang="zh-CN" b="0" i="1" smtClean="0">
                        <a:latin typeface="Cambria Math" panose="02040503050406030204"/>
                      </a:rPr>
                      <m:t>,…,</m:t>
                    </m:r>
                    <m:sSub>
                      <m:sSubPr>
                        <m:ctrlPr>
                          <a:rPr lang="en-US" altLang="zh-CN" b="0" i="1" smtClean="0">
                            <a:latin typeface="Cambria Math" panose="02040503050406030204"/>
                          </a:rPr>
                        </m:ctrlPr>
                      </m:sSubPr>
                      <m:e>
                        <m:r>
                          <a:rPr lang="en-US" altLang="zh-CN" b="0" i="1" smtClean="0">
                            <a:latin typeface="Cambria Math" panose="02040503050406030204"/>
                          </a:rPr>
                          <m:t>𝑋</m:t>
                        </m:r>
                      </m:e>
                      <m:sub>
                        <m:r>
                          <a:rPr lang="en-US" altLang="zh-CN" b="0" i="1" smtClean="0">
                            <a:latin typeface="Cambria Math" panose="02040503050406030204"/>
                          </a:rPr>
                          <m:t>𝑛</m:t>
                        </m:r>
                      </m:sub>
                    </m:sSub>
                    <m:r>
                      <a:rPr lang="zh-CN" altLang="en-US" i="1">
                        <a:latin typeface="Cambria Math" panose="02040503050406030204"/>
                      </a:rPr>
                      <m:t>互相</m:t>
                    </m:r>
                    <m:r>
                      <a:rPr lang="zh-CN" altLang="en-US" i="1" smtClean="0">
                        <a:latin typeface="Cambria Math" panose="02040503050406030204"/>
                      </a:rPr>
                      <m:t>独立</m:t>
                    </m:r>
                    <m:r>
                      <a:rPr lang="zh-CN" altLang="en-US" b="0" i="1" smtClean="0">
                        <a:latin typeface="Cambria Math" panose="02040503050406030204"/>
                      </a:rPr>
                      <m:t>时</m:t>
                    </m:r>
                  </m:oMath>
                </a14:m>
                <a:endParaRPr lang="en-US" altLang="zh-CN" b="0" dirty="0" smtClean="0"/>
              </a:p>
              <a:p>
                <a:pPr algn="l"/>
                <a14:m>
                  <m:oMath xmlns:m="http://schemas.openxmlformats.org/officeDocument/2006/math">
                    <m:r>
                      <a:rPr lang="en-US" altLang="zh-CN" b="0" i="1" smtClean="0">
                        <a:latin typeface="Cambria Math" panose="02040503050406030204"/>
                      </a:rPr>
                      <m:t>𝐸</m:t>
                    </m:r>
                    <m:d>
                      <m:dPr>
                        <m:begChr m:val="["/>
                        <m:endChr m:val="]"/>
                        <m:ctrlPr>
                          <a:rPr lang="en-US" altLang="zh-CN" b="0" i="1" smtClean="0">
                            <a:latin typeface="Cambria Math" panose="02040503050406030204"/>
                          </a:rPr>
                        </m:ctrlPr>
                      </m:dPr>
                      <m:e>
                        <m:sSub>
                          <m:sSubPr>
                            <m:ctrlPr>
                              <a:rPr lang="en-US" altLang="zh-CN" b="0" i="1" smtClean="0">
                                <a:latin typeface="Cambria Math" panose="02040503050406030204"/>
                              </a:rPr>
                            </m:ctrlPr>
                          </m:sSubPr>
                          <m:e>
                            <m:r>
                              <a:rPr lang="en-US" altLang="zh-CN" b="0" i="1" smtClean="0">
                                <a:latin typeface="Cambria Math" panose="02040503050406030204"/>
                              </a:rPr>
                              <m:t>𝑋</m:t>
                            </m:r>
                          </m:e>
                          <m:sub>
                            <m:r>
                              <a:rPr lang="en-US" altLang="zh-CN" b="0" i="1" smtClean="0">
                                <a:latin typeface="Cambria Math" panose="02040503050406030204"/>
                              </a:rPr>
                              <m:t>1</m:t>
                            </m:r>
                          </m:sub>
                        </m:sSub>
                        <m:sSub>
                          <m:sSubPr>
                            <m:ctrlPr>
                              <a:rPr lang="en-US" altLang="zh-CN" b="0" i="1" smtClean="0">
                                <a:latin typeface="Cambria Math" panose="02040503050406030204"/>
                              </a:rPr>
                            </m:ctrlPr>
                          </m:sSubPr>
                          <m:e>
                            <m:r>
                              <a:rPr lang="en-US" altLang="zh-CN" b="0" i="1" smtClean="0">
                                <a:latin typeface="Cambria Math" panose="02040503050406030204"/>
                              </a:rPr>
                              <m:t>𝑋</m:t>
                            </m:r>
                          </m:e>
                          <m:sub>
                            <m:r>
                              <a:rPr lang="en-US" altLang="zh-CN" b="0" i="1" smtClean="0">
                                <a:latin typeface="Cambria Math" panose="02040503050406030204"/>
                              </a:rPr>
                              <m:t>2</m:t>
                            </m:r>
                          </m:sub>
                        </m:sSub>
                        <m:r>
                          <a:rPr lang="en-US" altLang="zh-CN" b="0" i="1" smtClean="0">
                            <a:latin typeface="Cambria Math" panose="02040503050406030204"/>
                          </a:rPr>
                          <m:t>…</m:t>
                        </m:r>
                        <m:sSub>
                          <m:sSubPr>
                            <m:ctrlPr>
                              <a:rPr lang="en-US" altLang="zh-CN" b="0" i="1" smtClean="0">
                                <a:latin typeface="Cambria Math" panose="02040503050406030204"/>
                              </a:rPr>
                            </m:ctrlPr>
                          </m:sSubPr>
                          <m:e>
                            <m:r>
                              <a:rPr lang="en-US" altLang="zh-CN" b="0" i="1" smtClean="0">
                                <a:latin typeface="Cambria Math" panose="02040503050406030204"/>
                              </a:rPr>
                              <m:t>𝑋</m:t>
                            </m:r>
                          </m:e>
                          <m:sub>
                            <m:r>
                              <a:rPr lang="en-US" altLang="zh-CN" b="0" i="1" smtClean="0">
                                <a:latin typeface="Cambria Math" panose="02040503050406030204"/>
                              </a:rPr>
                              <m:t>𝑛</m:t>
                            </m:r>
                          </m:sub>
                        </m:sSub>
                      </m:e>
                    </m:d>
                    <m:r>
                      <a:rPr lang="en-US" altLang="zh-CN" b="0" i="1" smtClean="0">
                        <a:latin typeface="Cambria Math" panose="02040503050406030204"/>
                      </a:rPr>
                      <m:t>=</m:t>
                    </m:r>
                    <m:nary>
                      <m:naryPr>
                        <m:chr m:val="∏"/>
                        <m:ctrlPr>
                          <a:rPr lang="en-US" altLang="zh-CN" b="0" i="1" smtClean="0">
                            <a:latin typeface="Cambria Math" panose="02040503050406030204"/>
                          </a:rPr>
                        </m:ctrlPr>
                      </m:naryPr>
                      <m:sub>
                        <m:r>
                          <a:rPr lang="en-US" altLang="zh-CN" b="0" i="1" smtClean="0">
                            <a:latin typeface="Cambria Math" panose="02040503050406030204"/>
                          </a:rPr>
                          <m:t>𝑘</m:t>
                        </m:r>
                        <m:r>
                          <a:rPr lang="en-US" altLang="zh-CN" b="0" i="1" smtClean="0">
                            <a:latin typeface="Cambria Math" panose="02040503050406030204"/>
                          </a:rPr>
                          <m:t>=</m:t>
                        </m:r>
                        <m:r>
                          <a:rPr lang="en-US" altLang="zh-CN" b="0" i="1" smtClean="0">
                            <a:latin typeface="Cambria Math" panose="02040503050406030204"/>
                          </a:rPr>
                          <m:t>1</m:t>
                        </m:r>
                      </m:sub>
                      <m:sup>
                        <m:r>
                          <a:rPr lang="en-US" altLang="zh-CN" b="0" i="1" smtClean="0">
                            <a:latin typeface="Cambria Math" panose="02040503050406030204"/>
                          </a:rPr>
                          <m:t>𝑛</m:t>
                        </m:r>
                      </m:sup>
                      <m:e>
                        <m:r>
                          <a:rPr lang="en-US" altLang="zh-CN" b="0" i="1" smtClean="0">
                            <a:latin typeface="Cambria Math" panose="02040503050406030204"/>
                          </a:rPr>
                          <m:t>𝐸</m:t>
                        </m:r>
                        <m:r>
                          <a:rPr lang="en-US" altLang="zh-CN" b="0" i="1" smtClean="0">
                            <a:latin typeface="Cambria Math" panose="02040503050406030204"/>
                          </a:rPr>
                          <m:t>[</m:t>
                        </m:r>
                        <m:sSub>
                          <m:sSubPr>
                            <m:ctrlPr>
                              <a:rPr lang="en-US" altLang="zh-CN" b="0" i="1" smtClean="0">
                                <a:latin typeface="Cambria Math" panose="02040503050406030204"/>
                              </a:rPr>
                            </m:ctrlPr>
                          </m:sSubPr>
                          <m:e>
                            <m:r>
                              <a:rPr lang="en-US" altLang="zh-CN" b="0" i="1" smtClean="0">
                                <a:latin typeface="Cambria Math" panose="02040503050406030204"/>
                              </a:rPr>
                              <m:t>𝑋</m:t>
                            </m:r>
                          </m:e>
                          <m:sub>
                            <m:r>
                              <a:rPr lang="en-US" altLang="zh-CN" b="0" i="1" smtClean="0">
                                <a:latin typeface="Cambria Math" panose="02040503050406030204"/>
                              </a:rPr>
                              <m:t>𝑘</m:t>
                            </m:r>
                          </m:sub>
                        </m:sSub>
                        <m:r>
                          <a:rPr lang="en-US" altLang="zh-CN" b="0" i="1" smtClean="0">
                            <a:latin typeface="Cambria Math" panose="02040503050406030204"/>
                          </a:rPr>
                          <m:t>]</m:t>
                        </m:r>
                      </m:e>
                    </m:nary>
                  </m:oMath>
                </a14:m>
                <a:endParaRPr lang="en-US" altLang="zh-CN" b="0" i="1" smtClean="0">
                  <a:latin typeface="Cambria Math" panose="02040503050406030204"/>
                </a:endParaRPr>
              </a:p>
              <a:p>
                <a:pPr algn="l"/>
                <a:endParaRPr lang="zh-CN" altLang="en-US"/>
              </a:p>
              <a:p>
                <a:pPr algn="l"/>
                <a:endParaRPr lang="zh-CN" altLang="en-US"/>
              </a:p>
              <a:p>
                <a:pPr algn="l"/>
                <a:r>
                  <a:rPr lang="zh-CN" altLang="en-US"/>
                  <a:t>注意上面的期望求和是不要求独立的</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00.xml><?xml version="1.0" encoding="utf-8"?>
<p:tagLst xmlns:p="http://schemas.openxmlformats.org/presentationml/2006/main">
  <p:tag name="KSO_WM_BEAUTIFY_FLAG" val="#wm#"/>
  <p:tag name="KSO_WM_TEMPLATE_CATEGORY" val="custom"/>
  <p:tag name="KSO_WM_TEMPLATE_INDEX" val="20187308"/>
</p:tagLst>
</file>

<file path=ppt/tags/tag101.xml><?xml version="1.0" encoding="utf-8"?>
<p:tagLst xmlns:p="http://schemas.openxmlformats.org/presentationml/2006/main">
  <p:tag name="KSO_WM_BEAUTIFY_FLAG" val="#wm#"/>
  <p:tag name="KSO_WM_TEMPLATE_CATEGORY" val="custom"/>
  <p:tag name="KSO_WM_TEMPLATE_INDEX" val="20187308"/>
</p:tagLst>
</file>

<file path=ppt/tags/tag102.xml><?xml version="1.0" encoding="utf-8"?>
<p:tagLst xmlns:p="http://schemas.openxmlformats.org/presentationml/2006/main">
  <p:tag name="KSO_WM_BEAUTIFY_FLAG" val="#wm#"/>
  <p:tag name="KSO_WM_TEMPLATE_CATEGORY" val="custom"/>
  <p:tag name="KSO_WM_TEMPLATE_INDEX" val="20187308"/>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wm#"/>
  <p:tag name="KSO_WM_TEMPLATE_CATEGORY" val="custom"/>
  <p:tag name="KSO_WM_TEMPLATE_INDEX" val="20187308"/>
</p:tagLst>
</file>

<file path=ppt/tags/tag105.xml><?xml version="1.0" encoding="utf-8"?>
<p:tagLst xmlns:p="http://schemas.openxmlformats.org/presentationml/2006/main">
  <p:tag name="KSO_WM_BEAUTIFY_FLAG" val="#wm#"/>
  <p:tag name="KSO_WM_TEMPLATE_CATEGORY" val="custom"/>
  <p:tag name="KSO_WM_TEMPLATE_INDEX" val="20187308"/>
</p:tagLst>
</file>

<file path=ppt/tags/tag106.xml><?xml version="1.0" encoding="utf-8"?>
<p:tagLst xmlns:p="http://schemas.openxmlformats.org/presentationml/2006/main">
  <p:tag name="KSO_WM_BEAUTIFY_FLAG" val="#wm#"/>
  <p:tag name="KSO_WM_TEMPLATE_CATEGORY" val="custom"/>
  <p:tag name="KSO_WM_TEMPLATE_INDEX" val="20187308"/>
</p:tagLst>
</file>

<file path=ppt/tags/tag107.xml><?xml version="1.0" encoding="utf-8"?>
<p:tagLst xmlns:p="http://schemas.openxmlformats.org/presentationml/2006/main">
  <p:tag name="KSO_WM_TEMPLATE_CATEGORY" val="custom"/>
  <p:tag name="KSO_WM_TEMPLATE_INDEX" val="20187308"/>
  <p:tag name="KSO_WM_UNIT_TYPE" val="e"/>
  <p:tag name="KSO_WM_UNIT_INDEX" val="1"/>
  <p:tag name="KSO_WM_UNIT_ID" val="custom20187308_3*e*1"/>
  <p:tag name="KSO_WM_UNIT_LAYERLEVEL" val="1"/>
  <p:tag name="KSO_WM_UNIT_VALUE" val="1"/>
  <p:tag name="KSO_WM_UNIT_HIGHLIGHT" val="0"/>
  <p:tag name="KSO_WM_UNIT_COMPATIBLE" val="0"/>
  <p:tag name="KSO_WM_UNIT_CLEAR" val="0"/>
  <p:tag name="KSO_WM_BEAUTIFY_FLAG" val="#wm#"/>
  <p:tag name="KSO_WM_TAG_VERSION" val="1.0"/>
  <p:tag name="KSO_WM_UNIT_PRESET_TEXT" val="01"/>
</p:tagLst>
</file>

<file path=ppt/tags/tag108.xml><?xml version="1.0" encoding="utf-8"?>
<p:tagLst xmlns:p="http://schemas.openxmlformats.org/presentationml/2006/main">
  <p:tag name="KSO_WM_TEMPLATE_CATEGORY" val="custom"/>
  <p:tag name="KSO_WM_TEMPLATE_INDEX" val="20187308"/>
  <p:tag name="KSO_WM_UNIT_TYPE" val="a"/>
  <p:tag name="KSO_WM_UNIT_INDEX" val="1"/>
  <p:tag name="KSO_WM_UNIT_ID" val="custom20187308_3*a*1"/>
  <p:tag name="KSO_WM_UNIT_LAYERLEVEL" val="1"/>
  <p:tag name="KSO_WM_UNIT_VALUE" val="15"/>
  <p:tag name="KSO_WM_UNIT_ISCONTENTSTITLE" val="0"/>
  <p:tag name="KSO_WM_UNIT_HIGHLIGHT" val="0"/>
  <p:tag name="KSO_WM_UNIT_COMPATIBLE" val="0"/>
  <p:tag name="KSO_WM_UNIT_CLEAR" val="0"/>
  <p:tag name="KSO_WM_BEAUTIFY_FLAG" val="#wm#"/>
  <p:tag name="KSO_WM_TAG_VERSION" val="1.0"/>
  <p:tag name="KSO_WM_UNIT_PRESET_TEXT" val="LOREM IPSUM"/>
</p:tagLst>
</file>

<file path=ppt/tags/tag109.xml><?xml version="1.0" encoding="utf-8"?>
<p:tagLst xmlns:p="http://schemas.openxmlformats.org/presentationml/2006/main">
  <p:tag name="KSO_WM_SLIDE_ID" val="custom20187308_3"/>
  <p:tag name="KSO_WM_SLIDE_TYPE" val="sectionTitle"/>
  <p:tag name="KSO_WM_SLIDE_SUBTYPE" val="pureTxt"/>
  <p:tag name="KSO_WM_SLIDE_ITEM_CNT" val="2"/>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wm#"/>
  <p:tag name="KSO_WM_TEMPLATE_CATEGORY" val="custom"/>
  <p:tag name="KSO_WM_TEMPLATE_INDEX" val="20187308"/>
</p:tagLst>
</file>

<file path=ppt/tags/tag112.xml><?xml version="1.0" encoding="utf-8"?>
<p:tagLst xmlns:p="http://schemas.openxmlformats.org/presentationml/2006/main">
  <p:tag name="KSO_WM_BEAUTIFY_FLAG" val="#wm#"/>
  <p:tag name="KSO_WM_TEMPLATE_CATEGORY" val="custom"/>
  <p:tag name="KSO_WM_TEMPLATE_INDEX" val="20187308"/>
</p:tagLst>
</file>

<file path=ppt/tags/tag113.xml><?xml version="1.0" encoding="utf-8"?>
<p:tagLst xmlns:p="http://schemas.openxmlformats.org/presentationml/2006/main">
  <p:tag name="KSO_WM_BEAUTIFY_FLAG" val="#wm#"/>
  <p:tag name="KSO_WM_TEMPLATE_CATEGORY" val="custom"/>
  <p:tag name="KSO_WM_TEMPLATE_INDEX" val="20187308"/>
</p:tagLst>
</file>

<file path=ppt/tags/tag114.xml><?xml version="1.0" encoding="utf-8"?>
<p:tagLst xmlns:p="http://schemas.openxmlformats.org/presentationml/2006/main">
  <p:tag name="KSO_WM_BEAUTIFY_FLAG" val="#wm#"/>
  <p:tag name="KSO_WM_TEMPLATE_CATEGORY" val="custom"/>
  <p:tag name="KSO_WM_TEMPLATE_INDEX" val="20187308"/>
</p:tagLst>
</file>

<file path=ppt/tags/tag115.xml><?xml version="1.0" encoding="utf-8"?>
<p:tagLst xmlns:p="http://schemas.openxmlformats.org/presentationml/2006/main">
  <p:tag name="KSO_WM_BEAUTIFY_FLAG" val="#wm#"/>
  <p:tag name="KSO_WM_TEMPLATE_CATEGORY" val="custom"/>
  <p:tag name="KSO_WM_TEMPLATE_INDEX" val="20187308"/>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wm#"/>
  <p:tag name="KSO_WM_TEMPLATE_CATEGORY" val="custom"/>
  <p:tag name="KSO_WM_TEMPLATE_INDEX" val="20187308"/>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BEAUTIFY_FLAG" val="#wm#"/>
  <p:tag name="KSO_WM_TEMPLATE_CATEGORY" val="custom"/>
  <p:tag name="KSO_WM_TEMPLATE_INDEX" val="20187308"/>
</p:tagLst>
</file>

<file path=ppt/tags/tag120.xml><?xml version="1.0" encoding="utf-8"?>
<p:tagLst xmlns:p="http://schemas.openxmlformats.org/presentationml/2006/main">
  <p:tag name="KSO_WM_BEAUTIFY_FLAG" val="#wm#"/>
  <p:tag name="KSO_WM_TEMPLATE_CATEGORY" val="custom"/>
  <p:tag name="KSO_WM_TEMPLATE_INDEX" val="20187308"/>
</p:tagLst>
</file>

<file path=ppt/tags/tag121.xml><?xml version="1.0" encoding="utf-8"?>
<p:tagLst xmlns:p="http://schemas.openxmlformats.org/presentationml/2006/main">
  <p:tag name="KSO_WM_BEAUTIFY_FLAG" val="#wm#"/>
  <p:tag name="KSO_WM_TEMPLATE_CATEGORY" val="custom"/>
  <p:tag name="KSO_WM_TEMPLATE_INDEX" val="20187308"/>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wm#"/>
  <p:tag name="KSO_WM_TEMPLATE_CATEGORY" val="custom"/>
  <p:tag name="KSO_WM_TEMPLATE_INDEX" val="20187308"/>
</p:tagLst>
</file>

<file path=ppt/tags/tag126.xml><?xml version="1.0" encoding="utf-8"?>
<p:tagLst xmlns:p="http://schemas.openxmlformats.org/presentationml/2006/main">
  <p:tag name="KSO_WM_BEAUTIFY_FLAG" val="#wm#"/>
  <p:tag name="KSO_WM_TEMPLATE_CATEGORY" val="custom"/>
  <p:tag name="KSO_WM_TEMPLATE_INDEX" val="20187308"/>
</p:tagLst>
</file>

<file path=ppt/tags/tag127.xml><?xml version="1.0" encoding="utf-8"?>
<p:tagLst xmlns:p="http://schemas.openxmlformats.org/presentationml/2006/main">
  <p:tag name="KSO_WM_BEAUTIFY_FLAG" val="#wm#"/>
  <p:tag name="KSO_WM_TEMPLATE_CATEGORY" val="custom"/>
  <p:tag name="KSO_WM_TEMPLATE_INDEX" val="20187308"/>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TEMPLATE_CATEGORY" val="custom"/>
  <p:tag name="KSO_WM_TEMPLATE_INDEX" val="20187308"/>
  <p:tag name="KSO_WM_UNIT_TYPE" val="e"/>
  <p:tag name="KSO_WM_UNIT_INDEX" val="1"/>
  <p:tag name="KSO_WM_UNIT_ID" val="custom20187308_3*e*1"/>
  <p:tag name="KSO_WM_UNIT_LAYERLEVEL" val="1"/>
  <p:tag name="KSO_WM_UNIT_VALUE" val="1"/>
  <p:tag name="KSO_WM_UNIT_HIGHLIGHT" val="0"/>
  <p:tag name="KSO_WM_UNIT_COMPATIBLE" val="0"/>
  <p:tag name="KSO_WM_UNIT_CLEAR" val="0"/>
  <p:tag name="KSO_WM_BEAUTIFY_FLAG" val="#wm#"/>
  <p:tag name="KSO_WM_TAG_VERSION" val="1.0"/>
  <p:tag name="KSO_WM_UNIT_PRESET_TEXT" val="01"/>
</p:tagLst>
</file>

<file path=ppt/tags/tag130.xml><?xml version="1.0" encoding="utf-8"?>
<p:tagLst xmlns:p="http://schemas.openxmlformats.org/presentationml/2006/main">
  <p:tag name="KSO_WM_BEAUTIFY_FLAG" val="#wm#"/>
  <p:tag name="KSO_WM_TEMPLATE_CATEGORY" val="custom"/>
  <p:tag name="KSO_WM_TEMPLATE_INDEX" val="20187308"/>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wm#"/>
  <p:tag name="KSO_WM_TEMPLATE_CATEGORY" val="custom"/>
  <p:tag name="KSO_WM_TEMPLATE_INDEX" val="20187308"/>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wm#"/>
  <p:tag name="KSO_WM_TEMPLATE_CATEGORY" val="custom"/>
  <p:tag name="KSO_WM_TEMPLATE_INDEX" val="20187308"/>
</p:tagLst>
</file>

<file path=ppt/tags/tag138.xml><?xml version="1.0" encoding="utf-8"?>
<p:tagLst xmlns:p="http://schemas.openxmlformats.org/presentationml/2006/main">
  <p:tag name="KSO_WM_BEAUTIFY_FLAG" val="#wm#"/>
  <p:tag name="KSO_WM_TEMPLATE_CATEGORY" val="custom"/>
  <p:tag name="KSO_WM_TEMPLATE_INDEX" val="20187308"/>
</p:tagLst>
</file>

<file path=ppt/tags/tag139.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TEMPLATE_CATEGORY" val="custom"/>
  <p:tag name="KSO_WM_TEMPLATE_INDEX" val="20187308"/>
  <p:tag name="KSO_WM_UNIT_TYPE" val="a"/>
  <p:tag name="KSO_WM_UNIT_INDEX" val="1"/>
  <p:tag name="KSO_WM_UNIT_ID" val="custom20187308_3*a*1"/>
  <p:tag name="KSO_WM_UNIT_LAYERLEVEL" val="1"/>
  <p:tag name="KSO_WM_UNIT_VALUE" val="15"/>
  <p:tag name="KSO_WM_UNIT_ISCONTENTSTITLE" val="0"/>
  <p:tag name="KSO_WM_UNIT_HIGHLIGHT" val="0"/>
  <p:tag name="KSO_WM_UNIT_COMPATIBLE" val="0"/>
  <p:tag name="KSO_WM_UNIT_CLEAR" val="0"/>
  <p:tag name="KSO_WM_BEAUTIFY_FLAG" val="#wm#"/>
  <p:tag name="KSO_WM_TAG_VERSION" val="1.0"/>
  <p:tag name="KSO_WM_UNIT_PRESET_TEXT" val="LOREM IPSUM"/>
</p:tagLst>
</file>

<file path=ppt/tags/tag140.xml><?xml version="1.0" encoding="utf-8"?>
<p:tagLst xmlns:p="http://schemas.openxmlformats.org/presentationml/2006/main">
  <p:tag name="KSO_WM_BEAUTIFY_FLAG" val="#wm#"/>
  <p:tag name="KSO_WM_TEMPLATE_CATEGORY" val="custom"/>
  <p:tag name="KSO_WM_TEMPLATE_INDEX" val="20187308"/>
</p:tagLst>
</file>

<file path=ppt/tags/tag141.xml><?xml version="1.0" encoding="utf-8"?>
<p:tagLst xmlns:p="http://schemas.openxmlformats.org/presentationml/2006/main">
  <p:tag name="KSO_WM_BEAUTIFY_FLAG" val="#wm#"/>
  <p:tag name="KSO_WM_TEMPLATE_CATEGORY" val="custom"/>
  <p:tag name="KSO_WM_TEMPLATE_INDEX" val="20187308"/>
</p:tagLst>
</file>

<file path=ppt/tags/tag142.xml><?xml version="1.0" encoding="utf-8"?>
<p:tagLst xmlns:p="http://schemas.openxmlformats.org/presentationml/2006/main">
  <p:tag name="KSO_WM_BEAUTIFY_FLAG" val="#wm#"/>
  <p:tag name="KSO_WM_TEMPLATE_CATEGORY" val="custom"/>
  <p:tag name="KSO_WM_TEMPLATE_INDEX" val="20187308"/>
</p:tagLst>
</file>

<file path=ppt/tags/tag143.xml><?xml version="1.0" encoding="utf-8"?>
<p:tagLst xmlns:p="http://schemas.openxmlformats.org/presentationml/2006/main">
  <p:tag name="KSO_WM_BEAUTIFY_FLAG" val="#wm#"/>
  <p:tag name="KSO_WM_TEMPLATE_CATEGORY" val="custom"/>
  <p:tag name="KSO_WM_TEMPLATE_INDEX" val="20187308"/>
</p:tagLst>
</file>

<file path=ppt/tags/tag144.xml><?xml version="1.0" encoding="utf-8"?>
<p:tagLst xmlns:p="http://schemas.openxmlformats.org/presentationml/2006/main">
  <p:tag name="KSO_WM_BEAUTIFY_FLAG" val="#wm#"/>
  <p:tag name="KSO_WM_TEMPLATE_CATEGORY" val="custom"/>
  <p:tag name="KSO_WM_TEMPLATE_INDEX" val="20187308"/>
</p:tagLst>
</file>

<file path=ppt/tags/tag145.xml><?xml version="1.0" encoding="utf-8"?>
<p:tagLst xmlns:p="http://schemas.openxmlformats.org/presentationml/2006/main">
  <p:tag name="KSO_WM_BEAUTIFY_FLAG" val="#wm#"/>
  <p:tag name="KSO_WM_TEMPLATE_CATEGORY" val="custom"/>
  <p:tag name="KSO_WM_TEMPLATE_INDEX" val="20187308"/>
</p:tagLst>
</file>

<file path=ppt/tags/tag146.xml><?xml version="1.0" encoding="utf-8"?>
<p:tagLst xmlns:p="http://schemas.openxmlformats.org/presentationml/2006/main">
  <p:tag name="KSO_WM_TEMPLATE_CATEGORY" val="custom"/>
  <p:tag name="KSO_WM_TEMPLATE_INDEX" val="20187308"/>
  <p:tag name="KSO_WM_UNIT_TYPE" val="e"/>
  <p:tag name="KSO_WM_UNIT_INDEX" val="1"/>
  <p:tag name="KSO_WM_UNIT_ID" val="custom20187308_3*e*1"/>
  <p:tag name="KSO_WM_UNIT_LAYERLEVEL" val="1"/>
  <p:tag name="KSO_WM_UNIT_VALUE" val="1"/>
  <p:tag name="KSO_WM_UNIT_HIGHLIGHT" val="0"/>
  <p:tag name="KSO_WM_UNIT_COMPATIBLE" val="0"/>
  <p:tag name="KSO_WM_UNIT_CLEAR" val="0"/>
  <p:tag name="KSO_WM_BEAUTIFY_FLAG" val="#wm#"/>
  <p:tag name="KSO_WM_TAG_VERSION" val="1.0"/>
  <p:tag name="KSO_WM_UNIT_PRESET_TEXT" val="01"/>
</p:tagLst>
</file>

<file path=ppt/tags/tag147.xml><?xml version="1.0" encoding="utf-8"?>
<p:tagLst xmlns:p="http://schemas.openxmlformats.org/presentationml/2006/main">
  <p:tag name="KSO_WM_TEMPLATE_CATEGORY" val="custom"/>
  <p:tag name="KSO_WM_TEMPLATE_INDEX" val="20187308"/>
  <p:tag name="KSO_WM_UNIT_TYPE" val="a"/>
  <p:tag name="KSO_WM_UNIT_INDEX" val="1"/>
  <p:tag name="KSO_WM_UNIT_ID" val="custom20187308_3*a*1"/>
  <p:tag name="KSO_WM_UNIT_LAYERLEVEL" val="1"/>
  <p:tag name="KSO_WM_UNIT_VALUE" val="15"/>
  <p:tag name="KSO_WM_UNIT_ISCONTENTSTITLE" val="0"/>
  <p:tag name="KSO_WM_UNIT_HIGHLIGHT" val="0"/>
  <p:tag name="KSO_WM_UNIT_COMPATIBLE" val="0"/>
  <p:tag name="KSO_WM_UNIT_CLEAR" val="0"/>
  <p:tag name="KSO_WM_BEAUTIFY_FLAG" val="#wm#"/>
  <p:tag name="KSO_WM_TAG_VERSION" val="1.0"/>
  <p:tag name="KSO_WM_UNIT_PRESET_TEXT" val="LOREM IPSUM"/>
</p:tagLst>
</file>

<file path=ppt/tags/tag148.xml><?xml version="1.0" encoding="utf-8"?>
<p:tagLst xmlns:p="http://schemas.openxmlformats.org/presentationml/2006/main">
  <p:tag name="KSO_WM_SLIDE_ID" val="custom20187308_3"/>
  <p:tag name="KSO_WM_SLIDE_TYPE" val="sectionTitle"/>
  <p:tag name="KSO_WM_SLIDE_SUBTYPE" val="pureTxt"/>
  <p:tag name="KSO_WM_SLIDE_ITEM_CNT" val="2"/>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149.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SLIDE_ID" val="custom20187308_3"/>
  <p:tag name="KSO_WM_SLIDE_TYPE" val="sectionTitle"/>
  <p:tag name="KSO_WM_SLIDE_SUBTYPE" val="pureTxt"/>
  <p:tag name="KSO_WM_SLIDE_ITEM_CNT" val="2"/>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wm#"/>
  <p:tag name="KSO_WM_TEMPLATE_CATEGORY" val="custom"/>
  <p:tag name="KSO_WM_TEMPLATE_INDEX" val="20187308"/>
</p:tagLst>
</file>

<file path=ppt/tags/tag152.xml><?xml version="1.0" encoding="utf-8"?>
<p:tagLst xmlns:p="http://schemas.openxmlformats.org/presentationml/2006/main">
  <p:tag name="KSO_WM_BEAUTIFY_FLAG" val="#wm#"/>
  <p:tag name="KSO_WM_TEMPLATE_CATEGORY" val="custom"/>
  <p:tag name="KSO_WM_TEMPLATE_INDEX" val="20187308"/>
</p:tagLst>
</file>

<file path=ppt/tags/tag153.xml><?xml version="1.0" encoding="utf-8"?>
<p:tagLst xmlns:p="http://schemas.openxmlformats.org/presentationml/2006/main">
  <p:tag name="KSO_WM_BEAUTIFY_FLAG" val="#wm#"/>
  <p:tag name="KSO_WM_TEMPLATE_CATEGORY" val="custom"/>
  <p:tag name="KSO_WM_TEMPLATE_INDEX" val="20187308"/>
</p:tagLst>
</file>

<file path=ppt/tags/tag154.xml><?xml version="1.0" encoding="utf-8"?>
<p:tagLst xmlns:p="http://schemas.openxmlformats.org/presentationml/2006/main">
  <p:tag name="KSO_WM_BEAUTIFY_FLAG" val="#wm#"/>
  <p:tag name="KSO_WM_TEMPLATE_CATEGORY" val="custom"/>
  <p:tag name="KSO_WM_TEMPLATE_INDEX" val="20187308"/>
</p:tagLst>
</file>

<file path=ppt/tags/tag155.xml><?xml version="1.0" encoding="utf-8"?>
<p:tagLst xmlns:p="http://schemas.openxmlformats.org/presentationml/2006/main">
  <p:tag name="KSO_WM_BEAUTIFY_FLAG" val="#wm#"/>
  <p:tag name="KSO_WM_TEMPLATE_CATEGORY" val="custom"/>
  <p:tag name="KSO_WM_TEMPLATE_INDEX" val="20187308"/>
</p:tagLst>
</file>

<file path=ppt/tags/tag156.xml><?xml version="1.0" encoding="utf-8"?>
<p:tagLst xmlns:p="http://schemas.openxmlformats.org/presentationml/2006/main">
  <p:tag name="KSO_WM_BEAUTIFY_FLAG" val="#wm#"/>
  <p:tag name="KSO_WM_TEMPLATE_CATEGORY" val="custom"/>
  <p:tag name="KSO_WM_TEMPLATE_INDEX" val="20187308"/>
</p:tagLst>
</file>

<file path=ppt/tags/tag157.xml><?xml version="1.0" encoding="utf-8"?>
<p:tagLst xmlns:p="http://schemas.openxmlformats.org/presentationml/2006/main">
  <p:tag name="KSO_WM_BEAUTIFY_FLAG" val="#wm#"/>
  <p:tag name="KSO_WM_TEMPLATE_CATEGORY" val="custom"/>
  <p:tag name="KSO_WM_TEMPLATE_INDEX" val="20187308"/>
</p:tagLst>
</file>

<file path=ppt/tags/tag158.xml><?xml version="1.0" encoding="utf-8"?>
<p:tagLst xmlns:p="http://schemas.openxmlformats.org/presentationml/2006/main">
  <p:tag name="KSO_WM_BEAUTIFY_FLAG" val="#wm#"/>
  <p:tag name="KSO_WM_TEMPLATE_CATEGORY" val="custom"/>
  <p:tag name="KSO_WM_TEMPLATE_INDEX" val="20187308"/>
</p:tagLst>
</file>

<file path=ppt/tags/tag159.xml><?xml version="1.0" encoding="utf-8"?>
<p:tagLst xmlns:p="http://schemas.openxmlformats.org/presentationml/2006/main">
  <p:tag name="KSO_WM_BEAUTIFY_FLAG" val="#wm#"/>
  <p:tag name="KSO_WM_TEMPLATE_CATEGORY" val="custom"/>
  <p:tag name="KSO_WM_TEMPLATE_INDEX" val="20187308"/>
</p:tagLst>
</file>

<file path=ppt/tags/tag16.xml><?xml version="1.0" encoding="utf-8"?>
<p:tagLst xmlns:p="http://schemas.openxmlformats.org/presentationml/2006/main">
  <p:tag name="KSO_WM_BEAUTIFY_FLAG" val="#wm#"/>
  <p:tag name="KSO_WM_TEMPLATE_CATEGORY" val="custom"/>
  <p:tag name="KSO_WM_TEMPLATE_INDEX" val="20187308"/>
</p:tagLst>
</file>

<file path=ppt/tags/tag160.xml><?xml version="1.0" encoding="utf-8"?>
<p:tagLst xmlns:p="http://schemas.openxmlformats.org/presentationml/2006/main">
  <p:tag name="KSO_WM_BEAUTIFY_FLAG" val="#wm#"/>
  <p:tag name="KSO_WM_TEMPLATE_CATEGORY" val="custom"/>
  <p:tag name="KSO_WM_TEMPLATE_INDEX" val="20187308"/>
</p:tagLst>
</file>

<file path=ppt/tags/tag161.xml><?xml version="1.0" encoding="utf-8"?>
<p:tagLst xmlns:p="http://schemas.openxmlformats.org/presentationml/2006/main">
  <p:tag name="KSO_WM_BEAUTIFY_FLAG" val="#wm#"/>
  <p:tag name="KSO_WM_TEMPLATE_CATEGORY" val="custom"/>
  <p:tag name="KSO_WM_TEMPLATE_INDEX" val="20187308"/>
</p:tagLst>
</file>

<file path=ppt/tags/tag162.xml><?xml version="1.0" encoding="utf-8"?>
<p:tagLst xmlns:p="http://schemas.openxmlformats.org/presentationml/2006/main">
  <p:tag name="KSO_WM_BEAUTIFY_FLAG" val="#wm#"/>
  <p:tag name="KSO_WM_TEMPLATE_CATEGORY" val="custom"/>
  <p:tag name="KSO_WM_TEMPLATE_INDEX" val="20187308"/>
</p:tagLst>
</file>

<file path=ppt/tags/tag163.xml><?xml version="1.0" encoding="utf-8"?>
<p:tagLst xmlns:p="http://schemas.openxmlformats.org/presentationml/2006/main">
  <p:tag name="KSO_WM_BEAUTIFY_FLAG" val="#wm#"/>
  <p:tag name="KSO_WM_TEMPLATE_CATEGORY" val="custom"/>
  <p:tag name="KSO_WM_TEMPLATE_INDEX" val="20187308"/>
</p:tagLst>
</file>

<file path=ppt/tags/tag164.xml><?xml version="1.0" encoding="utf-8"?>
<p:tagLst xmlns:p="http://schemas.openxmlformats.org/presentationml/2006/main">
  <p:tag name="KSO_WM_BEAUTIFY_FLAG" val="#wm#"/>
  <p:tag name="KSO_WM_TEMPLATE_CATEGORY" val="custom"/>
  <p:tag name="KSO_WM_TEMPLATE_INDEX" val="20187308"/>
</p:tagLst>
</file>

<file path=ppt/tags/tag165.xml><?xml version="1.0" encoding="utf-8"?>
<p:tagLst xmlns:p="http://schemas.openxmlformats.org/presentationml/2006/main">
  <p:tag name="KSO_WM_TEMPLATE_CATEGORY" val="custom"/>
  <p:tag name="KSO_WM_TEMPLATE_INDEX" val="20187308"/>
  <p:tag name="KSO_WM_UNIT_TYPE" val="e"/>
  <p:tag name="KSO_WM_UNIT_INDEX" val="1"/>
  <p:tag name="KSO_WM_UNIT_ID" val="custom20187308_3*e*1"/>
  <p:tag name="KSO_WM_UNIT_LAYERLEVEL" val="1"/>
  <p:tag name="KSO_WM_UNIT_VALUE" val="1"/>
  <p:tag name="KSO_WM_UNIT_HIGHLIGHT" val="0"/>
  <p:tag name="KSO_WM_UNIT_COMPATIBLE" val="0"/>
  <p:tag name="KSO_WM_UNIT_CLEAR" val="0"/>
  <p:tag name="KSO_WM_BEAUTIFY_FLAG" val="#wm#"/>
  <p:tag name="KSO_WM_TAG_VERSION" val="1.0"/>
  <p:tag name="KSO_WM_UNIT_PRESET_TEXT" val="01"/>
</p:tagLst>
</file>

<file path=ppt/tags/tag166.xml><?xml version="1.0" encoding="utf-8"?>
<p:tagLst xmlns:p="http://schemas.openxmlformats.org/presentationml/2006/main">
  <p:tag name="KSO_WM_TEMPLATE_CATEGORY" val="custom"/>
  <p:tag name="KSO_WM_TEMPLATE_INDEX" val="20187308"/>
  <p:tag name="KSO_WM_UNIT_TYPE" val="a"/>
  <p:tag name="KSO_WM_UNIT_INDEX" val="1"/>
  <p:tag name="KSO_WM_UNIT_ID" val="custom20187308_3*a*1"/>
  <p:tag name="KSO_WM_UNIT_LAYERLEVEL" val="1"/>
  <p:tag name="KSO_WM_UNIT_VALUE" val="15"/>
  <p:tag name="KSO_WM_UNIT_ISCONTENTSTITLE" val="0"/>
  <p:tag name="KSO_WM_UNIT_HIGHLIGHT" val="0"/>
  <p:tag name="KSO_WM_UNIT_COMPATIBLE" val="0"/>
  <p:tag name="KSO_WM_UNIT_CLEAR" val="0"/>
  <p:tag name="KSO_WM_BEAUTIFY_FLAG" val="#wm#"/>
  <p:tag name="KSO_WM_TAG_VERSION" val="1.0"/>
  <p:tag name="KSO_WM_UNIT_PRESET_TEXT" val="LOREM IPSUM"/>
</p:tagLst>
</file>

<file path=ppt/tags/tag167.xml><?xml version="1.0" encoding="utf-8"?>
<p:tagLst xmlns:p="http://schemas.openxmlformats.org/presentationml/2006/main">
  <p:tag name="KSO_WM_SLIDE_ID" val="custom20187308_3"/>
  <p:tag name="KSO_WM_SLIDE_TYPE" val="sectionTitle"/>
  <p:tag name="KSO_WM_SLIDE_SUBTYPE" val="pureTxt"/>
  <p:tag name="KSO_WM_SLIDE_ITEM_CNT" val="2"/>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168.xml><?xml version="1.0" encoding="utf-8"?>
<p:tagLst xmlns:p="http://schemas.openxmlformats.org/presentationml/2006/main">
  <p:tag name="KSO_WM_BEAUTIFY_FLAG" val="#wm#"/>
  <p:tag name="KSO_WM_TEMPLATE_CATEGORY" val="custom"/>
  <p:tag name="KSO_WM_TEMPLATE_INDEX" val="20187308"/>
</p:tagLst>
</file>

<file path=ppt/tags/tag169.xml><?xml version="1.0" encoding="utf-8"?>
<p:tagLst xmlns:p="http://schemas.openxmlformats.org/presentationml/2006/main">
  <p:tag name="KSO_WM_BEAUTIFY_FLAG" val="#wm#"/>
  <p:tag name="KSO_WM_TEMPLATE_CATEGORY" val="custom"/>
  <p:tag name="KSO_WM_TEMPLATE_INDEX" val="20187308"/>
</p:tagLst>
</file>

<file path=ppt/tags/tag17.xml><?xml version="1.0" encoding="utf-8"?>
<p:tagLst xmlns:p="http://schemas.openxmlformats.org/presentationml/2006/main">
  <p:tag name="KSO_WM_BEAUTIFY_FLAG" val="#wm#"/>
  <p:tag name="KSO_WM_TEMPLATE_CATEGORY" val="custom"/>
  <p:tag name="KSO_WM_TEMPLATE_INDEX" val="20187308"/>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wm#"/>
  <p:tag name="KSO_WM_TEMPLATE_CATEGORY" val="custom"/>
  <p:tag name="KSO_WM_TEMPLATE_INDEX" val="20187308"/>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wm#"/>
  <p:tag name="KSO_WM_TEMPLATE_CATEGORY" val="custom"/>
  <p:tag name="KSO_WM_TEMPLATE_INDEX" val="20187308"/>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wm#"/>
  <p:tag name="KSO_WM_TEMPLATE_CATEGORY" val="custom"/>
  <p:tag name="KSO_WM_TEMPLATE_INDEX" val="20187308"/>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wm#"/>
  <p:tag name="KSO_WM_TEMPLATE_CATEGORY" val="custom"/>
  <p:tag name="KSO_WM_TEMPLATE_INDEX" val="20187308"/>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PLACING_PICTURE_USER_VIEWPORT" val="{&quot;height&quot;:4695,&quot;width&quot;:13050}"/>
  <p:tag name="KSO_WM_BEAUTIFY_FLAG" val=""/>
</p:tagLst>
</file>

<file path=ppt/tags/tag180.xml><?xml version="1.0" encoding="utf-8"?>
<p:tagLst xmlns:p="http://schemas.openxmlformats.org/presentationml/2006/main">
  <p:tag name="KSO_WM_BEAUTIFY_FLAG" val="#wm#"/>
  <p:tag name="KSO_WM_TEMPLATE_CATEGORY" val="custom"/>
  <p:tag name="KSO_WM_TEMPLATE_INDEX" val="20187308"/>
</p:tagLst>
</file>

<file path=ppt/tags/tag181.xml><?xml version="1.0" encoding="utf-8"?>
<p:tagLst xmlns:p="http://schemas.openxmlformats.org/presentationml/2006/main">
  <p:tag name="KSO_WM_BEAUTIFY_FLAG" val="#wm#"/>
  <p:tag name="KSO_WM_TEMPLATE_CATEGORY" val="custom"/>
  <p:tag name="KSO_WM_TEMPLATE_INDEX" val="20187308"/>
</p:tagLst>
</file>

<file path=ppt/tags/tag182.xml><?xml version="1.0" encoding="utf-8"?>
<p:tagLst xmlns:p="http://schemas.openxmlformats.org/presentationml/2006/main">
  <p:tag name="KSO_WM_BEAUTIFY_FLAG" val="#wm#"/>
  <p:tag name="KSO_WM_TEMPLATE_CATEGORY" val="custom"/>
  <p:tag name="KSO_WM_TEMPLATE_INDEX" val="20187308"/>
</p:tagLst>
</file>

<file path=ppt/tags/tag183.xml><?xml version="1.0" encoding="utf-8"?>
<p:tagLst xmlns:p="http://schemas.openxmlformats.org/presentationml/2006/main">
  <p:tag name="KSO_WM_BEAUTIFY_FLAG" val="#wm#"/>
  <p:tag name="KSO_WM_TEMPLATE_CATEGORY" val="custom"/>
  <p:tag name="KSO_WM_TEMPLATE_INDEX" val="20187308"/>
</p:tagLst>
</file>

<file path=ppt/tags/tag184.xml><?xml version="1.0" encoding="utf-8"?>
<p:tagLst xmlns:p="http://schemas.openxmlformats.org/presentationml/2006/main">
  <p:tag name="KSO_WM_BEAUTIFY_FLAG" val="#wm#"/>
  <p:tag name="KSO_WM_TEMPLATE_CATEGORY" val="custom"/>
  <p:tag name="KSO_WM_TEMPLATE_INDEX" val="20187308"/>
</p:tagLst>
</file>

<file path=ppt/tags/tag185.xml><?xml version="1.0" encoding="utf-8"?>
<p:tagLst xmlns:p="http://schemas.openxmlformats.org/presentationml/2006/main">
  <p:tag name="KSO_WM_BEAUTIFY_FLAG" val="#wm#"/>
  <p:tag name="KSO_WM_TEMPLATE_CATEGORY" val="custom"/>
  <p:tag name="KSO_WM_TEMPLATE_INDEX" val="20187308"/>
</p:tagLst>
</file>

<file path=ppt/tags/tag186.xml><?xml version="1.0" encoding="utf-8"?>
<p:tagLst xmlns:p="http://schemas.openxmlformats.org/presentationml/2006/main">
  <p:tag name="KSO_WM_TEMPLATE_CATEGORY" val="custom"/>
  <p:tag name="KSO_WM_TEMPLATE_INDEX" val="20187308"/>
  <p:tag name="KSO_WM_UNIT_TYPE" val="e"/>
  <p:tag name="KSO_WM_UNIT_INDEX" val="1"/>
  <p:tag name="KSO_WM_UNIT_ID" val="custom20187308_3*e*1"/>
  <p:tag name="KSO_WM_UNIT_LAYERLEVEL" val="1"/>
  <p:tag name="KSO_WM_UNIT_VALUE" val="1"/>
  <p:tag name="KSO_WM_UNIT_HIGHLIGHT" val="0"/>
  <p:tag name="KSO_WM_UNIT_COMPATIBLE" val="0"/>
  <p:tag name="KSO_WM_UNIT_CLEAR" val="0"/>
  <p:tag name="KSO_WM_BEAUTIFY_FLAG" val="#wm#"/>
  <p:tag name="KSO_WM_TAG_VERSION" val="1.0"/>
  <p:tag name="KSO_WM_UNIT_PRESET_TEXT" val="01"/>
</p:tagLst>
</file>

<file path=ppt/tags/tag187.xml><?xml version="1.0" encoding="utf-8"?>
<p:tagLst xmlns:p="http://schemas.openxmlformats.org/presentationml/2006/main">
  <p:tag name="KSO_WM_TEMPLATE_CATEGORY" val="custom"/>
  <p:tag name="KSO_WM_TEMPLATE_INDEX" val="20187308"/>
  <p:tag name="KSO_WM_UNIT_TYPE" val="a"/>
  <p:tag name="KSO_WM_UNIT_INDEX" val="1"/>
  <p:tag name="KSO_WM_UNIT_ID" val="custom20187308_3*a*1"/>
  <p:tag name="KSO_WM_UNIT_LAYERLEVEL" val="1"/>
  <p:tag name="KSO_WM_UNIT_VALUE" val="15"/>
  <p:tag name="KSO_WM_UNIT_ISCONTENTSTITLE" val="0"/>
  <p:tag name="KSO_WM_UNIT_HIGHLIGHT" val="0"/>
  <p:tag name="KSO_WM_UNIT_COMPATIBLE" val="0"/>
  <p:tag name="KSO_WM_UNIT_CLEAR" val="0"/>
  <p:tag name="KSO_WM_BEAUTIFY_FLAG" val="#wm#"/>
  <p:tag name="KSO_WM_TAG_VERSION" val="1.0"/>
  <p:tag name="KSO_WM_UNIT_PRESET_TEXT" val="LOREM IPSUM"/>
</p:tagLst>
</file>

<file path=ppt/tags/tag188.xml><?xml version="1.0" encoding="utf-8"?>
<p:tagLst xmlns:p="http://schemas.openxmlformats.org/presentationml/2006/main">
  <p:tag name="KSO_WM_SLIDE_ID" val="custom20187308_3"/>
  <p:tag name="KSO_WM_SLIDE_TYPE" val="sectionTitle"/>
  <p:tag name="KSO_WM_SLIDE_SUBTYPE" val="pureTxt"/>
  <p:tag name="KSO_WM_SLIDE_ITEM_CNT" val="2"/>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wm#"/>
  <p:tag name="KSO_WM_TEMPLATE_CATEGORY" val="custom"/>
  <p:tag name="KSO_WM_TEMPLATE_INDEX" val="20187308"/>
</p:tagLst>
</file>

<file path=ppt/tags/tag190.xml><?xml version="1.0" encoding="utf-8"?>
<p:tagLst xmlns:p="http://schemas.openxmlformats.org/presentationml/2006/main">
  <p:tag name="KSO_WM_BEAUTIFY_FLAG" val="#wm#"/>
  <p:tag name="KSO_WM_TEMPLATE_CATEGORY" val="custom"/>
  <p:tag name="KSO_WM_TEMPLATE_INDEX" val="20187308"/>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wm#"/>
  <p:tag name="KSO_WM_TEMPLATE_CATEGORY" val="custom"/>
  <p:tag name="KSO_WM_TEMPLATE_INDEX" val="20187308"/>
</p:tagLst>
</file>

<file path=ppt/tags/tag194.xml><?xml version="1.0" encoding="utf-8"?>
<p:tagLst xmlns:p="http://schemas.openxmlformats.org/presentationml/2006/main">
  <p:tag name="KSO_WM_BEAUTIFY_FLAG" val="#wm#"/>
  <p:tag name="KSO_WM_TEMPLATE_CATEGORY" val="custom"/>
  <p:tag name="KSO_WM_TEMPLATE_INDEX" val="20187308"/>
</p:tagLst>
</file>

<file path=ppt/tags/tag195.xml><?xml version="1.0" encoding="utf-8"?>
<p:tagLst xmlns:p="http://schemas.openxmlformats.org/presentationml/2006/main">
  <p:tag name="KSO_WM_TEMPLATE_CATEGORY" val="custom"/>
  <p:tag name="KSO_WM_TEMPLATE_INDEX" val="20187308"/>
  <p:tag name="KSO_WM_UNIT_TYPE" val="a"/>
  <p:tag name="KSO_WM_UNIT_INDEX" val="1"/>
  <p:tag name="KSO_WM_UNIT_ID" val="custom20187308_15*a*1"/>
  <p:tag name="KSO_WM_UNIT_LAYERLEVEL" val="1"/>
  <p:tag name="KSO_WM_UNIT_VALUE" val="36"/>
  <p:tag name="KSO_WM_UNIT_ISCONTENTSTITLE" val="0"/>
  <p:tag name="KSO_WM_UNIT_HIGHLIGHT" val="0"/>
  <p:tag name="KSO_WM_UNIT_COMPATIBLE" val="0"/>
  <p:tag name="KSO_WM_UNIT_CLEAR" val="0"/>
  <p:tag name="KSO_WM_BEAUTIFY_FLAG" val="#wm#"/>
  <p:tag name="KSO_WM_TAG_VERSION" val="1.0"/>
  <p:tag name="KSO_WM_UNIT_PRESET_TEXT" val="THANKS"/>
</p:tagLst>
</file>

<file path=ppt/tags/tag196.xml><?xml version="1.0" encoding="utf-8"?>
<p:tagLst xmlns:p="http://schemas.openxmlformats.org/presentationml/2006/main">
  <p:tag name="KSO_WM_SLIDE_ID" val="custom20187308_15"/>
  <p:tag name="KSO_WM_SLIDE_TYPE" val="endPage"/>
  <p:tag name="KSO_WM_SLIDE_SUBTYPE" val="pureTxt"/>
  <p:tag name="KSO_WM_SLIDE_ITEM_CNT" val="1"/>
  <p:tag name="KSO_WM_SLIDE_INDEX" val="15"/>
  <p:tag name="KSO_WM_TAG_VERSION" val="1.0"/>
  <p:tag name="KSO_WM_BEAUTIFY_FLAG" val="#wm#"/>
  <p:tag name="KSO_WM_TEMPLATE_CATEGORY" val="custom"/>
  <p:tag name="KSO_WM_TEMPLATE_INDEX" val="20187308"/>
  <p:tag name="KSO_WM_SLIDE_LAYOUT" val="a"/>
  <p:tag name="KSO_WM_SLIDE_LAYOUT_CNT" val="1"/>
</p:tagLst>
</file>

<file path=ppt/tags/tag197.xml><?xml version="1.0" encoding="utf-8"?>
<p:tagLst xmlns:p="http://schemas.openxmlformats.org/presentationml/2006/main">
  <p:tag name="KSO_WPP_MARK_KEY" val="88ae8043-d25a-4600-84d7-b01df08048ed"/>
  <p:tag name="COMMONDATA" val="eyJoZGlkIjoiOWFjOTMwZmJhNzFlNTU5NDAwOGUxNGE1ZTBjMDg0ODMifQ=="/>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BEAUTIFY_FLAG" val="#wm#"/>
  <p:tag name="KSO_WM_TEMPLATE_CATEGORY" val="custom"/>
  <p:tag name="KSO_WM_TEMPLATE_INDEX" val="20187308"/>
</p:tagLst>
</file>

<file path=ppt/tags/tag21.xml><?xml version="1.0" encoding="utf-8"?>
<p:tagLst xmlns:p="http://schemas.openxmlformats.org/presentationml/2006/main">
  <p:tag name="KSO_WM_BEAUTIFY_FLAG" val="#wm#"/>
  <p:tag name="KSO_WM_TEMPLATE_CATEGORY" val="custom"/>
  <p:tag name="KSO_WM_TEMPLATE_INDEX" val="20187308"/>
</p:tagLst>
</file>

<file path=ppt/tags/tag22.xml><?xml version="1.0" encoding="utf-8"?>
<p:tagLst xmlns:p="http://schemas.openxmlformats.org/presentationml/2006/main">
  <p:tag name="KSO_WM_BEAUTIFY_FLAG" val="#wm#"/>
  <p:tag name="KSO_WM_TEMPLATE_CATEGORY" val="custom"/>
  <p:tag name="KSO_WM_TEMPLATE_INDEX" val="20187308"/>
</p:tagLst>
</file>

<file path=ppt/tags/tag23.xml><?xml version="1.0" encoding="utf-8"?>
<p:tagLst xmlns:p="http://schemas.openxmlformats.org/presentationml/2006/main">
  <p:tag name="KSO_WM_BEAUTIFY_FLAG" val="#wm#"/>
  <p:tag name="KSO_WM_TEMPLATE_CATEGORY" val="custom"/>
  <p:tag name="KSO_WM_TEMPLATE_INDEX" val="20187308"/>
</p:tagLst>
</file>

<file path=ppt/tags/tag24.xml><?xml version="1.0" encoding="utf-8"?>
<p:tagLst xmlns:p="http://schemas.openxmlformats.org/presentationml/2006/main">
  <p:tag name="KSO_WM_BEAUTIFY_FLAG" val="#wm#"/>
  <p:tag name="KSO_WM_TEMPLATE_CATEGORY" val="custom"/>
  <p:tag name="KSO_WM_TEMPLATE_INDEX" val="20187308"/>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wm#"/>
  <p:tag name="KSO_WM_TEMPLATE_CATEGORY" val="custom"/>
  <p:tag name="KSO_WM_TEMPLATE_INDEX" val="20187308"/>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wm#"/>
  <p:tag name="KSO_WM_TEMPLATE_CATEGORY" val="custom"/>
  <p:tag name="KSO_WM_TEMPLATE_INDEX" val="20187308"/>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wm#"/>
  <p:tag name="KSO_WM_TEMPLATE_CATEGORY" val="custom"/>
  <p:tag name="KSO_WM_TEMPLATE_INDEX" val="20187308"/>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wm#"/>
  <p:tag name="KSO_WM_TEMPLATE_CATEGORY" val="custom"/>
  <p:tag name="KSO_WM_TEMPLATE_INDEX" val="20187308"/>
</p:tagLst>
</file>

<file path=ppt/tags/tag34.xml><?xml version="1.0" encoding="utf-8"?>
<p:tagLst xmlns:p="http://schemas.openxmlformats.org/presentationml/2006/main">
  <p:tag name="KSO_WM_BEAUTIFY_FLAG" val="#wm#"/>
  <p:tag name="KSO_WM_TEMPLATE_CATEGORY" val="custom"/>
  <p:tag name="KSO_WM_TEMPLATE_INDEX" val="20187308"/>
</p:tagLst>
</file>

<file path=ppt/tags/tag35.xml><?xml version="1.0" encoding="utf-8"?>
<p:tagLst xmlns:p="http://schemas.openxmlformats.org/presentationml/2006/main">
  <p:tag name="KSO_WM_BEAUTIFY_FLAG" val="#wm#"/>
  <p:tag name="KSO_WM_TEMPLATE_CATEGORY" val="custom"/>
  <p:tag name="KSO_WM_TEMPLATE_INDEX" val="20187308"/>
</p:tagLst>
</file>

<file path=ppt/tags/tag36.xml><?xml version="1.0" encoding="utf-8"?>
<p:tagLst xmlns:p="http://schemas.openxmlformats.org/presentationml/2006/main">
  <p:tag name="KSO_WM_BEAUTIFY_FLAG" val="#wm#"/>
  <p:tag name="KSO_WM_TEMPLATE_CATEGORY" val="custom"/>
  <p:tag name="KSO_WM_TEMPLATE_INDEX" val="20187308"/>
</p:tagLst>
</file>

<file path=ppt/tags/tag37.xml><?xml version="1.0" encoding="utf-8"?>
<p:tagLst xmlns:p="http://schemas.openxmlformats.org/presentationml/2006/main">
  <p:tag name="KSO_WM_BEAUTIFY_FLAG" val="#wm#"/>
  <p:tag name="KSO_WM_TEMPLATE_CATEGORY" val="custom"/>
  <p:tag name="KSO_WM_TEMPLATE_INDEX" val="20187308"/>
</p:tagLst>
</file>

<file path=ppt/tags/tag38.xml><?xml version="1.0" encoding="utf-8"?>
<p:tagLst xmlns:p="http://schemas.openxmlformats.org/presentationml/2006/main">
  <p:tag name="KSO_WM_BEAUTIFY_FLAG" val="#wm#"/>
  <p:tag name="KSO_WM_TEMPLATE_CATEGORY" val="custom"/>
  <p:tag name="KSO_WM_TEMPLATE_INDEX" val="20187308"/>
</p:tagLst>
</file>

<file path=ppt/tags/tag39.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TEMPLATE_CATEGORY" val="custom"/>
  <p:tag name="KSO_WM_TEMPLATE_INDEX" val="20187308"/>
</p:tagLst>
</file>

<file path=ppt/tags/tag40.xml><?xml version="1.0" encoding="utf-8"?>
<p:tagLst xmlns:p="http://schemas.openxmlformats.org/presentationml/2006/main">
  <p:tag name="KSO_WM_BEAUTIFY_FLAG" val="#wm#"/>
  <p:tag name="KSO_WM_TEMPLATE_CATEGORY" val="custom"/>
  <p:tag name="KSO_WM_TEMPLATE_INDEX" val="20187308"/>
</p:tagLst>
</file>

<file path=ppt/tags/tag41.xml><?xml version="1.0" encoding="utf-8"?>
<p:tagLst xmlns:p="http://schemas.openxmlformats.org/presentationml/2006/main">
  <p:tag name="KSO_WM_BEAUTIFY_FLAG" val="#wm#"/>
  <p:tag name="KSO_WM_TEMPLATE_CATEGORY" val="custom"/>
  <p:tag name="KSO_WM_TEMPLATE_INDEX" val="20187308"/>
</p:tagLst>
</file>

<file path=ppt/tags/tag42.xml><?xml version="1.0" encoding="utf-8"?>
<p:tagLst xmlns:p="http://schemas.openxmlformats.org/presentationml/2006/main">
  <p:tag name="KSO_WM_BEAUTIFY_FLAG" val="#wm#"/>
  <p:tag name="KSO_WM_TEMPLATE_CATEGORY" val="custom"/>
  <p:tag name="KSO_WM_TEMPLATE_INDEX" val="20187308"/>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wm#"/>
  <p:tag name="KSO_WM_TEMPLATE_CATEGORY" val="custom"/>
  <p:tag name="KSO_WM_TEMPLATE_INDEX" val="20187308"/>
</p:tagLst>
</file>

<file path=ppt/tags/tag45.xml><?xml version="1.0" encoding="utf-8"?>
<p:tagLst xmlns:p="http://schemas.openxmlformats.org/presentationml/2006/main">
  <p:tag name="KSO_WM_BEAUTIFY_FLAG" val="#wm#"/>
  <p:tag name="KSO_WM_TEMPLATE_CATEGORY" val="custom"/>
  <p:tag name="KSO_WM_TEMPLATE_INDEX" val="20187308"/>
</p:tagLst>
</file>

<file path=ppt/tags/tag46.xml><?xml version="1.0" encoding="utf-8"?>
<p:tagLst xmlns:p="http://schemas.openxmlformats.org/presentationml/2006/main">
  <p:tag name="KSO_WM_TEMPLATE_CATEGORY" val="custom"/>
  <p:tag name="KSO_WM_TEMPLATE_INDEX" val="20187308"/>
  <p:tag name="KSO_WM_UNIT_TYPE" val="e"/>
  <p:tag name="KSO_WM_UNIT_INDEX" val="1"/>
  <p:tag name="KSO_WM_UNIT_ID" val="custom20187308_3*e*1"/>
  <p:tag name="KSO_WM_UNIT_LAYERLEVEL" val="1"/>
  <p:tag name="KSO_WM_UNIT_VALUE" val="1"/>
  <p:tag name="KSO_WM_UNIT_HIGHLIGHT" val="0"/>
  <p:tag name="KSO_WM_UNIT_COMPATIBLE" val="0"/>
  <p:tag name="KSO_WM_UNIT_CLEAR" val="0"/>
  <p:tag name="KSO_WM_BEAUTIFY_FLAG" val="#wm#"/>
  <p:tag name="KSO_WM_TAG_VERSION" val="1.0"/>
  <p:tag name="KSO_WM_UNIT_PRESET_TEXT" val="01"/>
</p:tagLst>
</file>

<file path=ppt/tags/tag47.xml><?xml version="1.0" encoding="utf-8"?>
<p:tagLst xmlns:p="http://schemas.openxmlformats.org/presentationml/2006/main">
  <p:tag name="KSO_WM_TEMPLATE_CATEGORY" val="custom"/>
  <p:tag name="KSO_WM_TEMPLATE_INDEX" val="20187308"/>
  <p:tag name="KSO_WM_UNIT_TYPE" val="a"/>
  <p:tag name="KSO_WM_UNIT_INDEX" val="1"/>
  <p:tag name="KSO_WM_UNIT_ID" val="custom20187308_3*a*1"/>
  <p:tag name="KSO_WM_UNIT_LAYERLEVEL" val="1"/>
  <p:tag name="KSO_WM_UNIT_VALUE" val="15"/>
  <p:tag name="KSO_WM_UNIT_ISCONTENTSTITLE" val="0"/>
  <p:tag name="KSO_WM_UNIT_HIGHLIGHT" val="0"/>
  <p:tag name="KSO_WM_UNIT_COMPATIBLE" val="0"/>
  <p:tag name="KSO_WM_UNIT_CLEAR" val="0"/>
  <p:tag name="KSO_WM_BEAUTIFY_FLAG" val="#wm#"/>
  <p:tag name="KSO_WM_TAG_VERSION" val="1.0"/>
  <p:tag name="KSO_WM_UNIT_PRESET_TEXT" val="LOREM IPSUM"/>
</p:tagLst>
</file>

<file path=ppt/tags/tag48.xml><?xml version="1.0" encoding="utf-8"?>
<p:tagLst xmlns:p="http://schemas.openxmlformats.org/presentationml/2006/main">
  <p:tag name="KSO_WM_SLIDE_ID" val="custom20187308_3"/>
  <p:tag name="KSO_WM_SLIDE_TYPE" val="sectionTitle"/>
  <p:tag name="KSO_WM_SLIDE_SUBTYPE" val="pureTxt"/>
  <p:tag name="KSO_WM_SLIDE_ITEM_CNT" val="2"/>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49.xml><?xml version="1.0" encoding="utf-8"?>
<p:tagLst xmlns:p="http://schemas.openxmlformats.org/presentationml/2006/main">
  <p:tag name="KSO_WM_BEAUTIFY_FLAG" val="#wm#"/>
  <p:tag name="KSO_WM_TEMPLATE_CATEGORY" val="custom"/>
  <p:tag name="KSO_WM_TEMPLATE_INDEX" val="20187308"/>
</p:tagLst>
</file>

<file path=ppt/tags/tag5.xml><?xml version="1.0" encoding="utf-8"?>
<p:tagLst xmlns:p="http://schemas.openxmlformats.org/presentationml/2006/main">
  <p:tag name="KSO_WM_TEMPLATE_CATEGORY" val="custom"/>
  <p:tag name="KSO_WM_TEMPLATE_INDEX" val="20187308"/>
  <p:tag name="KSO_WM_UNIT_TYPE" val="e"/>
  <p:tag name="KSO_WM_UNIT_INDEX" val="1"/>
  <p:tag name="KSO_WM_UNIT_ID" val="custom20187308_3*e*1"/>
  <p:tag name="KSO_WM_UNIT_LAYERLEVEL" val="1"/>
  <p:tag name="KSO_WM_UNIT_VALUE" val="1"/>
  <p:tag name="KSO_WM_UNIT_HIGHLIGHT" val="0"/>
  <p:tag name="KSO_WM_UNIT_COMPATIBLE" val="0"/>
  <p:tag name="KSO_WM_UNIT_CLEAR" val="0"/>
  <p:tag name="KSO_WM_BEAUTIFY_FLAG" val="#wm#"/>
  <p:tag name="KSO_WM_TAG_VERSION" val="1.0"/>
  <p:tag name="KSO_WM_UNIT_PRESET_TEXT" val="01"/>
</p:tagLst>
</file>

<file path=ppt/tags/tag50.xml><?xml version="1.0" encoding="utf-8"?>
<p:tagLst xmlns:p="http://schemas.openxmlformats.org/presentationml/2006/main">
  <p:tag name="KSO_WM_BEAUTIFY_FLAG" val="#wm#"/>
  <p:tag name="KSO_WM_TEMPLATE_CATEGORY" val="custom"/>
  <p:tag name="KSO_WM_TEMPLATE_INDEX" val="20187308"/>
</p:tagLst>
</file>

<file path=ppt/tags/tag51.xml><?xml version="1.0" encoding="utf-8"?>
<p:tagLst xmlns:p="http://schemas.openxmlformats.org/presentationml/2006/main">
  <p:tag name="KSO_WM_BEAUTIFY_FLAG" val="#wm#"/>
  <p:tag name="KSO_WM_TEMPLATE_CATEGORY" val="custom"/>
  <p:tag name="KSO_WM_TEMPLATE_INDEX" val="20187308"/>
</p:tagLst>
</file>

<file path=ppt/tags/tag52.xml><?xml version="1.0" encoding="utf-8"?>
<p:tagLst xmlns:p="http://schemas.openxmlformats.org/presentationml/2006/main">
  <p:tag name="KSO_WM_BEAUTIFY_FLAG" val="#wm#"/>
  <p:tag name="KSO_WM_TEMPLATE_CATEGORY" val="custom"/>
  <p:tag name="KSO_WM_TEMPLATE_INDEX" val="20187308"/>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wm#"/>
  <p:tag name="KSO_WM_TEMPLATE_CATEGORY" val="custom"/>
  <p:tag name="KSO_WM_TEMPLATE_INDEX" val="20187308"/>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wm#"/>
  <p:tag name="KSO_WM_TEMPLATE_CATEGORY" val="custom"/>
  <p:tag name="KSO_WM_TEMPLATE_INDEX" val="20187308"/>
</p:tagLst>
</file>

<file path=ppt/tags/tag58.xml><?xml version="1.0" encoding="utf-8"?>
<p:tagLst xmlns:p="http://schemas.openxmlformats.org/presentationml/2006/main">
  <p:tag name="KSO_WM_BEAUTIFY_FLAG" val="#wm#"/>
  <p:tag name="KSO_WM_TEMPLATE_CATEGORY" val="custom"/>
  <p:tag name="KSO_WM_TEMPLATE_INDEX" val="20187308"/>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TEMPLATE_CATEGORY" val="custom"/>
  <p:tag name="KSO_WM_TEMPLATE_INDEX" val="20187308"/>
  <p:tag name="KSO_WM_UNIT_TYPE" val="a"/>
  <p:tag name="KSO_WM_UNIT_INDEX" val="1"/>
  <p:tag name="KSO_WM_UNIT_ID" val="custom20187308_3*a*1"/>
  <p:tag name="KSO_WM_UNIT_LAYERLEVEL" val="1"/>
  <p:tag name="KSO_WM_UNIT_VALUE" val="15"/>
  <p:tag name="KSO_WM_UNIT_ISCONTENTSTITLE" val="0"/>
  <p:tag name="KSO_WM_UNIT_HIGHLIGHT" val="0"/>
  <p:tag name="KSO_WM_UNIT_COMPATIBLE" val="0"/>
  <p:tag name="KSO_WM_UNIT_CLEAR" val="0"/>
  <p:tag name="KSO_WM_BEAUTIFY_FLAG" val="#wm#"/>
  <p:tag name="KSO_WM_TAG_VERSION" val="1.0"/>
  <p:tag name="KSO_WM_UNIT_PRESET_TEXT" val="LOREM IPSUM"/>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SLIDE_ID" val="custom20187308_3"/>
  <p:tag name="KSO_WM_SLIDE_TYPE" val="sectionTitle"/>
  <p:tag name="KSO_WM_SLIDE_SUBTYPE" val="pureTxt"/>
  <p:tag name="KSO_WM_SLIDE_ITEM_CNT" val="2"/>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TEMPLATE_CATEGORY" val="custom"/>
  <p:tag name="KSO_WM_TEMPLATE_INDEX" val="20187308"/>
  <p:tag name="KSO_WM_UNIT_TYPE" val="e"/>
  <p:tag name="KSO_WM_UNIT_INDEX" val="1"/>
  <p:tag name="KSO_WM_UNIT_ID" val="custom20187308_3*e*1"/>
  <p:tag name="KSO_WM_UNIT_LAYERLEVEL" val="1"/>
  <p:tag name="KSO_WM_UNIT_VALUE" val="1"/>
  <p:tag name="KSO_WM_UNIT_HIGHLIGHT" val="0"/>
  <p:tag name="KSO_WM_UNIT_COMPATIBLE" val="0"/>
  <p:tag name="KSO_WM_UNIT_CLEAR" val="0"/>
  <p:tag name="KSO_WM_BEAUTIFY_FLAG" val="#wm#"/>
  <p:tag name="KSO_WM_TAG_VERSION" val="1.0"/>
  <p:tag name="KSO_WM_UNIT_PRESET_TEXT" val="01"/>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80.xml><?xml version="1.0" encoding="utf-8"?>
<p:tagLst xmlns:p="http://schemas.openxmlformats.org/presentationml/2006/main">
  <p:tag name="KSO_WM_TEMPLATE_CATEGORY" val="custom"/>
  <p:tag name="KSO_WM_TEMPLATE_INDEX" val="20187308"/>
  <p:tag name="KSO_WM_UNIT_TYPE" val="a"/>
  <p:tag name="KSO_WM_UNIT_INDEX" val="1"/>
  <p:tag name="KSO_WM_UNIT_ID" val="custom20187308_3*a*1"/>
  <p:tag name="KSO_WM_UNIT_LAYERLEVEL" val="1"/>
  <p:tag name="KSO_WM_UNIT_VALUE" val="15"/>
  <p:tag name="KSO_WM_UNIT_ISCONTENTSTITLE" val="0"/>
  <p:tag name="KSO_WM_UNIT_HIGHLIGHT" val="0"/>
  <p:tag name="KSO_WM_UNIT_COMPATIBLE" val="0"/>
  <p:tag name="KSO_WM_UNIT_CLEAR" val="0"/>
  <p:tag name="KSO_WM_BEAUTIFY_FLAG" val="#wm#"/>
  <p:tag name="KSO_WM_TAG_VERSION" val="1.0"/>
  <p:tag name="KSO_WM_UNIT_PRESET_TEXT" val="LOREM IPSUM"/>
</p:tagLst>
</file>

<file path=ppt/tags/tag81.xml><?xml version="1.0" encoding="utf-8"?>
<p:tagLst xmlns:p="http://schemas.openxmlformats.org/presentationml/2006/main">
  <p:tag name="KSO_WM_SLIDE_ID" val="custom20187308_3"/>
  <p:tag name="KSO_WM_SLIDE_TYPE" val="sectionTitle"/>
  <p:tag name="KSO_WM_SLIDE_SUBTYPE" val="pureTxt"/>
  <p:tag name="KSO_WM_SLIDE_ITEM_CNT" val="2"/>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wm#"/>
  <p:tag name="KSO_WM_TEMPLATE_CATEGORY" val="custom"/>
  <p:tag name="KSO_WM_TEMPLATE_INDEX" val="20187308"/>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TEMPLATE_CATEGORY" val="custom"/>
  <p:tag name="KSO_WM_TEMPLATE_INDEX" val="20187308"/>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wm#"/>
  <p:tag name="KSO_WM_TEMPLATE_CATEGORY" val="custom"/>
  <p:tag name="KSO_WM_TEMPLATE_INDEX" val="20187308"/>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17821</Words>
  <Application>WPS 演示</Application>
  <PresentationFormat>宽屏</PresentationFormat>
  <Paragraphs>1080</Paragraphs>
  <Slides>119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10</vt:i4>
      </vt:variant>
      <vt:variant>
        <vt:lpstr>幻灯片标题</vt:lpstr>
      </vt:variant>
      <vt:variant>
        <vt:i4>119</vt:i4>
      </vt:variant>
    </vt:vector>
  </HeadingPairs>
  <TitlesOfParts>
    <vt:vector size="138" baseType="lpstr">
      <vt:lpstr>Arial</vt:lpstr>
      <vt:lpstr>宋体</vt:lpstr>
      <vt:lpstr>Wingdings</vt:lpstr>
      <vt:lpstr>微软雅黑</vt:lpstr>
      <vt:lpstr>Arial Unicode MS</vt:lpstr>
      <vt:lpstr>Calibri</vt:lpstr>
      <vt:lpstr>Cambria Math</vt:lpstr>
      <vt:lpstr>Cambria Math</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贪心&amp;数学</vt:lpstr>
      <vt:lpstr>题解</vt:lpstr>
      <vt:lpstr>T1</vt:lpstr>
      <vt:lpstr>T2</vt:lpstr>
      <vt:lpstr>T3</vt:lpstr>
      <vt:lpstr>T4</vt:lpstr>
      <vt:lpstr>T4</vt:lpstr>
      <vt:lpstr>贪心</vt:lpstr>
      <vt:lpstr>贪心法</vt:lpstr>
      <vt:lpstr>活动选择问题</vt:lpstr>
      <vt:lpstr>区间划分问题</vt:lpstr>
      <vt:lpstr>区间选点问题</vt:lpstr>
      <vt:lpstr>正确性证明</vt:lpstr>
      <vt:lpstr>正确性证明</vt:lpstr>
      <vt:lpstr>正确性证明</vt:lpstr>
      <vt:lpstr>国王游戏</vt:lpstr>
      <vt:lpstr>PowerPoint 演示文稿</vt:lpstr>
      <vt:lpstr>简单的变体</vt:lpstr>
      <vt:lpstr>PowerPoint 演示文稿</vt:lpstr>
      <vt:lpstr>PowerPoint 演示文稿</vt:lpstr>
      <vt:lpstr>拯救小矮人</vt:lpstr>
      <vt:lpstr>标算</vt:lpstr>
      <vt:lpstr>PowerPoint 演示文稿</vt:lpstr>
      <vt:lpstr>Arc069e Frequency</vt:lpstr>
      <vt:lpstr>PowerPoint 演示文稿</vt:lpstr>
      <vt:lpstr>codeforces746F</vt:lpstr>
      <vt:lpstr>PowerPoint 演示文稿</vt:lpstr>
      <vt:lpstr>codeforces505e</vt:lpstr>
      <vt:lpstr>PowerPoint 演示文稿</vt:lpstr>
      <vt:lpstr>PowerPoint 演示文稿</vt:lpstr>
      <vt:lpstr>PowerPoint 演示文稿</vt:lpstr>
      <vt:lpstr>线性代数</vt:lpstr>
      <vt:lpstr>线性代数</vt:lpstr>
      <vt:lpstr>向量</vt:lpstr>
      <vt:lpstr>一些定义</vt:lpstr>
      <vt:lpstr>向量的操作</vt:lpstr>
      <vt:lpstr>矩阵</vt:lpstr>
      <vt:lpstr>矩阵&amp;线性变换</vt:lpstr>
      <vt:lpstr>矩阵&amp;线性变换</vt:lpstr>
      <vt:lpstr>高斯消元</vt:lpstr>
      <vt:lpstr>高斯消元</vt:lpstr>
      <vt:lpstr>高斯消元变种</vt:lpstr>
      <vt:lpstr>矩阵乘法的应用</vt:lpstr>
      <vt:lpstr>复杂一点的例子</vt:lpstr>
      <vt:lpstr>更难亿点的例题</vt:lpstr>
      <vt:lpstr>数论基础</vt:lpstr>
      <vt:lpstr>从取模开始</vt:lpstr>
      <vt:lpstr>除法？</vt:lpstr>
      <vt:lpstr>求逆元</vt:lpstr>
      <vt:lpstr>证明</vt:lpstr>
      <vt:lpstr>证明</vt:lpstr>
      <vt:lpstr>万岁！</vt:lpstr>
      <vt:lpstr>欧拉定理</vt:lpstr>
      <vt:lpstr>线性求逆元</vt:lpstr>
      <vt:lpstr>中国剩余定理</vt:lpstr>
      <vt:lpstr>中国剩余定理</vt:lpstr>
      <vt:lpstr>欧几里得算法</vt:lpstr>
      <vt:lpstr>拓展欧几里得算法</vt:lpstr>
      <vt:lpstr>埃拉托斯特尼筛法</vt:lpstr>
      <vt:lpstr>欧拉筛法</vt:lpstr>
      <vt:lpstr>作业们</vt:lpstr>
      <vt:lpstr>组合数学</vt:lpstr>
      <vt:lpstr>排列组合</vt:lpstr>
      <vt:lpstr>定义</vt:lpstr>
      <vt:lpstr>排列</vt:lpstr>
      <vt:lpstr>组合数的常用式子们</vt:lpstr>
      <vt:lpstr>常用式子们(续)</vt:lpstr>
      <vt:lpstr>例题</vt:lpstr>
      <vt:lpstr>Catalan 数列</vt:lpstr>
      <vt:lpstr>插板法</vt:lpstr>
      <vt:lpstr>抽屉原理</vt:lpstr>
      <vt:lpstr>容斥</vt:lpstr>
      <vt:lpstr>例题1</vt:lpstr>
      <vt:lpstr>PowerPoint 演示文稿</vt:lpstr>
      <vt:lpstr>例题2</vt:lpstr>
      <vt:lpstr>容斥</vt:lpstr>
      <vt:lpstr>二项式反演</vt:lpstr>
      <vt:lpstr>例题</vt:lpstr>
      <vt:lpstr>斯特林数</vt:lpstr>
      <vt:lpstr>斯特林数</vt:lpstr>
      <vt:lpstr>放球</vt:lpstr>
      <vt:lpstr>计算</vt:lpstr>
      <vt:lpstr>斯特林反演</vt:lpstr>
      <vt:lpstr>一个简单的例题</vt:lpstr>
      <vt:lpstr>例题们</vt:lpstr>
      <vt:lpstr>概率期望基础</vt:lpstr>
      <vt:lpstr>频率学派概率论入门</vt:lpstr>
      <vt:lpstr>定义们</vt:lpstr>
      <vt:lpstr>离散概率分布</vt:lpstr>
      <vt:lpstr>条件概率与独立</vt:lpstr>
      <vt:lpstr>条件概率</vt:lpstr>
      <vt:lpstr>啊哈</vt:lpstr>
      <vt:lpstr>贝叶斯定理</vt:lpstr>
      <vt:lpstr>证明？</vt:lpstr>
      <vt:lpstr>随机变量与概率密度</vt:lpstr>
      <vt:lpstr>例子</vt:lpstr>
      <vt:lpstr>随机变量的关系</vt:lpstr>
      <vt:lpstr>期望</vt:lpstr>
      <vt:lpstr>期望与独立</vt:lpstr>
      <vt:lpstr>期望与概率</vt:lpstr>
      <vt:lpstr>例题们</vt:lpstr>
      <vt:lpstr>博弈论基础</vt:lpstr>
      <vt:lpstr>博弈论</vt:lpstr>
      <vt:lpstr>Nim 游戏</vt:lpstr>
      <vt:lpstr>博弈论的一般考虑方式</vt:lpstr>
      <vt:lpstr>博弈论的一般考虑方式</vt:lpstr>
      <vt:lpstr>Nim 和</vt:lpstr>
      <vt:lpstr>SG函数</vt:lpstr>
      <vt:lpstr>游戏的和</vt:lpstr>
      <vt:lpstr>一些扩展</vt:lpstr>
      <vt:lpstr>51nod 1963 树上NIM游戏</vt:lpstr>
      <vt:lpstr>一些扩展</vt:lpstr>
      <vt:lpstr>一些扩展</vt:lpstr>
      <vt:lpstr>题解</vt:lpstr>
      <vt:lpstr>0/1分数规划</vt:lpstr>
      <vt:lpstr>分数规划</vt:lpstr>
      <vt:lpstr>通用方法</vt:lpstr>
      <vt:lpstr>来几个例题就会了</vt:lpstr>
      <vt:lpstr>Thanks GL&amp;HF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可乐鸡翅</cp:lastModifiedBy>
  <cp:revision>174</cp:revision>
  <dcterms:created xsi:type="dcterms:W3CDTF">2018-10-28T01:49:00Z</dcterms:created>
  <dcterms:modified xsi:type="dcterms:W3CDTF">2023-10-03T05:52:49Z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58F4EF14D6DA4E2297910B9B7F4CB6D8</vt:lpwstr>
  </property>
</Properties>
</file>