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318" r:id="rId4"/>
    <p:sldId id="306" r:id="rId5"/>
    <p:sldId id="307" r:id="rId6"/>
    <p:sldId id="315" r:id="rId7"/>
    <p:sldId id="316" r:id="rId8"/>
    <p:sldId id="311" r:id="rId9"/>
    <p:sldId id="312" r:id="rId10"/>
    <p:sldId id="308" r:id="rId11"/>
    <p:sldId id="309" r:id="rId12"/>
    <p:sldId id="310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1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3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08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3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1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1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5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7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D2B9-6464-41ED-9230-217992BBA8D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AF4FCC-2709-4A39-8A22-9CF659A1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1E6A-9B14-38B0-9339-873DFA54D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EB99EF-AE95-0723-8C01-729CFBF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9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BEE30-C9FB-BE1D-0F79-ACC2DFF8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257C]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6576-CD2B-F4A2-D530-F330FA68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n (1 &lt;n&lt;10^5) </a:t>
            </a:r>
            <a:r>
              <a:rPr lang="zh-CN" altLang="en-US" dirty="0"/>
              <a:t>个数 </a:t>
            </a:r>
            <a:r>
              <a:rPr lang="en-US" altLang="zh-CN" dirty="0"/>
              <a:t>1~ n</a:t>
            </a:r>
            <a:r>
              <a:rPr lang="zh-CN" altLang="en-US" dirty="0"/>
              <a:t>，要求从中取出</a:t>
            </a:r>
            <a:r>
              <a:rPr lang="zh-CN" altLang="en-US" dirty="0">
                <a:solidFill>
                  <a:srgbClr val="FF0000"/>
                </a:solidFill>
              </a:rPr>
              <a:t>尽量多</a:t>
            </a:r>
            <a:r>
              <a:rPr lang="zh-CN" altLang="en-US" dirty="0"/>
              <a:t>的</a:t>
            </a:r>
            <a:r>
              <a:rPr lang="en-US" altLang="zh-CN" dirty="0"/>
              <a:t>pair</a:t>
            </a:r>
            <a:r>
              <a:rPr lang="zh-CN" altLang="en-US" dirty="0"/>
              <a:t>满足以下约束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pair</a:t>
            </a:r>
            <a:r>
              <a:rPr lang="zh-CN" altLang="en-US" dirty="0"/>
              <a:t>中恰好有两个数</a:t>
            </a:r>
            <a:r>
              <a:rPr lang="en-US" altLang="zh-CN" dirty="0" err="1"/>
              <a:t>u,v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每个数最多出现在其中一个</a:t>
            </a:r>
            <a:r>
              <a:rPr lang="en-US" altLang="zh-CN" dirty="0"/>
              <a:t>pair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对于所有</a:t>
            </a:r>
            <a:r>
              <a:rPr lang="en-US" altLang="zh-CN" dirty="0"/>
              <a:t>pair</a:t>
            </a:r>
            <a:r>
              <a:rPr lang="zh-CN" altLang="en-US" dirty="0"/>
              <a:t>要求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&gt; 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构造出一种最优方案并输出匹配。</a:t>
            </a:r>
            <a:endParaRPr lang="en-US" altLang="zh-CN" dirty="0"/>
          </a:p>
          <a:p>
            <a:r>
              <a:rPr lang="zh-CN" altLang="en-US" dirty="0"/>
              <a:t>例如对</a:t>
            </a:r>
            <a:r>
              <a:rPr lang="en-US" altLang="zh-CN" dirty="0"/>
              <a:t>n = 9</a:t>
            </a:r>
            <a:r>
              <a:rPr lang="zh-CN" altLang="en-US" dirty="0"/>
              <a:t>的情况，最优能组成</a:t>
            </a:r>
            <a:r>
              <a:rPr lang="en-US" altLang="zh-CN" dirty="0"/>
              <a:t>3</a:t>
            </a:r>
            <a:r>
              <a:rPr lang="zh-CN" altLang="en-US" dirty="0"/>
              <a:t>对</a:t>
            </a:r>
            <a:r>
              <a:rPr lang="en-US" altLang="zh-CN" dirty="0"/>
              <a:t>pair: {2,4},{6,8},{3,9}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2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70363-4547-AAF8-69EB-418EC94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5003-34B9-D140-BA2A-073972E8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不可能组成</a:t>
            </a:r>
            <a:r>
              <a:rPr lang="en-US" altLang="zh-CN" dirty="0"/>
              <a:t>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大于</a:t>
            </a:r>
            <a:r>
              <a:rPr lang="en-US" altLang="zh-CN" dirty="0"/>
              <a:t>n/2</a:t>
            </a:r>
            <a:r>
              <a:rPr lang="zh-CN" altLang="en-US" dirty="0"/>
              <a:t>的质数不可能组成</a:t>
            </a:r>
            <a:r>
              <a:rPr lang="en-US" altLang="zh-CN" dirty="0"/>
              <a:t>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将所有剩下的数按照它除</a:t>
            </a:r>
            <a:r>
              <a:rPr lang="en-US" altLang="zh-CN" dirty="0"/>
              <a:t>2</a:t>
            </a:r>
            <a:r>
              <a:rPr lang="zh-CN" altLang="en-US" dirty="0"/>
              <a:t>以外的最小质因子分类。例如</a:t>
            </a:r>
            <a:r>
              <a:rPr lang="en-US" altLang="zh-CN" dirty="0"/>
              <a:t>[5,10,20,25,35,...]</a:t>
            </a:r>
            <a:r>
              <a:rPr lang="zh-CN" altLang="en-US" dirty="0"/>
              <a:t>为一类。</a:t>
            </a:r>
            <a:endParaRPr lang="en-US" altLang="zh-CN" dirty="0"/>
          </a:p>
          <a:p>
            <a:pPr lvl="1"/>
            <a:r>
              <a:rPr lang="zh-CN" altLang="en-US" dirty="0"/>
              <a:t>对于那此元素个数为偶数的类，直接两两匹配。</a:t>
            </a:r>
            <a:endParaRPr lang="en-US" altLang="zh-CN" dirty="0"/>
          </a:p>
          <a:p>
            <a:pPr lvl="1"/>
            <a:r>
              <a:rPr lang="zh-CN" altLang="en-US" dirty="0"/>
              <a:t>对于那此元素个数为奇数的类，设这一类的最小奇质因子为</a:t>
            </a:r>
            <a:r>
              <a:rPr lang="en-US" altLang="zh-CN" dirty="0"/>
              <a:t>pi</a:t>
            </a:r>
          </a:p>
          <a:p>
            <a:pPr lvl="2"/>
            <a:r>
              <a:rPr lang="zh-CN" altLang="en-US" dirty="0"/>
              <a:t>将除了</a:t>
            </a:r>
            <a:r>
              <a:rPr lang="en-US" altLang="zh-CN" dirty="0"/>
              <a:t>2pi (</a:t>
            </a:r>
            <a:r>
              <a:rPr lang="zh-CN" altLang="en-US" dirty="0"/>
              <a:t>比如</a:t>
            </a:r>
            <a:r>
              <a:rPr lang="en-US" altLang="zh-CN" dirty="0"/>
              <a:t>10)</a:t>
            </a:r>
            <a:r>
              <a:rPr lang="zh-CN" altLang="en-US" dirty="0"/>
              <a:t>以外的数两两匹配。</a:t>
            </a:r>
            <a:endParaRPr lang="en-US" altLang="zh-CN" dirty="0"/>
          </a:p>
          <a:p>
            <a:pPr lvl="2"/>
            <a:r>
              <a:rPr lang="zh-CN" altLang="en-US" dirty="0"/>
              <a:t>最后将所有的</a:t>
            </a:r>
            <a:r>
              <a:rPr lang="en-US" altLang="zh-CN" dirty="0"/>
              <a:t>2pi</a:t>
            </a:r>
            <a:r>
              <a:rPr lang="zh-CN" altLang="en-US" dirty="0"/>
              <a:t>和</a:t>
            </a:r>
            <a:r>
              <a:rPr lang="en-US" altLang="zh-CN"/>
              <a:t>2k</a:t>
            </a:r>
            <a:r>
              <a:rPr lang="zh-CN" altLang="en-US" dirty="0"/>
              <a:t>一起进行两两匹配。</a:t>
            </a:r>
            <a:endParaRPr lang="en-US" altLang="zh-CN" dirty="0"/>
          </a:p>
          <a:p>
            <a:pPr lvl="1"/>
            <a:r>
              <a:rPr lang="zh-CN" altLang="en-US" dirty="0"/>
              <a:t>显然是最优的，因为最多只剩下一个数，答案不可能再多了。</a:t>
            </a:r>
          </a:p>
        </p:txBody>
      </p:sp>
    </p:spTree>
    <p:extLst>
      <p:ext uri="{BB962C8B-B14F-4D97-AF65-F5344CB8AC3E}">
        <p14:creationId xmlns:p14="http://schemas.microsoft.com/office/powerpoint/2010/main" val="295673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D252-2462-BE09-6C18-6CF07A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[CTSC2016 D2T1] </a:t>
            </a:r>
            <a:r>
              <a:rPr lang="zh-CN" altLang="en-US" dirty="0"/>
              <a:t>单调上升路径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7BAFE-71F2-641D-6C73-50573E48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n(1 &lt; n &lt; 500)</a:t>
            </a:r>
            <a:r>
              <a:rPr lang="zh-CN" altLang="en-US" dirty="0"/>
              <a:t>个点的</a:t>
            </a:r>
            <a:r>
              <a:rPr lang="zh-CN" altLang="en-US" dirty="0">
                <a:solidFill>
                  <a:srgbClr val="FF0000"/>
                </a:solidFill>
              </a:rPr>
              <a:t>完全图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为偶数，为每条边确定一个不同的边权。使得这张图的最长单调上升路径最短 </a:t>
            </a:r>
            <a:r>
              <a:rPr lang="en-US" altLang="zh-CN" dirty="0"/>
              <a:t>(</a:t>
            </a:r>
            <a:r>
              <a:rPr lang="zh-CN" altLang="en-US" dirty="0"/>
              <a:t>边数最少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015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BBFC-C5C9-AF43-C091-A13205C4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7A0E1-BBD9-C08B-639B-2D2FB1C3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假设带权无向图</a:t>
            </a:r>
            <a:r>
              <a:rPr lang="en-US" altLang="zh-CN" dirty="0"/>
              <a:t>G</a:t>
            </a:r>
            <a:r>
              <a:rPr lang="zh-CN" altLang="en-US" dirty="0"/>
              <a:t>有</a:t>
            </a:r>
            <a:r>
              <a:rPr lang="en-US" altLang="zh-CN" dirty="0"/>
              <a:t>100</a:t>
            </a:r>
            <a:r>
              <a:rPr lang="zh-CN" altLang="en-US" dirty="0"/>
              <a:t>个节点</a:t>
            </a:r>
            <a:r>
              <a:rPr lang="en-US" altLang="zh-CN" dirty="0"/>
              <a:t>1000</a:t>
            </a:r>
            <a:r>
              <a:rPr lang="zh-CN" altLang="en-US" dirty="0"/>
              <a:t>条边，且所有权值各不相同。那么，</a:t>
            </a:r>
            <a:r>
              <a:rPr lang="en-US" altLang="zh-CN" dirty="0"/>
              <a:t>G</a:t>
            </a:r>
            <a:r>
              <a:rPr lang="zh-CN" altLang="en-US" dirty="0"/>
              <a:t>中一定存在一个单调上升路径，它的长度大于等于</a:t>
            </a:r>
            <a:r>
              <a:rPr lang="en-US" altLang="zh-CN" dirty="0"/>
              <a:t>20</a:t>
            </a:r>
            <a:r>
              <a:rPr lang="zh-CN" altLang="en-US" dirty="0"/>
              <a:t>。假设每个节点上有一个探险家。我们按权值从小到大枚举所有的边，每次将该边连接的节点中的探险家的位置进行对调。每个探险家都走的是一条单调上升路径另外，由于共有</a:t>
            </a:r>
            <a:r>
              <a:rPr lang="en-US" altLang="zh-CN" dirty="0"/>
              <a:t>100</a:t>
            </a:r>
            <a:r>
              <a:rPr lang="zh-CN" altLang="en-US" dirty="0"/>
              <a:t>个探险家，而探险家一共走了</a:t>
            </a:r>
            <a:r>
              <a:rPr lang="en-US" altLang="zh-CN" dirty="0"/>
              <a:t>2000</a:t>
            </a:r>
            <a:r>
              <a:rPr lang="zh-CN" altLang="en-US" dirty="0"/>
              <a:t>步，所以有人走了</a:t>
            </a:r>
            <a:r>
              <a:rPr lang="en-US" altLang="zh-CN" dirty="0"/>
              <a:t>20 </a:t>
            </a:r>
            <a:r>
              <a:rPr lang="zh-CN" altLang="en-US" dirty="0"/>
              <a:t>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13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85DC-EF68-378E-E009-B28E35F0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51050-D3DC-CF40-1D11-C83B53A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利用提示可以计算出最优答案为</a:t>
            </a:r>
            <a:r>
              <a:rPr lang="en-US" altLang="zh-CN" dirty="0"/>
              <a:t>n - 1</a:t>
            </a:r>
            <a:r>
              <a:rPr lang="zh-CN" altLang="en-US" dirty="0"/>
              <a:t>。考虑将边分为</a:t>
            </a:r>
            <a:r>
              <a:rPr lang="en-US" altLang="zh-CN" dirty="0"/>
              <a:t>n-1</a:t>
            </a:r>
            <a:r>
              <a:rPr lang="zh-CN" altLang="en-US" dirty="0"/>
              <a:t>层，每层的边不在端点处相交，那么每个人在这一层都只会走一步。转化为之前题目的模型。</a:t>
            </a:r>
          </a:p>
        </p:txBody>
      </p:sp>
    </p:spTree>
    <p:extLst>
      <p:ext uri="{BB962C8B-B14F-4D97-AF65-F5344CB8AC3E}">
        <p14:creationId xmlns:p14="http://schemas.microsoft.com/office/powerpoint/2010/main" val="20802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811E-6A1F-4E16-A010-426F4DD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260E] Dividing Kingdom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D2AAE82-FF9A-3BC7-3881-3FD5D630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256886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128CCC-0AF3-BBC1-4736-92CD8935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98" y="4629648"/>
            <a:ext cx="1149409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E51B-485A-4FA9-9FDA-DCF5A51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03F3D8F-0BF1-08A8-74EB-7F6D3AE46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8730"/>
            <a:ext cx="4539722" cy="422180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1DAED6-4DFC-523A-2258-5F4D3330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666" y="1802547"/>
            <a:ext cx="4971705" cy="25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811E-6A1F-4E16-A010-426F4DD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317E] Princess and Her Shadow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BDE5EC7-9650-4350-32CB-90F883560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08" y="1930400"/>
            <a:ext cx="8381290" cy="3126416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899404-15FE-64CB-A7EA-3A4D11C4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50" y="5056815"/>
            <a:ext cx="2300597" cy="9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E51B-485A-4FA9-9FDA-DCF5A51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9B8559-4BF9-DDA0-AF02-FB97AB7C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21" y="1667070"/>
            <a:ext cx="7410831" cy="297830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62F603-9685-28E0-AE7B-2D591036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25" y="4645373"/>
            <a:ext cx="2724290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811E-6A1F-4E16-A010-426F4DD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USACO Tower of Hay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FEEBB-9A04-93BF-7C05-F69CEE6C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" y="2130397"/>
            <a:ext cx="9062074" cy="2003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E9DCF7-A43B-F6A2-7CC5-C84BB789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04" y="4056114"/>
            <a:ext cx="1374033" cy="5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37C4-AD44-89C1-42FF-A2F42DF4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827A170-F12C-AF28-BD49-C9AACB956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63" y="1322584"/>
            <a:ext cx="6234820" cy="5246790"/>
          </a:xfrm>
        </p:spPr>
      </p:pic>
    </p:spTree>
    <p:extLst>
      <p:ext uri="{BB962C8B-B14F-4D97-AF65-F5344CB8AC3E}">
        <p14:creationId xmlns:p14="http://schemas.microsoft.com/office/powerpoint/2010/main" val="4300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811E-6A1F-4E16-A010-426F4DD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[Andrew Stankevich Contest 35 F] Graph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0A31FB-EC0D-4648-8C96-52DAC7903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对于一张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个点的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无向完全图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。要求将其拆为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个边集不相交的子图，其中第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张子图的每个点的度数都必须恰好为</a:t>
                </a:r>
                <a:r>
                  <a:rPr lang="en-US" altLang="zh-CN" dirty="0"/>
                  <a:t>ai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构造一组可行解。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− 1,  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注： 子图的定义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指节点集和边集分别是某一图的节点集的子集和边集的子集的图。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0A31FB-EC0D-4648-8C96-52DAC7903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8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E51B-485A-4FA9-9FDA-DCF5A51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5C6A9-C563-409A-935B-02056826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原问题等价于</a:t>
            </a:r>
            <a:r>
              <a:rPr lang="en-US" altLang="zh-CN" dirty="0"/>
              <a:t>a = 1</a:t>
            </a:r>
            <a:r>
              <a:rPr lang="zh-CN" altLang="en-US" dirty="0"/>
              <a:t>。且每次使用所有点，每个点度数为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其实就是怎么把</a:t>
            </a:r>
            <a:r>
              <a:rPr lang="en-US" altLang="zh-CN" dirty="0"/>
              <a:t>2n</a:t>
            </a:r>
            <a:r>
              <a:rPr lang="zh-CN" altLang="en-US" dirty="0"/>
              <a:t>个点的完全图分成 </a:t>
            </a:r>
            <a:r>
              <a:rPr lang="en-US" altLang="zh-CN" dirty="0"/>
              <a:t>2n-1</a:t>
            </a:r>
            <a:r>
              <a:rPr lang="zh-CN" altLang="en-US" dirty="0"/>
              <a:t>个匹配图。</a:t>
            </a:r>
            <a:endParaRPr lang="en-US" altLang="zh-CN" dirty="0"/>
          </a:p>
          <a:p>
            <a:r>
              <a:rPr lang="zh-CN" altLang="en-US" dirty="0"/>
              <a:t>比如一种方法是照如下分，每次旋转一下：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1A339-CD41-ED4E-5834-484BDCCA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68" y="3429000"/>
            <a:ext cx="2694449" cy="26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476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605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平面</vt:lpstr>
      <vt:lpstr>作业答案</vt:lpstr>
      <vt:lpstr>[Codeforces 260E] Dividing Kingdom</vt:lpstr>
      <vt:lpstr>题解</vt:lpstr>
      <vt:lpstr>[Codeforces 317E] Princess and Her Shadow</vt:lpstr>
      <vt:lpstr>题解</vt:lpstr>
      <vt:lpstr>USACO Tower of Hay</vt:lpstr>
      <vt:lpstr>题解</vt:lpstr>
      <vt:lpstr>[Andrew Stankevich Contest 35 F] Graph Factorization</vt:lpstr>
      <vt:lpstr>题解</vt:lpstr>
      <vt:lpstr>[Codeforces 257C]</vt:lpstr>
      <vt:lpstr>题解</vt:lpstr>
      <vt:lpstr>[CTSC2016 D2T1] 单调上升路径</vt:lpstr>
      <vt:lpstr>提示</vt:lpstr>
      <vt:lpstr>题解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吴凯</dc:creator>
  <cp:lastModifiedBy>吴凯</cp:lastModifiedBy>
  <cp:revision>3</cp:revision>
  <dcterms:created xsi:type="dcterms:W3CDTF">2024-08-07T12:05:31Z</dcterms:created>
  <dcterms:modified xsi:type="dcterms:W3CDTF">2024-08-07T12:08:17Z</dcterms:modified>
</cp:coreProperties>
</file>