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76" r:id="rId3"/>
    <p:sldId id="477" r:id="rId4"/>
    <p:sldId id="451" r:id="rId5"/>
    <p:sldId id="452" r:id="rId6"/>
    <p:sldId id="453" r:id="rId7"/>
    <p:sldId id="455" r:id="rId8"/>
    <p:sldId id="456" r:id="rId9"/>
    <p:sldId id="457" r:id="rId10"/>
    <p:sldId id="258" r:id="rId11"/>
    <p:sldId id="458" r:id="rId12"/>
    <p:sldId id="459" r:id="rId13"/>
    <p:sldId id="460" r:id="rId14"/>
    <p:sldId id="461" r:id="rId15"/>
    <p:sldId id="462" r:id="rId16"/>
    <p:sldId id="465" r:id="rId17"/>
    <p:sldId id="478" r:id="rId18"/>
    <p:sldId id="463" r:id="rId19"/>
    <p:sldId id="466" r:id="rId20"/>
    <p:sldId id="468" r:id="rId21"/>
    <p:sldId id="469" r:id="rId22"/>
    <p:sldId id="475" r:id="rId23"/>
    <p:sldId id="470" r:id="rId24"/>
    <p:sldId id="471" r:id="rId25"/>
    <p:sldId id="472" r:id="rId26"/>
    <p:sldId id="473" r:id="rId27"/>
    <p:sldId id="474" r:id="rId28"/>
    <p:sldId id="467" r:id="rId29"/>
    <p:sldId id="45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2"/>
    <p:restoredTop sz="94677"/>
  </p:normalViewPr>
  <p:slideViewPr>
    <p:cSldViewPr snapToGrid="0">
      <p:cViewPr>
        <p:scale>
          <a:sx n="195" d="100"/>
          <a:sy n="195" d="100"/>
        </p:scale>
        <p:origin x="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3EC9-20D1-4EC2-9CF6-ED70591B65B9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B529-2C26-414B-B1C2-92DD9110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50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3EC9-20D1-4EC2-9CF6-ED70591B65B9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B529-2C26-414B-B1C2-92DD9110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6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3EC9-20D1-4EC2-9CF6-ED70591B65B9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B529-2C26-414B-B1C2-92DD91104B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2653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3EC9-20D1-4EC2-9CF6-ED70591B65B9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B529-2C26-414B-B1C2-92DD9110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481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3EC9-20D1-4EC2-9CF6-ED70591B65B9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B529-2C26-414B-B1C2-92DD91104B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4894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3EC9-20D1-4EC2-9CF6-ED70591B65B9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B529-2C26-414B-B1C2-92DD9110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78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3EC9-20D1-4EC2-9CF6-ED70591B65B9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B529-2C26-414B-B1C2-92DD9110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987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3EC9-20D1-4EC2-9CF6-ED70591B65B9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B529-2C26-414B-B1C2-92DD9110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87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3EC9-20D1-4EC2-9CF6-ED70591B65B9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B529-2C26-414B-B1C2-92DD9110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05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3EC9-20D1-4EC2-9CF6-ED70591B65B9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B529-2C26-414B-B1C2-92DD9110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27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3EC9-20D1-4EC2-9CF6-ED70591B65B9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B529-2C26-414B-B1C2-92DD9110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0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3EC9-20D1-4EC2-9CF6-ED70591B65B9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B529-2C26-414B-B1C2-92DD9110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48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3EC9-20D1-4EC2-9CF6-ED70591B65B9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B529-2C26-414B-B1C2-92DD9110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56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3EC9-20D1-4EC2-9CF6-ED70591B65B9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B529-2C26-414B-B1C2-92DD9110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4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3EC9-20D1-4EC2-9CF6-ED70591B65B9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B529-2C26-414B-B1C2-92DD9110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03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3EC9-20D1-4EC2-9CF6-ED70591B65B9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B529-2C26-414B-B1C2-92DD9110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3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63EC9-20D1-4EC2-9CF6-ED70591B65B9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F4B529-2C26-414B-B1C2-92DD9110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14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29795-F98B-4AE8-BF8D-38E831F3D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图论解题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3D5910-7D22-4199-A935-EAEB0E880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D0zingbear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837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D7AB9-9F66-471F-8198-D033C3F5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B1553-0C6E-46CD-8AFB-BCDADEA14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Problem 1 CF1863E</a:t>
            </a:r>
          </a:p>
          <a:p>
            <a:r>
              <a:rPr lang="en-US" altLang="zh-CN" dirty="0"/>
              <a:t>Problem 2 CF1674G</a:t>
            </a:r>
          </a:p>
          <a:p>
            <a:r>
              <a:rPr lang="en-US" altLang="zh-CN" dirty="0"/>
              <a:t>Problem 3 CF1672F1</a:t>
            </a:r>
          </a:p>
          <a:p>
            <a:r>
              <a:rPr lang="en-US" altLang="zh-CN" dirty="0"/>
              <a:t>Problem 4 HDU 3666</a:t>
            </a:r>
          </a:p>
          <a:p>
            <a:r>
              <a:rPr lang="en-US" altLang="zh-CN" dirty="0"/>
              <a:t>Problem 6 CF Gym 102798F</a:t>
            </a:r>
          </a:p>
          <a:p>
            <a:r>
              <a:rPr lang="en-US" altLang="zh-CN" dirty="0"/>
              <a:t>Problem 7 CF Gym 101221G</a:t>
            </a:r>
          </a:p>
          <a:p>
            <a:r>
              <a:rPr lang="en-US" altLang="zh-CN" dirty="0"/>
              <a:t>Problem 8 CF 1000E</a:t>
            </a:r>
          </a:p>
          <a:p>
            <a:r>
              <a:rPr lang="en-US" altLang="zh-CN" dirty="0"/>
              <a:t>Problem 9 CF 1065D</a:t>
            </a:r>
          </a:p>
          <a:p>
            <a:r>
              <a:rPr lang="en-US" altLang="zh-CN" dirty="0"/>
              <a:t>Problem 10 HDU 3836</a:t>
            </a:r>
          </a:p>
          <a:p>
            <a:r>
              <a:rPr lang="en-US" altLang="zh-CN" dirty="0"/>
              <a:t>Problem 11 CF 1857G</a:t>
            </a:r>
          </a:p>
          <a:p>
            <a:r>
              <a:rPr lang="en-US" altLang="zh-CN" dirty="0"/>
              <a:t>Problem 12 CF 1860E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832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4370A-9513-48B5-B4DE-68DCD8C1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6AD1F7-CC97-446F-8A6C-1B97652B2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的字符网格被称为“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great”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，如果它满足以下三个条件：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每个字符都是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'A'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'B'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或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'C'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每个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2×2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的子网格包含所有三个不同的字母。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任何两个共享公共边的单元格包含不同的字母。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表示从顶部第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行、从左侧第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列的单元格。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你想构造一个满足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个约束条件的“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great”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网格。每个约束条件由两个单元格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组成，这两个单元格仅共享一个角。你希望“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great”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网格中单元格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具有相同的字母。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请判断是否存在一个满足所有约束条件的“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great”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网格。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≤2000,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≤4000</m:t>
                    </m:r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6AD1F7-CC97-446F-8A6C-1B97652B2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 r="-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08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05626-1AF7-49BE-8A88-C835BC9E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13 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A760E6-DC97-4823-B441-976C27858B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在一个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great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的网格中，为每个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2×2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的子网格绘制一个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'/'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或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‘\'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连接相同的字母。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我们可以观察到这些网格有一个简单的模式：每两行要么相同，要么相反。此外，任何这样的模式都对应一个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great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网格。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约束则形成必须相同或不同的限制。因此，问题简化为一种两染色的判定，可以使用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DFS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或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DSU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来检查。</a:t>
                </a: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A760E6-DC97-4823-B441-976C27858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 r="-2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437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F4DEF-7261-4F9E-AF08-80188A747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D3D7BB-24CD-4A93-B8BD-B237AE7CF7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著名魔术师波里亚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·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布迪尼（</a:t>
                </a:r>
                <a:r>
                  <a:rPr lang="en-US" altLang="zh-CN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Borya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Budini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）在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X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国旅行，该国由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个城市组成。然而，在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号城市发生了意外，他在该城市被抢劫了。现在布迪尼需要费尽千辛万苦回到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号城市。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他打算乘飞机回去。总共有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个航班，第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个航班从城市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飞往城市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​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，费用为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​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枚硬币。注意，第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个航班是单程的。布迪尼必须在城市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并且至少有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枚硬币（他将把这些硬币用于航班费用）。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被抢劫后，他只剩下了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枚硬币，但他并没有绝望！身处城市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时，他每天都可以组织演出，每次演出将带来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​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枚硬币。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请帮助魔术师确定他是否能够回家，以及他需要组织的最少演出次数是多少。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≤800,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≤3000,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D3D7BB-24CD-4A93-B8BD-B237AE7CF7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 r="-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804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BA42F-4485-41A6-B363-6844CB85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14 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E6B586-A71D-43F6-9285-211B32D3C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注意，表演可以“延迟”进行。当我们没有足够的钱走到某条边时，可以在我们已经经过的顶点之间提前进行几次表演，以便赚取最多的钱。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对于一般情况，可以写成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𝑏𝑒𝑠𝑡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𝑚𝑖𝑛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𝑠h𝑜𝑤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𝑚𝑎𝑥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𝑚𝑜𝑛𝑒𝑦</m:t>
                        </m:r>
                      </m:e>
                    </m:d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是我们所在的顶点编号，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𝑏𝑒𝑠𝑡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是我们已经经过的具有最大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​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的顶点编号。可以证明，最优策略是先最小化表演的次数，然后最大化金钱的数量。这个动态规划可以使用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Dijkstra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算法计算。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mnlog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⁡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E6B586-A71D-43F6-9285-211B32D3C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256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390DB-56E4-4390-A2EA-7C0F8042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15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3B2B1C-5A7E-467F-A6EA-D6CB416A80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给定一棵包含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个顶点的树，以及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个三元组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是从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的整数，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​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是一个字符串，其长度等于从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​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​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的简单路径上的顶点数。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你想在每个顶点上写一个小写拉丁字母，以便对于给定的每个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个三元组，至少满足以下两个条件之一：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如果你按照从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的路径顺序写出路径上顶点的字母，你会得到字符串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​;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如果你按照从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​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的路径顺序写出路径上顶点的字母，你会得到字符串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​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找到满足这些约束的任意一种可能的方法在每个顶点上写一个字母，或者报告无法满足。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≤4×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3B2B1C-5A7E-467F-A6EA-D6CB416A80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05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799E2-B876-44D8-8C2A-4E1E4AC8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15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366553-5CB8-482D-B574-A42701169B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不难想到解决这个问题需要用到</a:t>
                </a:r>
                <a:r>
                  <a:rPr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2-SAT</a:t>
                </a:r>
                <a:r>
                  <a:rPr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模型。</a:t>
                </a:r>
                <a:endParaRPr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首先考虑一个比较直接的建模：对于每个三元组，正反写分别对应变量为</a:t>
                </a:r>
                <a:r>
                  <a:rPr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0/1. </a:t>
                </a:r>
                <a:r>
                  <a:rPr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如果两个三元组的某种写法产生冲突，则在</a:t>
                </a:r>
                <a:r>
                  <a:rPr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2-SAT</a:t>
                </a:r>
                <a:r>
                  <a:rPr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中写为一个限制。这样的建模可能会产生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个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边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所以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需要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进行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优化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。</m:t>
                    </m:r>
                  </m:oMath>
                </a14:m>
                <a:endParaRPr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endParaRPr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endParaRPr lang="zh-CN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366553-5CB8-482D-B574-A42701169B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" t="-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163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E49A0-BDC9-E862-4850-1AA43314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15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5E24B7-C328-EB7E-C29E-0B093D2131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考虑引入中间变量进行优化</a:t>
                </a:r>
                <a:r>
                  <a: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表示</a:t>
                </a:r>
                <a:r>
                  <a:rPr kumimoji="1" lang="en-US" altLang="zh-CN" dirty="0" err="1">
                    <a:latin typeface="SimSun" panose="02010600030101010101" pitchFamily="2" charset="-122"/>
                    <a:ea typeface="SimSun" panose="02010600030101010101" pitchFamily="2" charset="-122"/>
                  </a:rPr>
                  <a:t>i</a:t>
                </a: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节点的字符，但是这个变量有</a:t>
                </a:r>
                <a:r>
                  <a: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26</a:t>
                </a: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种取值不符合</a:t>
                </a:r>
                <a:r>
                  <a: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2SAT</a:t>
                </a: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的限定。</a:t>
                </a:r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我们注意到如果某个节点被一条路径经过，那么其实最多只有两种选择，而如果这个节点不被任何路径经过，那么它可以填任意字符。</a:t>
                </a:r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接下来，我们将路径与路径之间产生的矛盾，转化为路径与节点赋值产生的矛盾。</a:t>
                </a:r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总点数和边数都变为线性。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5E24B7-C328-EB7E-C29E-0B093D213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" t="-651" r="-2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067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EFA1C-34D4-4C7E-98BC-DD86F5D3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1B5678-BDC1-429B-9CA0-9BA8F253F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70000"/>
                <a:ext cx="8596668" cy="3880773"/>
              </a:xfrm>
            </p:spPr>
            <p:txBody>
              <a:bodyPr/>
              <a:lstStyle/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Monocarp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正在玩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Minecraft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，他想建造一堵仙人掌墙。他想在一个大小为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的沙地上建造这堵墙。最初，沙地的某些格子上已经有仙人掌。需要注意的是，在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Minecraft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中，仙人掌不能生长在相邻的格子上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——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最初的沙地符合这个限制。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Monocarp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可以种植新的仙人掌（它们也必须满足上述条件）。他不能砍掉已经长在沙地上的仙人掌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——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因为他没有斧头，而且仙人掌对手来说太刺了。</a:t>
                </a: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Monocarp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认为墙是完整的，如果从沙地的顶行到底行没有一条路径使得：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每两个相邻的格子在路径上是相邻的；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路径上的任何格子都不包含仙人掌。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你的任务是种植最少数量的仙人掌来建造这堵墙（或者报告这不可能完成）。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≤4×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1B5678-BDC1-429B-9CA0-9BA8F253F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70000"/>
                <a:ext cx="8596668" cy="3880773"/>
              </a:xfrm>
              <a:blipFill>
                <a:blip r:embed="rId2"/>
                <a:stretch>
                  <a:fillRect l="-142" t="-1099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BC1FFF4C-FE68-4AA3-8478-55EEAFDE1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744" y="96202"/>
            <a:ext cx="232410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83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7E515-763C-45A8-8ECC-0E69AFC2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16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A079CB-D784-4EEA-8411-330A2E3120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为了阻止从顶行到底行的任何路径，需要建造一条从左侧到右侧由‘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#’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组成的路径。由于路径中两个相邻的仙人掌不能并排放置，它们应该以对角线的方式放置（即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之后应该是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±1,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±1)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那么这个问题可以重新表述为最短路模型。如果仙人掌已经存在则边的权重为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，否则权重为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同时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由于最初放置的仙人掌，有些格子不能包含仙人掌，因此不能成为路径的一部分。最短路可以使用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Dijkstra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算法或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0-1 BFS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算法求解。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A079CB-D784-4EEA-8411-330A2E3120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42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FCE48-DDFF-27F6-123B-FD3B17B0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9AA47-D049-F355-31A3-DDAFC1E80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有向无环图，对于任意两个点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u,v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, 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要么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u 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能到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v, 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要么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v 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能到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u.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则这个图中一定存在一条经过所有点的链。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796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3F2FF-4D12-4EB5-8E9A-0BC32763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17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DC0CDD-998F-478F-906C-D3FAF97C8A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条边的无向带权图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次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询问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每次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 询问独立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边权从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变成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求最小生成树大小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≤50,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≤300,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7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8</m:t>
                        </m:r>
                      </m:sup>
                    </m:sSup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强制在线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DC0CDD-998F-478F-906C-D3FAF97C8A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" t="-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578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74161-1CDB-4F3C-BCC7-FF34CEE8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17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D333D-1D82-4B81-91BA-ECEB701AB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注意到在求解最小生成树的过程中，如果我们只关心生成树的边集，那么其实只有边权的顺序是重要的。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也就是说，随着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x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的增长，只有边权大小发生改变（最多平方种）的时候才是关键点。在两个关键点中间的最小生成树权值一定是线性的。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所以我们只需要预处理所有关键点处的最小生成树权值，就可以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O(1)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查询了。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631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E9093-BD74-49AB-959E-884AA592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18 CF 1508C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2AF3B1-6289-4F24-A647-827AE4F73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给定一张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个点的满图，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其中有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个边的权值已经确定，你需要给剩下的边赋值，使得所有的边权异或和等于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最小化最小生成树的边权和，求这个值。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≤3∗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2AF3B1-6289-4F24-A647-827AE4F73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" t="-1099" r="-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143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9BD4C-0558-44A9-B492-8BF697F0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18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EE301E-8A96-4F93-9E4D-04729A5E6F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注意到在最优解里面，没有填长度的边只有一个非零的值。这是因为：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MST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里面包含所有没填的边，那么把所有权值分配到一条边上一定不会变得更差。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MST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里面不包含所有没填的边，那么把一条没有填的边设置成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，其他设置成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就得到了一个不会更差的生成树。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EE301E-8A96-4F93-9E4D-04729A5E6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" t="-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796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A7599-7D3A-412A-B04D-F8FA8032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 18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87AB7C-B633-4945-9DFE-75CECD71C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对已经分配了权值的边有三类：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1.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一定存在于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MST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里的边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这些边就是如果你把所有没有赋值的边看成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也一定在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MST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里面的。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2.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一定不存在于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MST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里的边：这些边都不存在于已赋值的边的最小生成森林里。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3.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其他的边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对于没有分配权值的边，如果它们存在环，那么直接把环上一个边设置成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，其他设置成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如果不存在环，那么最优解就是用最小的第三类边替换这个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因为第三类边加入之后一定能构成一个包含未分配权值边的环。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87AB7C-B633-4945-9DFE-75CECD71C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" t="-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646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1A2BE-CE76-45DF-984D-7C3F53C1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19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6845CD-9663-46DC-B119-9E37E6D72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个城市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条道路，由于地震全部损坏了，修复一条道路需要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吨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沥青，即这条道路的两个城市总共需要至少提供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吨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沥青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去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修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这个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道路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，注意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沥青可以在修好的</a:t>
                </a:r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道路上进行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运输。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初始第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个城市有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吨沥青，问是否存在一种方案使得修完之后所有城市连通，并构造方案。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≤3∗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6845CD-9663-46DC-B119-9E37E6D72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" t="-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00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E4ABD-35F4-4C81-8B41-0B7D8DC9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19 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A7A698-32A9-4F57-9453-CB06D93DC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如果总沥青质量小于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则一定不合法。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如果质量大于等于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则一定存在一种合法的方案。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归纳证明：如果存在一个点大于等于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x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，则可以将它和任意邻居合并。如果每个点都小于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x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，则任何两个相邻的点和都会大于等于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x.</a:t>
                </a: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A7A698-32A9-4F57-9453-CB06D93DC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800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34442-96D7-420D-AC9F-287DB155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19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C7422-AB62-4A44-9C6F-FCFD57DC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构造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用堆和并查集维护当前沥青储量最大的块即可。</a:t>
            </a:r>
          </a:p>
        </p:txBody>
      </p:sp>
    </p:spTree>
    <p:extLst>
      <p:ext uri="{BB962C8B-B14F-4D97-AF65-F5344CB8AC3E}">
        <p14:creationId xmlns:p14="http://schemas.microsoft.com/office/powerpoint/2010/main" val="4216997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34EBE-5B22-4DC0-B919-F7B5F7BB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DCB5B-4D64-489F-B97B-49DF20723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CF 1659E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871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5ED21-4813-4D08-AD84-DA75597E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B091C-84E6-4FCE-BB9F-4A9869AB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13 CF 1844E</a:t>
            </a:r>
          </a:p>
          <a:p>
            <a:r>
              <a:rPr lang="en-US" altLang="zh-CN" dirty="0"/>
              <a:t>Problem 14 CF 1801D</a:t>
            </a:r>
          </a:p>
          <a:p>
            <a:r>
              <a:rPr lang="en-US" altLang="zh-CN" dirty="0"/>
              <a:t>Problem 15 CF 1657F</a:t>
            </a:r>
          </a:p>
          <a:p>
            <a:r>
              <a:rPr lang="en-US" altLang="zh-CN" dirty="0"/>
              <a:t>Problem 16 CF 1749E</a:t>
            </a:r>
          </a:p>
          <a:p>
            <a:r>
              <a:rPr lang="en-US" altLang="zh-CN" dirty="0"/>
              <a:t>Problem 17 CF 1633E</a:t>
            </a:r>
          </a:p>
          <a:p>
            <a:r>
              <a:rPr lang="en-US" altLang="zh-CN" dirty="0"/>
              <a:t>Problem 18 CF 1508C</a:t>
            </a:r>
          </a:p>
          <a:p>
            <a:r>
              <a:rPr lang="en-US" altLang="zh-CN" dirty="0"/>
              <a:t>Problem 19 CF 1515F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29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CB450-0019-8C02-6CF8-B6BDE3BC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9643E-DA24-7B92-51F8-D763745E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考虑拓扑序为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和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i+1 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的两个点，前者一定能走到后者，所以一定存在一条直接的边！（如果是存在一条路径，则与拓扑序相邻矛盾）</a:t>
            </a:r>
          </a:p>
        </p:txBody>
      </p:sp>
    </p:spTree>
    <p:extLst>
      <p:ext uri="{BB962C8B-B14F-4D97-AF65-F5344CB8AC3E}">
        <p14:creationId xmlns:p14="http://schemas.microsoft.com/office/powerpoint/2010/main" val="66241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D2842-8542-4145-97F1-E77D44AA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11 Counting Graphs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8B8D80-B009-451B-B6DC-F39FFC7897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给定一个由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个顶点组成的树。树是一个没有环的连通无向图。树的每条边都有其权重，记为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你的任务是计算满足以下四个条件的不同图的数量：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图中没有自环和重边。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图中边的权重是整数且不超过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图中恰好有一个最小生成树。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图的最小生成树是给定的树。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如果两个图的边集不同（考虑边的权重），则认为它们是不同的图。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答案可能很大，请输出它对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998244353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取模的结果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8B8D80-B009-451B-B6DC-F39FFC7897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24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A5D0D-3301-4F55-BECE-58BE6F1B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11 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9CDCE6-3C4D-4930-819F-5AC74C526C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首先观察到，因为最小生成树是固定的，图将由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个顶点组成。因此，图将看作给定的树，并连接一些新的边。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下一步是确定顶点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u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v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之间新边的可能权重。设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𝑢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是从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到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v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的简单路径上的最大权重。我假设我们可以在顶点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u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v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之间添加一条权重在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𝑢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)+1,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范围内的新边。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注意到如果我们添加了一条新边，并且它不影响最小生成树，我们可以独立地添加另一条边。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因此，现在的任务是计算这些方案数乘起来。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9CDCE6-3C4D-4930-819F-5AC74C526C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71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57070-5342-47DC-97DF-6C8DE060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11 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06F178-043D-4074-B390-B7E770B3A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考虑如下的计算过程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按权重升序排序给定的边：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w1≤w2≤⋯≤wn−1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我们从没有边的图开始，逐步添加新的边。假设我们已经添加了所有在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𝑢𝑖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𝑤𝑖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之前的边。现在，我们想添加第 </a:t>
                </a:r>
                <a:r>
                  <a:rPr lang="en-US" altLang="zh-CN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条边。注意 </a:t>
                </a:r>
                <a:r>
                  <a:rPr lang="en-US" altLang="zh-CN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wi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大于之前的任何权重，并且 </a:t>
                </a:r>
                <a:r>
                  <a:rPr lang="en-US" altLang="zh-CN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ui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vi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来自不同的连通块。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添加边后，我们需要计算通过这条边的路径数。如果我们知道包含 </a:t>
                </a:r>
                <a:r>
                  <a:rPr lang="en-US" altLang="zh-CN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ui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vi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的连通块大小，分别记为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，那么存在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条路径通过边 </a:t>
                </a:r>
                <a:r>
                  <a:rPr lang="en-US" altLang="zh-CN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ui,vi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用快速幂将答案乘以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𝑆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𝑢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为了高效地添加边并找到连通块的大小，可以使用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DSU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（并查集）。</a:t>
                </a: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06F178-043D-4074-B390-B7E770B3A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67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0B5BD-A60D-45FF-B1A1-FE0BE095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7BAA66-729E-466A-9E2B-C24433C3FD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给你一个由小写拉丁字母组成的字符串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有一个光标，最初放置在字符串的两个相邻字母之间。光标不能放在第一个字母之前或最后一个字母之后。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在一个操作中，你可以执行以下三种动作之一：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将光标向左移动一个位置（如果这不会将它放在第一个字母之前）；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将光标向右移动一个位置（如果这不会将它放在最后一个字母之后）；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x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是光标左边的字母，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y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是光标右边的字母。选择字符串中任意一对相邻字母，使得左边是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x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，右边是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y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，并将光标移动到这两个字母之间的位置。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你需要回答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m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个查询。在每个查询中，给你两个整数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，它们对应于字符串中光标的两个有效位置。对于每个查询，你需要计算将光标从位置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移动到位置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所需的最小操作次数。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s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≤50000</m:t>
                    </m:r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7BAA66-729E-466A-9E2B-C24433C3FD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570" r="-71" b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08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88EB7-A346-4903-BF43-8168F61B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12 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732923-0010-4B8C-9A5B-F856CD2D88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让我们从最简单的慢速解决方案开始。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我们基本上可以把问题看作一个图。这里有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个顶点，操作代表边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然后，对于一个查询，我们可以运行任何找到最短路径的算法。例如，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BFS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。在最坏情况下，每个查询的时间复杂度为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，因为第三种操作产生了大量的边。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接下来，尝试优化第三种操作。如果你观察所有由第三种操作连接的位置之间的边，它们只是形成了团。所以每对顶点之间的距离应该等于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。我们可以添加一个虚拟顶点来模拟这种行为。例如，从团中的每个顶点向权重为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的虚拟顶点添加一条有向边，并添加一条权重为</a:t>
                </a:r>
                <a:r>
                  <a:rPr lang="en-US" altLang="zh-CN" i="0" dirty="0">
                    <a:latin typeface="+mj-lt"/>
                    <a:ea typeface="宋体" panose="02010600030101010101" pitchFamily="2" charset="-122"/>
                  </a:rPr>
                  <a:t>0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的有向边返回。现在，你可以在团中从一个顶点移动到另一个顶点，但总共只用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条边。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732923-0010-4B8C-9A5B-F856CD2D8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63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70AAA-2593-494F-9884-B48E020C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12 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A17FD5-CDEB-49A5-BF65-C627AE8AB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因此，每个查询的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BFS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将是线性的。为了进一步优化，我们来研究路径的结构。有些路径是显而易见的：它们只是向左或向右移动，而不使用第三种操作。我们可以用这些路径来初始化答案。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否则，路径至少使用一次跳到虚拟节点。假设该节点为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。所以，路径看起来像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两种方法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-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预处理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个最短路， 空间消耗较大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-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一边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Query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一边预处理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A17FD5-CDEB-49A5-BF65-C627AE8AB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1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84389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2574</TotalTime>
  <Words>3049</Words>
  <Application>Microsoft Macintosh PowerPoint</Application>
  <PresentationFormat>宽屏</PresentationFormat>
  <Paragraphs>163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SimSun</vt:lpstr>
      <vt:lpstr>SimSun</vt:lpstr>
      <vt:lpstr>Arial</vt:lpstr>
      <vt:lpstr>Cambria Math</vt:lpstr>
      <vt:lpstr>Trebuchet MS</vt:lpstr>
      <vt:lpstr>Wingdings 3</vt:lpstr>
      <vt:lpstr>平面</vt:lpstr>
      <vt:lpstr>图论解题2</vt:lpstr>
      <vt:lpstr>思考题</vt:lpstr>
      <vt:lpstr>思考题</vt:lpstr>
      <vt:lpstr>Problem 11 Counting Graphs</vt:lpstr>
      <vt:lpstr>Problem 11 Solution</vt:lpstr>
      <vt:lpstr>Problem 11 Solution</vt:lpstr>
      <vt:lpstr>Problem 12</vt:lpstr>
      <vt:lpstr>Problem 12 Solution</vt:lpstr>
      <vt:lpstr>Problem 12 Solution</vt:lpstr>
      <vt:lpstr>References</vt:lpstr>
      <vt:lpstr>Problem 13</vt:lpstr>
      <vt:lpstr>Problem 13 Solution</vt:lpstr>
      <vt:lpstr>Problem 14</vt:lpstr>
      <vt:lpstr>Problem 14 Solution</vt:lpstr>
      <vt:lpstr>Problem 15 </vt:lpstr>
      <vt:lpstr>Solution 15</vt:lpstr>
      <vt:lpstr>Solution 15</vt:lpstr>
      <vt:lpstr>Problem 16</vt:lpstr>
      <vt:lpstr>Solution 16</vt:lpstr>
      <vt:lpstr>Problem 17</vt:lpstr>
      <vt:lpstr>Solution 17</vt:lpstr>
      <vt:lpstr>Problem 18 CF 1508C</vt:lpstr>
      <vt:lpstr>Problem 18 Solution</vt:lpstr>
      <vt:lpstr>Problem 18 Solution</vt:lpstr>
      <vt:lpstr>Problem 19</vt:lpstr>
      <vt:lpstr>Problem 19 Solution</vt:lpstr>
      <vt:lpstr>Problem 19 Solution</vt:lpstr>
      <vt:lpstr>Extras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图论刷题1</dc:title>
  <dc:creator>Bear Doz</dc:creator>
  <cp:lastModifiedBy>Bear Doz</cp:lastModifiedBy>
  <cp:revision>117</cp:revision>
  <dcterms:created xsi:type="dcterms:W3CDTF">2024-08-05T09:25:54Z</dcterms:created>
  <dcterms:modified xsi:type="dcterms:W3CDTF">2024-08-10T19:01:31Z</dcterms:modified>
</cp:coreProperties>
</file>