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464" r:id="rId3"/>
    <p:sldId id="477" r:id="rId4"/>
    <p:sldId id="479" r:id="rId5"/>
    <p:sldId id="478" r:id="rId6"/>
    <p:sldId id="480" r:id="rId7"/>
    <p:sldId id="481" r:id="rId8"/>
    <p:sldId id="483" r:id="rId9"/>
    <p:sldId id="257" r:id="rId10"/>
    <p:sldId id="259" r:id="rId11"/>
    <p:sldId id="260" r:id="rId12"/>
    <p:sldId id="261" r:id="rId13"/>
    <p:sldId id="262" r:id="rId14"/>
    <p:sldId id="263" r:id="rId15"/>
    <p:sldId id="264" r:id="rId16"/>
    <p:sldId id="297" r:id="rId17"/>
    <p:sldId id="265" r:id="rId18"/>
    <p:sldId id="419" r:id="rId19"/>
    <p:sldId id="420" r:id="rId20"/>
    <p:sldId id="421" r:id="rId21"/>
    <p:sldId id="422" r:id="rId22"/>
    <p:sldId id="273" r:id="rId23"/>
    <p:sldId id="274" r:id="rId24"/>
    <p:sldId id="275" r:id="rId25"/>
    <p:sldId id="276" r:id="rId26"/>
    <p:sldId id="446" r:id="rId27"/>
    <p:sldId id="282" r:id="rId28"/>
    <p:sldId id="284" r:id="rId29"/>
    <p:sldId id="329" r:id="rId30"/>
    <p:sldId id="330" r:id="rId31"/>
    <p:sldId id="447" r:id="rId32"/>
    <p:sldId id="448" r:id="rId33"/>
    <p:sldId id="449" r:id="rId34"/>
    <p:sldId id="450" r:id="rId35"/>
    <p:sldId id="476" r:id="rId36"/>
    <p:sldId id="451" r:id="rId37"/>
    <p:sldId id="452" r:id="rId38"/>
    <p:sldId id="453" r:id="rId39"/>
    <p:sldId id="455" r:id="rId40"/>
    <p:sldId id="456" r:id="rId41"/>
    <p:sldId id="457" r:id="rId42"/>
    <p:sldId id="25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41" d="100"/>
          <a:sy n="41" d="100"/>
        </p:scale>
        <p:origin x="96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6E6B8-6229-40F3-86A9-E7F309325264}" type="datetimeFigureOut">
              <a:rPr lang="zh-CN" altLang="en-US" smtClean="0"/>
              <a:t>2024/8/10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A5D62-0371-402B-A0FB-AA4558A51687}" type="slidenum">
              <a:rPr lang="zh-CN" altLang="en-US" smtClean="0"/>
              <a:t>‹#›</a:t>
            </a:fld>
            <a:endParaRPr lang="zh-CN" altLang="en-US"/>
          </a:p>
        </p:txBody>
      </p:sp>
    </p:spTree>
    <p:extLst>
      <p:ext uri="{BB962C8B-B14F-4D97-AF65-F5344CB8AC3E}">
        <p14:creationId xmlns:p14="http://schemas.microsoft.com/office/powerpoint/2010/main" val="2468741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A5D62-0371-402B-A0FB-AA4558A51687}" type="slidenum">
              <a:rPr lang="zh-CN" altLang="en-US" smtClean="0"/>
              <a:t>10</a:t>
            </a:fld>
            <a:endParaRPr lang="zh-CN" altLang="en-US"/>
          </a:p>
        </p:txBody>
      </p:sp>
    </p:spTree>
    <p:extLst>
      <p:ext uri="{BB962C8B-B14F-4D97-AF65-F5344CB8AC3E}">
        <p14:creationId xmlns:p14="http://schemas.microsoft.com/office/powerpoint/2010/main" val="4206527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1370500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13966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F4B529-2C26-414B-B1C2-92DD91104BE7}"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62653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1379481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F4B529-2C26-414B-B1C2-92DD91104BE7}"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4894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2649278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1650987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370687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299505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371227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53600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74748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357156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121384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322703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3EC9-20D1-4EC2-9CF6-ED70591B65B9}" type="datetimeFigureOut">
              <a:rPr lang="zh-CN" altLang="en-US" smtClean="0"/>
              <a:t>2024/8/10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90783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063EC9-20D1-4EC2-9CF6-ED70591B65B9}" type="datetimeFigureOut">
              <a:rPr lang="zh-CN" altLang="en-US" smtClean="0"/>
              <a:t>2024/8/10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F4B529-2C26-414B-B1C2-92DD91104BE7}" type="slidenum">
              <a:rPr lang="zh-CN" altLang="en-US" smtClean="0"/>
              <a:t>‹#›</a:t>
            </a:fld>
            <a:endParaRPr lang="zh-CN" altLang="en-US"/>
          </a:p>
        </p:txBody>
      </p:sp>
    </p:spTree>
    <p:extLst>
      <p:ext uri="{BB962C8B-B14F-4D97-AF65-F5344CB8AC3E}">
        <p14:creationId xmlns:p14="http://schemas.microsoft.com/office/powerpoint/2010/main" val="2726143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29795-F98B-4AE8-BF8D-38E831F3D710}"/>
              </a:ext>
            </a:extLst>
          </p:cNvPr>
          <p:cNvSpPr>
            <a:spLocks noGrp="1"/>
          </p:cNvSpPr>
          <p:nvPr>
            <p:ph type="ctrTitle"/>
          </p:nvPr>
        </p:nvSpPr>
        <p:spPr/>
        <p:txBody>
          <a:bodyPr/>
          <a:lstStyle/>
          <a:p>
            <a:r>
              <a:rPr lang="zh-CN" altLang="en-US" dirty="0"/>
              <a:t>图论解题</a:t>
            </a:r>
            <a:r>
              <a:rPr lang="en-US" altLang="zh-CN" dirty="0"/>
              <a:t>1</a:t>
            </a:r>
            <a:endParaRPr lang="zh-CN" altLang="en-US" dirty="0"/>
          </a:p>
        </p:txBody>
      </p:sp>
      <p:sp>
        <p:nvSpPr>
          <p:cNvPr id="3" name="副标题 2">
            <a:extLst>
              <a:ext uri="{FF2B5EF4-FFF2-40B4-BE49-F238E27FC236}">
                <a16:creationId xmlns:a16="http://schemas.microsoft.com/office/drawing/2014/main" id="{793D5910-7D22-4199-A935-EAEB0E8805FB}"/>
              </a:ext>
            </a:extLst>
          </p:cNvPr>
          <p:cNvSpPr>
            <a:spLocks noGrp="1"/>
          </p:cNvSpPr>
          <p:nvPr>
            <p:ph type="subTitle" idx="1"/>
          </p:nvPr>
        </p:nvSpPr>
        <p:spPr/>
        <p:txBody>
          <a:bodyPr/>
          <a:lstStyle/>
          <a:p>
            <a:r>
              <a:rPr lang="en-US" altLang="zh-CN" dirty="0"/>
              <a:t>D0zingbear</a:t>
            </a:r>
            <a:endParaRPr lang="zh-CN" altLang="en-US" dirty="0"/>
          </a:p>
        </p:txBody>
      </p:sp>
    </p:spTree>
    <p:extLst>
      <p:ext uri="{BB962C8B-B14F-4D97-AF65-F5344CB8AC3E}">
        <p14:creationId xmlns:p14="http://schemas.microsoft.com/office/powerpoint/2010/main" val="666837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F9867-A7F9-42B3-BC83-88B3E9A45900}"/>
              </a:ext>
            </a:extLst>
          </p:cNvPr>
          <p:cNvSpPr>
            <a:spLocks noGrp="1"/>
          </p:cNvSpPr>
          <p:nvPr>
            <p:ph type="title"/>
          </p:nvPr>
        </p:nvSpPr>
        <p:spPr/>
        <p:txBody>
          <a:bodyPr/>
          <a:lstStyle/>
          <a:p>
            <a:r>
              <a:rPr lang="en-US" altLang="zh-CN" dirty="0"/>
              <a:t>Solution 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59C659-E0D8-4906-A72B-47171E8AB8B6}"/>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如果我们固定开始时间为 </a:t>
                </a:r>
                <a14:m>
                  <m:oMath xmlns:m="http://schemas.openxmlformats.org/officeDocument/2006/math">
                    <m:r>
                      <a:rPr lang="en-US" altLang="zh-CN" b="0" i="1" smtClean="0">
                        <a:latin typeface="Cambria Math" panose="02040503050406030204" pitchFamily="18" charset="0"/>
                        <a:ea typeface="宋体" panose="02010600030101010101" pitchFamily="2" charset="-122"/>
                      </a:rPr>
                      <m:t>𝑥</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那么整个问题可以 </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𝑁</m:t>
                    </m:r>
                    <m:r>
                      <a:rPr lang="en-US" altLang="zh-CN" b="0"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dp</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求解。</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考虑将这个问题转化为一个最长路模型，我们注意到由于两个有依赖节点的限制，其实边权是固定的。</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接下来考虑反着跑一个最长路，我们要做的就是给起始节点一个初始距离，让最后的最长路最短。</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可以二分，也可以枚举</a:t>
                </a:r>
                <a14:m>
                  <m:oMath xmlns:m="http://schemas.openxmlformats.org/officeDocument/2006/math">
                    <m:r>
                      <a:rPr lang="en-US" altLang="zh-CN" b="0" i="1" smtClean="0">
                        <a:latin typeface="Cambria Math" panose="02040503050406030204" pitchFamily="18" charset="0"/>
                        <a:ea typeface="宋体" panose="02010600030101010101" pitchFamily="2" charset="-122"/>
                      </a:rPr>
                      <m:t>𝑥</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预处理前缀和后缀 </a:t>
                </a:r>
                <a:r>
                  <a:rPr lang="en-US" altLang="zh-CN" dirty="0">
                    <a:latin typeface="宋体" panose="02010600030101010101" pitchFamily="2" charset="-122"/>
                    <a:ea typeface="宋体" panose="02010600030101010101" pitchFamily="2" charset="-122"/>
                  </a:rPr>
                  <a:t>max </a:t>
                </a:r>
                <a:r>
                  <a:rPr lang="zh-CN" altLang="en-US" dirty="0">
                    <a:latin typeface="宋体" panose="02010600030101010101" pitchFamily="2" charset="-122"/>
                    <a:ea typeface="宋体" panose="02010600030101010101" pitchFamily="2" charset="-122"/>
                  </a:rPr>
                  <a:t>维护。</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总时间复杂度 </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𝑁</m:t>
                        </m:r>
                      </m:e>
                    </m:d>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或者 </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𝑁</m:t>
                    </m:r>
                    <m:func>
                      <m:funcPr>
                        <m:ctrlPr>
                          <a:rPr lang="en-US" altLang="zh-CN" b="0" i="1" smtClean="0">
                            <a:latin typeface="Cambria Math" panose="02040503050406030204" pitchFamily="18" charset="0"/>
                            <a:ea typeface="宋体" panose="02010600030101010101" pitchFamily="2" charset="-122"/>
                          </a:rPr>
                        </m:ctrlPr>
                      </m:funcPr>
                      <m:fName>
                        <m:r>
                          <m:rPr>
                            <m:sty m:val="p"/>
                          </m:rPr>
                          <a:rPr lang="en-US" altLang="zh-CN" b="0" i="0" smtClean="0">
                            <a:latin typeface="Cambria Math" panose="02040503050406030204" pitchFamily="18" charset="0"/>
                            <a:ea typeface="宋体" panose="02010600030101010101" pitchFamily="2" charset="-122"/>
                          </a:rPr>
                          <m:t>log</m:t>
                        </m:r>
                      </m:fName>
                      <m:e>
                        <m:r>
                          <a:rPr lang="en-US" altLang="zh-CN" b="0" i="1" smtClean="0">
                            <a:latin typeface="Cambria Math" panose="02040503050406030204" pitchFamily="18" charset="0"/>
                            <a:ea typeface="宋体" panose="02010600030101010101" pitchFamily="2" charset="-122"/>
                          </a:rPr>
                          <m:t>𝑁</m:t>
                        </m:r>
                      </m:e>
                    </m:func>
                    <m:r>
                      <a:rPr lang="en-US" altLang="zh-CN" b="0" i="1" smtClean="0">
                        <a:latin typeface="Cambria Math" panose="02040503050406030204" pitchFamily="18" charset="0"/>
                        <a:ea typeface="宋体" panose="02010600030101010101" pitchFamily="2" charset="-122"/>
                      </a:rPr>
                      <m:t>)</m:t>
                    </m:r>
                  </m:oMath>
                </a14:m>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B659C659-E0D8-4906-A72B-47171E8AB8B6}"/>
                  </a:ext>
                </a:extLst>
              </p:cNvPr>
              <p:cNvSpPr>
                <a:spLocks noGrp="1" noRot="1" noChangeAspect="1" noMove="1" noResize="1" noEditPoints="1" noAdjustHandles="1" noChangeArrowheads="1" noChangeShapeType="1" noTextEdit="1"/>
              </p:cNvSpPr>
              <p:nvPr>
                <p:ph idx="1"/>
              </p:nvPr>
            </p:nvSpPr>
            <p:spPr>
              <a:blipFill>
                <a:blip r:embed="rId3"/>
                <a:stretch>
                  <a:fillRect l="-142" t="-1099" r="-24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3418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D2FC6-0B9B-4080-9BC1-2E5773354A8D}"/>
              </a:ext>
            </a:extLst>
          </p:cNvPr>
          <p:cNvSpPr>
            <a:spLocks noGrp="1"/>
          </p:cNvSpPr>
          <p:nvPr>
            <p:ph type="title"/>
          </p:nvPr>
        </p:nvSpPr>
        <p:spPr/>
        <p:txBody>
          <a:bodyPr/>
          <a:lstStyle/>
          <a:p>
            <a:r>
              <a:rPr lang="en-US" altLang="zh-CN" dirty="0"/>
              <a:t>Problem 2 Remove Directed Edges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D721433-E655-4E07-A006-0A584BF34CBB}"/>
                  </a:ext>
                </a:extLst>
              </p:cNvPr>
              <p:cNvSpPr>
                <a:spLocks noGrp="1"/>
              </p:cNvSpPr>
              <p:nvPr>
                <p:ph idx="1"/>
              </p:nvPr>
            </p:nvSpPr>
            <p:spPr/>
            <p:txBody>
              <a:bodyPr>
                <a:normAutofit fontScale="92500" lnSpcReduction="10000"/>
              </a:bodyPr>
              <a:lstStyle/>
              <a:p>
                <a:r>
                  <a:rPr lang="zh-CN" altLang="en-US" dirty="0">
                    <a:latin typeface="宋体" panose="02010600030101010101" pitchFamily="2" charset="-122"/>
                    <a:ea typeface="宋体" panose="02010600030101010101" pitchFamily="2" charset="-122"/>
                  </a:rPr>
                  <a:t>你有一个有向无环图，由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个顶点和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条边组成。顶点编号为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1</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到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。图中没有多重边和自环。</a:t>
                </a:r>
              </a:p>
              <a:p>
                <a:r>
                  <a:rPr lang="zh-CN" altLang="en-US" dirty="0">
                    <a:latin typeface="宋体" panose="02010600030101010101" pitchFamily="2" charset="-122"/>
                    <a:ea typeface="宋体" panose="02010600030101010101" pitchFamily="2" charset="-122"/>
                  </a:rPr>
                  <a:t>设 </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𝑛</m:t>
                        </m:r>
                      </m:e>
                      <m:sub>
                        <m:r>
                          <a:rPr lang="en-US" altLang="zh-CN" b="0" i="1" smtClean="0">
                            <a:latin typeface="Cambria Math" panose="02040503050406030204" pitchFamily="18" charset="0"/>
                            <a:ea typeface="宋体" panose="02010600030101010101" pitchFamily="2" charset="-122"/>
                          </a:rPr>
                          <m:t>𝑣</m:t>
                        </m:r>
                      </m:sub>
                    </m:sSub>
                  </m:oMath>
                </a14:m>
                <a:r>
                  <a:rPr lang="zh-CN" altLang="en-US" dirty="0">
                    <a:latin typeface="宋体" panose="02010600030101010101" pitchFamily="2" charset="-122"/>
                    <a:ea typeface="宋体" panose="02010600030101010101" pitchFamily="2" charset="-122"/>
                  </a:rPr>
                  <a:t> 是顶点 </a:t>
                </a:r>
                <a14:m>
                  <m:oMath xmlns:m="http://schemas.openxmlformats.org/officeDocument/2006/math">
                    <m:r>
                      <a:rPr lang="en-US" altLang="zh-CN" b="0" i="1" smtClean="0">
                        <a:latin typeface="Cambria Math" panose="02040503050406030204" pitchFamily="18" charset="0"/>
                        <a:ea typeface="宋体" panose="02010600030101010101" pitchFamily="2" charset="-122"/>
                      </a:rPr>
                      <m:t>𝑣</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的入度（</a:t>
                </a:r>
                <a:r>
                  <a:rPr lang="en-US" altLang="zh-CN" dirty="0">
                    <a:latin typeface="宋体" panose="02010600030101010101" pitchFamily="2" charset="-122"/>
                    <a:ea typeface="宋体" panose="02010600030101010101" pitchFamily="2" charset="-122"/>
                  </a:rPr>
                  <a:t>incoming edges </a:t>
                </a:r>
                <a:r>
                  <a:rPr lang="zh-CN" altLang="en-US" dirty="0">
                    <a:latin typeface="宋体" panose="02010600030101010101" pitchFamily="2" charset="-122"/>
                    <a:ea typeface="宋体" panose="02010600030101010101" pitchFamily="2" charset="-122"/>
                  </a:rPr>
                  <a:t>的数量），</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𝑜𝑢𝑡</m:t>
                        </m:r>
                      </m:e>
                      <m:sub>
                        <m:r>
                          <a:rPr lang="en-US" altLang="zh-CN" b="0" i="1" smtClean="0">
                            <a:latin typeface="Cambria Math" panose="02040503050406030204" pitchFamily="18" charset="0"/>
                            <a:ea typeface="宋体" panose="02010600030101010101" pitchFamily="2" charset="-122"/>
                          </a:rPr>
                          <m:t>𝑣</m:t>
                        </m:r>
                      </m:sub>
                    </m:sSub>
                    <m:r>
                      <a:rPr lang="en-US" altLang="zh-CN" b="0" i="1" smtClean="0">
                        <a:latin typeface="Cambria Math" panose="02040503050406030204" pitchFamily="18" charset="0"/>
                        <a:ea typeface="宋体" panose="02010600030101010101" pitchFamily="2" charset="-122"/>
                      </a:rPr>
                      <m:t>  </m:t>
                    </m:r>
                  </m:oMath>
                </a14:m>
                <a:r>
                  <a:rPr lang="zh-CN" altLang="en-US" dirty="0">
                    <a:latin typeface="宋体" panose="02010600030101010101" pitchFamily="2" charset="-122"/>
                    <a:ea typeface="宋体" panose="02010600030101010101" pitchFamily="2" charset="-122"/>
                  </a:rPr>
                  <a:t>是顶点 </a:t>
                </a:r>
                <a14:m>
                  <m:oMath xmlns:m="http://schemas.openxmlformats.org/officeDocument/2006/math">
                    <m:r>
                      <a:rPr lang="en-US" altLang="zh-CN" b="0" i="1" smtClean="0">
                        <a:latin typeface="Cambria Math" panose="02040503050406030204" pitchFamily="18" charset="0"/>
                        <a:ea typeface="宋体" panose="02010600030101010101" pitchFamily="2" charset="-122"/>
                      </a:rPr>
                      <m:t>𝑣</m:t>
                    </m:r>
                    <m:r>
                      <a:rPr lang="en-US" altLang="zh-CN" b="0" i="1" smtClean="0">
                        <a:latin typeface="Cambria Math" panose="02040503050406030204" pitchFamily="18" charset="0"/>
                        <a:ea typeface="宋体" panose="02010600030101010101" pitchFamily="2" charset="-122"/>
                      </a:rPr>
                      <m:t> </m:t>
                    </m:r>
                  </m:oMath>
                </a14:m>
                <a:r>
                  <a:rPr lang="zh-CN" altLang="en-US" dirty="0">
                    <a:latin typeface="宋体" panose="02010600030101010101" pitchFamily="2" charset="-122"/>
                    <a:ea typeface="宋体" panose="02010600030101010101" pitchFamily="2" charset="-122"/>
                  </a:rPr>
                  <a:t>的出度（</a:t>
                </a:r>
                <a:r>
                  <a:rPr lang="en-US" altLang="zh-CN" dirty="0">
                    <a:latin typeface="宋体" panose="02010600030101010101" pitchFamily="2" charset="-122"/>
                    <a:ea typeface="宋体" panose="02010600030101010101" pitchFamily="2" charset="-122"/>
                  </a:rPr>
                  <a:t>outgoing edges </a:t>
                </a:r>
                <a:r>
                  <a:rPr lang="zh-CN" altLang="en-US" dirty="0">
                    <a:latin typeface="宋体" panose="02010600030101010101" pitchFamily="2" charset="-122"/>
                    <a:ea typeface="宋体" panose="02010600030101010101" pitchFamily="2" charset="-122"/>
                  </a:rPr>
                  <a:t>的数量）。</a:t>
                </a:r>
              </a:p>
              <a:p>
                <a:r>
                  <a:rPr lang="zh-CN" altLang="en-US" dirty="0">
                    <a:latin typeface="宋体" panose="02010600030101010101" pitchFamily="2" charset="-122"/>
                    <a:ea typeface="宋体" panose="02010600030101010101" pitchFamily="2" charset="-122"/>
                  </a:rPr>
                  <a:t>你被要求从图中移除一些边。设新的入度和出度分别为 </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𝑛</m:t>
                        </m:r>
                      </m:e>
                      <m:sub>
                        <m:r>
                          <a:rPr lang="en-US" altLang="zh-CN" b="0" i="1" smtClean="0">
                            <a:latin typeface="Cambria Math" panose="02040503050406030204" pitchFamily="18" charset="0"/>
                            <a:ea typeface="宋体" panose="02010600030101010101" pitchFamily="2" charset="-122"/>
                          </a:rPr>
                          <m:t>𝑣</m:t>
                        </m:r>
                      </m:sub>
                      <m:sup>
                        <m:r>
                          <a:rPr lang="en-US" altLang="zh-CN" b="0" i="1" smtClean="0">
                            <a:latin typeface="Cambria Math" panose="02040503050406030204" pitchFamily="18" charset="0"/>
                            <a:ea typeface="宋体" panose="02010600030101010101" pitchFamily="2" charset="-122"/>
                          </a:rPr>
                          <m:t>′</m:t>
                        </m:r>
                      </m:sup>
                    </m:sSubSup>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𝑜𝑢</m:t>
                    </m:r>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𝑡</m:t>
                        </m:r>
                      </m:e>
                      <m:sub>
                        <m:r>
                          <a:rPr lang="en-US" altLang="zh-CN" b="0" i="1" smtClean="0">
                            <a:latin typeface="Cambria Math" panose="02040503050406030204" pitchFamily="18" charset="0"/>
                            <a:ea typeface="宋体" panose="02010600030101010101" pitchFamily="2" charset="-122"/>
                          </a:rPr>
                          <m:t>𝑣</m:t>
                        </m:r>
                      </m:sub>
                      <m:sup>
                        <m:r>
                          <a:rPr lang="en-US" altLang="zh-CN" b="0" i="1" smtClean="0">
                            <a:latin typeface="Cambria Math" panose="02040503050406030204" pitchFamily="18" charset="0"/>
                            <a:ea typeface="宋体" panose="02010600030101010101" pitchFamily="2" charset="-122"/>
                          </a:rPr>
                          <m:t>′</m:t>
                        </m:r>
                      </m:sup>
                    </m:sSubSup>
                  </m:oMath>
                </a14:m>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你只能在以下条件对每个顶点 </a:t>
                </a:r>
                <a14:m>
                  <m:oMath xmlns:m="http://schemas.openxmlformats.org/officeDocument/2006/math">
                    <m:r>
                      <a:rPr lang="en-US" altLang="zh-CN" b="0" i="1" smtClean="0">
                        <a:latin typeface="Cambria Math" panose="02040503050406030204" pitchFamily="18" charset="0"/>
                        <a:ea typeface="宋体" panose="02010600030101010101" pitchFamily="2" charset="-122"/>
                      </a:rPr>
                      <m:t>𝑣</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成立时移除边：</a:t>
                </a:r>
              </a:p>
              <a:p>
                <a:pPr lvl="1">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𝑛</m:t>
                        </m:r>
                      </m:e>
                      <m:sub>
                        <m:r>
                          <a:rPr lang="en-US" altLang="zh-CN" b="0" i="1" smtClean="0">
                            <a:latin typeface="Cambria Math" panose="02040503050406030204" pitchFamily="18" charset="0"/>
                            <a:ea typeface="宋体" panose="02010600030101010101" pitchFamily="2" charset="-122"/>
                          </a:rPr>
                          <m:t>𝑣</m:t>
                        </m:r>
                      </m:sub>
                      <m:sup>
                        <m:r>
                          <a:rPr lang="en-US" altLang="zh-CN" b="0" i="1" smtClean="0">
                            <a:latin typeface="Cambria Math" panose="02040503050406030204" pitchFamily="18" charset="0"/>
                            <a:ea typeface="宋体" panose="02010600030101010101" pitchFamily="2" charset="-122"/>
                          </a:rPr>
                          <m:t>′</m:t>
                        </m:r>
                      </m:sup>
                    </m:sSubSup>
                    <m:r>
                      <a:rPr lang="en-US" altLang="zh-CN" b="0" i="1" smtClean="0">
                        <a:latin typeface="Cambria Math" panose="02040503050406030204" pitchFamily="18" charset="0"/>
                        <a:ea typeface="宋体" panose="02010600030101010101" pitchFamily="2" charset="-122"/>
                      </a:rPr>
                      <m:t>&lt;</m:t>
                    </m:r>
                    <m:r>
                      <a:rPr lang="en-US" altLang="zh-CN" b="0" i="1" smtClean="0">
                        <a:latin typeface="Cambria Math" panose="02040503050406030204" pitchFamily="18" charset="0"/>
                        <a:ea typeface="宋体" panose="02010600030101010101" pitchFamily="2" charset="-122"/>
                      </a:rPr>
                      <m:t>𝑖</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𝑛</m:t>
                        </m:r>
                      </m:e>
                      <m:sub>
                        <m:r>
                          <a:rPr lang="en-US" altLang="zh-CN" b="0" i="1" smtClean="0">
                            <a:latin typeface="Cambria Math" panose="02040503050406030204" pitchFamily="18" charset="0"/>
                            <a:ea typeface="宋体" panose="02010600030101010101" pitchFamily="2" charset="-122"/>
                          </a:rPr>
                          <m:t>𝑣</m:t>
                        </m:r>
                      </m:sub>
                    </m:sSub>
                  </m:oMath>
                </a14:m>
                <a:r>
                  <a:rPr lang="en-US" altLang="zh-CN" b="0" dirty="0">
                    <a:latin typeface="宋体" panose="02010600030101010101" pitchFamily="2" charset="-122"/>
                    <a:ea typeface="宋体" panose="02010600030101010101" pitchFamily="2" charset="-122"/>
                  </a:rPr>
                  <a:t> </a:t>
                </a:r>
                <a:r>
                  <a:rPr lang="zh-CN" altLang="en-US" b="0" dirty="0">
                    <a:latin typeface="宋体" panose="02010600030101010101" pitchFamily="2" charset="-122"/>
                    <a:ea typeface="宋体" panose="02010600030101010101" pitchFamily="2" charset="-122"/>
                  </a:rPr>
                  <a:t>或者 </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𝑛</m:t>
                        </m:r>
                      </m:e>
                      <m:sub>
                        <m:r>
                          <a:rPr lang="en-US" altLang="zh-CN" b="0" i="1" smtClean="0">
                            <a:latin typeface="Cambria Math" panose="02040503050406030204" pitchFamily="18" charset="0"/>
                            <a:ea typeface="宋体" panose="02010600030101010101" pitchFamily="2" charset="-122"/>
                          </a:rPr>
                          <m:t>𝑣</m:t>
                        </m:r>
                      </m:sub>
                      <m:sup>
                        <m:r>
                          <a:rPr lang="en-US" altLang="zh-CN" b="0" i="1" smtClean="0">
                            <a:latin typeface="Cambria Math" panose="02040503050406030204" pitchFamily="18" charset="0"/>
                            <a:ea typeface="宋体" panose="02010600030101010101" pitchFamily="2" charset="-122"/>
                          </a:rPr>
                          <m:t>′</m:t>
                        </m:r>
                      </m:sup>
                    </m:sSubSup>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𝑖</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𝑛</m:t>
                        </m:r>
                      </m:e>
                      <m:sub>
                        <m:r>
                          <a:rPr lang="en-US" altLang="zh-CN" b="0" i="1" smtClean="0">
                            <a:latin typeface="Cambria Math" panose="02040503050406030204" pitchFamily="18" charset="0"/>
                            <a:ea typeface="宋体" panose="02010600030101010101" pitchFamily="2" charset="-122"/>
                          </a:rPr>
                          <m:t>𝑣</m:t>
                        </m:r>
                      </m:sub>
                    </m:sSub>
                    <m:r>
                      <a:rPr lang="en-US" altLang="zh-CN" b="0" i="1" smtClean="0">
                        <a:latin typeface="Cambria Math" panose="02040503050406030204" pitchFamily="18" charset="0"/>
                        <a:ea typeface="宋体" panose="02010600030101010101" pitchFamily="2" charset="-122"/>
                      </a:rPr>
                      <m:t>=0</m:t>
                    </m:r>
                  </m:oMath>
                </a14:m>
                <a:endParaRPr lang="en-US" altLang="zh-CN" b="0" dirty="0">
                  <a:latin typeface="宋体" panose="02010600030101010101" pitchFamily="2" charset="-122"/>
                  <a:ea typeface="宋体" panose="02010600030101010101" pitchFamily="2" charset="-122"/>
                </a:endParaRPr>
              </a:p>
              <a:p>
                <a:pPr lvl="1">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ea typeface="宋体" panose="02010600030101010101" pitchFamily="2" charset="-122"/>
                      </a:rPr>
                      <m:t>𝑜𝑢</m:t>
                    </m:r>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𝑡</m:t>
                        </m:r>
                      </m:e>
                      <m:sub>
                        <m:r>
                          <a:rPr lang="en-US" altLang="zh-CN" b="0" i="1" smtClean="0">
                            <a:latin typeface="Cambria Math" panose="02040503050406030204" pitchFamily="18" charset="0"/>
                            <a:ea typeface="宋体" panose="02010600030101010101" pitchFamily="2" charset="-122"/>
                          </a:rPr>
                          <m:t>𝑣</m:t>
                        </m:r>
                      </m:sub>
                      <m:sup>
                        <m:r>
                          <a:rPr lang="en-US" altLang="zh-CN" b="0" i="1" smtClean="0">
                            <a:latin typeface="Cambria Math" panose="02040503050406030204" pitchFamily="18" charset="0"/>
                            <a:ea typeface="宋体" panose="02010600030101010101" pitchFamily="2" charset="-122"/>
                          </a:rPr>
                          <m:t>′</m:t>
                        </m:r>
                      </m:sup>
                    </m:sSubSup>
                    <m:r>
                      <a:rPr lang="en-US" altLang="zh-CN" b="0" i="1" smtClean="0">
                        <a:latin typeface="Cambria Math" panose="02040503050406030204" pitchFamily="18" charset="0"/>
                        <a:ea typeface="宋体" panose="02010600030101010101" pitchFamily="2" charset="-122"/>
                      </a:rPr>
                      <m:t>&lt;</m:t>
                    </m:r>
                    <m:r>
                      <a:rPr lang="en-US" altLang="zh-CN" b="0" i="1" smtClean="0">
                        <a:latin typeface="Cambria Math" panose="02040503050406030204" pitchFamily="18" charset="0"/>
                        <a:ea typeface="宋体" panose="02010600030101010101" pitchFamily="2" charset="-122"/>
                      </a:rPr>
                      <m:t>𝑜𝑢</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𝑡</m:t>
                        </m:r>
                      </m:e>
                      <m:sub>
                        <m:r>
                          <a:rPr lang="en-US" altLang="zh-CN" b="0" i="1" smtClean="0">
                            <a:latin typeface="Cambria Math" panose="02040503050406030204" pitchFamily="18" charset="0"/>
                            <a:ea typeface="宋体" panose="02010600030101010101" pitchFamily="2" charset="-122"/>
                          </a:rPr>
                          <m:t>𝑣</m:t>
                        </m:r>
                      </m:sub>
                    </m:sSub>
                  </m:oMath>
                </a14:m>
                <a:r>
                  <a:rPr lang="en-US" altLang="zh-CN" b="0" dirty="0">
                    <a:latin typeface="宋体" panose="02010600030101010101" pitchFamily="2" charset="-122"/>
                    <a:ea typeface="宋体" panose="02010600030101010101" pitchFamily="2" charset="-122"/>
                  </a:rPr>
                  <a:t> </a:t>
                </a:r>
                <a:r>
                  <a:rPr lang="zh-CN" altLang="en-US" b="0" dirty="0">
                    <a:latin typeface="宋体" panose="02010600030101010101" pitchFamily="2" charset="-122"/>
                    <a:ea typeface="宋体" panose="02010600030101010101" pitchFamily="2" charset="-122"/>
                  </a:rPr>
                  <a:t>或者 </a:t>
                </a:r>
                <a14:m>
                  <m:oMath xmlns:m="http://schemas.openxmlformats.org/officeDocument/2006/math">
                    <m:r>
                      <m:rPr>
                        <m:sty m:val="p"/>
                      </m:rPr>
                      <a:rPr lang="en-US" altLang="zh-CN" b="0" i="0" smtClean="0">
                        <a:latin typeface="Cambria Math" panose="02040503050406030204" pitchFamily="18" charset="0"/>
                        <a:ea typeface="宋体" panose="02010600030101010101" pitchFamily="2" charset="-122"/>
                      </a:rPr>
                      <m:t>ou</m:t>
                    </m:r>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𝑡</m:t>
                        </m:r>
                      </m:e>
                      <m:sub>
                        <m:r>
                          <a:rPr lang="en-US" altLang="zh-CN" b="0" i="1" smtClean="0">
                            <a:latin typeface="Cambria Math" panose="02040503050406030204" pitchFamily="18" charset="0"/>
                            <a:ea typeface="宋体" panose="02010600030101010101" pitchFamily="2" charset="-122"/>
                          </a:rPr>
                          <m:t>𝑣</m:t>
                        </m:r>
                      </m:sub>
                      <m:sup>
                        <m:r>
                          <a:rPr lang="en-US" altLang="zh-CN" b="0" i="1" smtClean="0">
                            <a:latin typeface="Cambria Math" panose="02040503050406030204" pitchFamily="18" charset="0"/>
                            <a:ea typeface="宋体" panose="02010600030101010101" pitchFamily="2" charset="-122"/>
                          </a:rPr>
                          <m:t>′</m:t>
                        </m:r>
                      </m:sup>
                    </m:sSubSup>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𝑜𝑢</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𝑡</m:t>
                        </m:r>
                      </m:e>
                      <m:sub>
                        <m:r>
                          <a:rPr lang="en-US" altLang="zh-CN" b="0" i="1" smtClean="0">
                            <a:latin typeface="Cambria Math" panose="02040503050406030204" pitchFamily="18" charset="0"/>
                            <a:ea typeface="宋体" panose="02010600030101010101" pitchFamily="2" charset="-122"/>
                          </a:rPr>
                          <m:t>𝑣</m:t>
                        </m:r>
                      </m:sub>
                    </m:sSub>
                    <m:r>
                      <a:rPr lang="en-US" altLang="zh-CN" b="0" i="1" smtClean="0">
                        <a:latin typeface="Cambria Math" panose="02040503050406030204" pitchFamily="18" charset="0"/>
                        <a:ea typeface="宋体" panose="02010600030101010101" pitchFamily="2" charset="-122"/>
                      </a:rPr>
                      <m:t>=0</m:t>
                    </m:r>
                  </m:oMath>
                </a14:m>
                <a:endParaRPr lang="en-US" altLang="zh-CN" b="0"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我们称一组顶点 </a:t>
                </a:r>
                <a14:m>
                  <m:oMath xmlns:m="http://schemas.openxmlformats.org/officeDocument/2006/math">
                    <m:r>
                      <a:rPr lang="en-US" altLang="zh-CN" b="0" i="1" smtClean="0">
                        <a:latin typeface="Cambria Math" panose="02040503050406030204" pitchFamily="18" charset="0"/>
                        <a:ea typeface="宋体" panose="02010600030101010101" pitchFamily="2" charset="-122"/>
                      </a:rPr>
                      <m:t>𝑆</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是 可爱集（</a:t>
                </a:r>
                <a:r>
                  <a:rPr lang="en-US" altLang="zh-CN" dirty="0">
                    <a:latin typeface="宋体" panose="02010600030101010101" pitchFamily="2" charset="-122"/>
                    <a:ea typeface="宋体" panose="02010600030101010101" pitchFamily="2" charset="-122"/>
                  </a:rPr>
                  <a:t>cute set</a:t>
                </a:r>
                <a:r>
                  <a:rPr lang="zh-CN" altLang="en-US" dirty="0">
                    <a:latin typeface="宋体" panose="02010600030101010101" pitchFamily="2" charset="-122"/>
                    <a:ea typeface="宋体" panose="02010600030101010101" pitchFamily="2" charset="-122"/>
                  </a:rPr>
                  <a:t>），如果对于每一对顶点 </a:t>
                </a:r>
                <a14:m>
                  <m:oMath xmlns:m="http://schemas.openxmlformats.org/officeDocument/2006/math">
                    <m:r>
                      <a:rPr lang="en-US" altLang="zh-CN" b="0" i="1" smtClean="0">
                        <a:latin typeface="Cambria Math" panose="02040503050406030204" pitchFamily="18" charset="0"/>
                        <a:ea typeface="宋体" panose="02010600030101010101" pitchFamily="2" charset="-122"/>
                      </a:rPr>
                      <m:t>𝑣</m:t>
                    </m:r>
                  </m:oMath>
                </a14:m>
                <a:r>
                  <a:rPr lang="zh-CN" altLang="en-US" dirty="0">
                    <a:latin typeface="宋体" panose="02010600030101010101" pitchFamily="2" charset="-122"/>
                    <a:ea typeface="宋体" panose="02010600030101010101" pitchFamily="2" charset="-122"/>
                  </a:rPr>
                  <a:t> 和 </a:t>
                </a:r>
                <a14:m>
                  <m:oMath xmlns:m="http://schemas.openxmlformats.org/officeDocument/2006/math">
                    <m:r>
                      <a:rPr lang="en-US" altLang="zh-CN" b="0" i="1" smtClean="0">
                        <a:latin typeface="Cambria Math" panose="02040503050406030204" pitchFamily="18" charset="0"/>
                        <a:ea typeface="宋体" panose="02010600030101010101" pitchFamily="2" charset="-122"/>
                      </a:rPr>
                      <m:t>𝑢</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𝑣</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𝑢</m:t>
                    </m:r>
                    <m:r>
                      <a:rPr lang="en-US" altLang="zh-CN" b="0"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使得 </a:t>
                </a:r>
                <a14:m>
                  <m:oMath xmlns:m="http://schemas.openxmlformats.org/officeDocument/2006/math">
                    <m:r>
                      <a:rPr lang="en-US" altLang="zh-CN" b="0" i="1" smtClean="0">
                        <a:latin typeface="Cambria Math" panose="02040503050406030204" pitchFamily="18" charset="0"/>
                        <a:ea typeface="宋体" panose="02010600030101010101" pitchFamily="2" charset="-122"/>
                      </a:rPr>
                      <m:t>𝑣</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𝑆</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𝑢</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𝑆</m:t>
                    </m:r>
                  </m:oMath>
                </a14:m>
                <a:r>
                  <a:rPr lang="zh-CN" altLang="en-US" dirty="0">
                    <a:latin typeface="宋体" panose="02010600030101010101" pitchFamily="2" charset="-122"/>
                    <a:ea typeface="宋体" panose="02010600030101010101" pitchFamily="2" charset="-122"/>
                  </a:rPr>
                  <a:t>，在未移除的边中，存在从 </a:t>
                </a:r>
                <a14:m>
                  <m:oMath xmlns:m="http://schemas.openxmlformats.org/officeDocument/2006/math">
                    <m:r>
                      <a:rPr lang="en-US" altLang="zh-CN" b="0" i="1" smtClean="0">
                        <a:latin typeface="Cambria Math" panose="02040503050406030204" pitchFamily="18" charset="0"/>
                        <a:ea typeface="宋体" panose="02010600030101010101" pitchFamily="2" charset="-122"/>
                      </a:rPr>
                      <m:t>𝑣</m:t>
                    </m:r>
                  </m:oMath>
                </a14:m>
                <a:r>
                  <a:rPr lang="zh-CN" altLang="en-US" dirty="0">
                    <a:latin typeface="宋体" panose="02010600030101010101" pitchFamily="2" charset="-122"/>
                    <a:ea typeface="宋体" panose="02010600030101010101" pitchFamily="2" charset="-122"/>
                  </a:rPr>
                  <a:t> 到 </a:t>
                </a:r>
                <a14:m>
                  <m:oMath xmlns:m="http://schemas.openxmlformats.org/officeDocument/2006/math">
                    <m:r>
                      <a:rPr lang="en-US" altLang="zh-CN" b="0" i="1" smtClean="0">
                        <a:latin typeface="Cambria Math" panose="02040503050406030204" pitchFamily="18" charset="0"/>
                        <a:ea typeface="宋体" panose="02010600030101010101" pitchFamily="2" charset="-122"/>
                      </a:rPr>
                      <m:t>𝑢</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或从 </a:t>
                </a:r>
                <a14:m>
                  <m:oMath xmlns:m="http://schemas.openxmlformats.org/officeDocument/2006/math">
                    <m:r>
                      <a:rPr lang="en-US" altLang="zh-CN" b="0" i="1" smtClean="0">
                        <a:latin typeface="Cambria Math" panose="02040503050406030204" pitchFamily="18" charset="0"/>
                        <a:ea typeface="宋体" panose="02010600030101010101" pitchFamily="2" charset="-122"/>
                      </a:rPr>
                      <m:t>𝑢</m:t>
                    </m:r>
                  </m:oMath>
                </a14:m>
                <a:r>
                  <a:rPr lang="zh-CN" altLang="en-US" dirty="0">
                    <a:latin typeface="宋体" panose="02010600030101010101" pitchFamily="2" charset="-122"/>
                    <a:ea typeface="宋体" panose="02010600030101010101" pitchFamily="2" charset="-122"/>
                  </a:rPr>
                  <a:t> 到 </a:t>
                </a:r>
                <a14:m>
                  <m:oMath xmlns:m="http://schemas.openxmlformats.org/officeDocument/2006/math">
                    <m:r>
                      <a:rPr lang="en-US" altLang="zh-CN" b="0" i="1" smtClean="0">
                        <a:latin typeface="Cambria Math" panose="02040503050406030204" pitchFamily="18" charset="0"/>
                        <a:ea typeface="宋体" panose="02010600030101010101" pitchFamily="2" charset="-122"/>
                      </a:rPr>
                      <m:t>𝑣</m:t>
                    </m:r>
                  </m:oMath>
                </a14:m>
                <a:r>
                  <a:rPr lang="zh-CN" altLang="en-US" dirty="0">
                    <a:latin typeface="宋体" panose="02010600030101010101" pitchFamily="2" charset="-122"/>
                    <a:ea typeface="宋体" panose="02010600030101010101" pitchFamily="2" charset="-122"/>
                  </a:rPr>
                  <a:t> 的路径。</a:t>
                </a:r>
              </a:p>
              <a:p>
                <a:r>
                  <a:rPr lang="zh-CN" altLang="en-US" dirty="0">
                    <a:latin typeface="宋体" panose="02010600030101010101" pitchFamily="2" charset="-122"/>
                    <a:ea typeface="宋体" panose="02010600030101010101" pitchFamily="2" charset="-122"/>
                  </a:rPr>
                  <a:t>在你移除一些边并且所有顶点的入度和出度都减小或保持为 </a:t>
                </a:r>
                <a:r>
                  <a:rPr lang="en-US" altLang="zh-CN" dirty="0">
                    <a:latin typeface="宋体" panose="02010600030101010101" pitchFamily="2" charset="-122"/>
                    <a:ea typeface="宋体" panose="02010600030101010101" pitchFamily="2" charset="-122"/>
                  </a:rPr>
                  <a:t>0 </a:t>
                </a:r>
                <a:r>
                  <a:rPr lang="zh-CN" altLang="en-US" dirty="0">
                    <a:latin typeface="宋体" panose="02010600030101010101" pitchFamily="2" charset="-122"/>
                    <a:ea typeface="宋体" panose="02010600030101010101" pitchFamily="2" charset="-122"/>
                  </a:rPr>
                  <a:t>之后，问可爱集（</a:t>
                </a:r>
                <a:r>
                  <a:rPr lang="en-US" altLang="zh-CN" dirty="0">
                    <a:latin typeface="宋体" panose="02010600030101010101" pitchFamily="2" charset="-122"/>
                    <a:ea typeface="宋体" panose="02010600030101010101" pitchFamily="2" charset="-122"/>
                  </a:rPr>
                  <a:t>cute set</a:t>
                </a:r>
                <a:r>
                  <a:rPr lang="zh-CN" altLang="en-US" dirty="0">
                    <a:latin typeface="宋体" panose="02010600030101010101" pitchFamily="2" charset="-122"/>
                    <a:ea typeface="宋体" panose="02010600030101010101" pitchFamily="2" charset="-122"/>
                  </a:rPr>
                  <a:t>） 的最大可能大小是多少？</a:t>
                </a:r>
              </a:p>
              <a:p>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CD721433-E655-4E07-A006-0A584BF34CBB}"/>
                  </a:ext>
                </a:extLst>
              </p:cNvPr>
              <p:cNvSpPr>
                <a:spLocks noGrp="1" noRot="1" noChangeAspect="1" noMove="1" noResize="1" noEditPoints="1" noAdjustHandles="1" noChangeArrowheads="1" noChangeShapeType="1" noTextEdit="1"/>
              </p:cNvSpPr>
              <p:nvPr>
                <p:ph idx="1"/>
              </p:nvPr>
            </p:nvSpPr>
            <p:spPr>
              <a:blipFill>
                <a:blip r:embed="rId2"/>
                <a:stretch>
                  <a:fillRect l="-71" t="-12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6850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81468-8034-463B-B9F3-28091A12F728}"/>
              </a:ext>
            </a:extLst>
          </p:cNvPr>
          <p:cNvSpPr>
            <a:spLocks noGrp="1"/>
          </p:cNvSpPr>
          <p:nvPr>
            <p:ph type="title"/>
          </p:nvPr>
        </p:nvSpPr>
        <p:spPr/>
        <p:txBody>
          <a:bodyPr/>
          <a:lstStyle/>
          <a:p>
            <a:r>
              <a:rPr lang="en-US" altLang="zh-CN" dirty="0"/>
              <a:t>Solution 2</a:t>
            </a:r>
            <a:endParaRPr lang="zh-CN" altLang="en-US" dirty="0"/>
          </a:p>
        </p:txBody>
      </p:sp>
      <p:sp>
        <p:nvSpPr>
          <p:cNvPr id="3" name="内容占位符 2">
            <a:extLst>
              <a:ext uri="{FF2B5EF4-FFF2-40B4-BE49-F238E27FC236}">
                <a16:creationId xmlns:a16="http://schemas.microsoft.com/office/drawing/2014/main" id="{E31C37D1-3FDE-4E12-821F-191B42E5D091}"/>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注意到可爱集一定中一定存在一条通过所有集合内点的路径。</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同时我们观察到删更多的边不会影响合法性，所以最优答案一定存在一种形式是只剩下一条链。</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接下来我们考虑这条链需要满足什么条件，容易发现</a:t>
            </a:r>
            <a:r>
              <a:rPr lang="en-US" altLang="zh-CN" dirty="0">
                <a:latin typeface="宋体" panose="02010600030101010101" pitchFamily="2" charset="-122"/>
                <a:ea typeface="宋体" panose="02010600030101010101" pitchFamily="2" charset="-122"/>
              </a:rPr>
              <a:t>:</a:t>
            </a:r>
          </a:p>
          <a:p>
            <a:pPr lvl="1"/>
            <a:r>
              <a:rPr lang="zh-CN" altLang="en-US" dirty="0">
                <a:latin typeface="宋体" panose="02010600030101010101" pitchFamily="2" charset="-122"/>
                <a:ea typeface="宋体" panose="02010600030101010101" pitchFamily="2" charset="-122"/>
              </a:rPr>
              <a:t>如果链上的中间某一个点入度为</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或者出度为</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，则不合法。</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如果链头的出度为</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或者链尾的入度为</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，则不合法。</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转化为一个多源最长路的模型</a:t>
            </a:r>
            <a:r>
              <a:rPr lang="en-US" altLang="zh-CN" dirty="0">
                <a:latin typeface="宋体" panose="02010600030101010101" pitchFamily="2" charset="-122"/>
                <a:ea typeface="宋体" panose="02010600030101010101" pitchFamily="2" charset="-122"/>
              </a:rPr>
              <a:t>(DAG)</a:t>
            </a:r>
            <a:r>
              <a:rPr lang="zh-CN" altLang="en-US" dirty="0">
                <a:latin typeface="宋体" panose="02010600030101010101" pitchFamily="2" charset="-122"/>
                <a:ea typeface="宋体" panose="02010600030101010101" pitchFamily="2" charset="-122"/>
              </a:rPr>
              <a:t>，可以扫一遍</a:t>
            </a:r>
            <a:r>
              <a:rPr lang="en-US" altLang="zh-CN" dirty="0" err="1">
                <a:latin typeface="宋体" panose="02010600030101010101" pitchFamily="2" charset="-122"/>
                <a:ea typeface="宋体" panose="02010600030101010101" pitchFamily="2" charset="-122"/>
              </a:rPr>
              <a:t>dp</a:t>
            </a:r>
            <a:r>
              <a:rPr lang="zh-CN" altLang="en-US" dirty="0">
                <a:latin typeface="宋体" panose="02010600030101010101" pitchFamily="2" charset="-122"/>
                <a:ea typeface="宋体" panose="02010600030101010101" pitchFamily="2" charset="-122"/>
              </a:rPr>
              <a:t>线性求解。</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55412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7D4F4-4B9A-47C8-8C6A-10D72C72D57D}"/>
              </a:ext>
            </a:extLst>
          </p:cNvPr>
          <p:cNvSpPr>
            <a:spLocks noGrp="1"/>
          </p:cNvSpPr>
          <p:nvPr>
            <p:ph type="title"/>
          </p:nvPr>
        </p:nvSpPr>
        <p:spPr/>
        <p:txBody>
          <a:bodyPr/>
          <a:lstStyle/>
          <a:p>
            <a:r>
              <a:rPr lang="en-US" altLang="zh-CN" dirty="0"/>
              <a:t>Problem 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780C258-02E6-489E-A801-7C456BFC100C}"/>
                  </a:ext>
                </a:extLst>
              </p:cNvPr>
              <p:cNvSpPr>
                <a:spLocks noGrp="1"/>
              </p:cNvSpPr>
              <p:nvPr>
                <p:ph idx="1"/>
              </p:nvPr>
            </p:nvSpPr>
            <p:spPr/>
            <p:txBody>
              <a:bodyPr/>
              <a:lstStyle/>
              <a:p>
                <a:r>
                  <a:rPr lang="en-US" altLang="zh-CN" dirty="0">
                    <a:latin typeface="宋体" panose="02010600030101010101" pitchFamily="2" charset="-122"/>
                    <a:ea typeface="宋体" panose="02010600030101010101" pitchFamily="2" charset="-122"/>
                  </a:rPr>
                  <a:t>oolimry </a:t>
                </a:r>
                <a:r>
                  <a:rPr lang="zh-CN" altLang="en-US" dirty="0">
                    <a:latin typeface="宋体" panose="02010600030101010101" pitchFamily="2" charset="-122"/>
                    <a:ea typeface="宋体" panose="02010600030101010101" pitchFamily="2" charset="-122"/>
                  </a:rPr>
                  <a:t>有一个他非常喜欢的长度为 </a:t>
                </a:r>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 的数组 </a:t>
                </a:r>
                <a14:m>
                  <m:oMath xmlns:m="http://schemas.openxmlformats.org/officeDocument/2006/math">
                    <m:r>
                      <a:rPr lang="en-US" altLang="zh-CN" b="0" i="1" smtClean="0">
                        <a:latin typeface="Cambria Math" panose="02040503050406030204" pitchFamily="18" charset="0"/>
                        <a:ea typeface="宋体" panose="02010600030101010101" pitchFamily="2" charset="-122"/>
                      </a:rPr>
                      <m:t>𝑎</m:t>
                    </m:r>
                  </m:oMath>
                </a14:m>
                <a:r>
                  <a:rPr lang="zh-CN" altLang="en-US" dirty="0">
                    <a:latin typeface="宋体" panose="02010600030101010101" pitchFamily="2" charset="-122"/>
                    <a:ea typeface="宋体" panose="02010600030101010101" pitchFamily="2" charset="-122"/>
                  </a:rPr>
                  <a:t>。今天，你将他的数组变成了 </a:t>
                </a:r>
                <a14:m>
                  <m:oMath xmlns:m="http://schemas.openxmlformats.org/officeDocument/2006/math">
                    <m:r>
                      <a:rPr lang="en-US" altLang="zh-CN" b="0" i="1" smtClean="0">
                        <a:latin typeface="Cambria Math" panose="02040503050406030204" pitchFamily="18" charset="0"/>
                        <a:ea typeface="宋体" panose="02010600030101010101" pitchFamily="2" charset="-122"/>
                      </a:rPr>
                      <m:t>𝑏</m:t>
                    </m:r>
                  </m:oMath>
                </a14:m>
                <a:r>
                  <a:rPr lang="zh-CN" altLang="en-US" dirty="0">
                    <a:latin typeface="宋体" panose="02010600030101010101" pitchFamily="2" charset="-122"/>
                    <a:ea typeface="宋体" panose="02010600030101010101" pitchFamily="2" charset="-122"/>
                  </a:rPr>
                  <a:t>，这是 </a:t>
                </a:r>
                <a14:m>
                  <m:oMath xmlns:m="http://schemas.openxmlformats.org/officeDocument/2006/math">
                    <m:r>
                      <a:rPr lang="en-US" altLang="zh-CN" b="0" i="1" smtClean="0">
                        <a:latin typeface="Cambria Math" panose="02040503050406030204" pitchFamily="18" charset="0"/>
                        <a:ea typeface="宋体" panose="02010600030101010101" pitchFamily="2" charset="-122"/>
                      </a:rPr>
                      <m:t>𝑎</m:t>
                    </m:r>
                  </m:oMath>
                </a14:m>
                <a:r>
                  <a:rPr lang="zh-CN" altLang="en-US" dirty="0">
                    <a:latin typeface="宋体" panose="02010600030101010101" pitchFamily="2" charset="-122"/>
                    <a:ea typeface="宋体" panose="02010600030101010101" pitchFamily="2" charset="-122"/>
                  </a:rPr>
                  <a:t> 的一个排列，使得他感到悲伤。</a:t>
                </a:r>
              </a:p>
              <a:p>
                <a:r>
                  <a:rPr lang="zh-CN" altLang="en-US" dirty="0">
                    <a:latin typeface="宋体" panose="02010600030101010101" pitchFamily="2" charset="-122"/>
                    <a:ea typeface="宋体" panose="02010600030101010101" pitchFamily="2" charset="-122"/>
                  </a:rPr>
                  <a:t>因为 </a:t>
                </a:r>
                <a:r>
                  <a:rPr lang="en-US" altLang="zh-CN" dirty="0" err="1">
                    <a:latin typeface="宋体" panose="02010600030101010101" pitchFamily="2" charset="-122"/>
                    <a:ea typeface="宋体" panose="02010600030101010101" pitchFamily="2" charset="-122"/>
                  </a:rPr>
                  <a:t>oolimry</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只是一只鸭子，他只能执行以下操作来恢复他的数组：</a:t>
                </a:r>
              </a:p>
              <a:p>
                <a:pPr lvl="1">
                  <a:buFont typeface="Arial" panose="020B0604020202020204" pitchFamily="34" charset="0"/>
                  <a:buChar char="•"/>
                </a:pPr>
                <a:r>
                  <a:rPr lang="zh-CN" altLang="en-US" dirty="0">
                    <a:latin typeface="宋体" panose="02010600030101010101" pitchFamily="2" charset="-122"/>
                    <a:ea typeface="宋体" panose="02010600030101010101" pitchFamily="2" charset="-122"/>
                  </a:rPr>
                  <a:t>选择两个整数 </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oMath>
                </a14:m>
                <a:r>
                  <a:rPr lang="zh-CN" altLang="en-US" dirty="0">
                    <a:latin typeface="宋体" panose="02010600030101010101" pitchFamily="2" charset="-122"/>
                    <a:ea typeface="宋体" panose="02010600030101010101" pitchFamily="2" charset="-122"/>
                  </a:rPr>
                  <a:t> 使得</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1≤</m:t>
                    </m:r>
                    <m:r>
                      <a:rPr lang="en-US" altLang="zh-CN" b="0" i="1" dirty="0" smtClean="0">
                        <a:latin typeface="Cambria Math" panose="02040503050406030204" pitchFamily="18" charset="0"/>
                        <a:ea typeface="宋体" panose="02010600030101010101" pitchFamily="2" charset="-122"/>
                      </a:rPr>
                      <m:t>𝑖</m:t>
                    </m:r>
                    <m:r>
                      <a:rPr lang="en-US" altLang="zh-CN" b="0" i="1"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𝑗</m:t>
                    </m:r>
                    <m:r>
                      <a:rPr lang="en-US" altLang="zh-CN" b="0" i="1"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𝑛</m:t>
                    </m:r>
                  </m:oMath>
                </a14:m>
                <a:endParaRPr lang="zh-CN" altLang="en-US"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dirty="0">
                    <a:latin typeface="宋体" panose="02010600030101010101" pitchFamily="2" charset="-122"/>
                    <a:ea typeface="宋体" panose="02010600030101010101" pitchFamily="2" charset="-122"/>
                  </a:rPr>
                  <a:t>交换</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𝑏</m:t>
                        </m:r>
                      </m:e>
                      <m:sub>
                        <m:r>
                          <a:rPr lang="en-US" altLang="zh-CN" b="0" i="1" smtClean="0">
                            <a:latin typeface="Cambria Math" panose="02040503050406030204" pitchFamily="18" charset="0"/>
                            <a:ea typeface="宋体" panose="02010600030101010101" pitchFamily="2" charset="-122"/>
                          </a:rPr>
                          <m:t>𝑖</m:t>
                        </m:r>
                      </m:sub>
                    </m:sSub>
                  </m:oMath>
                </a14:m>
                <a:r>
                  <a:rPr lang="zh-CN" altLang="en-US"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b="0" i="1" dirty="0" smtClean="0">
                            <a:latin typeface="Cambria Math" panose="02040503050406030204" pitchFamily="18" charset="0"/>
                            <a:ea typeface="宋体" panose="02010600030101010101" pitchFamily="2" charset="-122"/>
                          </a:rPr>
                        </m:ctrlPr>
                      </m:sSubPr>
                      <m:e>
                        <m:r>
                          <a:rPr lang="en-US" altLang="zh-CN" b="0" i="1" dirty="0" smtClean="0">
                            <a:latin typeface="Cambria Math" panose="02040503050406030204" pitchFamily="18" charset="0"/>
                            <a:ea typeface="宋体" panose="02010600030101010101" pitchFamily="2" charset="-122"/>
                          </a:rPr>
                          <m:t>𝑏</m:t>
                        </m:r>
                      </m:e>
                      <m:sub>
                        <m:r>
                          <a:rPr lang="en-US" altLang="zh-CN" b="0" i="1" dirty="0" smtClean="0">
                            <a:latin typeface="Cambria Math" panose="02040503050406030204" pitchFamily="18" charset="0"/>
                            <a:ea typeface="宋体" panose="02010600030101010101" pitchFamily="2" charset="-122"/>
                          </a:rPr>
                          <m:t>𝑗</m:t>
                        </m:r>
                      </m:sub>
                    </m:sSub>
                  </m:oMath>
                </a14:m>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数组 </a:t>
                </a:r>
                <a14:m>
                  <m:oMath xmlns:m="http://schemas.openxmlformats.org/officeDocument/2006/math">
                    <m:r>
                      <a:rPr lang="en-US" altLang="zh-CN" b="0" i="1" smtClean="0">
                        <a:latin typeface="Cambria Math" panose="02040503050406030204" pitchFamily="18" charset="0"/>
                        <a:ea typeface="宋体" panose="02010600030101010101" pitchFamily="2" charset="-122"/>
                      </a:rPr>
                      <m:t>𝑏</m:t>
                    </m:r>
                  </m:oMath>
                </a14:m>
                <a:r>
                  <a:rPr lang="zh-CN" altLang="en-US" dirty="0">
                    <a:latin typeface="宋体" panose="02010600030101010101" pitchFamily="2" charset="-122"/>
                    <a:ea typeface="宋体" panose="02010600030101010101" pitchFamily="2" charset="-122"/>
                  </a:rPr>
                  <a:t> 的“悲伤度”是将 </a:t>
                </a:r>
                <a14:m>
                  <m:oMath xmlns:m="http://schemas.openxmlformats.org/officeDocument/2006/math">
                    <m:r>
                      <a:rPr lang="en-US" altLang="zh-CN" b="0" i="1" smtClean="0">
                        <a:latin typeface="Cambria Math" panose="02040503050406030204" pitchFamily="18" charset="0"/>
                        <a:ea typeface="宋体" panose="02010600030101010101" pitchFamily="2" charset="-122"/>
                      </a:rPr>
                      <m:t>𝑏</m:t>
                    </m:r>
                  </m:oMath>
                </a14:m>
                <a:r>
                  <a:rPr lang="zh-CN" altLang="en-US" dirty="0">
                    <a:latin typeface="宋体" panose="02010600030101010101" pitchFamily="2" charset="-122"/>
                    <a:ea typeface="宋体" panose="02010600030101010101" pitchFamily="2" charset="-122"/>
                  </a:rPr>
                  <a:t>变回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𝑎</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所需的最小操作次数。</a:t>
                </a:r>
              </a:p>
              <a:p>
                <a:r>
                  <a:rPr lang="en-US" altLang="zh-CN" dirty="0">
                    <a:latin typeface="宋体" panose="02010600030101010101" pitchFamily="2" charset="-122"/>
                    <a:ea typeface="宋体" panose="02010600030101010101" pitchFamily="2" charset="-122"/>
                  </a:rPr>
                  <a:t>A. </a:t>
                </a:r>
                <a:r>
                  <a:rPr lang="zh-CN" altLang="en-US" dirty="0">
                    <a:latin typeface="宋体" panose="02010600030101010101" pitchFamily="2" charset="-122"/>
                    <a:ea typeface="宋体" panose="02010600030101010101" pitchFamily="2" charset="-122"/>
                  </a:rPr>
                  <a:t>给定数组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𝑎</m:t>
                    </m:r>
                  </m:oMath>
                </a14:m>
                <a:r>
                  <a:rPr lang="zh-CN" altLang="en-US" dirty="0">
                    <a:latin typeface="宋体" panose="02010600030101010101" pitchFamily="2" charset="-122"/>
                    <a:ea typeface="宋体" panose="02010600030101010101" pitchFamily="2" charset="-122"/>
                  </a:rPr>
                  <a:t>，找到数组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𝑏</m:t>
                    </m:r>
                  </m:oMath>
                </a14:m>
                <a:r>
                  <a:rPr lang="zh-CN" altLang="en-US" dirty="0">
                    <a:latin typeface="宋体" panose="02010600030101010101" pitchFamily="2" charset="-122"/>
                    <a:ea typeface="宋体" panose="02010600030101010101" pitchFamily="2" charset="-122"/>
                  </a:rPr>
                  <a:t>（它是数组 </a:t>
                </a:r>
                <a14:m>
                  <m:oMath xmlns:m="http://schemas.openxmlformats.org/officeDocument/2006/math">
                    <m:r>
                      <a:rPr lang="en-US" altLang="zh-CN" b="0" i="1" smtClean="0">
                        <a:latin typeface="Cambria Math" panose="02040503050406030204" pitchFamily="18" charset="0"/>
                        <a:ea typeface="宋体" panose="02010600030101010101" pitchFamily="2" charset="-122"/>
                      </a:rPr>
                      <m:t>𝑎</m:t>
                    </m:r>
                  </m:oMath>
                </a14:m>
                <a:r>
                  <a:rPr lang="zh-CN" altLang="en-US" dirty="0">
                    <a:latin typeface="宋体" panose="02010600030101010101" pitchFamily="2" charset="-122"/>
                    <a:ea typeface="宋体" panose="02010600030101010101" pitchFamily="2" charset="-122"/>
                  </a:rPr>
                  <a:t> 的一个排列），使得 </a:t>
                </a:r>
                <a14:m>
                  <m:oMath xmlns:m="http://schemas.openxmlformats.org/officeDocument/2006/math">
                    <m:r>
                      <a:rPr lang="en-US" altLang="zh-CN" b="0" i="1" smtClean="0">
                        <a:latin typeface="Cambria Math" panose="02040503050406030204" pitchFamily="18" charset="0"/>
                        <a:ea typeface="宋体" panose="02010600030101010101" pitchFamily="2" charset="-122"/>
                      </a:rPr>
                      <m:t>𝑏</m:t>
                    </m:r>
                  </m:oMath>
                </a14:m>
                <a:r>
                  <a:rPr lang="zh-CN" altLang="en-US" dirty="0">
                    <a:latin typeface="宋体" panose="02010600030101010101" pitchFamily="2" charset="-122"/>
                    <a:ea typeface="宋体" panose="02010600030101010101" pitchFamily="2" charset="-122"/>
                  </a:rPr>
                  <a:t> 的“悲伤度”在所有排列中达到最大。</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B. </a:t>
                </a:r>
                <a:r>
                  <a:rPr lang="zh-CN" altLang="en-US" dirty="0">
                    <a:latin typeface="宋体" panose="02010600030101010101" pitchFamily="2" charset="-122"/>
                    <a:ea typeface="宋体" panose="02010600030101010101" pitchFamily="2" charset="-122"/>
                  </a:rPr>
                  <a:t>给定数组 </a:t>
                </a:r>
                <a14:m>
                  <m:oMath xmlns:m="http://schemas.openxmlformats.org/officeDocument/2006/math">
                    <m:r>
                      <a:rPr lang="en-US" altLang="zh-CN" b="0" i="1" smtClean="0">
                        <a:latin typeface="Cambria Math" panose="02040503050406030204" pitchFamily="18" charset="0"/>
                        <a:ea typeface="宋体" panose="02010600030101010101" pitchFamily="2" charset="-122"/>
                      </a:rPr>
                      <m:t>𝑎</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𝑏</m:t>
                    </m:r>
                    <m:r>
                      <a:rPr lang="en-US" altLang="zh-CN" b="0" i="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 判断 </a:t>
                </a:r>
                <a14:m>
                  <m:oMath xmlns:m="http://schemas.openxmlformats.org/officeDocument/2006/math">
                    <m:r>
                      <a:rPr lang="en-US" altLang="zh-CN" b="0" i="1" smtClean="0">
                        <a:latin typeface="Cambria Math" panose="02040503050406030204" pitchFamily="18" charset="0"/>
                        <a:ea typeface="宋体" panose="02010600030101010101" pitchFamily="2" charset="-122"/>
                      </a:rPr>
                      <m:t>𝑏</m:t>
                    </m:r>
                  </m:oMath>
                </a14:m>
                <a:r>
                  <a:rPr lang="zh-CN" altLang="en-US" dirty="0">
                    <a:latin typeface="宋体" panose="02010600030101010101" pitchFamily="2" charset="-122"/>
                    <a:ea typeface="宋体" panose="02010600030101010101" pitchFamily="2" charset="-122"/>
                  </a:rPr>
                  <a:t> 是否是 </a:t>
                </a:r>
                <a14:m>
                  <m:oMath xmlns:m="http://schemas.openxmlformats.org/officeDocument/2006/math">
                    <m:r>
                      <a:rPr lang="en-US" altLang="zh-CN" b="0" i="1" smtClean="0">
                        <a:latin typeface="Cambria Math" panose="02040503050406030204" pitchFamily="18" charset="0"/>
                        <a:ea typeface="宋体" panose="02010600030101010101" pitchFamily="2" charset="-122"/>
                      </a:rPr>
                      <m:t>𝑎</m:t>
                    </m:r>
                  </m:oMath>
                </a14:m>
                <a:r>
                  <a:rPr lang="zh-CN" altLang="en-US" dirty="0">
                    <a:latin typeface="宋体" panose="02010600030101010101" pitchFamily="2" charset="-122"/>
                    <a:ea typeface="宋体" panose="02010600030101010101" pitchFamily="2" charset="-122"/>
                  </a:rPr>
                  <a:t> 悲伤度最大的排列。</a:t>
                </a: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≤2×</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10</m:t>
                        </m:r>
                      </m:e>
                      <m:sup>
                        <m:r>
                          <a:rPr lang="en-US" altLang="zh-CN" b="0" i="1" smtClean="0">
                            <a:latin typeface="Cambria Math" panose="02040503050406030204" pitchFamily="18" charset="0"/>
                            <a:ea typeface="宋体" panose="02010600030101010101" pitchFamily="2" charset="-122"/>
                          </a:rPr>
                          <m:t>5</m:t>
                        </m:r>
                      </m:sup>
                    </m:sSup>
                    <m:r>
                      <a:rPr lang="en-US" altLang="zh-CN" b="0" i="1" smtClean="0">
                        <a:latin typeface="Cambria Math" panose="02040503050406030204" pitchFamily="18" charset="0"/>
                        <a:ea typeface="宋体" panose="02010600030101010101" pitchFamily="2" charset="-122"/>
                      </a:rPr>
                      <m:t>,1≤</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sub>
                    </m:sSub>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𝑛</m:t>
                    </m:r>
                  </m:oMath>
                </a14:m>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B780C258-02E6-489E-A801-7C456BFC100C}"/>
                  </a:ext>
                </a:extLst>
              </p:cNvPr>
              <p:cNvSpPr>
                <a:spLocks noGrp="1" noRot="1" noChangeAspect="1" noMove="1" noResize="1" noEditPoints="1" noAdjustHandles="1" noChangeArrowheads="1" noChangeShapeType="1" noTextEdit="1"/>
              </p:cNvSpPr>
              <p:nvPr>
                <p:ph idx="1"/>
              </p:nvPr>
            </p:nvSpPr>
            <p:spPr>
              <a:blipFill>
                <a:blip r:embed="rId2"/>
                <a:stretch>
                  <a:fillRect l="-142" t="-1099" r="-32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9859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07241-A654-4385-9AF7-11DAC0813326}"/>
              </a:ext>
            </a:extLst>
          </p:cNvPr>
          <p:cNvSpPr>
            <a:spLocks noGrp="1"/>
          </p:cNvSpPr>
          <p:nvPr>
            <p:ph type="title"/>
          </p:nvPr>
        </p:nvSpPr>
        <p:spPr/>
        <p:txBody>
          <a:bodyPr/>
          <a:lstStyle/>
          <a:p>
            <a:r>
              <a:rPr lang="en-US" altLang="zh-CN" dirty="0"/>
              <a:t>Solution 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7D33A1-E5CB-421C-A173-C7EDFD775F5C}"/>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一种最优交换策略如果抽象成图一定是若干个环。</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反证</a:t>
                </a:r>
                <a:r>
                  <a:rPr lang="en-US" altLang="zh-CN" dirty="0">
                    <a:latin typeface="宋体" panose="02010600030101010101" pitchFamily="2" charset="-122"/>
                    <a:ea typeface="宋体" panose="02010600030101010101" pitchFamily="2" charset="-122"/>
                  </a:rPr>
                  <a:t>)</a:t>
                </a:r>
              </a:p>
              <a:p>
                <a:r>
                  <a:rPr lang="zh-CN" altLang="en-US" dirty="0">
                    <a:latin typeface="宋体" panose="02010600030101010101" pitchFamily="2" charset="-122"/>
                    <a:ea typeface="宋体" panose="02010600030101010101" pitchFamily="2" charset="-122"/>
                  </a:rPr>
                  <a:t>不失一般性的</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设每个值出现次数满足</a:t>
                </a:r>
                <a14:m>
                  <m:oMath xmlns:m="http://schemas.openxmlformats.org/officeDocument/2006/math">
                    <m:r>
                      <a:rPr lang="en-US" altLang="zh-CN" b="0" i="1" smtClean="0">
                        <a:latin typeface="Cambria Math" panose="02040503050406030204" pitchFamily="18" charset="0"/>
                        <a:ea typeface="宋体" panose="02010600030101010101" pitchFamily="2" charset="-122"/>
                      </a:rPr>
                      <m:t>𝑐𝑛</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𝑡</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𝑐𝑛</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𝑡</m:t>
                        </m:r>
                      </m:e>
                      <m:sub>
                        <m:r>
                          <a:rPr lang="en-US" altLang="zh-CN" b="0" i="1" smtClean="0">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m:t>
                    </m:r>
                  </m:oMath>
                </a14:m>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结论</a:t>
                </a: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最坏情况交换次数为</a:t>
                </a:r>
                <a14:m>
                  <m:oMath xmlns:m="http://schemas.openxmlformats.org/officeDocument/2006/math">
                    <m:r>
                      <a:rPr lang="en-US" altLang="zh-CN" b="0" i="1" smtClean="0">
                        <a:latin typeface="Cambria Math" panose="02040503050406030204" pitchFamily="18" charset="0"/>
                        <a:ea typeface="宋体" panose="02010600030101010101" pitchFamily="2" charset="-122"/>
                      </a:rPr>
                      <m:t>𝑁</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𝑐𝑛</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𝑡</m:t>
                        </m:r>
                      </m:e>
                      <m:sub>
                        <m:r>
                          <a:rPr lang="en-US" altLang="zh-CN" b="0" i="1" smtClean="0">
                            <a:latin typeface="Cambria Math" panose="02040503050406030204" pitchFamily="18" charset="0"/>
                            <a:ea typeface="宋体" panose="02010600030101010101" pitchFamily="2" charset="-122"/>
                          </a:rPr>
                          <m:t>1</m:t>
                        </m:r>
                      </m:sub>
                    </m:sSub>
                  </m:oMath>
                </a14:m>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结论</a:t>
                </a:r>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一种</a:t>
                </a:r>
                <a:r>
                  <a:rPr lang="en-US" altLang="zh-CN" dirty="0">
                    <a:latin typeface="宋体" panose="02010600030101010101" pitchFamily="2" charset="-122"/>
                    <a:ea typeface="宋体" panose="02010600030101010101" pitchFamily="2" charset="-122"/>
                  </a:rPr>
                  <a:t>A,B </a:t>
                </a:r>
                <a:r>
                  <a:rPr lang="zh-CN" altLang="en-US" dirty="0">
                    <a:latin typeface="宋体" panose="02010600030101010101" pitchFamily="2" charset="-122"/>
                    <a:ea typeface="宋体" panose="02010600030101010101" pitchFamily="2" charset="-122"/>
                  </a:rPr>
                  <a:t>不是最坏情况当且仅当图中存在一个不包含 </a:t>
                </a: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的环。</a:t>
                </a:r>
              </a:p>
            </p:txBody>
          </p:sp>
        </mc:Choice>
        <mc:Fallback xmlns="">
          <p:sp>
            <p:nvSpPr>
              <p:cNvPr id="3" name="内容占位符 2">
                <a:extLst>
                  <a:ext uri="{FF2B5EF4-FFF2-40B4-BE49-F238E27FC236}">
                    <a16:creationId xmlns:a16="http://schemas.microsoft.com/office/drawing/2014/main" id="{1F7D33A1-E5CB-421C-A173-C7EDFD775F5C}"/>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4793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43957-8743-443D-AD8B-0630776F657A}"/>
              </a:ext>
            </a:extLst>
          </p:cNvPr>
          <p:cNvSpPr>
            <a:spLocks noGrp="1"/>
          </p:cNvSpPr>
          <p:nvPr>
            <p:ph type="title"/>
          </p:nvPr>
        </p:nvSpPr>
        <p:spPr/>
        <p:txBody>
          <a:bodyPr/>
          <a:lstStyle/>
          <a:p>
            <a:r>
              <a:rPr lang="en-US" altLang="zh-CN" dirty="0"/>
              <a:t>Solution 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16E67EF-E54F-408D-8634-DFB8E8EAB609}"/>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构造</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从</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oMath>
                </a14:m>
                <a:r>
                  <a:rPr lang="zh-CN" altLang="en-US" dirty="0">
                    <a:latin typeface="宋体" panose="02010600030101010101" pitchFamily="2" charset="-122"/>
                    <a:ea typeface="宋体" panose="02010600030101010101" pitchFamily="2" charset="-122"/>
                  </a:rPr>
                  <a:t>到</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𝑖</m:t>
                    </m:r>
                    <m:r>
                      <a:rPr lang="en-US" altLang="zh-CN" b="0" i="1" dirty="0"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连 </a:t>
                </a:r>
                <a14:m>
                  <m:oMath xmlns:m="http://schemas.openxmlformats.org/officeDocument/2006/math">
                    <m:r>
                      <a:rPr lang="en-US" altLang="zh-CN" b="0" i="1" smtClean="0">
                        <a:latin typeface="Cambria Math" panose="02040503050406030204" pitchFamily="18" charset="0"/>
                        <a:ea typeface="宋体" panose="02010600030101010101" pitchFamily="2" charset="-122"/>
                      </a:rPr>
                      <m:t>𝑐𝑛</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𝑡</m:t>
                        </m:r>
                      </m:e>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 </m:t>
                    </m:r>
                    <m:r>
                      <a:rPr lang="zh-CN" altLang="en-US" i="1">
                        <a:latin typeface="Cambria Math" panose="02040503050406030204" pitchFamily="18" charset="0"/>
                        <a:ea typeface="宋体" panose="02010600030101010101" pitchFamily="2" charset="-122"/>
                      </a:rPr>
                      <m:t>条</m:t>
                    </m:r>
                  </m:oMath>
                </a14:m>
                <a:r>
                  <a:rPr lang="zh-CN" altLang="en-US" dirty="0">
                    <a:latin typeface="宋体" panose="02010600030101010101" pitchFamily="2" charset="-122"/>
                    <a:ea typeface="宋体" panose="02010600030101010101" pitchFamily="2" charset="-122"/>
                  </a:rPr>
                  <a:t>边</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从</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oMath>
                </a14:m>
                <a:r>
                  <a:rPr lang="zh-CN" altLang="en-US" dirty="0">
                    <a:latin typeface="宋体" panose="02010600030101010101" pitchFamily="2" charset="-122"/>
                    <a:ea typeface="宋体" panose="02010600030101010101" pitchFamily="2" charset="-122"/>
                  </a:rPr>
                  <a:t>到</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连</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𝑐𝑛</m:t>
                    </m:r>
                    <m:sSub>
                      <m:sSubPr>
                        <m:ctrlPr>
                          <a:rPr lang="en-US" altLang="zh-CN" b="0" i="1" dirty="0" smtClean="0">
                            <a:latin typeface="Cambria Math" panose="02040503050406030204" pitchFamily="18" charset="0"/>
                            <a:ea typeface="宋体" panose="02010600030101010101" pitchFamily="2" charset="-122"/>
                          </a:rPr>
                        </m:ctrlPr>
                      </m:sSubPr>
                      <m:e>
                        <m:r>
                          <a:rPr lang="en-US" altLang="zh-CN" b="0" i="1" dirty="0" smtClean="0">
                            <a:latin typeface="Cambria Math" panose="02040503050406030204" pitchFamily="18" charset="0"/>
                            <a:ea typeface="宋体" panose="02010600030101010101" pitchFamily="2" charset="-122"/>
                          </a:rPr>
                          <m:t>𝑡</m:t>
                        </m:r>
                      </m:e>
                      <m:sub>
                        <m:r>
                          <a:rPr lang="en-US" altLang="zh-CN" b="0" i="1" dirty="0" smtClean="0">
                            <a:latin typeface="Cambria Math" panose="02040503050406030204" pitchFamily="18" charset="0"/>
                            <a:ea typeface="宋体" panose="02010600030101010101" pitchFamily="2" charset="-122"/>
                          </a:rPr>
                          <m:t>𝑖</m:t>
                        </m:r>
                      </m:sub>
                    </m:sSub>
                    <m:r>
                      <a:rPr lang="en-US" altLang="zh-CN" b="0" i="1"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𝑐𝑛</m:t>
                    </m:r>
                    <m:sSub>
                      <m:sSubPr>
                        <m:ctrlPr>
                          <a:rPr lang="en-US" altLang="zh-CN" b="0" i="1" dirty="0" smtClean="0">
                            <a:latin typeface="Cambria Math" panose="02040503050406030204" pitchFamily="18" charset="0"/>
                            <a:ea typeface="宋体" panose="02010600030101010101" pitchFamily="2" charset="-122"/>
                          </a:rPr>
                        </m:ctrlPr>
                      </m:sSubPr>
                      <m:e>
                        <m:r>
                          <a:rPr lang="en-US" altLang="zh-CN" b="0" i="1" dirty="0" smtClean="0">
                            <a:latin typeface="Cambria Math" panose="02040503050406030204" pitchFamily="18" charset="0"/>
                            <a:ea typeface="宋体" panose="02010600030101010101" pitchFamily="2" charset="-122"/>
                          </a:rPr>
                          <m:t>𝑡</m:t>
                        </m:r>
                      </m:e>
                      <m:sub>
                        <m:r>
                          <a:rPr lang="en-US" altLang="zh-CN" b="0" i="1" dirty="0" smtClean="0">
                            <a:latin typeface="Cambria Math" panose="02040503050406030204" pitchFamily="18" charset="0"/>
                            <a:ea typeface="宋体" panose="02010600030101010101" pitchFamily="2" charset="-122"/>
                          </a:rPr>
                          <m:t>𝑖</m:t>
                        </m:r>
                        <m:r>
                          <a:rPr lang="en-US" altLang="zh-CN" b="0" i="1" dirty="0" smtClean="0">
                            <a:latin typeface="Cambria Math" panose="02040503050406030204" pitchFamily="18" charset="0"/>
                            <a:ea typeface="宋体" panose="02010600030101010101" pitchFamily="2" charset="-122"/>
                          </a:rPr>
                          <m:t>+1</m:t>
                        </m:r>
                      </m:sub>
                    </m:sSub>
                    <m:r>
                      <a:rPr lang="zh-CN" altLang="en-US" i="1" dirty="0">
                        <a:latin typeface="Cambria Math" panose="02040503050406030204" pitchFamily="18" charset="0"/>
                        <a:ea typeface="宋体" panose="02010600030101010101" pitchFamily="2" charset="-122"/>
                      </a:rPr>
                      <m:t>条</m:t>
                    </m:r>
                  </m:oMath>
                </a14:m>
                <a:r>
                  <a:rPr lang="zh-CN" altLang="en-US" dirty="0">
                    <a:latin typeface="宋体" panose="02010600030101010101" pitchFamily="2" charset="-122"/>
                    <a:ea typeface="宋体" panose="02010600030101010101" pitchFamily="2" charset="-122"/>
                  </a:rPr>
                  <a:t>边。</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检查</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删除 </a:t>
                </a: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号节点，检查剩下的图是不是</a:t>
                </a:r>
                <a:r>
                  <a:rPr lang="en-US" altLang="zh-CN" dirty="0">
                    <a:latin typeface="宋体" panose="02010600030101010101" pitchFamily="2" charset="-122"/>
                    <a:ea typeface="宋体" panose="02010600030101010101" pitchFamily="2" charset="-122"/>
                  </a:rPr>
                  <a:t>DAG</a:t>
                </a:r>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516E67EF-E54F-408D-8634-DFB8E8EAB609}"/>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9129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1EAAE-3E97-4673-997E-0D020518B811}"/>
              </a:ext>
            </a:extLst>
          </p:cNvPr>
          <p:cNvSpPr>
            <a:spLocks noGrp="1"/>
          </p:cNvSpPr>
          <p:nvPr>
            <p:ph type="title"/>
          </p:nvPr>
        </p:nvSpPr>
        <p:spPr/>
        <p:txBody>
          <a:bodyPr/>
          <a:lstStyle/>
          <a:p>
            <a:r>
              <a:rPr lang="en-US" altLang="zh-CN" dirty="0"/>
              <a:t>Problem 4 THE MATRIX PROBLEM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4E75C9-A7E1-4B53-A1BB-C26E882A9D35}"/>
                  </a:ext>
                </a:extLst>
              </p:cNvPr>
              <p:cNvSpPr>
                <a:spLocks noGrp="1"/>
              </p:cNvSpPr>
              <p:nvPr>
                <p:ph idx="1"/>
              </p:nvPr>
            </p:nvSpPr>
            <p:spPr/>
            <p:txBody>
              <a:bodyPr/>
              <a:lstStyle/>
              <a:p>
                <a:r>
                  <a:rPr lang="zh-CN" altLang="en-US" b="0" i="0" dirty="0">
                    <a:solidFill>
                      <a:srgbClr val="4D4D4D"/>
                    </a:solidFill>
                    <a:effectLst/>
                    <a:latin typeface="宋体" panose="02010600030101010101" pitchFamily="2" charset="-122"/>
                    <a:ea typeface="宋体" panose="02010600030101010101" pitchFamily="2" charset="-122"/>
                  </a:rPr>
                  <a:t>给出一个</a:t>
                </a:r>
                <a14:m>
                  <m:oMath xmlns:m="http://schemas.openxmlformats.org/officeDocument/2006/math">
                    <m:r>
                      <a:rPr lang="en-US" altLang="zh-CN" b="0" i="1" smtClean="0">
                        <a:solidFill>
                          <a:srgbClr val="4D4D4D"/>
                        </a:solidFill>
                        <a:effectLst/>
                        <a:latin typeface="Cambria Math" panose="02040503050406030204" pitchFamily="18" charset="0"/>
                      </a:rPr>
                      <m:t>𝑛</m:t>
                    </m:r>
                    <m:r>
                      <a:rPr lang="en-US" altLang="zh-CN" b="0" i="1" smtClean="0">
                        <a:solidFill>
                          <a:srgbClr val="4D4D4D"/>
                        </a:solidFill>
                        <a:effectLst/>
                        <a:latin typeface="Cambria Math" panose="02040503050406030204" pitchFamily="18" charset="0"/>
                      </a:rPr>
                      <m:t>∗</m:t>
                    </m:r>
                    <m:r>
                      <a:rPr lang="en-US" altLang="zh-CN" b="0" i="1" smtClean="0">
                        <a:solidFill>
                          <a:srgbClr val="4D4D4D"/>
                        </a:solidFill>
                        <a:effectLst/>
                        <a:latin typeface="Cambria Math" panose="02040503050406030204" pitchFamily="18" charset="0"/>
                      </a:rPr>
                      <m:t>𝑚</m:t>
                    </m:r>
                  </m:oMath>
                </a14:m>
                <a:r>
                  <a:rPr lang="zh-CN" altLang="en-US" b="0" i="0" dirty="0">
                    <a:solidFill>
                      <a:srgbClr val="4D4D4D"/>
                    </a:solidFill>
                    <a:effectLst/>
                    <a:latin typeface="宋体" panose="02010600030101010101" pitchFamily="2" charset="-122"/>
                    <a:ea typeface="宋体" panose="02010600030101010101" pitchFamily="2" charset="-122"/>
                  </a:rPr>
                  <a:t>的矩阵，问是否存在</a:t>
                </a:r>
                <a14:m>
                  <m:oMath xmlns:m="http://schemas.openxmlformats.org/officeDocument/2006/math">
                    <m:r>
                      <a:rPr lang="en-US" altLang="zh-CN" b="0" i="1" dirty="0" smtClean="0">
                        <a:solidFill>
                          <a:srgbClr val="4D4D4D"/>
                        </a:solidFill>
                        <a:effectLst/>
                        <a:latin typeface="Cambria Math" panose="02040503050406030204" pitchFamily="18" charset="0"/>
                      </a:rPr>
                      <m:t>𝑛</m:t>
                    </m:r>
                  </m:oMath>
                </a14:m>
                <a:r>
                  <a:rPr lang="zh-CN" altLang="en-US" b="0" i="0" dirty="0">
                    <a:solidFill>
                      <a:srgbClr val="4D4D4D"/>
                    </a:solidFill>
                    <a:effectLst/>
                    <a:latin typeface="宋体" panose="02010600030101010101" pitchFamily="2" charset="-122"/>
                    <a:ea typeface="宋体" panose="02010600030101010101" pitchFamily="2" charset="-122"/>
                  </a:rPr>
                  <a:t>个数</a:t>
                </a:r>
                <a14:m>
                  <m:oMath xmlns:m="http://schemas.openxmlformats.org/officeDocument/2006/math">
                    <m:sSub>
                      <m:sSubPr>
                        <m:ctrlPr>
                          <a:rPr lang="en-US" altLang="zh-CN" b="0" i="1" dirty="0" smtClean="0">
                            <a:solidFill>
                              <a:srgbClr val="4D4D4D"/>
                            </a:solidFill>
                            <a:effectLst/>
                            <a:latin typeface="Cambria Math" panose="02040503050406030204" pitchFamily="18" charset="0"/>
                          </a:rPr>
                        </m:ctrlPr>
                      </m:sSubPr>
                      <m:e>
                        <m:r>
                          <a:rPr lang="en-US" altLang="zh-CN" b="0" i="1" dirty="0" smtClean="0">
                            <a:solidFill>
                              <a:srgbClr val="4D4D4D"/>
                            </a:solidFill>
                            <a:effectLst/>
                            <a:latin typeface="Cambria Math" panose="02040503050406030204" pitchFamily="18" charset="0"/>
                          </a:rPr>
                          <m:t>𝑎</m:t>
                        </m:r>
                      </m:e>
                      <m:sub>
                        <m:r>
                          <a:rPr lang="en-US" altLang="zh-CN" b="0" i="1" dirty="0" smtClean="0">
                            <a:solidFill>
                              <a:srgbClr val="4D4D4D"/>
                            </a:solidFill>
                            <a:effectLst/>
                            <a:latin typeface="Cambria Math" panose="02040503050406030204" pitchFamily="18" charset="0"/>
                          </a:rPr>
                          <m:t>1</m:t>
                        </m:r>
                      </m:sub>
                    </m:sSub>
                    <m:r>
                      <a:rPr lang="en-US" altLang="zh-CN" b="0" i="1" dirty="0" smtClean="0">
                        <a:solidFill>
                          <a:srgbClr val="4D4D4D"/>
                        </a:solidFill>
                        <a:effectLst/>
                        <a:latin typeface="Cambria Math" panose="02040503050406030204" pitchFamily="18" charset="0"/>
                      </a:rPr>
                      <m:t>, </m:t>
                    </m:r>
                    <m:sSub>
                      <m:sSubPr>
                        <m:ctrlPr>
                          <a:rPr lang="en-US" altLang="zh-CN" b="0" i="1" dirty="0" smtClean="0">
                            <a:solidFill>
                              <a:srgbClr val="4D4D4D"/>
                            </a:solidFill>
                            <a:effectLst/>
                            <a:latin typeface="Cambria Math" panose="02040503050406030204" pitchFamily="18" charset="0"/>
                          </a:rPr>
                        </m:ctrlPr>
                      </m:sSubPr>
                      <m:e>
                        <m:r>
                          <a:rPr lang="en-US" altLang="zh-CN" b="0" i="1" dirty="0" smtClean="0">
                            <a:solidFill>
                              <a:srgbClr val="4D4D4D"/>
                            </a:solidFill>
                            <a:effectLst/>
                            <a:latin typeface="Cambria Math" panose="02040503050406030204" pitchFamily="18" charset="0"/>
                          </a:rPr>
                          <m:t>𝑎</m:t>
                        </m:r>
                      </m:e>
                      <m:sub>
                        <m:r>
                          <a:rPr lang="en-US" altLang="zh-CN" b="0" i="1" dirty="0" smtClean="0">
                            <a:solidFill>
                              <a:srgbClr val="4D4D4D"/>
                            </a:solidFill>
                            <a:effectLst/>
                            <a:latin typeface="Cambria Math" panose="02040503050406030204" pitchFamily="18" charset="0"/>
                          </a:rPr>
                          <m:t>2</m:t>
                        </m:r>
                      </m:sub>
                    </m:sSub>
                    <m:r>
                      <a:rPr lang="en-US" altLang="zh-CN" b="0" i="1" dirty="0" smtClean="0">
                        <a:solidFill>
                          <a:srgbClr val="4D4D4D"/>
                        </a:solidFill>
                        <a:effectLst/>
                        <a:latin typeface="Cambria Math" panose="02040503050406030204" pitchFamily="18" charset="0"/>
                      </a:rPr>
                      <m:t>, … </m:t>
                    </m:r>
                    <m:sSub>
                      <m:sSubPr>
                        <m:ctrlPr>
                          <a:rPr lang="en-US" altLang="zh-CN" b="0" i="1" dirty="0" smtClean="0">
                            <a:solidFill>
                              <a:srgbClr val="4D4D4D"/>
                            </a:solidFill>
                            <a:effectLst/>
                            <a:latin typeface="Cambria Math" panose="02040503050406030204" pitchFamily="18" charset="0"/>
                          </a:rPr>
                        </m:ctrlPr>
                      </m:sSubPr>
                      <m:e>
                        <m:r>
                          <a:rPr lang="en-US" altLang="zh-CN" b="0" i="1" dirty="0" smtClean="0">
                            <a:solidFill>
                              <a:srgbClr val="4D4D4D"/>
                            </a:solidFill>
                            <a:effectLst/>
                            <a:latin typeface="Cambria Math" panose="02040503050406030204" pitchFamily="18" charset="0"/>
                          </a:rPr>
                          <m:t>𝑎</m:t>
                        </m:r>
                      </m:e>
                      <m:sub>
                        <m:r>
                          <a:rPr lang="en-US" altLang="zh-CN" b="0" i="1" dirty="0" smtClean="0">
                            <a:solidFill>
                              <a:srgbClr val="4D4D4D"/>
                            </a:solidFill>
                            <a:effectLst/>
                            <a:latin typeface="Cambria Math" panose="02040503050406030204" pitchFamily="18" charset="0"/>
                          </a:rPr>
                          <m:t>𝑛</m:t>
                        </m:r>
                      </m:sub>
                    </m:sSub>
                  </m:oMath>
                </a14:m>
                <a:r>
                  <a:rPr lang="zh-CN" altLang="en-US" b="0" i="0" dirty="0">
                    <a:solidFill>
                      <a:srgbClr val="4D4D4D"/>
                    </a:solidFill>
                    <a:effectLst/>
                    <a:latin typeface="宋体" panose="02010600030101010101" pitchFamily="2" charset="-122"/>
                    <a:ea typeface="宋体" panose="02010600030101010101" pitchFamily="2" charset="-122"/>
                  </a:rPr>
                  <a:t>以及</a:t>
                </a:r>
                <a14:m>
                  <m:oMath xmlns:m="http://schemas.openxmlformats.org/officeDocument/2006/math">
                    <m:r>
                      <a:rPr lang="en-US" altLang="zh-CN" b="0" i="1" dirty="0" smtClean="0">
                        <a:solidFill>
                          <a:srgbClr val="4D4D4D"/>
                        </a:solidFill>
                        <a:effectLst/>
                        <a:latin typeface="Cambria Math" panose="02040503050406030204" pitchFamily="18" charset="0"/>
                      </a:rPr>
                      <m:t>𝑚</m:t>
                    </m:r>
                  </m:oMath>
                </a14:m>
                <a:r>
                  <a:rPr lang="zh-CN" altLang="en-US" b="0" i="0" dirty="0">
                    <a:solidFill>
                      <a:srgbClr val="4D4D4D"/>
                    </a:solidFill>
                    <a:effectLst/>
                    <a:latin typeface="宋体" panose="02010600030101010101" pitchFamily="2" charset="-122"/>
                    <a:ea typeface="宋体" panose="02010600030101010101" pitchFamily="2" charset="-122"/>
                  </a:rPr>
                  <a:t>个数</a:t>
                </a:r>
                <a14:m>
                  <m:oMath xmlns:m="http://schemas.openxmlformats.org/officeDocument/2006/math">
                    <m:sSub>
                      <m:sSubPr>
                        <m:ctrlPr>
                          <a:rPr lang="en-US" altLang="zh-CN" b="0" i="1" dirty="0" smtClean="0">
                            <a:solidFill>
                              <a:srgbClr val="4D4D4D"/>
                            </a:solidFill>
                            <a:effectLst/>
                            <a:latin typeface="Cambria Math" panose="02040503050406030204" pitchFamily="18" charset="0"/>
                          </a:rPr>
                        </m:ctrlPr>
                      </m:sSubPr>
                      <m:e>
                        <m:r>
                          <a:rPr lang="en-US" altLang="zh-CN" b="0" i="1" dirty="0" smtClean="0">
                            <a:solidFill>
                              <a:srgbClr val="4D4D4D"/>
                            </a:solidFill>
                            <a:effectLst/>
                            <a:latin typeface="Cambria Math" panose="02040503050406030204" pitchFamily="18" charset="0"/>
                          </a:rPr>
                          <m:t>𝑏</m:t>
                        </m:r>
                      </m:e>
                      <m:sub>
                        <m:r>
                          <a:rPr lang="en-US" altLang="zh-CN" b="0" i="1" dirty="0" smtClean="0">
                            <a:solidFill>
                              <a:srgbClr val="4D4D4D"/>
                            </a:solidFill>
                            <a:effectLst/>
                            <a:latin typeface="Cambria Math" panose="02040503050406030204" pitchFamily="18" charset="0"/>
                          </a:rPr>
                          <m:t>1</m:t>
                        </m:r>
                      </m:sub>
                    </m:sSub>
                    <m:r>
                      <a:rPr lang="en-US" altLang="zh-CN" b="0" i="1" dirty="0" smtClean="0">
                        <a:solidFill>
                          <a:srgbClr val="4D4D4D"/>
                        </a:solidFill>
                        <a:effectLst/>
                        <a:latin typeface="Cambria Math" panose="02040503050406030204" pitchFamily="18" charset="0"/>
                      </a:rPr>
                      <m:t>, </m:t>
                    </m:r>
                    <m:sSub>
                      <m:sSubPr>
                        <m:ctrlPr>
                          <a:rPr lang="en-US" altLang="zh-CN" b="0" i="1" dirty="0" smtClean="0">
                            <a:solidFill>
                              <a:srgbClr val="4D4D4D"/>
                            </a:solidFill>
                            <a:effectLst/>
                            <a:latin typeface="Cambria Math" panose="02040503050406030204" pitchFamily="18" charset="0"/>
                          </a:rPr>
                        </m:ctrlPr>
                      </m:sSubPr>
                      <m:e>
                        <m:r>
                          <a:rPr lang="en-US" altLang="zh-CN" b="0" i="1" dirty="0" smtClean="0">
                            <a:solidFill>
                              <a:srgbClr val="4D4D4D"/>
                            </a:solidFill>
                            <a:effectLst/>
                            <a:latin typeface="Cambria Math" panose="02040503050406030204" pitchFamily="18" charset="0"/>
                          </a:rPr>
                          <m:t>𝑏</m:t>
                        </m:r>
                      </m:e>
                      <m:sub>
                        <m:r>
                          <a:rPr lang="en-US" altLang="zh-CN" b="0" i="1" dirty="0" smtClean="0">
                            <a:solidFill>
                              <a:srgbClr val="4D4D4D"/>
                            </a:solidFill>
                            <a:effectLst/>
                            <a:latin typeface="Cambria Math" panose="02040503050406030204" pitchFamily="18" charset="0"/>
                          </a:rPr>
                          <m:t>2</m:t>
                        </m:r>
                      </m:sub>
                    </m:sSub>
                    <m:r>
                      <a:rPr lang="en-US" altLang="zh-CN" b="0" i="1" dirty="0" smtClean="0">
                        <a:solidFill>
                          <a:srgbClr val="4D4D4D"/>
                        </a:solidFill>
                        <a:effectLst/>
                        <a:latin typeface="Cambria Math" panose="02040503050406030204" pitchFamily="18" charset="0"/>
                      </a:rPr>
                      <m:t>, …, </m:t>
                    </m:r>
                    <m:sSub>
                      <m:sSubPr>
                        <m:ctrlPr>
                          <a:rPr lang="en-US" altLang="zh-CN" b="0" i="1" dirty="0" smtClean="0">
                            <a:solidFill>
                              <a:srgbClr val="4D4D4D"/>
                            </a:solidFill>
                            <a:effectLst/>
                            <a:latin typeface="Cambria Math" panose="02040503050406030204" pitchFamily="18" charset="0"/>
                          </a:rPr>
                        </m:ctrlPr>
                      </m:sSubPr>
                      <m:e>
                        <m:r>
                          <a:rPr lang="en-US" altLang="zh-CN" b="0" i="1" dirty="0" smtClean="0">
                            <a:solidFill>
                              <a:srgbClr val="4D4D4D"/>
                            </a:solidFill>
                            <a:effectLst/>
                            <a:latin typeface="Cambria Math" panose="02040503050406030204" pitchFamily="18" charset="0"/>
                          </a:rPr>
                          <m:t>𝑏</m:t>
                        </m:r>
                      </m:e>
                      <m:sub>
                        <m:r>
                          <a:rPr lang="en-US" altLang="zh-CN" b="0" i="1" dirty="0" smtClean="0">
                            <a:solidFill>
                              <a:srgbClr val="4D4D4D"/>
                            </a:solidFill>
                            <a:effectLst/>
                            <a:latin typeface="Cambria Math" panose="02040503050406030204" pitchFamily="18" charset="0"/>
                          </a:rPr>
                          <m:t>𝑚</m:t>
                        </m:r>
                      </m:sub>
                    </m:sSub>
                  </m:oMath>
                </a14:m>
                <a:r>
                  <a:rPr lang="zh-CN" altLang="en-US" b="0" i="0" dirty="0">
                    <a:solidFill>
                      <a:srgbClr val="4D4D4D"/>
                    </a:solidFill>
                    <a:effectLst/>
                    <a:latin typeface="宋体" panose="02010600030101010101" pitchFamily="2" charset="-122"/>
                    <a:ea typeface="宋体" panose="02010600030101010101" pitchFamily="2" charset="-122"/>
                  </a:rPr>
                  <a:t>，使矩阵的第</a:t>
                </a:r>
                <a:r>
                  <a:rPr lang="en-US" altLang="zh-CN" b="0" i="0" dirty="0" err="1">
                    <a:solidFill>
                      <a:srgbClr val="4D4D4D"/>
                    </a:solidFill>
                    <a:effectLst/>
                    <a:latin typeface="宋体" panose="02010600030101010101" pitchFamily="2" charset="-122"/>
                    <a:ea typeface="宋体" panose="02010600030101010101" pitchFamily="2" charset="-122"/>
                  </a:rPr>
                  <a:t>i</a:t>
                </a:r>
                <a:r>
                  <a:rPr lang="zh-CN" altLang="en-US" b="0" i="0" dirty="0">
                    <a:solidFill>
                      <a:srgbClr val="4D4D4D"/>
                    </a:solidFill>
                    <a:effectLst/>
                    <a:latin typeface="宋体" panose="02010600030101010101" pitchFamily="2" charset="-122"/>
                    <a:ea typeface="宋体" panose="02010600030101010101" pitchFamily="2" charset="-122"/>
                  </a:rPr>
                  <a:t>行的元素乘上</a:t>
                </a:r>
                <a14:m>
                  <m:oMath xmlns:m="http://schemas.openxmlformats.org/officeDocument/2006/math">
                    <m:sSub>
                      <m:sSubPr>
                        <m:ctrlPr>
                          <a:rPr lang="en-US" altLang="zh-CN" b="0" i="1" dirty="0" smtClean="0">
                            <a:solidFill>
                              <a:srgbClr val="4D4D4D"/>
                            </a:solidFill>
                            <a:effectLst/>
                            <a:latin typeface="Cambria Math" panose="02040503050406030204" pitchFamily="18" charset="0"/>
                          </a:rPr>
                        </m:ctrlPr>
                      </m:sSubPr>
                      <m:e>
                        <m:r>
                          <a:rPr lang="en-US" altLang="zh-CN" b="0" i="1" dirty="0" smtClean="0">
                            <a:solidFill>
                              <a:srgbClr val="4D4D4D"/>
                            </a:solidFill>
                            <a:effectLst/>
                            <a:latin typeface="Cambria Math" panose="02040503050406030204" pitchFamily="18" charset="0"/>
                          </a:rPr>
                          <m:t>𝑎</m:t>
                        </m:r>
                      </m:e>
                      <m:sub>
                        <m:r>
                          <a:rPr lang="en-US" altLang="zh-CN" b="0" i="1" dirty="0" smtClean="0">
                            <a:solidFill>
                              <a:srgbClr val="4D4D4D"/>
                            </a:solidFill>
                            <a:effectLst/>
                            <a:latin typeface="Cambria Math" panose="02040503050406030204" pitchFamily="18" charset="0"/>
                          </a:rPr>
                          <m:t>𝑖</m:t>
                        </m:r>
                      </m:sub>
                    </m:sSub>
                  </m:oMath>
                </a14:m>
                <a:r>
                  <a:rPr lang="zh-CN" altLang="en-US" b="0" i="0" dirty="0">
                    <a:solidFill>
                      <a:srgbClr val="4D4D4D"/>
                    </a:solidFill>
                    <a:effectLst/>
                    <a:latin typeface="宋体" panose="02010600030101010101" pitchFamily="2" charset="-122"/>
                    <a:ea typeface="宋体" panose="02010600030101010101" pitchFamily="2" charset="-122"/>
                  </a:rPr>
                  <a:t>，第</a:t>
                </a:r>
                <a14:m>
                  <m:oMath xmlns:m="http://schemas.openxmlformats.org/officeDocument/2006/math">
                    <m:r>
                      <a:rPr lang="en-US" altLang="zh-CN" b="0" i="1" dirty="0" smtClean="0">
                        <a:solidFill>
                          <a:srgbClr val="4D4D4D"/>
                        </a:solidFill>
                        <a:effectLst/>
                        <a:latin typeface="Cambria Math" panose="02040503050406030204" pitchFamily="18" charset="0"/>
                      </a:rPr>
                      <m:t>𝑗</m:t>
                    </m:r>
                  </m:oMath>
                </a14:m>
                <a:r>
                  <a:rPr lang="zh-CN" altLang="en-US" b="0" i="0" dirty="0">
                    <a:solidFill>
                      <a:srgbClr val="4D4D4D"/>
                    </a:solidFill>
                    <a:effectLst/>
                    <a:latin typeface="宋体" panose="02010600030101010101" pitchFamily="2" charset="-122"/>
                    <a:ea typeface="宋体" panose="02010600030101010101" pitchFamily="2" charset="-122"/>
                  </a:rPr>
                  <a:t>列的元素乘上</a:t>
                </a:r>
                <a14:m>
                  <m:oMath xmlns:m="http://schemas.openxmlformats.org/officeDocument/2006/math">
                    <m:sSub>
                      <m:sSubPr>
                        <m:ctrlPr>
                          <a:rPr lang="en-US" altLang="zh-CN" b="0" i="1" dirty="0" smtClean="0">
                            <a:solidFill>
                              <a:srgbClr val="4D4D4D"/>
                            </a:solidFill>
                            <a:effectLst/>
                            <a:latin typeface="Cambria Math" panose="02040503050406030204" pitchFamily="18" charset="0"/>
                          </a:rPr>
                        </m:ctrlPr>
                      </m:sSubPr>
                      <m:e>
                        <m:r>
                          <a:rPr lang="en-US" altLang="zh-CN" b="0" i="1" dirty="0" smtClean="0">
                            <a:solidFill>
                              <a:srgbClr val="4D4D4D"/>
                            </a:solidFill>
                            <a:effectLst/>
                            <a:latin typeface="Cambria Math" panose="02040503050406030204" pitchFamily="18" charset="0"/>
                          </a:rPr>
                          <m:t>𝑏</m:t>
                        </m:r>
                      </m:e>
                      <m:sub>
                        <m:r>
                          <a:rPr lang="en-US" altLang="zh-CN" b="0" i="1" dirty="0" smtClean="0">
                            <a:solidFill>
                              <a:srgbClr val="4D4D4D"/>
                            </a:solidFill>
                            <a:effectLst/>
                            <a:latin typeface="Cambria Math" panose="02040503050406030204" pitchFamily="18" charset="0"/>
                          </a:rPr>
                          <m:t>𝑗</m:t>
                        </m:r>
                      </m:sub>
                    </m:sSub>
                  </m:oMath>
                </a14:m>
                <a:r>
                  <a:rPr lang="zh-CN" altLang="en-US" b="0" i="0" dirty="0">
                    <a:solidFill>
                      <a:srgbClr val="4D4D4D"/>
                    </a:solidFill>
                    <a:effectLst/>
                    <a:latin typeface="宋体" panose="02010600030101010101" pitchFamily="2" charset="-122"/>
                    <a:ea typeface="宋体" panose="02010600030101010101" pitchFamily="2" charset="-122"/>
                  </a:rPr>
                  <a:t>，使得操作后矩阵中的每个元素都在</a:t>
                </a:r>
                <a14:m>
                  <m:oMath xmlns:m="http://schemas.openxmlformats.org/officeDocument/2006/math">
                    <m:r>
                      <a:rPr lang="en-US" altLang="zh-CN" i="1" dirty="0">
                        <a:solidFill>
                          <a:srgbClr val="4D4D4D"/>
                        </a:solidFill>
                        <a:latin typeface="Cambria Math" panose="02040503050406030204" pitchFamily="18" charset="0"/>
                      </a:rPr>
                      <m:t>[</m:t>
                    </m:r>
                    <m:r>
                      <a:rPr lang="en-US" altLang="zh-CN" b="0" i="1" dirty="0" smtClean="0">
                        <a:solidFill>
                          <a:srgbClr val="4D4D4D"/>
                        </a:solidFill>
                        <a:effectLst/>
                        <a:latin typeface="Cambria Math" panose="02040503050406030204" pitchFamily="18" charset="0"/>
                      </a:rPr>
                      <m:t>𝐿</m:t>
                    </m:r>
                    <m:r>
                      <a:rPr lang="en-US" altLang="zh-CN" b="0" i="1" dirty="0" smtClean="0">
                        <a:solidFill>
                          <a:srgbClr val="4D4D4D"/>
                        </a:solidFill>
                        <a:effectLst/>
                        <a:latin typeface="Cambria Math" panose="02040503050406030204" pitchFamily="18" charset="0"/>
                      </a:rPr>
                      <m:t>,</m:t>
                    </m:r>
                    <m:r>
                      <a:rPr lang="en-US" altLang="zh-CN" b="0" i="1" dirty="0" smtClean="0">
                        <a:solidFill>
                          <a:srgbClr val="4D4D4D"/>
                        </a:solidFill>
                        <a:effectLst/>
                        <a:latin typeface="Cambria Math" panose="02040503050406030204" pitchFamily="18" charset="0"/>
                      </a:rPr>
                      <m:t>𝑅</m:t>
                    </m:r>
                    <m:r>
                      <a:rPr lang="en-US" altLang="zh-CN" b="0" i="1" dirty="0" smtClean="0">
                        <a:solidFill>
                          <a:srgbClr val="4D4D4D"/>
                        </a:solidFill>
                        <a:effectLst/>
                        <a:latin typeface="Cambria Math" panose="02040503050406030204" pitchFamily="18" charset="0"/>
                      </a:rPr>
                      <m:t>]</m:t>
                    </m:r>
                  </m:oMath>
                </a14:m>
                <a:r>
                  <a:rPr lang="zh-CN" altLang="en-US" b="0" i="0" dirty="0">
                    <a:solidFill>
                      <a:srgbClr val="4D4D4D"/>
                    </a:solidFill>
                    <a:effectLst/>
                    <a:latin typeface="宋体" panose="02010600030101010101" pitchFamily="2" charset="-122"/>
                    <a:ea typeface="宋体" panose="02010600030101010101" pitchFamily="2" charset="-122"/>
                  </a:rPr>
                  <a:t>范围内。</a:t>
                </a:r>
                <a:endParaRPr lang="en-US" altLang="zh-CN" b="0" i="0" dirty="0">
                  <a:solidFill>
                    <a:srgbClr val="4D4D4D"/>
                  </a:solidFill>
                  <a:effectLst/>
                  <a:latin typeface="宋体" panose="02010600030101010101" pitchFamily="2" charset="-122"/>
                  <a:ea typeface="宋体" panose="02010600030101010101" pitchFamily="2" charset="-122"/>
                </a:endParaRPr>
              </a:p>
              <a:p>
                <a:r>
                  <a:rPr lang="zh-CN" altLang="en-US" dirty="0">
                    <a:solidFill>
                      <a:srgbClr val="4D4D4D"/>
                    </a:solidFill>
                    <a:latin typeface="宋体" panose="02010600030101010101" pitchFamily="2" charset="-122"/>
                    <a:ea typeface="宋体" panose="02010600030101010101" pitchFamily="2" charset="-122"/>
                  </a:rPr>
                  <a:t>注意选择的</a:t>
                </a:r>
                <a14:m>
                  <m:oMath xmlns:m="http://schemas.openxmlformats.org/officeDocument/2006/math">
                    <m:r>
                      <a:rPr lang="en-US" altLang="zh-CN" b="0" i="1" smtClean="0">
                        <a:solidFill>
                          <a:srgbClr val="4D4D4D"/>
                        </a:solidFill>
                        <a:latin typeface="Cambria Math" panose="02040503050406030204" pitchFamily="18" charset="0"/>
                      </a:rPr>
                      <m:t>𝑎</m:t>
                    </m:r>
                    <m:r>
                      <a:rPr lang="zh-CN" altLang="en-US" i="1">
                        <a:solidFill>
                          <a:srgbClr val="4D4D4D"/>
                        </a:solidFill>
                        <a:latin typeface="Cambria Math" panose="02040503050406030204" pitchFamily="18" charset="0"/>
                      </a:rPr>
                      <m:t>和</m:t>
                    </m:r>
                    <m:r>
                      <a:rPr lang="en-US" altLang="zh-CN" b="0" i="1" smtClean="0">
                        <a:solidFill>
                          <a:srgbClr val="4D4D4D"/>
                        </a:solidFill>
                        <a:latin typeface="Cambria Math" panose="02040503050406030204" pitchFamily="18" charset="0"/>
                      </a:rPr>
                      <m:t>𝑏</m:t>
                    </m:r>
                    <m:r>
                      <a:rPr lang="zh-CN" altLang="en-US" i="1">
                        <a:solidFill>
                          <a:srgbClr val="4D4D4D"/>
                        </a:solidFill>
                        <a:latin typeface="Cambria Math" panose="02040503050406030204" pitchFamily="18" charset="0"/>
                      </a:rPr>
                      <m:t>可以</m:t>
                    </m:r>
                  </m:oMath>
                </a14:m>
                <a:r>
                  <a:rPr lang="zh-CN" altLang="en-US" dirty="0">
                    <a:latin typeface="宋体" panose="02010600030101010101" pitchFamily="2" charset="-122"/>
                    <a:ea typeface="宋体" panose="02010600030101010101" pitchFamily="2" charset="-122"/>
                  </a:rPr>
                  <a:t>是任意实数。</a:t>
                </a:r>
                <a:endParaRPr lang="en-US" altLang="zh-CN" dirty="0">
                  <a:latin typeface="宋体" panose="02010600030101010101" pitchFamily="2" charset="-122"/>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≤400,1≤</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oMath>
                </a14:m>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FD4E75C9-A7E1-4B53-A1BB-C26E882A9D35}"/>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7459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1874F-3BE8-4C79-97F2-1B1C515D4F87}"/>
              </a:ext>
            </a:extLst>
          </p:cNvPr>
          <p:cNvSpPr>
            <a:spLocks noGrp="1"/>
          </p:cNvSpPr>
          <p:nvPr>
            <p:ph type="title"/>
          </p:nvPr>
        </p:nvSpPr>
        <p:spPr/>
        <p:txBody>
          <a:bodyPr/>
          <a:lstStyle/>
          <a:p>
            <a:r>
              <a:rPr lang="en-US" altLang="zh-CN" dirty="0"/>
              <a:t>Problem 4 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E56054B-925E-4747-A7BF-F728777DCC07}"/>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限制可以写成 </a:t>
                </a:r>
                <a14:m>
                  <m:oMath xmlns:m="http://schemas.openxmlformats.org/officeDocument/2006/math">
                    <m:r>
                      <a:rPr lang="en-US" altLang="zh-CN" b="0" i="1" smtClean="0">
                        <a:latin typeface="Cambria Math" panose="02040503050406030204" pitchFamily="18" charset="0"/>
                        <a:ea typeface="宋体" panose="02010600030101010101" pitchFamily="2" charset="-122"/>
                      </a:rPr>
                      <m:t>𝐿</m:t>
                    </m:r>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sub>
                    </m:sSub>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𝑏</m:t>
                        </m:r>
                      </m:e>
                      <m:sub>
                        <m:r>
                          <a:rPr lang="en-US" altLang="zh-CN" b="0" i="1" smtClean="0">
                            <a:latin typeface="Cambria Math" panose="02040503050406030204" pitchFamily="18" charset="0"/>
                            <a:ea typeface="宋体" panose="02010600030101010101" pitchFamily="2" charset="-122"/>
                          </a:rPr>
                          <m:t>𝑗</m:t>
                        </m:r>
                      </m:sub>
                    </m:sSub>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sub>
                    </m:sSub>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𝑅</m:t>
                    </m:r>
                  </m:oMath>
                </a14:m>
                <a:endParaRPr lang="en-US" altLang="zh-CN" b="0"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取</a:t>
                </a:r>
                <a14:m>
                  <m:oMath xmlns:m="http://schemas.openxmlformats.org/officeDocument/2006/math">
                    <m:r>
                      <a:rPr lang="en-US" altLang="zh-CN" b="0" i="1" smtClean="0">
                        <a:latin typeface="Cambria Math" panose="02040503050406030204" pitchFamily="18" charset="0"/>
                        <a:ea typeface="宋体" panose="02010600030101010101" pitchFamily="2" charset="-122"/>
                      </a:rPr>
                      <m:t>𝑙𝑜𝑔</m:t>
                    </m:r>
                  </m:oMath>
                </a14:m>
                <a:r>
                  <a:rPr lang="zh-CN" altLang="en-US" dirty="0">
                    <a:latin typeface="宋体" panose="02010600030101010101" pitchFamily="2" charset="-122"/>
                    <a:ea typeface="宋体" panose="02010600030101010101" pitchFamily="2" charset="-122"/>
                  </a:rPr>
                  <a:t>之后则为 </a:t>
                </a:r>
                <a14:m>
                  <m:oMath xmlns:m="http://schemas.openxmlformats.org/officeDocument/2006/math">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𝐿</m:t>
                        </m:r>
                      </m:e>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sub>
                      <m:sup>
                        <m:r>
                          <a:rPr lang="en-US" altLang="zh-CN" b="0" i="1" smtClean="0">
                            <a:latin typeface="Cambria Math" panose="02040503050406030204" pitchFamily="18" charset="0"/>
                            <a:ea typeface="宋体" panose="02010600030101010101" pitchFamily="2" charset="-122"/>
                          </a:rPr>
                          <m:t>′</m:t>
                        </m:r>
                      </m:sup>
                    </m:sSubSup>
                    <m:r>
                      <a:rPr lang="en-US" altLang="zh-CN" b="0" i="1" smtClean="0">
                        <a:latin typeface="Cambria Math" panose="02040503050406030204" pitchFamily="18" charset="0"/>
                        <a:ea typeface="宋体" panose="02010600030101010101" pitchFamily="2" charset="-122"/>
                      </a:rPr>
                      <m:t>≤</m:t>
                    </m:r>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sub>
                      <m:sup>
                        <m:r>
                          <a:rPr lang="en-US" altLang="zh-CN" b="0" i="1" smtClean="0">
                            <a:latin typeface="Cambria Math" panose="02040503050406030204" pitchFamily="18" charset="0"/>
                            <a:ea typeface="宋体" panose="02010600030101010101" pitchFamily="2" charset="-122"/>
                          </a:rPr>
                          <m:t>′</m:t>
                        </m:r>
                      </m:sup>
                    </m:sSubSup>
                    <m:r>
                      <a:rPr lang="en-US" altLang="zh-CN" b="0" i="1" smtClean="0">
                        <a:latin typeface="Cambria Math" panose="02040503050406030204" pitchFamily="18" charset="0"/>
                        <a:ea typeface="宋体" panose="02010600030101010101" pitchFamily="2" charset="-122"/>
                      </a:rPr>
                      <m:t>+</m:t>
                    </m:r>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𝑏</m:t>
                        </m:r>
                      </m:e>
                      <m:sub>
                        <m:r>
                          <a:rPr lang="en-US" altLang="zh-CN" b="0" i="1" smtClean="0">
                            <a:latin typeface="Cambria Math" panose="02040503050406030204" pitchFamily="18" charset="0"/>
                            <a:ea typeface="宋体" panose="02010600030101010101" pitchFamily="2" charset="-122"/>
                          </a:rPr>
                          <m:t>𝑗</m:t>
                        </m:r>
                      </m:sub>
                      <m:sup>
                        <m:r>
                          <a:rPr lang="en-US" altLang="zh-CN" b="0" i="1" smtClean="0">
                            <a:latin typeface="Cambria Math" panose="02040503050406030204" pitchFamily="18" charset="0"/>
                            <a:ea typeface="宋体" panose="02010600030101010101" pitchFamily="2" charset="-122"/>
                          </a:rPr>
                          <m:t>′</m:t>
                        </m:r>
                      </m:sup>
                    </m:sSubSup>
                    <m:r>
                      <a:rPr lang="en-US" altLang="zh-CN" b="0" i="1" smtClean="0">
                        <a:latin typeface="Cambria Math" panose="02040503050406030204" pitchFamily="18" charset="0"/>
                        <a:ea typeface="宋体" panose="02010600030101010101" pitchFamily="2" charset="-122"/>
                      </a:rPr>
                      <m:t>≤</m:t>
                    </m:r>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𝑅</m:t>
                        </m:r>
                      </m:e>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sub>
                      <m:sup>
                        <m:r>
                          <a:rPr lang="en-US" altLang="zh-CN" b="0" i="1" smtClean="0">
                            <a:latin typeface="Cambria Math" panose="02040503050406030204" pitchFamily="18" charset="0"/>
                            <a:ea typeface="宋体" panose="02010600030101010101" pitchFamily="2" charset="-122"/>
                          </a:rPr>
                          <m:t>′</m:t>
                        </m:r>
                      </m:sup>
                    </m:sSubSup>
                  </m:oMath>
                </a14:m>
                <a:endParaRPr lang="en-US" altLang="zh-CN" b="0"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对</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𝑏</m:t>
                        </m:r>
                      </m:e>
                      <m:sub>
                        <m:r>
                          <a:rPr lang="en-US" altLang="zh-CN" b="0" i="1" smtClean="0">
                            <a:latin typeface="Cambria Math" panose="02040503050406030204" pitchFamily="18" charset="0"/>
                            <a:ea typeface="宋体" panose="02010600030101010101" pitchFamily="2" charset="-122"/>
                          </a:rPr>
                          <m:t>𝑗</m:t>
                        </m:r>
                      </m:sub>
                    </m:sSub>
                    <m:r>
                      <a:rPr lang="en-US" altLang="zh-CN" b="0"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取反之后则为差分约束问题</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考虑建出来的图是否存在负环即可。</a:t>
                </a:r>
              </a:p>
            </p:txBody>
          </p:sp>
        </mc:Choice>
        <mc:Fallback xmlns="">
          <p:sp>
            <p:nvSpPr>
              <p:cNvPr id="3" name="内容占位符 2">
                <a:extLst>
                  <a:ext uri="{FF2B5EF4-FFF2-40B4-BE49-F238E27FC236}">
                    <a16:creationId xmlns:a16="http://schemas.microsoft.com/office/drawing/2014/main" id="{FE56054B-925E-4747-A7BF-F728777DCC07}"/>
                  </a:ext>
                </a:extLst>
              </p:cNvPr>
              <p:cNvSpPr>
                <a:spLocks noGrp="1" noRot="1" noChangeAspect="1" noMove="1" noResize="1" noEditPoints="1" noAdjustHandles="1" noChangeArrowheads="1" noChangeShapeType="1" noTextEdit="1"/>
              </p:cNvSpPr>
              <p:nvPr>
                <p:ph idx="1"/>
              </p:nvPr>
            </p:nvSpPr>
            <p:spPr>
              <a:blipFill>
                <a:blip r:embed="rId2"/>
                <a:stretch>
                  <a:fillRect l="-142" t="-12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4758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0B1BF-9208-4A87-A521-A6054ED7AA82}"/>
              </a:ext>
            </a:extLst>
          </p:cNvPr>
          <p:cNvSpPr>
            <a:spLocks noGrp="1"/>
          </p:cNvSpPr>
          <p:nvPr>
            <p:ph type="title"/>
          </p:nvPr>
        </p:nvSpPr>
        <p:spPr/>
        <p:txBody>
          <a:bodyPr/>
          <a:lstStyle/>
          <a:p>
            <a:r>
              <a:rPr lang="en-US" altLang="zh-CN" dirty="0"/>
              <a:t>Problem 5</a:t>
            </a:r>
            <a:endParaRPr lang="zh-CN" altLang="en-US" dirty="0"/>
          </a:p>
        </p:txBody>
      </p:sp>
      <p:pic>
        <p:nvPicPr>
          <p:cNvPr id="5" name="内容占位符 4">
            <a:extLst>
              <a:ext uri="{FF2B5EF4-FFF2-40B4-BE49-F238E27FC236}">
                <a16:creationId xmlns:a16="http://schemas.microsoft.com/office/drawing/2014/main" id="{1D0F6D69-6517-482C-A4D6-83159B05C781}"/>
              </a:ext>
            </a:extLst>
          </p:cNvPr>
          <p:cNvPicPr>
            <a:picLocks noGrp="1" noChangeAspect="1"/>
          </p:cNvPicPr>
          <p:nvPr>
            <p:ph idx="1"/>
          </p:nvPr>
        </p:nvPicPr>
        <p:blipFill>
          <a:blip r:embed="rId2"/>
          <a:stretch>
            <a:fillRect/>
          </a:stretch>
        </p:blipFill>
        <p:spPr>
          <a:xfrm>
            <a:off x="677334" y="1561282"/>
            <a:ext cx="7476190" cy="1600000"/>
          </a:xfrm>
        </p:spPr>
      </p:pic>
      <p:pic>
        <p:nvPicPr>
          <p:cNvPr id="7" name="图片 6">
            <a:extLst>
              <a:ext uri="{FF2B5EF4-FFF2-40B4-BE49-F238E27FC236}">
                <a16:creationId xmlns:a16="http://schemas.microsoft.com/office/drawing/2014/main" id="{208CA63B-C278-494D-92FD-F1C46E7D2807}"/>
              </a:ext>
            </a:extLst>
          </p:cNvPr>
          <p:cNvPicPr>
            <a:picLocks noChangeAspect="1"/>
          </p:cNvPicPr>
          <p:nvPr/>
        </p:nvPicPr>
        <p:blipFill>
          <a:blip r:embed="rId3"/>
          <a:stretch>
            <a:fillRect/>
          </a:stretch>
        </p:blipFill>
        <p:spPr>
          <a:xfrm>
            <a:off x="1466934" y="3493916"/>
            <a:ext cx="6523809" cy="619048"/>
          </a:xfrm>
          <a:prstGeom prst="rect">
            <a:avLst/>
          </a:prstGeom>
        </p:spPr>
      </p:pic>
    </p:spTree>
    <p:extLst>
      <p:ext uri="{BB962C8B-B14F-4D97-AF65-F5344CB8AC3E}">
        <p14:creationId xmlns:p14="http://schemas.microsoft.com/office/powerpoint/2010/main" val="1733253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8FC56-DEF7-47E1-8EFF-F3DB6B5B974C}"/>
              </a:ext>
            </a:extLst>
          </p:cNvPr>
          <p:cNvSpPr>
            <a:spLocks noGrp="1"/>
          </p:cNvSpPr>
          <p:nvPr>
            <p:ph type="title"/>
          </p:nvPr>
        </p:nvSpPr>
        <p:spPr/>
        <p:txBody>
          <a:bodyPr/>
          <a:lstStyle/>
          <a:p>
            <a:r>
              <a:rPr lang="en-US" altLang="zh-CN" dirty="0"/>
              <a:t>Problem 5 Solution</a:t>
            </a:r>
            <a:endParaRPr lang="zh-CN" altLang="en-US" dirty="0"/>
          </a:p>
        </p:txBody>
      </p:sp>
      <p:sp>
        <p:nvSpPr>
          <p:cNvPr id="3" name="内容占位符 2">
            <a:extLst>
              <a:ext uri="{FF2B5EF4-FFF2-40B4-BE49-F238E27FC236}">
                <a16:creationId xmlns:a16="http://schemas.microsoft.com/office/drawing/2014/main" id="{5A975972-8647-4FDC-B73A-BE19E0CBB79F}"/>
              </a:ext>
            </a:extLst>
          </p:cNvPr>
          <p:cNvSpPr>
            <a:spLocks noGrp="1"/>
          </p:cNvSpPr>
          <p:nvPr>
            <p:ph idx="1"/>
          </p:nvPr>
        </p:nvSpPr>
        <p:spPr/>
        <p:txBody>
          <a:bodyPr/>
          <a:lstStyle/>
          <a:p>
            <a:r>
              <a:rPr lang="zh-CN" altLang="en-US" b="0" i="0" dirty="0">
                <a:effectLst/>
                <a:latin typeface="宋体" panose="02010600030101010101" pitchFamily="2" charset="-122"/>
                <a:ea typeface="宋体" panose="02010600030101010101" pitchFamily="2" charset="-122"/>
              </a:rPr>
              <a:t>不存在简单环使得边权异或和不为 </a:t>
            </a:r>
            <a:r>
              <a:rPr lang="en-US" altLang="zh-CN" b="0" i="0" dirty="0">
                <a:effectLst/>
                <a:latin typeface="宋体" panose="02010600030101010101" pitchFamily="2" charset="-122"/>
                <a:ea typeface="宋体" panose="02010600030101010101" pitchFamily="2" charset="-122"/>
              </a:rPr>
              <a:t>0?</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5845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0526-92CB-4416-A987-430FF7F853B0}"/>
              </a:ext>
            </a:extLst>
          </p:cNvPr>
          <p:cNvSpPr>
            <a:spLocks noGrp="1"/>
          </p:cNvSpPr>
          <p:nvPr>
            <p:ph type="title"/>
          </p:nvPr>
        </p:nvSpPr>
        <p:spPr/>
        <p:txBody>
          <a:bodyPr/>
          <a:lstStyle/>
          <a:p>
            <a:r>
              <a:rPr lang="zh-CN" altLang="en-US" dirty="0"/>
              <a:t>你可能需要会的图论知识</a:t>
            </a:r>
          </a:p>
        </p:txBody>
      </p:sp>
      <p:sp>
        <p:nvSpPr>
          <p:cNvPr id="3" name="内容占位符 2">
            <a:extLst>
              <a:ext uri="{FF2B5EF4-FFF2-40B4-BE49-F238E27FC236}">
                <a16:creationId xmlns:a16="http://schemas.microsoft.com/office/drawing/2014/main" id="{8ECBF8A9-8856-49DB-B777-8DFCA8F3E33F}"/>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最短路</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树</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基环树</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最小生成树</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强双连通图</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2-SAT</a:t>
            </a:r>
          </a:p>
          <a:p>
            <a:r>
              <a:rPr lang="zh-CN" altLang="en-US" dirty="0">
                <a:latin typeface="宋体" panose="02010600030101010101" pitchFamily="2" charset="-122"/>
                <a:ea typeface="宋体" panose="02010600030101010101" pitchFamily="2" charset="-122"/>
              </a:rPr>
              <a:t>差分约束</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一些基础数据结构</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线段树</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并查集</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98593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8FC56-DEF7-47E1-8EFF-F3DB6B5B974C}"/>
              </a:ext>
            </a:extLst>
          </p:cNvPr>
          <p:cNvSpPr>
            <a:spLocks noGrp="1"/>
          </p:cNvSpPr>
          <p:nvPr>
            <p:ph type="title"/>
          </p:nvPr>
        </p:nvSpPr>
        <p:spPr/>
        <p:txBody>
          <a:bodyPr/>
          <a:lstStyle/>
          <a:p>
            <a:r>
              <a:rPr lang="en-US" altLang="zh-CN" dirty="0"/>
              <a:t>Problem 5 Solution</a:t>
            </a:r>
            <a:endParaRPr lang="zh-CN" altLang="en-US" dirty="0"/>
          </a:p>
        </p:txBody>
      </p:sp>
      <p:sp>
        <p:nvSpPr>
          <p:cNvPr id="3" name="内容占位符 2">
            <a:extLst>
              <a:ext uri="{FF2B5EF4-FFF2-40B4-BE49-F238E27FC236}">
                <a16:creationId xmlns:a16="http://schemas.microsoft.com/office/drawing/2014/main" id="{5A975972-8647-4FDC-B73A-BE19E0CBB79F}"/>
              </a:ext>
            </a:extLst>
          </p:cNvPr>
          <p:cNvSpPr>
            <a:spLocks noGrp="1"/>
          </p:cNvSpPr>
          <p:nvPr>
            <p:ph idx="1"/>
          </p:nvPr>
        </p:nvSpPr>
        <p:spPr/>
        <p:txBody>
          <a:bodyPr/>
          <a:lstStyle/>
          <a:p>
            <a:r>
              <a:rPr lang="zh-CN" altLang="en-US" b="0" i="0" dirty="0">
                <a:effectLst/>
                <a:latin typeface="宋体" panose="02010600030101010101" pitchFamily="2" charset="-122"/>
                <a:ea typeface="宋体" panose="02010600030101010101" pitchFamily="2" charset="-122"/>
              </a:rPr>
              <a:t>不存在简单环使得边权异或和不为 </a:t>
            </a:r>
            <a:r>
              <a:rPr lang="en-US" altLang="zh-CN" b="0" i="0" dirty="0">
                <a:effectLst/>
                <a:latin typeface="宋体" panose="02010600030101010101" pitchFamily="2" charset="-122"/>
                <a:ea typeface="宋体" panose="02010600030101010101" pitchFamily="2" charset="-122"/>
              </a:rPr>
              <a:t>0?</a:t>
            </a:r>
          </a:p>
          <a:p>
            <a:r>
              <a:rPr lang="zh-CN" altLang="en-US" dirty="0">
                <a:latin typeface="宋体" panose="02010600030101010101" pitchFamily="2" charset="-122"/>
                <a:ea typeface="宋体" panose="02010600030101010101" pitchFamily="2" charset="-122"/>
              </a:rPr>
              <a:t>所有环异或值都是</a:t>
            </a:r>
            <a:r>
              <a:rPr lang="en-US" altLang="zh-CN" dirty="0">
                <a:latin typeface="宋体" panose="02010600030101010101" pitchFamily="2" charset="-122"/>
                <a:ea typeface="宋体" panose="02010600030101010101" pitchFamily="2" charset="-122"/>
              </a:rPr>
              <a:t>0!</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871711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8FC56-DEF7-47E1-8EFF-F3DB6B5B974C}"/>
              </a:ext>
            </a:extLst>
          </p:cNvPr>
          <p:cNvSpPr>
            <a:spLocks noGrp="1"/>
          </p:cNvSpPr>
          <p:nvPr>
            <p:ph type="title"/>
          </p:nvPr>
        </p:nvSpPr>
        <p:spPr/>
        <p:txBody>
          <a:bodyPr/>
          <a:lstStyle/>
          <a:p>
            <a:r>
              <a:rPr lang="en-US" altLang="zh-CN" dirty="0"/>
              <a:t>Problem 5 Solution</a:t>
            </a:r>
            <a:endParaRPr lang="zh-CN" altLang="en-US" dirty="0"/>
          </a:p>
        </p:txBody>
      </p:sp>
      <p:sp>
        <p:nvSpPr>
          <p:cNvPr id="3" name="内容占位符 2">
            <a:extLst>
              <a:ext uri="{FF2B5EF4-FFF2-40B4-BE49-F238E27FC236}">
                <a16:creationId xmlns:a16="http://schemas.microsoft.com/office/drawing/2014/main" id="{5A975972-8647-4FDC-B73A-BE19E0CBB79F}"/>
              </a:ext>
            </a:extLst>
          </p:cNvPr>
          <p:cNvSpPr>
            <a:spLocks noGrp="1"/>
          </p:cNvSpPr>
          <p:nvPr>
            <p:ph idx="1"/>
          </p:nvPr>
        </p:nvSpPr>
        <p:spPr/>
        <p:txBody>
          <a:bodyPr/>
          <a:lstStyle/>
          <a:p>
            <a:r>
              <a:rPr lang="zh-CN" altLang="en-US" b="0" i="0" dirty="0">
                <a:effectLst/>
                <a:latin typeface="宋体" panose="02010600030101010101" pitchFamily="2" charset="-122"/>
                <a:ea typeface="宋体" panose="02010600030101010101" pitchFamily="2" charset="-122"/>
              </a:rPr>
              <a:t>不存在简单环使得边权异或和不为 </a:t>
            </a:r>
            <a:r>
              <a:rPr lang="en-US" altLang="zh-CN" b="0" i="0" dirty="0">
                <a:effectLst/>
                <a:latin typeface="宋体" panose="02010600030101010101" pitchFamily="2" charset="-122"/>
                <a:ea typeface="宋体" panose="02010600030101010101" pitchFamily="2" charset="-122"/>
              </a:rPr>
              <a:t>0?</a:t>
            </a:r>
          </a:p>
          <a:p>
            <a:r>
              <a:rPr lang="zh-CN" altLang="en-US" dirty="0">
                <a:latin typeface="宋体" panose="02010600030101010101" pitchFamily="2" charset="-122"/>
                <a:ea typeface="宋体" panose="02010600030101010101" pitchFamily="2" charset="-122"/>
              </a:rPr>
              <a:t>所有环异或值都是</a:t>
            </a:r>
            <a:r>
              <a:rPr lang="en-US" altLang="zh-CN" dirty="0">
                <a:latin typeface="宋体" panose="02010600030101010101" pitchFamily="2" charset="-122"/>
                <a:ea typeface="宋体" panose="02010600030101010101" pitchFamily="2" charset="-122"/>
              </a:rPr>
              <a:t>0!</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那就是所有的路径都是等价的！所以我们只需要随便找一棵生成树出来然后就做完了。</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90687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56502-60E9-44AD-BF2D-B7D469B61486}"/>
              </a:ext>
            </a:extLst>
          </p:cNvPr>
          <p:cNvSpPr>
            <a:spLocks noGrp="1"/>
          </p:cNvSpPr>
          <p:nvPr>
            <p:ph type="title"/>
          </p:nvPr>
        </p:nvSpPr>
        <p:spPr/>
        <p:txBody>
          <a:bodyPr/>
          <a:lstStyle/>
          <a:p>
            <a:r>
              <a:rPr lang="en-US" altLang="zh-CN" dirty="0"/>
              <a:t>Problem 6</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7EF88A-8294-45A9-A348-DA78F8F8C26A}"/>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给定一个</a:t>
                </a:r>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个点</a:t>
                </a:r>
                <a14:m>
                  <m:oMath xmlns:m="http://schemas.openxmlformats.org/officeDocument/2006/math">
                    <m:r>
                      <a:rPr lang="en-US" altLang="zh-CN" b="0" i="1"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条边的无向图，保证没有重边和自环。</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你需要找到一种分层方式，每层点数量相同，设每层有</a:t>
                </a:r>
                <a14:m>
                  <m:oMath xmlns:m="http://schemas.openxmlformats.org/officeDocument/2006/math">
                    <m:r>
                      <a:rPr lang="en-US" altLang="zh-CN" b="0" i="1" smtClean="0">
                        <a:latin typeface="Cambria Math" panose="02040503050406030204" pitchFamily="18" charset="0"/>
                        <a:ea typeface="宋体" panose="02010600030101010101" pitchFamily="2" charset="-122"/>
                      </a:rPr>
                      <m:t>𝑘</m:t>
                    </m:r>
                  </m:oMath>
                </a14:m>
                <a:r>
                  <a:rPr lang="zh-CN" altLang="en-US" dirty="0">
                    <a:latin typeface="宋体" panose="02010600030101010101" pitchFamily="2" charset="-122"/>
                    <a:ea typeface="宋体" panose="02010600030101010101" pitchFamily="2" charset="-122"/>
                  </a:rPr>
                  <a:t>个点，共</a:t>
                </a:r>
                <a14:m>
                  <m:oMath xmlns:m="http://schemas.openxmlformats.org/officeDocument/2006/math">
                    <m:r>
                      <a:rPr lang="en-US" altLang="zh-CN" b="0" i="1" smtClean="0">
                        <a:latin typeface="Cambria Math" panose="02040503050406030204" pitchFamily="18" charset="0"/>
                        <a:ea typeface="宋体" panose="02010600030101010101" pitchFamily="2" charset="-122"/>
                      </a:rPr>
                      <m:t>𝑙</m:t>
                    </m:r>
                  </m:oMath>
                </a14:m>
                <a:r>
                  <a:rPr lang="zh-CN" altLang="en-US" dirty="0">
                    <a:latin typeface="宋体" panose="02010600030101010101" pitchFamily="2" charset="-122"/>
                    <a:ea typeface="宋体" panose="02010600030101010101" pitchFamily="2" charset="-122"/>
                  </a:rPr>
                  <a:t>层。</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同一层里的所有点需要分配一个互不相同的标号，这些标号构成一个</a:t>
                </a:r>
                <a14:m>
                  <m:oMath xmlns:m="http://schemas.openxmlformats.org/officeDocument/2006/math">
                    <m:r>
                      <a:rPr lang="en-US" altLang="zh-CN" i="1" dirty="0">
                        <a:latin typeface="Cambria Math" panose="02040503050406030204" pitchFamily="18" charset="0"/>
                        <a:ea typeface="宋体" panose="02010600030101010101" pitchFamily="2" charset="-122"/>
                      </a:rPr>
                      <m:t>1</m:t>
                    </m:r>
                    <m:r>
                      <a:rPr lang="en-US" altLang="zh-CN" b="0" i="0"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𝑘</m:t>
                    </m:r>
                  </m:oMath>
                </a14:m>
                <a:r>
                  <a:rPr lang="zh-CN" altLang="en-US" dirty="0">
                    <a:latin typeface="宋体" panose="02010600030101010101" pitchFamily="2" charset="-122"/>
                    <a:ea typeface="宋体" panose="02010600030101010101" pitchFamily="2" charset="-122"/>
                  </a:rPr>
                  <a:t>的排列。</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相邻层相同标号的点之间需要有一条边，对于任意两层</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2</m:t>
                        </m:r>
                      </m:sub>
                    </m:sSub>
                    <m:r>
                      <a:rPr lang="en-US" altLang="zh-CN" b="0" i="0"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m:rPr>
                            <m:sty m:val="p"/>
                          </m:rPr>
                          <a:rPr lang="en-US" altLang="zh-CN" b="0" i="0" smtClean="0">
                            <a:latin typeface="Cambria Math" panose="02040503050406030204" pitchFamily="18" charset="0"/>
                            <a:ea typeface="宋体" panose="02010600030101010101" pitchFamily="2" charset="-122"/>
                          </a:rPr>
                          <m:t>x</m:t>
                        </m:r>
                      </m:e>
                      <m:sub>
                        <m:r>
                          <a:rPr lang="en-US" altLang="zh-CN" b="0" i="0"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2</m:t>
                        </m:r>
                      </m:sub>
                    </m:sSub>
                    <m:r>
                      <a:rPr lang="en-US" altLang="zh-CN" b="0" i="0" smtClean="0">
                        <a:latin typeface="Cambria Math" panose="02040503050406030204" pitchFamily="18" charset="0"/>
                        <a:ea typeface="宋体" panose="02010600030101010101" pitchFamily="2" charset="-122"/>
                      </a:rPr>
                      <m:t>)</m:t>
                    </m:r>
                  </m:oMath>
                </a14:m>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如果在</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zh-CN" altLang="en-US" i="1">
                            <a:latin typeface="Cambria Math" panose="02040503050406030204" pitchFamily="18" charset="0"/>
                            <a:ea typeface="宋体" panose="02010600030101010101" pitchFamily="2" charset="-122"/>
                          </a:rPr>
                          <m:t>层</m:t>
                        </m:r>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1</m:t>
                        </m:r>
                      </m:sub>
                    </m:sSub>
                    <m:r>
                      <a:rPr lang="zh-CN" altLang="en-US" i="1">
                        <a:latin typeface="Cambria Math" panose="02040503050406030204" pitchFamily="18" charset="0"/>
                        <a:ea typeface="宋体" panose="02010600030101010101" pitchFamily="2" charset="-122"/>
                      </a:rPr>
                      <m:t>中</m:t>
                    </m:r>
                  </m:oMath>
                </a14:m>
                <a:r>
                  <a:rPr lang="zh-CN" altLang="en-US" dirty="0">
                    <a:latin typeface="宋体" panose="02010600030101010101" pitchFamily="2" charset="-122"/>
                    <a:ea typeface="宋体" panose="02010600030101010101" pitchFamily="2" charset="-122"/>
                  </a:rPr>
                  <a:t>标号为</a:t>
                </a:r>
                <a14:m>
                  <m:oMath xmlns:m="http://schemas.openxmlformats.org/officeDocument/2006/math">
                    <m:r>
                      <a:rPr lang="en-US" altLang="zh-CN" b="0" i="1" smtClean="0">
                        <a:latin typeface="Cambria Math" panose="02040503050406030204" pitchFamily="18" charset="0"/>
                        <a:ea typeface="宋体" panose="02010600030101010101" pitchFamily="2" charset="-122"/>
                      </a:rPr>
                      <m:t>𝑢</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𝑣</m:t>
                    </m:r>
                  </m:oMath>
                </a14:m>
                <a:r>
                  <a:rPr lang="zh-CN" altLang="en-US" dirty="0">
                    <a:latin typeface="宋体" panose="02010600030101010101" pitchFamily="2" charset="-122"/>
                    <a:ea typeface="宋体" panose="02010600030101010101" pitchFamily="2" charset="-122"/>
                  </a:rPr>
                  <a:t>的两个点有边，那么在</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zh-CN" altLang="en-US" i="1">
                            <a:latin typeface="Cambria Math" panose="02040503050406030204" pitchFamily="18" charset="0"/>
                            <a:ea typeface="宋体" panose="02010600030101010101" pitchFamily="2" charset="-122"/>
                          </a:rPr>
                          <m:t>层</m:t>
                        </m:r>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2</m:t>
                        </m:r>
                      </m:sub>
                    </m:sSub>
                  </m:oMath>
                </a14:m>
                <a:r>
                  <a:rPr lang="zh-CN" altLang="en-US" dirty="0">
                    <a:latin typeface="宋体" panose="02010600030101010101" pitchFamily="2" charset="-122"/>
                    <a:ea typeface="宋体" panose="02010600030101010101" pitchFamily="2" charset="-122"/>
                  </a:rPr>
                  <a:t>中标号为</a:t>
                </a:r>
                <a14:m>
                  <m:oMath xmlns:m="http://schemas.openxmlformats.org/officeDocument/2006/math">
                    <m:r>
                      <a:rPr lang="en-US" altLang="zh-CN" b="0" i="1" smtClean="0">
                        <a:latin typeface="Cambria Math" panose="02040503050406030204" pitchFamily="18" charset="0"/>
                        <a:ea typeface="宋体" panose="02010600030101010101" pitchFamily="2" charset="-122"/>
                      </a:rPr>
                      <m:t>𝑢</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𝑣</m:t>
                    </m:r>
                  </m:oMath>
                </a14:m>
                <a:r>
                  <a:rPr lang="zh-CN" altLang="en-US" dirty="0">
                    <a:latin typeface="宋体" panose="02010600030101010101" pitchFamily="2" charset="-122"/>
                    <a:ea typeface="宋体" panose="02010600030101010101" pitchFamily="2" charset="-122"/>
                  </a:rPr>
                  <a:t>的两个点也有边。</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在所有的分层方式中你需要找到层数最多的分法。</a:t>
                </a:r>
                <a:endParaRPr lang="en-US" altLang="zh-CN" dirty="0">
                  <a:latin typeface="宋体" panose="02010600030101010101" pitchFamily="2" charset="-122"/>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≤100000,</m:t>
                    </m:r>
                    <m:r>
                      <a:rPr lang="en-US" altLang="zh-CN" b="0" i="1" smtClean="0">
                        <a:latin typeface="Cambria Math" panose="02040503050406030204" pitchFamily="18" charset="0"/>
                        <a:ea typeface="宋体" panose="02010600030101010101" pitchFamily="2" charset="-122"/>
                      </a:rPr>
                      <m:t>𝑚</m:t>
                    </m:r>
                    <m:r>
                      <a:rPr lang="en-US" altLang="zh-CN" b="0" i="1" smtClean="0">
                        <a:latin typeface="Cambria Math" panose="02040503050406030204" pitchFamily="18" charset="0"/>
                        <a:ea typeface="宋体" panose="02010600030101010101" pitchFamily="2" charset="-122"/>
                      </a:rPr>
                      <m:t>≤200000</m:t>
                    </m:r>
                  </m:oMath>
                </a14:m>
                <a:endParaRPr lang="en-US" altLang="zh-CN" b="0"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117EF88A-8294-45A9-A348-DA78F8F8C26A}"/>
                  </a:ext>
                </a:extLst>
              </p:cNvPr>
              <p:cNvSpPr>
                <a:spLocks noGrp="1" noRot="1" noChangeAspect="1" noMove="1" noResize="1" noEditPoints="1" noAdjustHandles="1" noChangeArrowheads="1" noChangeShapeType="1" noTextEdit="1"/>
              </p:cNvSpPr>
              <p:nvPr>
                <p:ph idx="1"/>
              </p:nvPr>
            </p:nvSpPr>
            <p:spPr>
              <a:blipFill>
                <a:blip r:embed="rId2"/>
                <a:stretch>
                  <a:fillRect l="-142" t="-1099" r="-326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BC33831-A478-4B43-8F0B-14E3A78252F8}"/>
              </a:ext>
            </a:extLst>
          </p:cNvPr>
          <p:cNvPicPr>
            <a:picLocks noChangeAspect="1"/>
          </p:cNvPicPr>
          <p:nvPr/>
        </p:nvPicPr>
        <p:blipFill>
          <a:blip r:embed="rId3"/>
          <a:stretch>
            <a:fillRect/>
          </a:stretch>
        </p:blipFill>
        <p:spPr>
          <a:xfrm>
            <a:off x="5466761" y="4698618"/>
            <a:ext cx="5793905" cy="1826181"/>
          </a:xfrm>
          <a:prstGeom prst="rect">
            <a:avLst/>
          </a:prstGeom>
        </p:spPr>
      </p:pic>
    </p:spTree>
    <p:extLst>
      <p:ext uri="{BB962C8B-B14F-4D97-AF65-F5344CB8AC3E}">
        <p14:creationId xmlns:p14="http://schemas.microsoft.com/office/powerpoint/2010/main" val="3637003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229C1-E9AD-419B-806E-FA5A74C46510}"/>
              </a:ext>
            </a:extLst>
          </p:cNvPr>
          <p:cNvSpPr>
            <a:spLocks noGrp="1"/>
          </p:cNvSpPr>
          <p:nvPr>
            <p:ph type="title"/>
          </p:nvPr>
        </p:nvSpPr>
        <p:spPr/>
        <p:txBody>
          <a:bodyPr/>
          <a:lstStyle/>
          <a:p>
            <a:r>
              <a:rPr lang="en-US" altLang="zh-CN" dirty="0"/>
              <a:t>Problem 6 Solution</a:t>
            </a:r>
            <a:endParaRPr lang="zh-CN" altLang="en-US" dirty="0"/>
          </a:p>
        </p:txBody>
      </p:sp>
      <p:sp>
        <p:nvSpPr>
          <p:cNvPr id="3" name="内容占位符 2">
            <a:extLst>
              <a:ext uri="{FF2B5EF4-FFF2-40B4-BE49-F238E27FC236}">
                <a16:creationId xmlns:a16="http://schemas.microsoft.com/office/drawing/2014/main" id="{573CA1C3-C41D-4F3D-ACEE-0EF9A5DE1B81}"/>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性质：度数最小的点一定在第一层或者最后一层。</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62852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229C1-E9AD-419B-806E-FA5A74C46510}"/>
              </a:ext>
            </a:extLst>
          </p:cNvPr>
          <p:cNvSpPr>
            <a:spLocks noGrp="1"/>
          </p:cNvSpPr>
          <p:nvPr>
            <p:ph type="title"/>
          </p:nvPr>
        </p:nvSpPr>
        <p:spPr/>
        <p:txBody>
          <a:bodyPr/>
          <a:lstStyle/>
          <a:p>
            <a:r>
              <a:rPr lang="en-US" altLang="zh-CN" dirty="0"/>
              <a:t>Problem 6 Solution</a:t>
            </a:r>
            <a:endParaRPr lang="zh-CN" altLang="en-US" dirty="0"/>
          </a:p>
        </p:txBody>
      </p:sp>
      <p:sp>
        <p:nvSpPr>
          <p:cNvPr id="3" name="内容占位符 2">
            <a:extLst>
              <a:ext uri="{FF2B5EF4-FFF2-40B4-BE49-F238E27FC236}">
                <a16:creationId xmlns:a16="http://schemas.microsoft.com/office/drawing/2014/main" id="{573CA1C3-C41D-4F3D-ACEE-0EF9A5DE1B81}"/>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性质：度数最小的点一定在第一层或者最后一层。</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暴力枚举这个点的哪条边是连向第二层的，如果这条边被确定了，那么整张图的形态就确定了，可以迭代的构造分层。</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45107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229C1-E9AD-419B-806E-FA5A74C46510}"/>
              </a:ext>
            </a:extLst>
          </p:cNvPr>
          <p:cNvSpPr>
            <a:spLocks noGrp="1"/>
          </p:cNvSpPr>
          <p:nvPr>
            <p:ph type="title"/>
          </p:nvPr>
        </p:nvSpPr>
        <p:spPr/>
        <p:txBody>
          <a:bodyPr/>
          <a:lstStyle/>
          <a:p>
            <a:r>
              <a:rPr lang="en-US" altLang="zh-CN" dirty="0"/>
              <a:t>Problem 6 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73CA1C3-C41D-4F3D-ACEE-0EF9A5DE1B81}"/>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性质：度数最小的点一定在第一层或者最后一层。</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暴力枚举这个点的哪条边是连向第二层的，如果这条边被确定了，那么整张图的形态就确定了，可以迭代的构造分层。</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由于这个点度数最小，所以它的度数一定小于</a:t>
                </a:r>
                <a14:m>
                  <m:oMath xmlns:m="http://schemas.openxmlformats.org/officeDocument/2006/math">
                    <m:rad>
                      <m:radPr>
                        <m:degHide m:val="on"/>
                        <m:ctrlPr>
                          <a:rPr lang="en-US" altLang="zh-CN" b="0" i="1" smtClean="0">
                            <a:latin typeface="Cambria Math" panose="02040503050406030204" pitchFamily="18" charset="0"/>
                            <a:ea typeface="宋体" panose="02010600030101010101" pitchFamily="2" charset="-122"/>
                          </a:rPr>
                        </m:ctrlPr>
                      </m:radPr>
                      <m:deg/>
                      <m:e>
                        <m:r>
                          <a:rPr lang="en-US" altLang="zh-CN" b="0" i="1" smtClean="0">
                            <a:latin typeface="Cambria Math" panose="02040503050406030204" pitchFamily="18" charset="0"/>
                            <a:ea typeface="宋体" panose="02010600030101010101" pitchFamily="2" charset="-122"/>
                          </a:rPr>
                          <m:t>𝑚</m:t>
                        </m:r>
                      </m:e>
                    </m:rad>
                  </m:oMath>
                </a14:m>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于是这个算法的时间复杂度就是</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rad>
                      <m:radPr>
                        <m:degHide m:val="on"/>
                        <m:ctrlPr>
                          <a:rPr lang="en-US" altLang="zh-CN" b="0" i="1" smtClean="0">
                            <a:latin typeface="Cambria Math" panose="02040503050406030204" pitchFamily="18" charset="0"/>
                            <a:ea typeface="宋体" panose="02010600030101010101" pitchFamily="2" charset="-122"/>
                          </a:rPr>
                        </m:ctrlPr>
                      </m:radPr>
                      <m:deg/>
                      <m:e>
                        <m:r>
                          <a:rPr lang="en-US" altLang="zh-CN" b="0" i="1" smtClean="0">
                            <a:latin typeface="Cambria Math" panose="02040503050406030204" pitchFamily="18" charset="0"/>
                            <a:ea typeface="宋体" panose="02010600030101010101" pitchFamily="2" charset="-122"/>
                          </a:rPr>
                          <m:t>𝑚</m:t>
                        </m:r>
                      </m:e>
                    </m:rad>
                    <m:r>
                      <a:rPr lang="en-US" altLang="zh-CN" b="0" i="1" smtClean="0">
                        <a:latin typeface="Cambria Math" panose="02040503050406030204" pitchFamily="18" charset="0"/>
                        <a:ea typeface="宋体" panose="02010600030101010101" pitchFamily="2" charset="-122"/>
                      </a:rPr>
                      <m:t>)</m:t>
                    </m:r>
                  </m:oMath>
                </a14:m>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573CA1C3-C41D-4F3D-ACEE-0EF9A5DE1B81}"/>
                  </a:ext>
                </a:extLst>
              </p:cNvPr>
              <p:cNvSpPr>
                <a:spLocks noGrp="1" noRot="1" noChangeAspect="1" noMove="1" noResize="1" noEditPoints="1" noAdjustHandles="1" noChangeArrowheads="1" noChangeShapeType="1" noTextEdit="1"/>
              </p:cNvSpPr>
              <p:nvPr>
                <p:ph idx="1"/>
              </p:nvPr>
            </p:nvSpPr>
            <p:spPr>
              <a:blipFill>
                <a:blip r:embed="rId2"/>
                <a:stretch>
                  <a:fillRect l="-142" t="-785"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90637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E8EE0-CEAC-43B3-9CE6-7718EB60561B}"/>
              </a:ext>
            </a:extLst>
          </p:cNvPr>
          <p:cNvSpPr>
            <a:spLocks noGrp="1"/>
          </p:cNvSpPr>
          <p:nvPr>
            <p:ph type="title"/>
          </p:nvPr>
        </p:nvSpPr>
        <p:spPr/>
        <p:txBody>
          <a:bodyPr/>
          <a:lstStyle/>
          <a:p>
            <a:r>
              <a:rPr lang="en-US" altLang="zh-CN" dirty="0"/>
              <a:t>Problem 7</a:t>
            </a:r>
            <a:endParaRPr lang="zh-CN" altLang="en-US" dirty="0"/>
          </a:p>
        </p:txBody>
      </p:sp>
      <p:sp>
        <p:nvSpPr>
          <p:cNvPr id="7" name="内容占位符 6">
            <a:extLst>
              <a:ext uri="{FF2B5EF4-FFF2-40B4-BE49-F238E27FC236}">
                <a16:creationId xmlns:a16="http://schemas.microsoft.com/office/drawing/2014/main" id="{391314C8-4316-4527-841B-39999F316184}"/>
              </a:ext>
            </a:extLst>
          </p:cNvPr>
          <p:cNvSpPr>
            <a:spLocks noGrp="1"/>
          </p:cNvSpPr>
          <p:nvPr>
            <p:ph idx="1"/>
          </p:nvPr>
        </p:nvSpPr>
        <p:spPr/>
        <p:txBody>
          <a:bodyPr/>
          <a:lstStyle/>
          <a:p>
            <a:endParaRPr lang="zh-CN" altLang="en-US"/>
          </a:p>
        </p:txBody>
      </p:sp>
      <p:pic>
        <p:nvPicPr>
          <p:cNvPr id="9" name="图片 8">
            <a:extLst>
              <a:ext uri="{FF2B5EF4-FFF2-40B4-BE49-F238E27FC236}">
                <a16:creationId xmlns:a16="http://schemas.microsoft.com/office/drawing/2014/main" id="{5F9F2EB8-F2B6-44BD-AF18-048C1C18857C}"/>
              </a:ext>
            </a:extLst>
          </p:cNvPr>
          <p:cNvPicPr>
            <a:picLocks noChangeAspect="1"/>
          </p:cNvPicPr>
          <p:nvPr/>
        </p:nvPicPr>
        <p:blipFill>
          <a:blip r:embed="rId2"/>
          <a:stretch>
            <a:fillRect/>
          </a:stretch>
        </p:blipFill>
        <p:spPr>
          <a:xfrm>
            <a:off x="716934" y="1423990"/>
            <a:ext cx="8517467" cy="3813299"/>
          </a:xfrm>
          <a:prstGeom prst="rect">
            <a:avLst/>
          </a:prstGeom>
        </p:spPr>
      </p:pic>
    </p:spTree>
    <p:extLst>
      <p:ext uri="{BB962C8B-B14F-4D97-AF65-F5344CB8AC3E}">
        <p14:creationId xmlns:p14="http://schemas.microsoft.com/office/powerpoint/2010/main" val="505119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2797D-206A-4A09-B409-C7AEB0E45A50}"/>
              </a:ext>
            </a:extLst>
          </p:cNvPr>
          <p:cNvSpPr>
            <a:spLocks noGrp="1"/>
          </p:cNvSpPr>
          <p:nvPr>
            <p:ph type="title"/>
          </p:nvPr>
        </p:nvSpPr>
        <p:spPr/>
        <p:txBody>
          <a:bodyPr/>
          <a:lstStyle/>
          <a:p>
            <a:r>
              <a:rPr lang="en-US" altLang="zh-CN" dirty="0"/>
              <a:t>Problem 7 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2198DA-EAA4-4FBC-8702-F176EB7D9D5C}"/>
                  </a:ext>
                </a:extLst>
              </p:cNvPr>
              <p:cNvSpPr>
                <a:spLocks noGrp="1"/>
              </p:cNvSpPr>
              <p:nvPr>
                <p:ph idx="1"/>
              </p:nvPr>
            </p:nvSpPr>
            <p:spPr/>
            <p:txBody>
              <a:bodyPr/>
              <a:lstStyle/>
              <a:p>
                <a:r>
                  <a:rPr lang="zh-CN" altLang="en-US" dirty="0">
                    <a:ea typeface="宋体" panose="02010600030101010101" pitchFamily="2" charset="-122"/>
                  </a:rPr>
                  <a:t>假设</a:t>
                </a:r>
                <a14:m>
                  <m:oMath xmlns:m="http://schemas.openxmlformats.org/officeDocument/2006/math">
                    <m:r>
                      <a:rPr lang="zh-CN" altLang="en-US" i="1">
                        <a:latin typeface="Cambria Math" panose="02040503050406030204" pitchFamily="18" charset="0"/>
                        <a:ea typeface="宋体" panose="02010600030101010101" pitchFamily="2" charset="-122"/>
                      </a:rPr>
                      <m:t>第一个</m:t>
                    </m:r>
                    <m:r>
                      <a:rPr lang="zh-CN" altLang="en-US" i="1" smtClean="0">
                        <a:latin typeface="Cambria Math" panose="02040503050406030204" pitchFamily="18" charset="0"/>
                        <a:ea typeface="宋体" panose="02010600030101010101" pitchFamily="2" charset="-122"/>
                      </a:rPr>
                      <m:t>团</m:t>
                    </m:r>
                    <m:r>
                      <a:rPr lang="zh-CN" altLang="en-US" i="1">
                        <a:latin typeface="Cambria Math" panose="02040503050406030204" pitchFamily="18" charset="0"/>
                        <a:ea typeface="宋体" panose="02010600030101010101" pitchFamily="2" charset="-122"/>
                      </a:rPr>
                      <m:t>的</m:t>
                    </m:r>
                    <m:r>
                      <a:rPr lang="zh-CN" altLang="en-US" i="1" smtClean="0">
                        <a:latin typeface="Cambria Math" panose="02040503050406030204" pitchFamily="18" charset="0"/>
                        <a:ea typeface="宋体" panose="02010600030101010101" pitchFamily="2" charset="-122"/>
                      </a:rPr>
                      <m:t>最大值</m:t>
                    </m:r>
                    <m:r>
                      <a:rPr lang="zh-CN" altLang="en-US" i="1">
                        <a:latin typeface="Cambria Math" panose="02040503050406030204" pitchFamily="18" charset="0"/>
                        <a:ea typeface="宋体" panose="02010600030101010101" pitchFamily="2" charset="-122"/>
                      </a:rPr>
                      <m:t>大于</m:t>
                    </m:r>
                    <m:r>
                      <a:rPr lang="zh-CN" altLang="en-US" i="1" smtClean="0">
                        <a:latin typeface="Cambria Math" panose="02040503050406030204" pitchFamily="18" charset="0"/>
                        <a:ea typeface="宋体" panose="02010600030101010101" pitchFamily="2" charset="-122"/>
                      </a:rPr>
                      <m:t>第二</m:t>
                    </m:r>
                    <m:r>
                      <a:rPr lang="zh-CN" altLang="en-US" i="1">
                        <a:latin typeface="Cambria Math" panose="02040503050406030204" pitchFamily="18" charset="0"/>
                        <a:ea typeface="宋体" panose="02010600030101010101" pitchFamily="2" charset="-122"/>
                      </a:rPr>
                      <m:t>个</m:t>
                    </m:r>
                    <m:r>
                      <a:rPr lang="zh-CN" altLang="en-US" i="1" smtClean="0">
                        <a:latin typeface="Cambria Math" panose="02040503050406030204" pitchFamily="18" charset="0"/>
                        <a:ea typeface="宋体" panose="02010600030101010101" pitchFamily="2" charset="-122"/>
                      </a:rPr>
                      <m:t>团</m:t>
                    </m:r>
                    <m:r>
                      <a:rPr lang="zh-CN" altLang="en-US" i="1">
                        <a:latin typeface="Cambria Math" panose="02040503050406030204" pitchFamily="18" charset="0"/>
                        <a:ea typeface="宋体" panose="02010600030101010101" pitchFamily="2" charset="-122"/>
                      </a:rPr>
                      <m:t>。</m:t>
                    </m:r>
                  </m:oMath>
                </a14:m>
                <a:endParaRPr lang="en-US" altLang="zh-CN" i="1" dirty="0">
                  <a:latin typeface="Cambria Math" panose="02040503050406030204" pitchFamily="18" charset="0"/>
                  <a:ea typeface="宋体" panose="02010600030101010101" pitchFamily="2" charset="-122"/>
                </a:endParaRPr>
              </a:p>
              <a:p>
                <a14:m>
                  <m:oMath xmlns:m="http://schemas.openxmlformats.org/officeDocument/2006/math">
                    <m:r>
                      <a:rPr lang="zh-CN" altLang="en-US" i="1">
                        <a:latin typeface="Cambria Math" panose="02040503050406030204" pitchFamily="18" charset="0"/>
                        <a:ea typeface="宋体" panose="02010600030101010101" pitchFamily="2" charset="-122"/>
                      </a:rPr>
                      <m:t>考虑</m:t>
                    </m:r>
                  </m:oMath>
                </a14:m>
                <a:r>
                  <a:rPr lang="zh-CN" altLang="en-US" dirty="0">
                    <a:latin typeface="宋体" panose="02010600030101010101" pitchFamily="2" charset="-122"/>
                    <a:ea typeface="宋体" panose="02010600030101010101" pitchFamily="2" charset="-122"/>
                  </a:rPr>
                  <a:t>枚举第一个团的最大值，二分第二个团的最大值，那么检查是否合法就是一个</a:t>
                </a:r>
                <a14:m>
                  <m:oMath xmlns:m="http://schemas.openxmlformats.org/officeDocument/2006/math">
                    <m:r>
                      <a:rPr lang="en-US" altLang="zh-CN" b="0" i="1" smtClean="0">
                        <a:latin typeface="Cambria Math" panose="02040503050406030204" pitchFamily="18" charset="0"/>
                        <a:ea typeface="宋体" panose="02010600030101010101" pitchFamily="2" charset="-122"/>
                      </a:rPr>
                      <m:t>2−</m:t>
                    </m:r>
                    <m:r>
                      <a:rPr lang="en-US" altLang="zh-CN" b="0" i="1" smtClean="0">
                        <a:latin typeface="Cambria Math" panose="02040503050406030204" pitchFamily="18" charset="0"/>
                        <a:ea typeface="宋体" panose="02010600030101010101" pitchFamily="2" charset="-122"/>
                      </a:rPr>
                      <m:t>𝑠𝑎𝑡</m:t>
                    </m:r>
                  </m:oMath>
                </a14:m>
                <a:r>
                  <a:rPr lang="zh-CN" altLang="en-US" dirty="0">
                    <a:latin typeface="宋体" panose="02010600030101010101" pitchFamily="2" charset="-122"/>
                    <a:ea typeface="宋体" panose="02010600030101010101" pitchFamily="2" charset="-122"/>
                  </a:rPr>
                  <a:t>问题。</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这个做法的时间复杂度是</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𝑛</m:t>
                        </m:r>
                      </m:e>
                      <m:sup>
                        <m:r>
                          <a:rPr lang="en-US" altLang="zh-CN" b="0" i="1" smtClean="0">
                            <a:latin typeface="Cambria Math" panose="02040503050406030204" pitchFamily="18" charset="0"/>
                            <a:ea typeface="宋体" panose="02010600030101010101" pitchFamily="2" charset="-122"/>
                          </a:rPr>
                          <m:t>4</m:t>
                        </m:r>
                      </m:sup>
                    </m:sSup>
                    <m:r>
                      <a:rPr lang="en-US" altLang="zh-CN" b="0" i="1" smtClean="0">
                        <a:latin typeface="Cambria Math" panose="02040503050406030204" pitchFamily="18" charset="0"/>
                        <a:ea typeface="宋体" panose="02010600030101010101" pitchFamily="2" charset="-122"/>
                      </a:rPr>
                      <m:t>𝑙𝑜𝑔𝑛</m:t>
                    </m:r>
                    <m:r>
                      <a:rPr lang="en-US" altLang="zh-CN" b="0" i="1" smtClean="0">
                        <a:latin typeface="Cambria Math" panose="02040503050406030204" pitchFamily="18" charset="0"/>
                        <a:ea typeface="宋体" panose="02010600030101010101" pitchFamily="2" charset="-122"/>
                      </a:rPr>
                      <m:t>)</m:t>
                    </m:r>
                  </m:oMath>
                </a14:m>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9B2198DA-EAA4-4FBC-8702-F176EB7D9D5C}"/>
                  </a:ext>
                </a:extLst>
              </p:cNvPr>
              <p:cNvSpPr>
                <a:spLocks noGrp="1" noRot="1" noChangeAspect="1" noMove="1" noResize="1" noEditPoints="1" noAdjustHandles="1" noChangeArrowheads="1" noChangeShapeType="1" noTextEdit="1"/>
              </p:cNvSpPr>
              <p:nvPr>
                <p:ph idx="1"/>
              </p:nvPr>
            </p:nvSpPr>
            <p:spPr>
              <a:blipFill>
                <a:blip r:embed="rId2"/>
                <a:stretch>
                  <a:fillRect l="-142" t="-1099"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34257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2797D-206A-4A09-B409-C7AEB0E45A50}"/>
              </a:ext>
            </a:extLst>
          </p:cNvPr>
          <p:cNvSpPr>
            <a:spLocks noGrp="1"/>
          </p:cNvSpPr>
          <p:nvPr>
            <p:ph type="title"/>
          </p:nvPr>
        </p:nvSpPr>
        <p:spPr/>
        <p:txBody>
          <a:bodyPr/>
          <a:lstStyle/>
          <a:p>
            <a:r>
              <a:rPr lang="en-US" altLang="zh-CN" dirty="0"/>
              <a:t>Problem 7 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2198DA-EAA4-4FBC-8702-F176EB7D9D5C}"/>
                  </a:ext>
                </a:extLst>
              </p:cNvPr>
              <p:cNvSpPr>
                <a:spLocks noGrp="1"/>
              </p:cNvSpPr>
              <p:nvPr>
                <p:ph idx="1"/>
              </p:nvPr>
            </p:nvSpPr>
            <p:spPr/>
            <p:txBody>
              <a:bodyPr/>
              <a:lstStyle/>
              <a:p>
                <a:r>
                  <a:rPr lang="zh-CN" altLang="en-US" dirty="0">
                    <a:ea typeface="宋体" panose="02010600030101010101" pitchFamily="2" charset="-122"/>
                  </a:rPr>
                  <a:t>假设</a:t>
                </a:r>
                <a14:m>
                  <m:oMath xmlns:m="http://schemas.openxmlformats.org/officeDocument/2006/math">
                    <m:r>
                      <a:rPr lang="zh-CN" altLang="en-US" i="1">
                        <a:latin typeface="Cambria Math" panose="02040503050406030204" pitchFamily="18" charset="0"/>
                        <a:ea typeface="宋体" panose="02010600030101010101" pitchFamily="2" charset="-122"/>
                      </a:rPr>
                      <m:t>第一个</m:t>
                    </m:r>
                    <m:r>
                      <a:rPr lang="zh-CN" altLang="en-US" i="1" smtClean="0">
                        <a:latin typeface="Cambria Math" panose="02040503050406030204" pitchFamily="18" charset="0"/>
                        <a:ea typeface="宋体" panose="02010600030101010101" pitchFamily="2" charset="-122"/>
                      </a:rPr>
                      <m:t>团</m:t>
                    </m:r>
                    <m:r>
                      <a:rPr lang="zh-CN" altLang="en-US" i="1">
                        <a:latin typeface="Cambria Math" panose="02040503050406030204" pitchFamily="18" charset="0"/>
                        <a:ea typeface="宋体" panose="02010600030101010101" pitchFamily="2" charset="-122"/>
                      </a:rPr>
                      <m:t>的</m:t>
                    </m:r>
                    <m:r>
                      <a:rPr lang="zh-CN" altLang="en-US" i="1" smtClean="0">
                        <a:latin typeface="Cambria Math" panose="02040503050406030204" pitchFamily="18" charset="0"/>
                        <a:ea typeface="宋体" panose="02010600030101010101" pitchFamily="2" charset="-122"/>
                      </a:rPr>
                      <m:t>最大值</m:t>
                    </m:r>
                    <m:r>
                      <a:rPr lang="zh-CN" altLang="en-US" i="1">
                        <a:latin typeface="Cambria Math" panose="02040503050406030204" pitchFamily="18" charset="0"/>
                        <a:ea typeface="宋体" panose="02010600030101010101" pitchFamily="2" charset="-122"/>
                      </a:rPr>
                      <m:t>大于</m:t>
                    </m:r>
                    <m:r>
                      <a:rPr lang="zh-CN" altLang="en-US" i="1" smtClean="0">
                        <a:latin typeface="Cambria Math" panose="02040503050406030204" pitchFamily="18" charset="0"/>
                        <a:ea typeface="宋体" panose="02010600030101010101" pitchFamily="2" charset="-122"/>
                      </a:rPr>
                      <m:t>第二</m:t>
                    </m:r>
                    <m:r>
                      <a:rPr lang="zh-CN" altLang="en-US" i="1">
                        <a:latin typeface="Cambria Math" panose="02040503050406030204" pitchFamily="18" charset="0"/>
                        <a:ea typeface="宋体" panose="02010600030101010101" pitchFamily="2" charset="-122"/>
                      </a:rPr>
                      <m:t>个</m:t>
                    </m:r>
                    <m:r>
                      <a:rPr lang="zh-CN" altLang="en-US" i="1" smtClean="0">
                        <a:latin typeface="Cambria Math" panose="02040503050406030204" pitchFamily="18" charset="0"/>
                        <a:ea typeface="宋体" panose="02010600030101010101" pitchFamily="2" charset="-122"/>
                      </a:rPr>
                      <m:t>团</m:t>
                    </m:r>
                    <m:r>
                      <a:rPr lang="zh-CN" altLang="en-US" i="1">
                        <a:latin typeface="Cambria Math" panose="02040503050406030204" pitchFamily="18" charset="0"/>
                        <a:ea typeface="宋体" panose="02010600030101010101" pitchFamily="2" charset="-122"/>
                      </a:rPr>
                      <m:t>。</m:t>
                    </m:r>
                  </m:oMath>
                </a14:m>
                <a:endParaRPr lang="en-US" altLang="zh-CN" i="1" dirty="0">
                  <a:latin typeface="Cambria Math" panose="02040503050406030204" pitchFamily="18" charset="0"/>
                  <a:ea typeface="宋体" panose="02010600030101010101" pitchFamily="2" charset="-122"/>
                </a:endParaRPr>
              </a:p>
              <a:p>
                <a14:m>
                  <m:oMath xmlns:m="http://schemas.openxmlformats.org/officeDocument/2006/math">
                    <m:r>
                      <a:rPr lang="zh-CN" altLang="en-US" i="1">
                        <a:latin typeface="Cambria Math" panose="02040503050406030204" pitchFamily="18" charset="0"/>
                        <a:ea typeface="宋体" panose="02010600030101010101" pitchFamily="2" charset="-122"/>
                      </a:rPr>
                      <m:t>考虑</m:t>
                    </m:r>
                  </m:oMath>
                </a14:m>
                <a:r>
                  <a:rPr lang="zh-CN" altLang="en-US" dirty="0">
                    <a:latin typeface="宋体" panose="02010600030101010101" pitchFamily="2" charset="-122"/>
                    <a:ea typeface="宋体" panose="02010600030101010101" pitchFamily="2" charset="-122"/>
                  </a:rPr>
                  <a:t>枚举第一个团的最大值，二分第二个团的最大值，那么检查是否合法就是一个</a:t>
                </a:r>
                <a14:m>
                  <m:oMath xmlns:m="http://schemas.openxmlformats.org/officeDocument/2006/math">
                    <m:r>
                      <a:rPr lang="en-US" altLang="zh-CN" b="0" i="1" smtClean="0">
                        <a:latin typeface="Cambria Math" panose="02040503050406030204" pitchFamily="18" charset="0"/>
                        <a:ea typeface="宋体" panose="02010600030101010101" pitchFamily="2" charset="-122"/>
                      </a:rPr>
                      <m:t>2−</m:t>
                    </m:r>
                    <m:r>
                      <a:rPr lang="en-US" altLang="zh-CN" b="0" i="1" smtClean="0">
                        <a:latin typeface="Cambria Math" panose="02040503050406030204" pitchFamily="18" charset="0"/>
                        <a:ea typeface="宋体" panose="02010600030101010101" pitchFamily="2" charset="-122"/>
                      </a:rPr>
                      <m:t>𝑠𝑎𝑡</m:t>
                    </m:r>
                  </m:oMath>
                </a14:m>
                <a:r>
                  <a:rPr lang="zh-CN" altLang="en-US" dirty="0">
                    <a:latin typeface="宋体" panose="02010600030101010101" pitchFamily="2" charset="-122"/>
                    <a:ea typeface="宋体" panose="02010600030101010101" pitchFamily="2" charset="-122"/>
                  </a:rPr>
                  <a:t>问题。</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这个做法的时间复杂度是</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𝑛</m:t>
                        </m:r>
                      </m:e>
                      <m:sup>
                        <m:r>
                          <a:rPr lang="en-US" altLang="zh-CN" b="0" i="1" smtClean="0">
                            <a:latin typeface="Cambria Math" panose="02040503050406030204" pitchFamily="18" charset="0"/>
                            <a:ea typeface="宋体" panose="02010600030101010101" pitchFamily="2" charset="-122"/>
                          </a:rPr>
                          <m:t>4</m:t>
                        </m:r>
                      </m:sup>
                    </m:sSup>
                    <m:r>
                      <a:rPr lang="en-US" altLang="zh-CN" b="0" i="1" smtClean="0">
                        <a:latin typeface="Cambria Math" panose="02040503050406030204" pitchFamily="18" charset="0"/>
                        <a:ea typeface="宋体" panose="02010600030101010101" pitchFamily="2" charset="-122"/>
                      </a:rPr>
                      <m:t>𝑙𝑜𝑔𝑛</m:t>
                    </m:r>
                    <m:r>
                      <a:rPr lang="en-US" altLang="zh-CN" b="0" i="1" smtClean="0">
                        <a:latin typeface="Cambria Math" panose="02040503050406030204" pitchFamily="18" charset="0"/>
                        <a:ea typeface="宋体" panose="02010600030101010101" pitchFamily="2" charset="-122"/>
                      </a:rPr>
                      <m:t>)</m:t>
                    </m:r>
                  </m:oMath>
                </a14:m>
                <a:endParaRPr lang="en-US" altLang="zh-CN" dirty="0">
                  <a:latin typeface="宋体" panose="02010600030101010101" pitchFamily="2" charset="-122"/>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2−</m:t>
                    </m:r>
                    <m:r>
                      <a:rPr lang="en-US" altLang="zh-CN" b="0" i="1" smtClean="0">
                        <a:latin typeface="Cambria Math" panose="02040503050406030204" pitchFamily="18" charset="0"/>
                        <a:ea typeface="宋体" panose="02010600030101010101" pitchFamily="2" charset="-122"/>
                      </a:rPr>
                      <m:t>𝑠𝑎𝑡</m:t>
                    </m:r>
                  </m:oMath>
                </a14:m>
                <a:r>
                  <a:rPr lang="zh-CN" altLang="en-US" dirty="0">
                    <a:latin typeface="宋体" panose="02010600030101010101" pitchFamily="2" charset="-122"/>
                    <a:ea typeface="宋体" panose="02010600030101010101" pitchFamily="2" charset="-122"/>
                  </a:rPr>
                  <a:t>中大于第一个团的最大值的边一定是连接</a:t>
                </a:r>
                <a14:m>
                  <m:oMath xmlns:m="http://schemas.openxmlformats.org/officeDocument/2006/math">
                    <m:r>
                      <a:rPr lang="en-US" altLang="zh-CN" b="0" i="1" smtClean="0">
                        <a:latin typeface="Cambria Math" panose="02040503050406030204" pitchFamily="18" charset="0"/>
                        <a:ea typeface="宋体" panose="02010600030101010101" pitchFamily="2" charset="-122"/>
                      </a:rPr>
                      <m:t>𝑢</m:t>
                    </m:r>
                    <m:r>
                      <a:rPr lang="zh-CN" altLang="en-US" i="1">
                        <a:latin typeface="Cambria Math" panose="02040503050406030204" pitchFamily="18" charset="0"/>
                        <a:ea typeface="宋体" panose="02010600030101010101" pitchFamily="2" charset="-122"/>
                      </a:rPr>
                      <m:t>和</m:t>
                    </m:r>
                    <m:r>
                      <a:rPr lang="en-US" altLang="zh-CN" b="0" i="0" smtClean="0">
                        <a:latin typeface="Cambria Math" panose="02040503050406030204" pitchFamily="18" charset="0"/>
                        <a:ea typeface="宋体" panose="02010600030101010101" pitchFamily="2" charset="-122"/>
                      </a:rPr>
                      <m:t>~</m:t>
                    </m:r>
                    <m:r>
                      <m:rPr>
                        <m:sty m:val="p"/>
                      </m:rPr>
                      <a:rPr lang="en-US" altLang="zh-CN" b="0" i="0" smtClean="0">
                        <a:latin typeface="Cambria Math" panose="02040503050406030204" pitchFamily="18" charset="0"/>
                        <a:ea typeface="宋体" panose="02010600030101010101" pitchFamily="2" charset="-122"/>
                      </a:rPr>
                      <m:t>v</m:t>
                    </m:r>
                  </m:oMath>
                </a14:m>
                <a:r>
                  <a:rPr lang="zh-CN" altLang="en-US" dirty="0">
                    <a:latin typeface="宋体" panose="02010600030101010101" pitchFamily="2" charset="-122"/>
                    <a:ea typeface="宋体" panose="02010600030101010101" pitchFamily="2" charset="-122"/>
                  </a:rPr>
                  <a:t>的与</a:t>
                </a:r>
                <a14:m>
                  <m:oMath xmlns:m="http://schemas.openxmlformats.org/officeDocument/2006/math">
                    <m:r>
                      <a:rPr lang="en-US" altLang="zh-CN" b="0" i="1" smtClean="0">
                        <a:latin typeface="Cambria Math" panose="02040503050406030204" pitchFamily="18" charset="0"/>
                        <a:ea typeface="宋体" panose="02010600030101010101" pitchFamily="2" charset="-122"/>
                      </a:rPr>
                      <m:t>𝑣</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𝑢</m:t>
                    </m:r>
                  </m:oMath>
                </a14:m>
                <a:r>
                  <a:rPr lang="zh-CN" altLang="en-US" dirty="0">
                    <a:latin typeface="宋体" panose="02010600030101010101" pitchFamily="2" charset="-122"/>
                    <a:ea typeface="宋体" panose="02010600030101010101" pitchFamily="2" charset="-122"/>
                  </a:rPr>
                  <a:t>的双向边，那么如果一次</a:t>
                </a:r>
                <a14:m>
                  <m:oMath xmlns:m="http://schemas.openxmlformats.org/officeDocument/2006/math">
                    <m:r>
                      <a:rPr lang="en-US" altLang="zh-CN" b="0" i="1" smtClean="0">
                        <a:latin typeface="Cambria Math" panose="02040503050406030204" pitchFamily="18" charset="0"/>
                        <a:ea typeface="宋体" panose="02010600030101010101" pitchFamily="2" charset="-122"/>
                      </a:rPr>
                      <m:t>𝑈𝑛𝑖𝑜𝑛</m:t>
                    </m:r>
                  </m:oMath>
                </a14:m>
                <a:r>
                  <a:rPr lang="zh-CN" altLang="en-US" dirty="0">
                    <a:latin typeface="宋体" panose="02010600030101010101" pitchFamily="2" charset="-122"/>
                    <a:ea typeface="宋体" panose="02010600030101010101" pitchFamily="2" charset="-122"/>
                  </a:rPr>
                  <a:t>没有合并两个集合，就是没有用的。有用的关键点只有</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𝑛</m:t>
                        </m:r>
                      </m:e>
                    </m:d>
                    <m:r>
                      <a:rPr lang="zh-CN" altLang="en-US" i="1">
                        <a:latin typeface="Cambria Math" panose="02040503050406030204" pitchFamily="18" charset="0"/>
                        <a:ea typeface="宋体" panose="02010600030101010101" pitchFamily="2" charset="-122"/>
                      </a:rPr>
                      <m:t>。</m:t>
                    </m:r>
                  </m:oMath>
                </a14:m>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优化后的时间复杂度是</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𝑛</m:t>
                        </m:r>
                      </m:e>
                      <m:sup>
                        <m:r>
                          <a:rPr lang="en-US" altLang="zh-CN" b="0" i="1" smtClean="0">
                            <a:latin typeface="Cambria Math" panose="02040503050406030204" pitchFamily="18" charset="0"/>
                            <a:ea typeface="宋体" panose="02010600030101010101" pitchFamily="2" charset="-122"/>
                          </a:rPr>
                          <m:t>3</m:t>
                        </m:r>
                      </m:sup>
                    </m:sSup>
                    <m:r>
                      <a:rPr lang="en-US" altLang="zh-CN" b="0" i="1" smtClean="0">
                        <a:latin typeface="Cambria Math" panose="02040503050406030204" pitchFamily="18" charset="0"/>
                        <a:ea typeface="宋体" panose="02010600030101010101" pitchFamily="2" charset="-122"/>
                      </a:rPr>
                      <m:t>𝑙𝑜𝑔𝑛</m:t>
                    </m:r>
                    <m:r>
                      <a:rPr lang="en-US" altLang="zh-CN" b="0" i="1" smtClean="0">
                        <a:latin typeface="Cambria Math" panose="02040503050406030204" pitchFamily="18" charset="0"/>
                        <a:ea typeface="宋体" panose="02010600030101010101" pitchFamily="2" charset="-122"/>
                      </a:rPr>
                      <m:t>)</m:t>
                    </m:r>
                  </m:oMath>
                </a14:m>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9B2198DA-EAA4-4FBC-8702-F176EB7D9D5C}"/>
                  </a:ext>
                </a:extLst>
              </p:cNvPr>
              <p:cNvSpPr>
                <a:spLocks noGrp="1" noRot="1" noChangeAspect="1" noMove="1" noResize="1" noEditPoints="1" noAdjustHandles="1" noChangeArrowheads="1" noChangeShapeType="1" noTextEdit="1"/>
              </p:cNvSpPr>
              <p:nvPr>
                <p:ph idx="1"/>
              </p:nvPr>
            </p:nvSpPr>
            <p:spPr>
              <a:blipFill>
                <a:blip r:embed="rId2"/>
                <a:stretch>
                  <a:fillRect l="-142" t="-1099"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634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9655E-7848-4DB4-9B61-D8F451F3FCEC}"/>
              </a:ext>
            </a:extLst>
          </p:cNvPr>
          <p:cNvSpPr>
            <a:spLocks noGrp="1"/>
          </p:cNvSpPr>
          <p:nvPr>
            <p:ph type="title"/>
          </p:nvPr>
        </p:nvSpPr>
        <p:spPr/>
        <p:txBody>
          <a:bodyPr/>
          <a:lstStyle/>
          <a:p>
            <a:r>
              <a:rPr lang="en-US" altLang="zh-CN" dirty="0"/>
              <a:t>Problem 8</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D7C24F5-F42C-47CF-AD67-8A06434DFAD0}"/>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有一个</a:t>
                </a:r>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个点</a:t>
                </a:r>
                <a14:m>
                  <m:oMath xmlns:m="http://schemas.openxmlformats.org/officeDocument/2006/math">
                    <m:r>
                      <a:rPr lang="en-US" altLang="zh-CN" b="0" i="1" smtClean="0">
                        <a:latin typeface="Cambria Math" panose="02040503050406030204" pitchFamily="18" charset="0"/>
                        <a:ea typeface="宋体" panose="02010600030101010101" pitchFamily="2" charset="-122"/>
                      </a:rPr>
                      <m:t>𝑚</m:t>
                    </m:r>
                    <m:r>
                      <a:rPr lang="zh-CN" altLang="en-US" i="1">
                        <a:latin typeface="Cambria Math" panose="02040503050406030204" pitchFamily="18" charset="0"/>
                        <a:ea typeface="宋体" panose="02010600030101010101" pitchFamily="2" charset="-122"/>
                      </a:rPr>
                      <m:t>条边</m:t>
                    </m:r>
                  </m:oMath>
                </a14:m>
                <a:r>
                  <a:rPr lang="zh-CN" altLang="en-US" dirty="0">
                    <a:latin typeface="宋体" panose="02010600030101010101" pitchFamily="2" charset="-122"/>
                    <a:ea typeface="宋体" panose="02010600030101010101" pitchFamily="2" charset="-122"/>
                  </a:rPr>
                  <a:t>的无向连通图，小</a:t>
                </a:r>
                <a14:m>
                  <m:oMath xmlns:m="http://schemas.openxmlformats.org/officeDocument/2006/math">
                    <m:r>
                      <m:rPr>
                        <m:sty m:val="p"/>
                      </m:rPr>
                      <a:rPr lang="en-US" altLang="zh-CN" i="1" dirty="0">
                        <a:latin typeface="Cambria Math" panose="02040503050406030204" pitchFamily="18" charset="0"/>
                        <a:ea typeface="宋体" panose="02010600030101010101" pitchFamily="2" charset="-122"/>
                      </a:rPr>
                      <m:t>A</m:t>
                    </m:r>
                  </m:oMath>
                </a14:m>
                <a:r>
                  <a:rPr lang="zh-CN" altLang="en-US" dirty="0">
                    <a:latin typeface="宋体" panose="02010600030101010101" pitchFamily="2" charset="-122"/>
                    <a:ea typeface="宋体" panose="02010600030101010101" pitchFamily="2" charset="-122"/>
                  </a:rPr>
                  <a:t>和小</a:t>
                </a:r>
                <a14:m>
                  <m:oMath xmlns:m="http://schemas.openxmlformats.org/officeDocument/2006/math">
                    <m:r>
                      <m:rPr>
                        <m:sty m:val="p"/>
                      </m:rPr>
                      <a:rPr lang="en-US" altLang="zh-CN" i="1" dirty="0">
                        <a:latin typeface="Cambria Math" panose="02040503050406030204" pitchFamily="18" charset="0"/>
                        <a:ea typeface="宋体" panose="02010600030101010101" pitchFamily="2" charset="-122"/>
                      </a:rPr>
                      <m:t>B</m:t>
                    </m:r>
                  </m:oMath>
                </a14:m>
                <a:r>
                  <a:rPr lang="zh-CN" altLang="en-US" dirty="0">
                    <a:latin typeface="宋体" panose="02010600030101010101" pitchFamily="2" charset="-122"/>
                    <a:ea typeface="宋体" panose="02010600030101010101" pitchFamily="2" charset="-122"/>
                  </a:rPr>
                  <a:t>在上面玩游戏，小</a:t>
                </a:r>
                <a14:m>
                  <m:oMath xmlns:m="http://schemas.openxmlformats.org/officeDocument/2006/math">
                    <m:r>
                      <m:rPr>
                        <m:sty m:val="p"/>
                      </m:rPr>
                      <a:rPr lang="en-US" altLang="zh-CN" i="1" dirty="0">
                        <a:latin typeface="Cambria Math" panose="02040503050406030204" pitchFamily="18" charset="0"/>
                        <a:ea typeface="宋体" panose="02010600030101010101" pitchFamily="2" charset="-122"/>
                      </a:rPr>
                      <m:t>A</m:t>
                    </m:r>
                  </m:oMath>
                </a14:m>
                <a:r>
                  <a:rPr lang="zh-CN" altLang="en-US" dirty="0">
                    <a:latin typeface="宋体" panose="02010600030101010101" pitchFamily="2" charset="-122"/>
                    <a:ea typeface="宋体" panose="02010600030101010101" pitchFamily="2" charset="-122"/>
                  </a:rPr>
                  <a:t>先选择两个点</a:t>
                </a:r>
                <a14:m>
                  <m:oMath xmlns:m="http://schemas.openxmlformats.org/officeDocument/2006/math">
                    <m:r>
                      <a:rPr lang="en-US" altLang="zh-CN" b="0" i="1" smtClean="0">
                        <a:latin typeface="Cambria Math" panose="02040503050406030204" pitchFamily="18" charset="0"/>
                        <a:ea typeface="宋体" panose="02010600030101010101" pitchFamily="2" charset="-122"/>
                      </a:rPr>
                      <m:t>𝑠</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𝑡</m:t>
                    </m:r>
                  </m:oMath>
                </a14:m>
                <a:r>
                  <a:rPr lang="zh-CN" altLang="en-US" dirty="0">
                    <a:latin typeface="宋体" panose="02010600030101010101" pitchFamily="2" charset="-122"/>
                    <a:ea typeface="宋体" panose="02010600030101010101" pitchFamily="2" charset="-122"/>
                  </a:rPr>
                  <a:t>作为起点和终点，之后小</a:t>
                </a:r>
                <a14:m>
                  <m:oMath xmlns:m="http://schemas.openxmlformats.org/officeDocument/2006/math">
                    <m:r>
                      <m:rPr>
                        <m:sty m:val="p"/>
                      </m:rPr>
                      <a:rPr lang="en-US" altLang="zh-CN" i="1" dirty="0">
                        <a:latin typeface="Cambria Math" panose="02040503050406030204" pitchFamily="18" charset="0"/>
                        <a:ea typeface="宋体" panose="02010600030101010101" pitchFamily="2" charset="-122"/>
                      </a:rPr>
                      <m:t>B</m:t>
                    </m:r>
                    <m:r>
                      <a:rPr lang="zh-CN" altLang="en-US" i="1" dirty="0" smtClean="0">
                        <a:latin typeface="Cambria Math" panose="02040503050406030204" pitchFamily="18" charset="0"/>
                        <a:ea typeface="宋体" panose="02010600030101010101" pitchFamily="2" charset="-122"/>
                      </a:rPr>
                      <m:t>会</m:t>
                    </m:r>
                  </m:oMath>
                </a14:m>
                <a:r>
                  <a:rPr lang="zh-CN" altLang="en-US" dirty="0">
                    <a:latin typeface="宋体" panose="02010600030101010101" pitchFamily="2" charset="-122"/>
                    <a:ea typeface="宋体" panose="02010600030101010101" pitchFamily="2" charset="-122"/>
                  </a:rPr>
                  <a:t>在尽可能多的边上设置障碍，但是他需要保证任何</a:t>
                </a:r>
                <a14:m>
                  <m:oMath xmlns:m="http://schemas.openxmlformats.org/officeDocument/2006/math">
                    <m:r>
                      <a:rPr lang="en-US" altLang="zh-CN" b="0" i="1" smtClean="0">
                        <a:latin typeface="Cambria Math" panose="02040503050406030204" pitchFamily="18" charset="0"/>
                        <a:ea typeface="宋体" panose="02010600030101010101" pitchFamily="2" charset="-122"/>
                      </a:rPr>
                      <m:t>𝑠</m:t>
                    </m:r>
                  </m:oMath>
                </a14:m>
                <a:r>
                  <a:rPr lang="zh-CN" altLang="en-US" dirty="0">
                    <a:latin typeface="宋体" panose="02010600030101010101" pitchFamily="2" charset="-122"/>
                    <a:ea typeface="宋体" panose="02010600030101010101" pitchFamily="2" charset="-122"/>
                  </a:rPr>
                  <a:t>到</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𝑡</m:t>
                    </m:r>
                  </m:oMath>
                </a14:m>
                <a:r>
                  <a:rPr lang="zh-CN" altLang="en-US" dirty="0">
                    <a:latin typeface="宋体" panose="02010600030101010101" pitchFamily="2" charset="-122"/>
                    <a:ea typeface="宋体" panose="02010600030101010101" pitchFamily="2" charset="-122"/>
                  </a:rPr>
                  <a:t>的路径都会经过他设置的所有障碍。小</a:t>
                </a:r>
                <a14:m>
                  <m:oMath xmlns:m="http://schemas.openxmlformats.org/officeDocument/2006/math">
                    <m:r>
                      <m:rPr>
                        <m:sty m:val="p"/>
                      </m:rPr>
                      <a:rPr lang="en-US" altLang="zh-CN" i="1" dirty="0">
                        <a:latin typeface="Cambria Math" panose="02040503050406030204" pitchFamily="18" charset="0"/>
                        <a:ea typeface="宋体" panose="02010600030101010101" pitchFamily="2" charset="-122"/>
                      </a:rPr>
                      <m:t>A</m:t>
                    </m:r>
                    <m:r>
                      <a:rPr lang="zh-CN" altLang="en-US" i="1" dirty="0" smtClean="0">
                        <a:latin typeface="Cambria Math" panose="02040503050406030204" pitchFamily="18" charset="0"/>
                        <a:ea typeface="宋体" panose="02010600030101010101" pitchFamily="2" charset="-122"/>
                      </a:rPr>
                      <m:t>想</m:t>
                    </m:r>
                    <m:r>
                      <a:rPr lang="zh-CN" altLang="en-US" i="1" dirty="0">
                        <a:latin typeface="Cambria Math" panose="02040503050406030204" pitchFamily="18" charset="0"/>
                        <a:ea typeface="宋体" panose="02010600030101010101" pitchFamily="2" charset="-122"/>
                      </a:rPr>
                      <m:t>让</m:t>
                    </m:r>
                  </m:oMath>
                </a14:m>
                <a:r>
                  <a:rPr lang="zh-CN" altLang="en-US" dirty="0">
                    <a:latin typeface="宋体" panose="02010600030101010101" pitchFamily="2" charset="-122"/>
                    <a:ea typeface="宋体" panose="02010600030101010101" pitchFamily="2" charset="-122"/>
                  </a:rPr>
                  <a:t>这个游戏更具挑战性，所以他想知道如何选择</a:t>
                </a:r>
                <a14:m>
                  <m:oMath xmlns:m="http://schemas.openxmlformats.org/officeDocument/2006/math">
                    <m:r>
                      <a:rPr lang="en-US" altLang="zh-CN" b="0" i="1" smtClean="0">
                        <a:latin typeface="Cambria Math" panose="02040503050406030204" pitchFamily="18" charset="0"/>
                        <a:ea typeface="宋体" panose="02010600030101010101" pitchFamily="2" charset="-122"/>
                      </a:rPr>
                      <m:t>𝑠</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𝑡</m:t>
                    </m:r>
                  </m:oMath>
                </a14:m>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使得小</a:t>
                </a:r>
                <a14:m>
                  <m:oMath xmlns:m="http://schemas.openxmlformats.org/officeDocument/2006/math">
                    <m:r>
                      <m:rPr>
                        <m:sty m:val="p"/>
                      </m:rPr>
                      <a:rPr lang="en-US" altLang="zh-CN" i="1" dirty="0">
                        <a:latin typeface="Cambria Math" panose="02040503050406030204" pitchFamily="18" charset="0"/>
                        <a:ea typeface="宋体" panose="02010600030101010101" pitchFamily="2" charset="-122"/>
                      </a:rPr>
                      <m:t>B</m:t>
                    </m:r>
                    <m:r>
                      <a:rPr lang="zh-CN" altLang="en-US" i="1" dirty="0" smtClean="0">
                        <a:latin typeface="Cambria Math" panose="02040503050406030204" pitchFamily="18" charset="0"/>
                        <a:ea typeface="宋体" panose="02010600030101010101" pitchFamily="2" charset="-122"/>
                      </a:rPr>
                      <m:t>能</m:t>
                    </m:r>
                  </m:oMath>
                </a14:m>
                <a:r>
                  <a:rPr lang="zh-CN" altLang="en-US" dirty="0">
                    <a:latin typeface="宋体" panose="02010600030101010101" pitchFamily="2" charset="-122"/>
                    <a:ea typeface="宋体" panose="02010600030101010101" pitchFamily="2" charset="-122"/>
                  </a:rPr>
                  <a:t>设置的障碍最多。</a:t>
                </a:r>
                <a:endParaRPr lang="en-US" altLang="zh-CN" dirty="0">
                  <a:latin typeface="宋体" panose="02010600030101010101" pitchFamily="2" charset="-122"/>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m:t>
                    </m:r>
                    <m:r>
                      <a:rPr lang="en-US" altLang="zh-CN" b="0" i="1" smtClean="0">
                        <a:latin typeface="Cambria Math" panose="02040503050406030204" pitchFamily="18" charset="0"/>
                        <a:ea typeface="宋体" panose="02010600030101010101" pitchFamily="2" charset="-122"/>
                      </a:rPr>
                      <m:t>𝑚</m:t>
                    </m:r>
                    <m:r>
                      <a:rPr lang="en-US" altLang="zh-CN" b="0" i="1" smtClean="0">
                        <a:latin typeface="Cambria Math" panose="02040503050406030204" pitchFamily="18" charset="0"/>
                        <a:ea typeface="宋体" panose="02010600030101010101" pitchFamily="2" charset="-122"/>
                      </a:rPr>
                      <m:t>≤3∗</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10</m:t>
                        </m:r>
                      </m:e>
                      <m:sup>
                        <m:r>
                          <a:rPr lang="en-US" altLang="zh-CN" b="0" i="1" smtClean="0">
                            <a:latin typeface="Cambria Math" panose="02040503050406030204" pitchFamily="18" charset="0"/>
                            <a:ea typeface="宋体" panose="02010600030101010101" pitchFamily="2" charset="-122"/>
                          </a:rPr>
                          <m:t>5</m:t>
                        </m:r>
                      </m:sup>
                    </m:sSup>
                  </m:oMath>
                </a14:m>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2D7C24F5-F42C-47CF-AD67-8A06434DFAD0}"/>
                  </a:ext>
                </a:extLst>
              </p:cNvPr>
              <p:cNvSpPr>
                <a:spLocks noGrp="1" noRot="1" noChangeAspect="1" noMove="1" noResize="1" noEditPoints="1" noAdjustHandles="1" noChangeArrowheads="1" noChangeShapeType="1" noTextEdit="1"/>
              </p:cNvSpPr>
              <p:nvPr>
                <p:ph idx="1"/>
              </p:nvPr>
            </p:nvSpPr>
            <p:spPr>
              <a:blipFill>
                <a:blip r:embed="rId2"/>
                <a:stretch>
                  <a:fillRect l="-142" t="-1099" r="-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5464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F96D2-9A1C-8FEC-D945-1CFD1E1D4912}"/>
              </a:ext>
            </a:extLst>
          </p:cNvPr>
          <p:cNvSpPr>
            <a:spLocks noGrp="1"/>
          </p:cNvSpPr>
          <p:nvPr>
            <p:ph type="title"/>
          </p:nvPr>
        </p:nvSpPr>
        <p:spPr/>
        <p:txBody>
          <a:bodyPr/>
          <a:lstStyle/>
          <a:p>
            <a:r>
              <a:rPr kumimoji="1" lang="zh-CN" altLang="en-US" dirty="0"/>
              <a:t>知识点回顾</a:t>
            </a:r>
          </a:p>
        </p:txBody>
      </p:sp>
      <p:sp>
        <p:nvSpPr>
          <p:cNvPr id="3" name="内容占位符 2">
            <a:extLst>
              <a:ext uri="{FF2B5EF4-FFF2-40B4-BE49-F238E27FC236}">
                <a16:creationId xmlns:a16="http://schemas.microsoft.com/office/drawing/2014/main" id="{59A4E8AC-E1DD-CA24-A4C6-4E9ADD14CF50}"/>
              </a:ext>
            </a:extLst>
          </p:cNvPr>
          <p:cNvSpPr>
            <a:spLocks noGrp="1"/>
          </p:cNvSpPr>
          <p:nvPr>
            <p:ph idx="1"/>
          </p:nvPr>
        </p:nvSpPr>
        <p:spPr/>
        <p:txBody>
          <a:bodyPr/>
          <a:lstStyle/>
          <a:p>
            <a:r>
              <a:rPr kumimoji="1" lang="zh-CN" altLang="en-US" dirty="0">
                <a:latin typeface="SimSun" panose="02010600030101010101" pitchFamily="2" charset="-122"/>
                <a:ea typeface="SimSun" panose="02010600030101010101" pitchFamily="2" charset="-122"/>
              </a:rPr>
              <a:t>最短路</a:t>
            </a:r>
            <a:r>
              <a:rPr kumimoji="1" lang="en-US" altLang="zh-CN" dirty="0">
                <a:latin typeface="SimSun" panose="02010600030101010101" pitchFamily="2" charset="-122"/>
                <a:ea typeface="SimSun" panose="02010600030101010101" pitchFamily="2" charset="-122"/>
              </a:rPr>
              <a:t>: </a:t>
            </a:r>
            <a:r>
              <a:rPr kumimoji="1" lang="zh-CN" altLang="en-US" dirty="0">
                <a:latin typeface="SimSun" panose="02010600030101010101" pitchFamily="2" charset="-122"/>
                <a:ea typeface="SimSun" panose="02010600030101010101" pitchFamily="2" charset="-122"/>
              </a:rPr>
              <a:t>拓扑排序</a:t>
            </a:r>
            <a:r>
              <a:rPr kumimoji="1" lang="en-US" altLang="zh-CN" dirty="0">
                <a:latin typeface="SimSun" panose="02010600030101010101" pitchFamily="2" charset="-122"/>
                <a:ea typeface="SimSun" panose="02010600030101010101" pitchFamily="2" charset="-122"/>
              </a:rPr>
              <a:t>, BFS, 01-BFS, Dijkstra, SPFA/Bellman Ford</a:t>
            </a:r>
          </a:p>
          <a:p>
            <a:endParaRPr kumimoji="1" lang="en-US" altLang="zh-CN" dirty="0">
              <a:latin typeface="SimSun" panose="02010600030101010101" pitchFamily="2" charset="-122"/>
              <a:ea typeface="SimSun" panose="02010600030101010101" pitchFamily="2" charset="-122"/>
            </a:endParaRPr>
          </a:p>
          <a:p>
            <a:r>
              <a:rPr kumimoji="1" lang="zh-CN" altLang="en-US" dirty="0">
                <a:latin typeface="SimSun" panose="02010600030101010101" pitchFamily="2" charset="-122"/>
                <a:ea typeface="SimSun" panose="02010600030101010101" pitchFamily="2" charset="-122"/>
              </a:rPr>
              <a:t>最小生成树</a:t>
            </a:r>
            <a:r>
              <a:rPr kumimoji="1" lang="en-US" altLang="zh-CN" dirty="0">
                <a:latin typeface="SimSun" panose="02010600030101010101" pitchFamily="2" charset="-122"/>
                <a:ea typeface="SimSun" panose="02010600030101010101" pitchFamily="2" charset="-122"/>
              </a:rPr>
              <a:t>: </a:t>
            </a:r>
          </a:p>
          <a:p>
            <a:pPr lvl="1"/>
            <a:r>
              <a:rPr kumimoji="1" lang="zh-CN" altLang="en-US" dirty="0">
                <a:latin typeface="SimSun" panose="02010600030101010101" pitchFamily="2" charset="-122"/>
                <a:ea typeface="SimSun" panose="02010600030101010101" pitchFamily="2" charset="-122"/>
              </a:rPr>
              <a:t>算法</a:t>
            </a:r>
            <a:r>
              <a:rPr kumimoji="1" lang="en-US" altLang="zh-CN" dirty="0">
                <a:latin typeface="SimSun" panose="02010600030101010101" pitchFamily="2" charset="-122"/>
                <a:ea typeface="SimSun" panose="02010600030101010101" pitchFamily="2" charset="-122"/>
              </a:rPr>
              <a:t>: Kruskal, Prim</a:t>
            </a:r>
          </a:p>
          <a:p>
            <a:pPr lvl="1"/>
            <a:r>
              <a:rPr kumimoji="1" lang="zh-CN" altLang="en-US" dirty="0">
                <a:latin typeface="SimSun" panose="02010600030101010101" pitchFamily="2" charset="-122"/>
                <a:ea typeface="SimSun" panose="02010600030101010101" pitchFamily="2" charset="-122"/>
              </a:rPr>
              <a:t>证明：为什么 </a:t>
            </a:r>
            <a:r>
              <a:rPr kumimoji="1" lang="en-US" altLang="zh-CN" dirty="0">
                <a:latin typeface="SimSun" panose="02010600030101010101" pitchFamily="2" charset="-122"/>
                <a:ea typeface="SimSun" panose="02010600030101010101" pitchFamily="2" charset="-122"/>
              </a:rPr>
              <a:t>Kruskal </a:t>
            </a:r>
            <a:r>
              <a:rPr kumimoji="1" lang="zh-CN" altLang="en-US" dirty="0">
                <a:latin typeface="SimSun" panose="02010600030101010101" pitchFamily="2" charset="-122"/>
                <a:ea typeface="SimSun" panose="02010600030101010101" pitchFamily="2" charset="-122"/>
              </a:rPr>
              <a:t>贪心是正确的</a:t>
            </a:r>
            <a:r>
              <a:rPr kumimoji="1" lang="en-US" altLang="zh-C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 为什么最小生成树也是最小瓶颈生成树</a:t>
            </a:r>
            <a:r>
              <a:rPr kumimoji="1" lang="en-US" altLang="zh-CN" dirty="0">
                <a:latin typeface="SimSun" panose="02010600030101010101" pitchFamily="2" charset="-122"/>
                <a:ea typeface="SimSun" panose="02010600030101010101" pitchFamily="2" charset="-122"/>
              </a:rPr>
              <a:t>?</a:t>
            </a:r>
          </a:p>
          <a:p>
            <a:pPr lvl="1"/>
            <a:endParaRPr kumimoji="1" lang="en-US" altLang="zh-CN" dirty="0">
              <a:latin typeface="SimSun" panose="02010600030101010101" pitchFamily="2" charset="-122"/>
              <a:ea typeface="SimSun" panose="02010600030101010101" pitchFamily="2" charset="-122"/>
            </a:endParaRPr>
          </a:p>
          <a:p>
            <a:endParaRPr kumimoji="1"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830555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9655E-7848-4DB4-9B61-D8F451F3FCEC}"/>
              </a:ext>
            </a:extLst>
          </p:cNvPr>
          <p:cNvSpPr>
            <a:spLocks noGrp="1"/>
          </p:cNvSpPr>
          <p:nvPr>
            <p:ph type="title"/>
          </p:nvPr>
        </p:nvSpPr>
        <p:spPr/>
        <p:txBody>
          <a:bodyPr/>
          <a:lstStyle/>
          <a:p>
            <a:r>
              <a:rPr lang="en-US" altLang="zh-CN" dirty="0"/>
              <a:t>Problem 8 Solution</a:t>
            </a:r>
            <a:endParaRPr lang="zh-CN" altLang="en-US" dirty="0"/>
          </a:p>
        </p:txBody>
      </p:sp>
      <p:sp>
        <p:nvSpPr>
          <p:cNvPr id="3" name="内容占位符 2">
            <a:extLst>
              <a:ext uri="{FF2B5EF4-FFF2-40B4-BE49-F238E27FC236}">
                <a16:creationId xmlns:a16="http://schemas.microsoft.com/office/drawing/2014/main" id="{2D7C24F5-F42C-47CF-AD67-8A06434DFAD0}"/>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缩点</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求树直径</a:t>
            </a:r>
          </a:p>
        </p:txBody>
      </p:sp>
    </p:spTree>
    <p:extLst>
      <p:ext uri="{BB962C8B-B14F-4D97-AF65-F5344CB8AC3E}">
        <p14:creationId xmlns:p14="http://schemas.microsoft.com/office/powerpoint/2010/main" val="14775759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160F4-A99C-43C5-8A7D-D063008A9E54}"/>
              </a:ext>
            </a:extLst>
          </p:cNvPr>
          <p:cNvSpPr>
            <a:spLocks noGrp="1"/>
          </p:cNvSpPr>
          <p:nvPr>
            <p:ph type="title"/>
          </p:nvPr>
        </p:nvSpPr>
        <p:spPr/>
        <p:txBody>
          <a:bodyPr/>
          <a:lstStyle/>
          <a:p>
            <a:r>
              <a:rPr lang="en-US" altLang="zh-CN" dirty="0"/>
              <a:t>Problem 9 Three Pieces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F08A6E-575E-486E-AF1C-497A37CC10D1}"/>
                  </a:ext>
                </a:extLst>
              </p:cNvPr>
              <p:cNvSpPr>
                <a:spLocks noGrp="1"/>
              </p:cNvSpPr>
              <p:nvPr>
                <p:ph idx="1"/>
              </p:nvPr>
            </p:nvSpPr>
            <p:spPr/>
            <p:txBody>
              <a:bodyPr>
                <a:normAutofit fontScale="92500" lnSpcReduction="20000"/>
              </a:bodyPr>
              <a:lstStyle/>
              <a:p>
                <a:r>
                  <a:rPr lang="zh-CN" altLang="en-US" dirty="0">
                    <a:latin typeface="宋体" panose="02010600030101010101" pitchFamily="2" charset="-122"/>
                    <a:ea typeface="宋体" panose="02010600030101010101" pitchFamily="2" charset="-122"/>
                  </a:rPr>
                  <a:t>你偶然发现了一种新的国际象棋谜题。你得到的棋盘不一定是</a:t>
                </a:r>
                <a:r>
                  <a:rPr lang="en-US" altLang="zh-CN" dirty="0">
                    <a:latin typeface="宋体" panose="02010600030101010101" pitchFamily="2" charset="-122"/>
                    <a:ea typeface="宋体" panose="02010600030101010101" pitchFamily="2" charset="-122"/>
                  </a:rPr>
                  <a:t>8×8</a:t>
                </a:r>
                <a:r>
                  <a:rPr lang="zh-CN" altLang="en-US" dirty="0">
                    <a:latin typeface="宋体" panose="02010600030101010101" pitchFamily="2" charset="-122"/>
                    <a:ea typeface="宋体" panose="02010600030101010101" pitchFamily="2" charset="-122"/>
                  </a:rPr>
                  <a:t>的，但它仍然是</a:t>
                </a:r>
                <a:r>
                  <a:rPr lang="en-US" altLang="zh-CN" dirty="0">
                    <a:latin typeface="宋体" panose="02010600030101010101" pitchFamily="2" charset="-122"/>
                    <a:ea typeface="宋体" panose="02010600030101010101" pitchFamily="2" charset="-122"/>
                  </a:rPr>
                  <a:t>N×N</a:t>
                </a:r>
                <a:r>
                  <a:rPr lang="zh-CN" altLang="en-US" dirty="0">
                    <a:latin typeface="宋体" panose="02010600030101010101" pitchFamily="2" charset="-122"/>
                    <a:ea typeface="宋体" panose="02010600030101010101" pitchFamily="2" charset="-122"/>
                  </a:rPr>
                  <a:t>的。每个方格上都有一个数字，这些数字从</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到</a:t>
                </a:r>
                <a:r>
                  <a:rPr lang="en-US" altLang="zh-CN" dirty="0">
                    <a:latin typeface="宋体" panose="02010600030101010101" pitchFamily="2" charset="-122"/>
                    <a:ea typeface="宋体" panose="02010600030101010101" pitchFamily="2" charset="-122"/>
                  </a:rPr>
                  <a:t>N²</a:t>
                </a:r>
                <a:r>
                  <a:rPr lang="zh-CN" altLang="en-US" dirty="0">
                    <a:latin typeface="宋体" panose="02010600030101010101" pitchFamily="2" charset="-122"/>
                    <a:ea typeface="宋体" panose="02010600030101010101" pitchFamily="2" charset="-122"/>
                  </a:rPr>
                  <a:t>，且互不相同。第</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行第</a:t>
                </a:r>
                <a:r>
                  <a:rPr lang="en-US" altLang="zh-CN" dirty="0">
                    <a:latin typeface="宋体" panose="02010600030101010101" pitchFamily="2" charset="-122"/>
                    <a:ea typeface="宋体" panose="02010600030101010101" pitchFamily="2" charset="-122"/>
                  </a:rPr>
                  <a:t>j</a:t>
                </a:r>
                <a:r>
                  <a:rPr lang="zh-CN" altLang="en-US" dirty="0">
                    <a:latin typeface="宋体" panose="02010600030101010101" pitchFamily="2" charset="-122"/>
                    <a:ea typeface="宋体" panose="02010600030101010101" pitchFamily="2" charset="-122"/>
                  </a:rPr>
                  <a:t>列的方格上写有一个数字</a:t>
                </a:r>
                <a14:m>
                  <m:oMath xmlns:m="http://schemas.openxmlformats.org/officeDocument/2006/math">
                    <m:sSub>
                      <m:sSubPr>
                        <m:ctrlPr>
                          <a:rPr lang="en-US" altLang="zh-CN" b="0" i="1" dirty="0" smtClean="0">
                            <a:latin typeface="Cambria Math" panose="02040503050406030204" pitchFamily="18" charset="0"/>
                            <a:ea typeface="宋体" panose="02010600030101010101" pitchFamily="2" charset="-122"/>
                          </a:rPr>
                        </m:ctrlPr>
                      </m:sSubPr>
                      <m:e>
                        <m:r>
                          <a:rPr lang="en-US" altLang="zh-CN" i="1" dirty="0" smtClean="0">
                            <a:latin typeface="Cambria Math" panose="02040503050406030204" pitchFamily="18" charset="0"/>
                            <a:ea typeface="宋体" panose="02010600030101010101" pitchFamily="2" charset="-122"/>
                          </a:rPr>
                          <m:t>𝐴</m:t>
                        </m:r>
                      </m:e>
                      <m:sub>
                        <m:r>
                          <a:rPr lang="en-US" altLang="zh-CN" b="0" i="1" dirty="0" smtClean="0">
                            <a:latin typeface="Cambria Math" panose="02040503050406030204" pitchFamily="18" charset="0"/>
                            <a:ea typeface="宋体" panose="02010600030101010101" pitchFamily="2" charset="-122"/>
                          </a:rPr>
                          <m:t>𝑖</m:t>
                        </m:r>
                        <m:r>
                          <a:rPr lang="en-US" altLang="zh-CN" b="0" i="1"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𝑗</m:t>
                        </m:r>
                      </m:sub>
                    </m:sSub>
                  </m:oMath>
                </a14:m>
                <a:r>
                  <a:rPr lang="zh-CN" altLang="en-US" dirty="0">
                    <a:latin typeface="宋体" panose="02010600030101010101" pitchFamily="2" charset="-122"/>
                    <a:ea typeface="宋体" panose="02010600030101010101" pitchFamily="2" charset="-122"/>
                  </a:rPr>
                  <a:t>。</a:t>
                </a:r>
              </a:p>
              <a:p>
                <a:r>
                  <a:rPr lang="zh-CN" altLang="en-US" dirty="0">
                    <a:latin typeface="宋体" panose="02010600030101010101" pitchFamily="2" charset="-122"/>
                    <a:ea typeface="宋体" panose="02010600030101010101" pitchFamily="2" charset="-122"/>
                  </a:rPr>
                  <a:t>你的棋子只有三种：骑士、主教和车。首先，你将其中一个棋子放在写有数字</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的方格上（你可以选择哪一个棋子）。然后你希望依次到达数字</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的方格（可能经过一些其他方格），接着到达数字</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的方格，依此类推，直到到达数字</a:t>
                </a:r>
                <a:r>
                  <a:rPr lang="en-US" altLang="zh-CN" dirty="0">
                    <a:latin typeface="宋体" panose="02010600030101010101" pitchFamily="2" charset="-122"/>
                    <a:ea typeface="宋体" panose="02010600030101010101" pitchFamily="2" charset="-122"/>
                  </a:rPr>
                  <a:t>N²</a:t>
                </a:r>
                <a:r>
                  <a:rPr lang="zh-CN" altLang="en-US" dirty="0">
                    <a:latin typeface="宋体" panose="02010600030101010101" pitchFamily="2" charset="-122"/>
                    <a:ea typeface="宋体" panose="02010600030101010101" pitchFamily="2" charset="-122"/>
                  </a:rPr>
                  <a:t>的方格。每一步你可以选择移动当前棋子，或者用另一个棋子替换当前棋子。每个方格可以被访问任意次。</a:t>
                </a:r>
              </a:p>
              <a:p>
                <a:r>
                  <a:rPr lang="zh-CN" altLang="en-US" dirty="0">
                    <a:latin typeface="宋体" panose="02010600030101010101" pitchFamily="2" charset="-122"/>
                    <a:ea typeface="宋体" panose="02010600030101010101" pitchFamily="2" charset="-122"/>
                  </a:rPr>
                  <a:t>骑士可以移动到水平两格垂直一格或垂直两格水平一格的方格。主教可以对角线移动。车可以水平或垂直移动。移动必须从当前方格移动到不同的方格。</a:t>
                </a:r>
              </a:p>
              <a:p>
                <a:r>
                  <a:rPr lang="zh-CN" altLang="en-US" dirty="0">
                    <a:latin typeface="宋体" panose="02010600030101010101" pitchFamily="2" charset="-122"/>
                    <a:ea typeface="宋体" panose="02010600030101010101" pitchFamily="2" charset="-122"/>
                  </a:rPr>
                  <a:t>你想要最小化整个遍历所需的步数。在所有步数相同的路径中，你想要选择更少换棋子的路径。</a:t>
                </a:r>
              </a:p>
              <a:p>
                <a:r>
                  <a:rPr lang="zh-CN" altLang="en-US" dirty="0">
                    <a:latin typeface="宋体" panose="02010600030101010101" pitchFamily="2" charset="-122"/>
                    <a:ea typeface="宋体" panose="02010600030101010101" pitchFamily="2" charset="-122"/>
                  </a:rPr>
                  <a:t>为了满足所有条件，你应该选择什么路径？</a:t>
                </a:r>
                <a:endParaRPr lang="en-US" altLang="zh-CN" dirty="0">
                  <a:latin typeface="宋体" panose="02010600030101010101" pitchFamily="2" charset="-122"/>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𝑁</m:t>
                    </m:r>
                    <m:r>
                      <a:rPr lang="en-US" altLang="zh-CN" b="0" i="1" smtClean="0">
                        <a:latin typeface="Cambria Math" panose="02040503050406030204" pitchFamily="18" charset="0"/>
                        <a:ea typeface="宋体" panose="02010600030101010101" pitchFamily="2" charset="-122"/>
                      </a:rPr>
                      <m:t>≤10</m:t>
                    </m:r>
                  </m:oMath>
                </a14:m>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BEF08A6E-575E-486E-AF1C-497A37CC10D1}"/>
                  </a:ext>
                </a:extLst>
              </p:cNvPr>
              <p:cNvSpPr>
                <a:spLocks noGrp="1" noRot="1" noChangeAspect="1" noMove="1" noResize="1" noEditPoints="1" noAdjustHandles="1" noChangeArrowheads="1" noChangeShapeType="1" noTextEdit="1"/>
              </p:cNvSpPr>
              <p:nvPr>
                <p:ph idx="1"/>
              </p:nvPr>
            </p:nvSpPr>
            <p:spPr>
              <a:blipFill>
                <a:blip r:embed="rId2"/>
                <a:stretch>
                  <a:fillRect l="-71" t="-1727" r="-20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3024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6FBD3-E098-4ABC-82B8-68ED55EA0C5E}"/>
              </a:ext>
            </a:extLst>
          </p:cNvPr>
          <p:cNvSpPr>
            <a:spLocks noGrp="1"/>
          </p:cNvSpPr>
          <p:nvPr>
            <p:ph type="title"/>
          </p:nvPr>
        </p:nvSpPr>
        <p:spPr/>
        <p:txBody>
          <a:bodyPr/>
          <a:lstStyle/>
          <a:p>
            <a:r>
              <a:rPr lang="en-US" altLang="zh-CN" dirty="0"/>
              <a:t>Problem 9 Solution</a:t>
            </a:r>
            <a:endParaRPr lang="zh-CN" altLang="en-US" dirty="0"/>
          </a:p>
        </p:txBody>
      </p:sp>
      <p:sp>
        <p:nvSpPr>
          <p:cNvPr id="3" name="内容占位符 2">
            <a:extLst>
              <a:ext uri="{FF2B5EF4-FFF2-40B4-BE49-F238E27FC236}">
                <a16:creationId xmlns:a16="http://schemas.microsoft.com/office/drawing/2014/main" id="{B415849E-B0ED-427D-98F2-E97816A4F3A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69644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846A2-3353-41AE-965E-12830FCF390E}"/>
              </a:ext>
            </a:extLst>
          </p:cNvPr>
          <p:cNvSpPr>
            <a:spLocks noGrp="1"/>
          </p:cNvSpPr>
          <p:nvPr>
            <p:ph type="title"/>
          </p:nvPr>
        </p:nvSpPr>
        <p:spPr/>
        <p:txBody>
          <a:bodyPr/>
          <a:lstStyle/>
          <a:p>
            <a:r>
              <a:rPr lang="en-US" altLang="zh-CN" dirty="0"/>
              <a:t>Problem 10</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4F6627-E044-40F3-A1BB-7C02E3D00323}"/>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为了证明两个集合 </a:t>
                </a:r>
                <a:r>
                  <a:rPr lang="en-US" altLang="zh-CN" dirty="0">
                    <a:latin typeface="宋体" panose="02010600030101010101" pitchFamily="2" charset="-122"/>
                    <a:ea typeface="宋体" panose="02010600030101010101" pitchFamily="2" charset="-122"/>
                  </a:rPr>
                  <a:t>A </a:t>
                </a:r>
                <a:r>
                  <a:rPr lang="zh-CN" altLang="en-US" dirty="0">
                    <a:latin typeface="宋体" panose="02010600030101010101" pitchFamily="2" charset="-122"/>
                    <a:ea typeface="宋体" panose="02010600030101010101" pitchFamily="2" charset="-122"/>
                  </a:rPr>
                  <a:t>和 </a:t>
                </a:r>
                <a:r>
                  <a:rPr lang="en-US" altLang="zh-CN" dirty="0">
                    <a:latin typeface="宋体" panose="02010600030101010101" pitchFamily="2" charset="-122"/>
                    <a:ea typeface="宋体" panose="02010600030101010101" pitchFamily="2" charset="-122"/>
                  </a:rPr>
                  <a:t>B </a:t>
                </a:r>
                <a:r>
                  <a:rPr lang="zh-CN" altLang="en-US" dirty="0">
                    <a:latin typeface="宋体" panose="02010600030101010101" pitchFamily="2" charset="-122"/>
                    <a:ea typeface="宋体" panose="02010600030101010101" pitchFamily="2" charset="-122"/>
                  </a:rPr>
                  <a:t>是等价的，我们可以首先证明 </a:t>
                </a:r>
                <a:r>
                  <a:rPr lang="en-US" altLang="zh-CN" dirty="0">
                    <a:latin typeface="宋体" panose="02010600030101010101" pitchFamily="2" charset="-122"/>
                    <a:ea typeface="宋体" panose="02010600030101010101" pitchFamily="2" charset="-122"/>
                  </a:rPr>
                  <a:t>A </a:t>
                </a:r>
                <a:r>
                  <a:rPr lang="zh-CN" altLang="en-US" dirty="0">
                    <a:latin typeface="宋体" panose="02010600030101010101" pitchFamily="2" charset="-122"/>
                    <a:ea typeface="宋体" panose="02010600030101010101" pitchFamily="2" charset="-122"/>
                  </a:rPr>
                  <a:t>是 </a:t>
                </a:r>
                <a:r>
                  <a:rPr lang="en-US" altLang="zh-CN" dirty="0">
                    <a:latin typeface="宋体" panose="02010600030101010101" pitchFamily="2" charset="-122"/>
                    <a:ea typeface="宋体" panose="02010600030101010101" pitchFamily="2" charset="-122"/>
                  </a:rPr>
                  <a:t>B </a:t>
                </a:r>
                <a:r>
                  <a:rPr lang="zh-CN" altLang="en-US" dirty="0">
                    <a:latin typeface="宋体" panose="02010600030101010101" pitchFamily="2" charset="-122"/>
                    <a:ea typeface="宋体" panose="02010600030101010101" pitchFamily="2" charset="-122"/>
                  </a:rPr>
                  <a:t>的子集，然后再证明 </a:t>
                </a:r>
                <a:r>
                  <a:rPr lang="en-US" altLang="zh-CN" dirty="0">
                    <a:latin typeface="宋体" panose="02010600030101010101" pitchFamily="2" charset="-122"/>
                    <a:ea typeface="宋体" panose="02010600030101010101" pitchFamily="2" charset="-122"/>
                  </a:rPr>
                  <a:t>B </a:t>
                </a:r>
                <a:r>
                  <a:rPr lang="zh-CN" altLang="en-US" dirty="0">
                    <a:latin typeface="宋体" panose="02010600030101010101" pitchFamily="2" charset="-122"/>
                    <a:ea typeface="宋体" panose="02010600030101010101" pitchFamily="2" charset="-122"/>
                  </a:rPr>
                  <a:t>是 </a:t>
                </a:r>
                <a:r>
                  <a:rPr lang="en-US" altLang="zh-CN" dirty="0">
                    <a:latin typeface="宋体" panose="02010600030101010101" pitchFamily="2" charset="-122"/>
                    <a:ea typeface="宋体" panose="02010600030101010101" pitchFamily="2" charset="-122"/>
                  </a:rPr>
                  <a:t>A </a:t>
                </a:r>
                <a:r>
                  <a:rPr lang="zh-CN" altLang="en-US" dirty="0">
                    <a:latin typeface="宋体" panose="02010600030101010101" pitchFamily="2" charset="-122"/>
                    <a:ea typeface="宋体" panose="02010600030101010101" pitchFamily="2" charset="-122"/>
                  </a:rPr>
                  <a:t>的子集，这样我们最终就得到了这两个集合是等价的。你需要使用上述方法证明 </a:t>
                </a:r>
                <a:r>
                  <a:rPr lang="en-US" altLang="zh-CN" dirty="0">
                    <a:latin typeface="宋体" panose="02010600030101010101" pitchFamily="2" charset="-122"/>
                    <a:ea typeface="宋体" panose="02010600030101010101" pitchFamily="2" charset="-122"/>
                  </a:rPr>
                  <a:t>N </a:t>
                </a:r>
                <a:r>
                  <a:rPr lang="zh-CN" altLang="en-US" dirty="0">
                    <a:latin typeface="宋体" panose="02010600030101010101" pitchFamily="2" charset="-122"/>
                    <a:ea typeface="宋体" panose="02010600030101010101" pitchFamily="2" charset="-122"/>
                  </a:rPr>
                  <a:t>个集合是等价的：在每一步中，你可以证明一个集合 </a:t>
                </a:r>
                <a:r>
                  <a:rPr lang="en-US" altLang="zh-CN" dirty="0">
                    <a:latin typeface="宋体" panose="02010600030101010101" pitchFamily="2" charset="-122"/>
                    <a:ea typeface="宋体" panose="02010600030101010101" pitchFamily="2" charset="-122"/>
                  </a:rPr>
                  <a:t>X </a:t>
                </a:r>
                <a:r>
                  <a:rPr lang="zh-CN" altLang="en-US" dirty="0">
                    <a:latin typeface="宋体" panose="02010600030101010101" pitchFamily="2" charset="-122"/>
                    <a:ea typeface="宋体" panose="02010600030101010101" pitchFamily="2" charset="-122"/>
                  </a:rPr>
                  <a:t>是另一个集合 </a:t>
                </a:r>
                <a:r>
                  <a:rPr lang="en-US" altLang="zh-CN" dirty="0">
                    <a:latin typeface="宋体" panose="02010600030101010101" pitchFamily="2" charset="-122"/>
                    <a:ea typeface="宋体" panose="02010600030101010101" pitchFamily="2" charset="-122"/>
                  </a:rPr>
                  <a:t>Y </a:t>
                </a:r>
                <a:r>
                  <a:rPr lang="zh-CN" altLang="en-US" dirty="0">
                    <a:latin typeface="宋体" panose="02010600030101010101" pitchFamily="2" charset="-122"/>
                    <a:ea typeface="宋体" panose="02010600030101010101" pitchFamily="2" charset="-122"/>
                  </a:rPr>
                  <a:t>的子集，并且已经有一些集合被证明是其他集合的子集。现在你想知道完成这个问题证明所需的最少步骤数。</a:t>
                </a:r>
                <a:endParaRPr lang="en-US" altLang="zh-CN" dirty="0">
                  <a:solidFill>
                    <a:srgbClr val="000000"/>
                  </a:solidFill>
                  <a:latin typeface="宋体" panose="02010600030101010101" pitchFamily="2" charset="-122"/>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≤20000,</m:t>
                    </m:r>
                    <m:r>
                      <a:rPr lang="en-US" altLang="zh-CN" b="0" i="1" smtClean="0">
                        <a:latin typeface="Cambria Math" panose="02040503050406030204" pitchFamily="18" charset="0"/>
                      </a:rPr>
                      <m:t>𝑀</m:t>
                    </m:r>
                    <m:r>
                      <a:rPr lang="en-US" altLang="zh-CN" b="0" i="1" smtClean="0">
                        <a:latin typeface="Cambria Math" panose="02040503050406030204" pitchFamily="18" charset="0"/>
                      </a:rPr>
                      <m:t>≤50000</m:t>
                    </m:r>
                  </m:oMath>
                </a14:m>
                <a:endParaRPr lang="zh-CN" altLang="en-US" dirty="0"/>
              </a:p>
            </p:txBody>
          </p:sp>
        </mc:Choice>
        <mc:Fallback xmlns="">
          <p:sp>
            <p:nvSpPr>
              <p:cNvPr id="3" name="内容占位符 2">
                <a:extLst>
                  <a:ext uri="{FF2B5EF4-FFF2-40B4-BE49-F238E27FC236}">
                    <a16:creationId xmlns:a16="http://schemas.microsoft.com/office/drawing/2014/main" id="{E24F6627-E044-40F3-A1BB-7C02E3D00323}"/>
                  </a:ext>
                </a:extLst>
              </p:cNvPr>
              <p:cNvSpPr>
                <a:spLocks noGrp="1" noRot="1" noChangeAspect="1" noMove="1" noResize="1" noEditPoints="1" noAdjustHandles="1" noChangeArrowheads="1" noChangeShapeType="1" noTextEdit="1"/>
              </p:cNvSpPr>
              <p:nvPr>
                <p:ph idx="1"/>
              </p:nvPr>
            </p:nvSpPr>
            <p:spPr>
              <a:blipFill>
                <a:blip r:embed="rId2"/>
                <a:stretch>
                  <a:fillRect l="-142" t="-785"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3574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A562A8-4E75-4E01-AC23-C74D8C2CACEC}"/>
              </a:ext>
            </a:extLst>
          </p:cNvPr>
          <p:cNvSpPr>
            <a:spLocks noGrp="1"/>
          </p:cNvSpPr>
          <p:nvPr>
            <p:ph type="title"/>
          </p:nvPr>
        </p:nvSpPr>
        <p:spPr/>
        <p:txBody>
          <a:bodyPr/>
          <a:lstStyle/>
          <a:p>
            <a:r>
              <a:rPr lang="en-US" altLang="zh-CN" dirty="0"/>
              <a:t>Problem 10</a:t>
            </a:r>
            <a:endParaRPr lang="zh-CN" altLang="en-US" dirty="0"/>
          </a:p>
        </p:txBody>
      </p:sp>
      <p:sp>
        <p:nvSpPr>
          <p:cNvPr id="3" name="内容占位符 2">
            <a:extLst>
              <a:ext uri="{FF2B5EF4-FFF2-40B4-BE49-F238E27FC236}">
                <a16:creationId xmlns:a16="http://schemas.microsoft.com/office/drawing/2014/main" id="{98802FDA-05EB-409A-ADA4-8AE70AC86CE0}"/>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翻译成图论语言</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最少加入多少条有向边让整张图变得强连通。</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先强连通缩点，答案则为源点和汇点数量的较大值。</a:t>
            </a:r>
          </a:p>
        </p:txBody>
      </p:sp>
    </p:spTree>
    <p:extLst>
      <p:ext uri="{BB962C8B-B14F-4D97-AF65-F5344CB8AC3E}">
        <p14:creationId xmlns:p14="http://schemas.microsoft.com/office/powerpoint/2010/main" val="2822157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F2725-0D1A-5F26-22DD-6684B5E69B8F}"/>
              </a:ext>
            </a:extLst>
          </p:cNvPr>
          <p:cNvSpPr>
            <a:spLocks noGrp="1"/>
          </p:cNvSpPr>
          <p:nvPr>
            <p:ph type="title"/>
          </p:nvPr>
        </p:nvSpPr>
        <p:spPr/>
        <p:txBody>
          <a:bodyPr/>
          <a:lstStyle/>
          <a:p>
            <a:r>
              <a:rPr kumimoji="1" lang="zh-CN" altLang="en-US" dirty="0"/>
              <a:t>小结</a:t>
            </a:r>
          </a:p>
        </p:txBody>
      </p:sp>
      <p:sp>
        <p:nvSpPr>
          <p:cNvPr id="3" name="内容占位符 2">
            <a:extLst>
              <a:ext uri="{FF2B5EF4-FFF2-40B4-BE49-F238E27FC236}">
                <a16:creationId xmlns:a16="http://schemas.microsoft.com/office/drawing/2014/main" id="{3CA63176-84C0-7C1E-7654-2A2377BE4B73}"/>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3707672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1D2842-8542-4145-97F1-E77D44AAEAE5}"/>
              </a:ext>
            </a:extLst>
          </p:cNvPr>
          <p:cNvSpPr>
            <a:spLocks noGrp="1"/>
          </p:cNvSpPr>
          <p:nvPr>
            <p:ph type="title"/>
          </p:nvPr>
        </p:nvSpPr>
        <p:spPr/>
        <p:txBody>
          <a:bodyPr/>
          <a:lstStyle/>
          <a:p>
            <a:r>
              <a:rPr lang="en-US" altLang="zh-CN" dirty="0"/>
              <a:t>Problem 11 Counting Graphs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C8B8D80-B009-451B-B6DC-F39FFC78974C}"/>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给定一个由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个顶点组成的树。树是一个没有环的连通无向图。树的每条边都有其权重，记为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𝑤</m:t>
                        </m:r>
                      </m:e>
                      <m:sub>
                        <m:r>
                          <a:rPr lang="en-US" altLang="zh-CN" b="0" i="1" smtClean="0">
                            <a:latin typeface="Cambria Math" panose="02040503050406030204" pitchFamily="18" charset="0"/>
                            <a:ea typeface="宋体" panose="02010600030101010101" pitchFamily="2" charset="-122"/>
                          </a:rPr>
                          <m:t>𝑖</m:t>
                        </m:r>
                      </m:sub>
                    </m:sSub>
                  </m:oMath>
                </a14:m>
                <a:r>
                  <a:rPr lang="zh-CN" altLang="en-US" dirty="0">
                    <a:latin typeface="宋体" panose="02010600030101010101" pitchFamily="2" charset="-122"/>
                    <a:ea typeface="宋体" panose="02010600030101010101" pitchFamily="2" charset="-122"/>
                  </a:rPr>
                  <a:t>。</a:t>
                </a:r>
              </a:p>
              <a:p>
                <a:r>
                  <a:rPr lang="zh-CN" altLang="en-US" dirty="0">
                    <a:latin typeface="宋体" panose="02010600030101010101" pitchFamily="2" charset="-122"/>
                    <a:ea typeface="宋体" panose="02010600030101010101" pitchFamily="2" charset="-122"/>
                  </a:rPr>
                  <a:t>你的任务是计算满足以下四个条件的不同图的数量：</a:t>
                </a:r>
              </a:p>
              <a:p>
                <a:pPr lvl="1">
                  <a:buFont typeface="+mj-lt"/>
                  <a:buAutoNum type="arabicPeriod"/>
                </a:pPr>
                <a:r>
                  <a:rPr lang="zh-CN" altLang="en-US" dirty="0">
                    <a:latin typeface="宋体" panose="02010600030101010101" pitchFamily="2" charset="-122"/>
                    <a:ea typeface="宋体" panose="02010600030101010101" pitchFamily="2" charset="-122"/>
                  </a:rPr>
                  <a:t>图中没有自环和重边。</a:t>
                </a:r>
              </a:p>
              <a:p>
                <a:pPr lvl="1">
                  <a:buFont typeface="+mj-lt"/>
                  <a:buAutoNum type="arabicPeriod"/>
                </a:pPr>
                <a:r>
                  <a:rPr lang="zh-CN" altLang="en-US" dirty="0">
                    <a:latin typeface="宋体" panose="02010600030101010101" pitchFamily="2" charset="-122"/>
                    <a:ea typeface="宋体" panose="02010600030101010101" pitchFamily="2" charset="-122"/>
                  </a:rPr>
                  <a:t>图中边的权重是整数且不超过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𝑆</m:t>
                    </m:r>
                  </m:oMath>
                </a14:m>
                <a:r>
                  <a:rPr lang="zh-CN" altLang="en-US" dirty="0">
                    <a:latin typeface="宋体" panose="02010600030101010101" pitchFamily="2" charset="-122"/>
                    <a:ea typeface="宋体" panose="02010600030101010101" pitchFamily="2" charset="-122"/>
                  </a:rPr>
                  <a:t>。</a:t>
                </a:r>
              </a:p>
              <a:p>
                <a:pPr lvl="1">
                  <a:buFont typeface="+mj-lt"/>
                  <a:buAutoNum type="arabicPeriod"/>
                </a:pPr>
                <a:r>
                  <a:rPr lang="zh-CN" altLang="en-US" dirty="0">
                    <a:latin typeface="宋体" panose="02010600030101010101" pitchFamily="2" charset="-122"/>
                    <a:ea typeface="宋体" panose="02010600030101010101" pitchFamily="2" charset="-122"/>
                  </a:rPr>
                  <a:t>图中恰好有一个最小生成树。</a:t>
                </a:r>
              </a:p>
              <a:p>
                <a:pPr lvl="1">
                  <a:buFont typeface="+mj-lt"/>
                  <a:buAutoNum type="arabicPeriod"/>
                </a:pPr>
                <a:r>
                  <a:rPr lang="zh-CN" altLang="en-US" dirty="0">
                    <a:latin typeface="宋体" panose="02010600030101010101" pitchFamily="2" charset="-122"/>
                    <a:ea typeface="宋体" panose="02010600030101010101" pitchFamily="2" charset="-122"/>
                  </a:rPr>
                  <a:t>图的最小生成树是给定的树。</a:t>
                </a:r>
              </a:p>
              <a:p>
                <a:r>
                  <a:rPr lang="zh-CN" altLang="en-US" dirty="0">
                    <a:latin typeface="宋体" panose="02010600030101010101" pitchFamily="2" charset="-122"/>
                    <a:ea typeface="宋体" panose="02010600030101010101" pitchFamily="2" charset="-122"/>
                  </a:rPr>
                  <a:t>如果两个图的边集不同（考虑边的权重），则认为它们是不同的图。</a:t>
                </a:r>
              </a:p>
              <a:p>
                <a:r>
                  <a:rPr lang="zh-CN" altLang="en-US" dirty="0">
                    <a:latin typeface="宋体" panose="02010600030101010101" pitchFamily="2" charset="-122"/>
                    <a:ea typeface="宋体" panose="02010600030101010101" pitchFamily="2" charset="-122"/>
                  </a:rPr>
                  <a:t>答案可能很大，请输出它对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998244353</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取模的结果</a:t>
                </a:r>
                <a:endParaRPr lang="en-US" altLang="zh-CN" dirty="0">
                  <a:latin typeface="宋体" panose="02010600030101010101" pitchFamily="2" charset="-122"/>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≤2×</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10</m:t>
                        </m:r>
                      </m:e>
                      <m:sup>
                        <m:r>
                          <a:rPr lang="en-US" altLang="zh-CN" b="0" i="1" smtClean="0">
                            <a:latin typeface="Cambria Math" panose="02040503050406030204" pitchFamily="18" charset="0"/>
                            <a:ea typeface="宋体" panose="02010600030101010101" pitchFamily="2" charset="-122"/>
                          </a:rPr>
                          <m:t>5</m:t>
                        </m:r>
                      </m:sup>
                    </m:sSup>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𝑆</m:t>
                    </m:r>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10</m:t>
                        </m:r>
                      </m:e>
                      <m:sup>
                        <m:r>
                          <a:rPr lang="en-US" altLang="zh-CN" b="0" i="1" smtClean="0">
                            <a:latin typeface="Cambria Math" panose="02040503050406030204" pitchFamily="18" charset="0"/>
                            <a:ea typeface="宋体" panose="02010600030101010101" pitchFamily="2" charset="-122"/>
                          </a:rPr>
                          <m:t>9</m:t>
                        </m:r>
                      </m:sup>
                    </m:sSup>
                  </m:oMath>
                </a14:m>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AC8B8D80-B009-451B-B6DC-F39FFC78974C}"/>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4243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A5D0D-3301-4F55-BECE-58BE6F1BA384}"/>
              </a:ext>
            </a:extLst>
          </p:cNvPr>
          <p:cNvSpPr>
            <a:spLocks noGrp="1"/>
          </p:cNvSpPr>
          <p:nvPr>
            <p:ph type="title"/>
          </p:nvPr>
        </p:nvSpPr>
        <p:spPr/>
        <p:txBody>
          <a:bodyPr/>
          <a:lstStyle/>
          <a:p>
            <a:r>
              <a:rPr lang="en-US" altLang="zh-CN" dirty="0"/>
              <a:t>Problem 11 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9CDCE6-3C4D-4930-819F-5AC74C526C08}"/>
                  </a:ext>
                </a:extLst>
              </p:cNvPr>
              <p:cNvSpPr>
                <a:spLocks noGrp="1"/>
              </p:cNvSpPr>
              <p:nvPr>
                <p:ph idx="1"/>
              </p:nvPr>
            </p:nvSpPr>
            <p:spPr/>
            <p:txBody>
              <a:bodyPr>
                <a:normAutofit/>
              </a:bodyPr>
              <a:lstStyle/>
              <a:p>
                <a:r>
                  <a:rPr lang="zh-CN" altLang="en-US" dirty="0">
                    <a:latin typeface="宋体" panose="02010600030101010101" pitchFamily="2" charset="-122"/>
                    <a:ea typeface="宋体" panose="02010600030101010101" pitchFamily="2" charset="-122"/>
                  </a:rPr>
                  <a:t>首先观察到，因为最小生成树是固定的，图将由 </a:t>
                </a:r>
                <a:r>
                  <a:rPr lang="en-US" altLang="zh-CN" dirty="0">
                    <a:latin typeface="宋体" panose="02010600030101010101" pitchFamily="2" charset="-122"/>
                    <a:ea typeface="宋体" panose="02010600030101010101" pitchFamily="2" charset="-122"/>
                  </a:rPr>
                  <a:t>n </a:t>
                </a:r>
                <a:r>
                  <a:rPr lang="zh-CN" altLang="en-US" dirty="0">
                    <a:latin typeface="宋体" panose="02010600030101010101" pitchFamily="2" charset="-122"/>
                    <a:ea typeface="宋体" panose="02010600030101010101" pitchFamily="2" charset="-122"/>
                  </a:rPr>
                  <a:t>个顶点组成。因此，图将看作给定的树，并连接一些新的边。</a:t>
                </a:r>
              </a:p>
              <a:p>
                <a:r>
                  <a:rPr lang="zh-CN" altLang="en-US" dirty="0">
                    <a:latin typeface="宋体" panose="02010600030101010101" pitchFamily="2" charset="-122"/>
                    <a:ea typeface="宋体" panose="02010600030101010101" pitchFamily="2" charset="-122"/>
                  </a:rPr>
                  <a:t>下一步是确定顶点 </a:t>
                </a:r>
                <a:r>
                  <a:rPr lang="en-US" altLang="zh-CN" dirty="0">
                    <a:latin typeface="宋体" panose="02010600030101010101" pitchFamily="2" charset="-122"/>
                    <a:ea typeface="宋体" panose="02010600030101010101" pitchFamily="2" charset="-122"/>
                  </a:rPr>
                  <a:t>u </a:t>
                </a:r>
                <a:r>
                  <a:rPr lang="zh-CN" altLang="en-US" dirty="0">
                    <a:latin typeface="宋体" panose="02010600030101010101" pitchFamily="2" charset="-122"/>
                    <a:ea typeface="宋体" panose="02010600030101010101" pitchFamily="2" charset="-122"/>
                  </a:rPr>
                  <a:t>和 </a:t>
                </a:r>
                <a:r>
                  <a:rPr lang="en-US" altLang="zh-CN" dirty="0">
                    <a:latin typeface="宋体" panose="02010600030101010101" pitchFamily="2" charset="-122"/>
                    <a:ea typeface="宋体" panose="02010600030101010101" pitchFamily="2" charset="-122"/>
                  </a:rPr>
                  <a:t>v </a:t>
                </a:r>
                <a:r>
                  <a:rPr lang="zh-CN" altLang="en-US" dirty="0">
                    <a:latin typeface="宋体" panose="02010600030101010101" pitchFamily="2" charset="-122"/>
                    <a:ea typeface="宋体" panose="02010600030101010101" pitchFamily="2" charset="-122"/>
                  </a:rPr>
                  <a:t>之间新边的可能权重。设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𝑃</m:t>
                    </m:r>
                    <m:r>
                      <a:rPr lang="en-US" altLang="zh-CN" i="1" dirty="0" smtClean="0">
                        <a:latin typeface="Cambria Math" panose="02040503050406030204" pitchFamily="18" charset="0"/>
                        <a:ea typeface="宋体" panose="02010600030101010101" pitchFamily="2" charset="-122"/>
                      </a:rPr>
                      <m:t>(</m:t>
                    </m:r>
                    <m:r>
                      <a:rPr lang="en-US" altLang="zh-CN" i="1" dirty="0" err="1" smtClean="0">
                        <a:latin typeface="Cambria Math" panose="02040503050406030204" pitchFamily="18" charset="0"/>
                        <a:ea typeface="宋体" panose="02010600030101010101" pitchFamily="2" charset="-122"/>
                      </a:rPr>
                      <m:t>𝑢</m:t>
                    </m:r>
                    <m:r>
                      <a:rPr lang="en-US" altLang="zh-CN" i="1" dirty="0" err="1" smtClean="0">
                        <a:latin typeface="Cambria Math" panose="02040503050406030204" pitchFamily="18" charset="0"/>
                        <a:ea typeface="宋体" panose="02010600030101010101" pitchFamily="2" charset="-122"/>
                      </a:rPr>
                      <m:t>,</m:t>
                    </m:r>
                    <m:r>
                      <a:rPr lang="en-US" altLang="zh-CN" i="1" dirty="0" err="1" smtClean="0">
                        <a:latin typeface="Cambria Math" panose="02040503050406030204" pitchFamily="18" charset="0"/>
                        <a:ea typeface="宋体" panose="02010600030101010101" pitchFamily="2" charset="-122"/>
                      </a:rPr>
                      <m:t>𝑣</m:t>
                    </m:r>
                    <m:r>
                      <a:rPr lang="en-US" altLang="zh-CN" i="1" dirty="0" smtClean="0">
                        <a:latin typeface="Cambria Math" panose="02040503050406030204" pitchFamily="18" charset="0"/>
                        <a:ea typeface="宋体" panose="02010600030101010101" pitchFamily="2" charset="-122"/>
                      </a:rPr>
                      <m:t>) </m:t>
                    </m:r>
                  </m:oMath>
                </a14:m>
                <a:r>
                  <a:rPr lang="zh-CN" altLang="en-US" dirty="0">
                    <a:latin typeface="宋体" panose="02010600030101010101" pitchFamily="2" charset="-122"/>
                    <a:ea typeface="宋体" panose="02010600030101010101" pitchFamily="2" charset="-122"/>
                  </a:rPr>
                  <a:t>是从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𝑢</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到 </a:t>
                </a:r>
                <a:r>
                  <a:rPr lang="en-US" altLang="zh-CN" dirty="0">
                    <a:latin typeface="宋体" panose="02010600030101010101" pitchFamily="2" charset="-122"/>
                    <a:ea typeface="宋体" panose="02010600030101010101" pitchFamily="2" charset="-122"/>
                  </a:rPr>
                  <a:t>v </a:t>
                </a:r>
                <a:r>
                  <a:rPr lang="zh-CN" altLang="en-US" dirty="0">
                    <a:latin typeface="宋体" panose="02010600030101010101" pitchFamily="2" charset="-122"/>
                    <a:ea typeface="宋体" panose="02010600030101010101" pitchFamily="2" charset="-122"/>
                  </a:rPr>
                  <a:t>的简单路径上的最大权重。我假设我们可以在顶点 </a:t>
                </a:r>
                <a:r>
                  <a:rPr lang="en-US" altLang="zh-CN" dirty="0">
                    <a:latin typeface="宋体" panose="02010600030101010101" pitchFamily="2" charset="-122"/>
                    <a:ea typeface="宋体" panose="02010600030101010101" pitchFamily="2" charset="-122"/>
                  </a:rPr>
                  <a:t>u </a:t>
                </a:r>
                <a:r>
                  <a:rPr lang="zh-CN" altLang="en-US" dirty="0">
                    <a:latin typeface="宋体" panose="02010600030101010101" pitchFamily="2" charset="-122"/>
                    <a:ea typeface="宋体" panose="02010600030101010101" pitchFamily="2" charset="-122"/>
                  </a:rPr>
                  <a:t>和 </a:t>
                </a:r>
                <a:r>
                  <a:rPr lang="en-US" altLang="zh-CN" dirty="0">
                    <a:latin typeface="宋体" panose="02010600030101010101" pitchFamily="2" charset="-122"/>
                    <a:ea typeface="宋体" panose="02010600030101010101" pitchFamily="2" charset="-122"/>
                  </a:rPr>
                  <a:t>v </a:t>
                </a:r>
                <a:r>
                  <a:rPr lang="zh-CN" altLang="en-US" dirty="0">
                    <a:latin typeface="宋体" panose="02010600030101010101" pitchFamily="2" charset="-122"/>
                    <a:ea typeface="宋体" panose="02010600030101010101" pitchFamily="2" charset="-122"/>
                  </a:rPr>
                  <a:t>之间添加一条权重在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𝑃</m:t>
                    </m:r>
                    <m:r>
                      <a:rPr lang="en-US" altLang="zh-CN" i="1" dirty="0" smtClean="0">
                        <a:latin typeface="Cambria Math" panose="02040503050406030204" pitchFamily="18" charset="0"/>
                        <a:ea typeface="宋体" panose="02010600030101010101" pitchFamily="2" charset="-122"/>
                      </a:rPr>
                      <m:t>(</m:t>
                    </m:r>
                    <m:r>
                      <a:rPr lang="en-US" altLang="zh-CN" i="1" dirty="0" err="1" smtClean="0">
                        <a:latin typeface="Cambria Math" panose="02040503050406030204" pitchFamily="18" charset="0"/>
                        <a:ea typeface="宋体" panose="02010600030101010101" pitchFamily="2" charset="-122"/>
                      </a:rPr>
                      <m:t>𝑢</m:t>
                    </m:r>
                    <m:r>
                      <a:rPr lang="en-US" altLang="zh-CN" i="1" dirty="0" err="1" smtClean="0">
                        <a:latin typeface="Cambria Math" panose="02040503050406030204" pitchFamily="18" charset="0"/>
                        <a:ea typeface="宋体" panose="02010600030101010101" pitchFamily="2" charset="-122"/>
                      </a:rPr>
                      <m:t>,</m:t>
                    </m:r>
                    <m:r>
                      <a:rPr lang="en-US" altLang="zh-CN" i="1" dirty="0" err="1" smtClean="0">
                        <a:latin typeface="Cambria Math" panose="02040503050406030204" pitchFamily="18" charset="0"/>
                        <a:ea typeface="宋体" panose="02010600030101010101" pitchFamily="2" charset="-122"/>
                      </a:rPr>
                      <m:t>𝑣</m:t>
                    </m:r>
                    <m:r>
                      <a:rPr lang="en-US" altLang="zh-CN" i="1" dirty="0" smtClean="0">
                        <a:latin typeface="Cambria Math" panose="02040503050406030204" pitchFamily="18" charset="0"/>
                        <a:ea typeface="宋体" panose="02010600030101010101" pitchFamily="2" charset="-122"/>
                      </a:rPr>
                      <m:t>)+1,</m:t>
                    </m:r>
                    <m:r>
                      <a:rPr lang="en-US" altLang="zh-CN" i="1" dirty="0" smtClean="0">
                        <a:latin typeface="Cambria Math" panose="02040503050406030204" pitchFamily="18" charset="0"/>
                        <a:ea typeface="宋体" panose="02010600030101010101" pitchFamily="2" charset="-122"/>
                      </a:rPr>
                      <m:t>𝑆</m:t>
                    </m:r>
                    <m:r>
                      <a:rPr lang="en-US" altLang="zh-CN" i="1" dirty="0" smtClean="0">
                        <a:latin typeface="Cambria Math" panose="02040503050406030204" pitchFamily="18" charset="0"/>
                        <a:ea typeface="宋体" panose="02010600030101010101" pitchFamily="2" charset="-122"/>
                      </a:rPr>
                      <m:t>] </m:t>
                    </m:r>
                  </m:oMath>
                </a14:m>
                <a:r>
                  <a:rPr lang="zh-CN" altLang="en-US" dirty="0">
                    <a:latin typeface="宋体" panose="02010600030101010101" pitchFamily="2" charset="-122"/>
                    <a:ea typeface="宋体" panose="02010600030101010101" pitchFamily="2" charset="-122"/>
                  </a:rPr>
                  <a:t>范围内的新边。</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注意到如果我们添加了一条新边，并且它不影响最小生成树，我们可以独立地添加另一条边。</a:t>
                </a:r>
              </a:p>
              <a:p>
                <a:r>
                  <a:rPr lang="zh-CN" altLang="en-US" dirty="0">
                    <a:latin typeface="宋体" panose="02010600030101010101" pitchFamily="2" charset="-122"/>
                    <a:ea typeface="宋体" panose="02010600030101010101" pitchFamily="2" charset="-122"/>
                  </a:rPr>
                  <a:t>因此，现在的任务是计算这些方案数乘起来。</a:t>
                </a:r>
              </a:p>
            </p:txBody>
          </p:sp>
        </mc:Choice>
        <mc:Fallback xmlns="">
          <p:sp>
            <p:nvSpPr>
              <p:cNvPr id="3" name="内容占位符 2">
                <a:extLst>
                  <a:ext uri="{FF2B5EF4-FFF2-40B4-BE49-F238E27FC236}">
                    <a16:creationId xmlns:a16="http://schemas.microsoft.com/office/drawing/2014/main" id="{8D9CDCE6-3C4D-4930-819F-5AC74C526C08}"/>
                  </a:ext>
                </a:extLst>
              </p:cNvPr>
              <p:cNvSpPr>
                <a:spLocks noGrp="1" noRot="1" noChangeAspect="1" noMove="1" noResize="1" noEditPoints="1" noAdjustHandles="1" noChangeArrowheads="1" noChangeShapeType="1" noTextEdit="1"/>
              </p:cNvSpPr>
              <p:nvPr>
                <p:ph idx="1"/>
              </p:nvPr>
            </p:nvSpPr>
            <p:spPr>
              <a:blipFill>
                <a:blip r:embed="rId2"/>
                <a:stretch>
                  <a:fillRect l="-142" t="-785"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4716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57070-5342-47DC-97DF-6C8DE06028C5}"/>
              </a:ext>
            </a:extLst>
          </p:cNvPr>
          <p:cNvSpPr>
            <a:spLocks noGrp="1"/>
          </p:cNvSpPr>
          <p:nvPr>
            <p:ph type="title"/>
          </p:nvPr>
        </p:nvSpPr>
        <p:spPr/>
        <p:txBody>
          <a:bodyPr/>
          <a:lstStyle/>
          <a:p>
            <a:r>
              <a:rPr lang="en-US" altLang="zh-CN" dirty="0"/>
              <a:t>Problem 11 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06F178-043D-4074-B390-B7E770B3A797}"/>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考虑如下的计算过程</a:t>
                </a:r>
              </a:p>
              <a:p>
                <a:pPr lvl="1">
                  <a:buFont typeface="+mj-lt"/>
                  <a:buAutoNum type="arabicPeriod"/>
                </a:pPr>
                <a:r>
                  <a:rPr lang="zh-CN" altLang="en-US" dirty="0">
                    <a:latin typeface="宋体" panose="02010600030101010101" pitchFamily="2" charset="-122"/>
                    <a:ea typeface="宋体" panose="02010600030101010101" pitchFamily="2" charset="-122"/>
                  </a:rPr>
                  <a:t>按权重升序排序给定的边：</a:t>
                </a:r>
                <a:r>
                  <a:rPr lang="en-US" altLang="zh-CN" dirty="0">
                    <a:latin typeface="宋体" panose="02010600030101010101" pitchFamily="2" charset="-122"/>
                    <a:ea typeface="宋体" panose="02010600030101010101" pitchFamily="2" charset="-122"/>
                  </a:rPr>
                  <a:t>w1≤w2≤⋯≤wn−1</a:t>
                </a:r>
                <a:r>
                  <a:rPr lang="zh-CN" altLang="en-US" dirty="0">
                    <a:latin typeface="宋体" panose="02010600030101010101" pitchFamily="2" charset="-122"/>
                    <a:ea typeface="宋体" panose="02010600030101010101" pitchFamily="2" charset="-122"/>
                  </a:rPr>
                  <a:t>。</a:t>
                </a:r>
              </a:p>
              <a:p>
                <a:pPr lvl="1">
                  <a:buFont typeface="+mj-lt"/>
                  <a:buAutoNum type="arabicPeriod"/>
                </a:pPr>
                <a:r>
                  <a:rPr lang="zh-CN" altLang="en-US" dirty="0">
                    <a:latin typeface="宋体" panose="02010600030101010101" pitchFamily="2" charset="-122"/>
                    <a:ea typeface="宋体" panose="02010600030101010101" pitchFamily="2" charset="-122"/>
                  </a:rPr>
                  <a:t>我们从没有边的图开始，逐步添加新的边。假设我们已经添加了所有在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𝑢𝑖</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𝑣𝑖</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𝑤𝑖</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之前的边。现在，我们想添加第 </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条边。注意 </a:t>
                </a:r>
                <a:r>
                  <a:rPr lang="en-US" altLang="zh-CN" dirty="0" err="1">
                    <a:latin typeface="宋体" panose="02010600030101010101" pitchFamily="2" charset="-122"/>
                    <a:ea typeface="宋体" panose="02010600030101010101" pitchFamily="2" charset="-122"/>
                  </a:rPr>
                  <a:t>wi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大于之前的任何权重，并且 </a:t>
                </a:r>
                <a:r>
                  <a:rPr lang="en-US" altLang="zh-CN" dirty="0" err="1">
                    <a:latin typeface="宋体" panose="02010600030101010101" pitchFamily="2" charset="-122"/>
                    <a:ea typeface="宋体" panose="02010600030101010101" pitchFamily="2" charset="-122"/>
                  </a:rPr>
                  <a:t>ui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和 </a:t>
                </a:r>
                <a:r>
                  <a:rPr lang="en-US" altLang="zh-CN" dirty="0">
                    <a:latin typeface="宋体" panose="02010600030101010101" pitchFamily="2" charset="-122"/>
                    <a:ea typeface="宋体" panose="02010600030101010101" pitchFamily="2" charset="-122"/>
                  </a:rPr>
                  <a:t>vi </a:t>
                </a:r>
                <a:r>
                  <a:rPr lang="zh-CN" altLang="en-US" dirty="0">
                    <a:latin typeface="宋体" panose="02010600030101010101" pitchFamily="2" charset="-122"/>
                    <a:ea typeface="宋体" panose="02010600030101010101" pitchFamily="2" charset="-122"/>
                  </a:rPr>
                  <a:t>来自不同的连通块。</a:t>
                </a:r>
              </a:p>
              <a:p>
                <a:pPr lvl="1">
                  <a:buFont typeface="+mj-lt"/>
                  <a:buAutoNum type="arabicPeriod"/>
                </a:pPr>
                <a:r>
                  <a:rPr lang="zh-CN" altLang="en-US" dirty="0">
                    <a:latin typeface="宋体" panose="02010600030101010101" pitchFamily="2" charset="-122"/>
                    <a:ea typeface="宋体" panose="02010600030101010101" pitchFamily="2" charset="-122"/>
                  </a:rPr>
                  <a:t>添加边后，我们需要计算通过这条边的路径数。如果我们知道包含 </a:t>
                </a:r>
                <a:r>
                  <a:rPr lang="en-US" altLang="zh-CN" dirty="0" err="1">
                    <a:latin typeface="宋体" panose="02010600030101010101" pitchFamily="2" charset="-122"/>
                    <a:ea typeface="宋体" panose="02010600030101010101" pitchFamily="2" charset="-122"/>
                  </a:rPr>
                  <a:t>ui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和 </a:t>
                </a:r>
                <a:r>
                  <a:rPr lang="en-US" altLang="zh-CN" dirty="0">
                    <a:latin typeface="宋体" panose="02010600030101010101" pitchFamily="2" charset="-122"/>
                    <a:ea typeface="宋体" panose="02010600030101010101" pitchFamily="2" charset="-122"/>
                  </a:rPr>
                  <a:t>vi </a:t>
                </a:r>
                <a:r>
                  <a:rPr lang="zh-CN" altLang="en-US" dirty="0">
                    <a:latin typeface="宋体" panose="02010600030101010101" pitchFamily="2" charset="-122"/>
                    <a:ea typeface="宋体" panose="02010600030101010101" pitchFamily="2" charset="-122"/>
                  </a:rPr>
                  <a:t>的连通块大小，分别记为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𝑠</m:t>
                        </m:r>
                      </m:e>
                      <m:sub>
                        <m:r>
                          <a:rPr lang="en-US" altLang="zh-CN" b="0" i="1" smtClean="0">
                            <a:latin typeface="Cambria Math" panose="02040503050406030204" pitchFamily="18" charset="0"/>
                            <a:ea typeface="宋体" panose="02010600030101010101" pitchFamily="2" charset="-122"/>
                          </a:rPr>
                          <m:t>𝑢</m:t>
                        </m:r>
                      </m:sub>
                    </m:sSub>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和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𝑠</m:t>
                        </m:r>
                      </m:e>
                      <m:sub>
                        <m:r>
                          <a:rPr lang="en-US" altLang="zh-CN" b="0" i="1" smtClean="0">
                            <a:latin typeface="Cambria Math" panose="02040503050406030204" pitchFamily="18" charset="0"/>
                            <a:ea typeface="宋体" panose="02010600030101010101" pitchFamily="2" charset="-122"/>
                          </a:rPr>
                          <m:t>𝑣</m:t>
                        </m:r>
                      </m:sub>
                    </m:sSub>
                  </m:oMath>
                </a14:m>
                <a:r>
                  <a:rPr lang="zh-CN" altLang="en-US" dirty="0">
                    <a:latin typeface="宋体" panose="02010600030101010101" pitchFamily="2" charset="-122"/>
                    <a:ea typeface="宋体" panose="02010600030101010101" pitchFamily="2" charset="-122"/>
                  </a:rPr>
                  <a:t>，那么存在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𝑠</m:t>
                        </m:r>
                      </m:e>
                      <m:sub>
                        <m:r>
                          <a:rPr lang="en-US" altLang="zh-CN" b="0" i="1" smtClean="0">
                            <a:latin typeface="Cambria Math" panose="02040503050406030204" pitchFamily="18" charset="0"/>
                            <a:ea typeface="宋体" panose="02010600030101010101" pitchFamily="2" charset="-122"/>
                          </a:rPr>
                          <m:t>𝑢</m:t>
                        </m:r>
                      </m:sub>
                    </m:sSub>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𝑠</m:t>
                        </m:r>
                      </m:e>
                      <m:sub>
                        <m:r>
                          <a:rPr lang="en-US" altLang="zh-CN" b="0" i="1" smtClean="0">
                            <a:latin typeface="Cambria Math" panose="02040503050406030204" pitchFamily="18" charset="0"/>
                            <a:ea typeface="宋体" panose="02010600030101010101" pitchFamily="2" charset="-122"/>
                          </a:rPr>
                          <m:t>𝑣</m:t>
                        </m:r>
                      </m:sub>
                    </m:sSub>
                    <m:r>
                      <a:rPr lang="en-US" altLang="zh-CN" b="0" i="1"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条路径通过边 </a:t>
                </a:r>
                <a:r>
                  <a:rPr lang="en-US" altLang="zh-CN" dirty="0" err="1">
                    <a:latin typeface="宋体" panose="02010600030101010101" pitchFamily="2" charset="-122"/>
                    <a:ea typeface="宋体" panose="02010600030101010101" pitchFamily="2" charset="-122"/>
                  </a:rPr>
                  <a:t>ui,vi</a:t>
                </a:r>
                <a:r>
                  <a:rPr lang="en-US" altLang="zh-CN" dirty="0">
                    <a:latin typeface="宋体" panose="02010600030101010101" pitchFamily="2" charset="-122"/>
                    <a:ea typeface="宋体" panose="02010600030101010101" pitchFamily="2" charset="-122"/>
                  </a:rPr>
                  <a:t>.</a:t>
                </a:r>
              </a:p>
              <a:p>
                <a:pPr lvl="1">
                  <a:buFont typeface="+mj-lt"/>
                  <a:buAutoNum type="arabicPeriod"/>
                </a:pPr>
                <a:r>
                  <a:rPr lang="zh-CN" altLang="en-US" dirty="0">
                    <a:latin typeface="宋体" panose="02010600030101010101" pitchFamily="2" charset="-122"/>
                    <a:ea typeface="宋体" panose="02010600030101010101" pitchFamily="2" charset="-122"/>
                  </a:rPr>
                  <a:t>用快速幂将答案乘以 </a:t>
                </a:r>
                <a14:m>
                  <m:oMath xmlns:m="http://schemas.openxmlformats.org/officeDocument/2006/math">
                    <m:sSup>
                      <m:sSupPr>
                        <m:ctrlPr>
                          <a:rPr lang="en-US" altLang="zh-CN" b="0" i="1" smtClean="0">
                            <a:latin typeface="Cambria Math" panose="02040503050406030204" pitchFamily="18" charset="0"/>
                            <a:ea typeface="宋体" panose="02010600030101010101" pitchFamily="2" charset="-122"/>
                          </a:rPr>
                        </m:ctrlPr>
                      </m:sSupPr>
                      <m:e>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𝑆</m:t>
                            </m:r>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𝑤</m:t>
                                </m:r>
                              </m:e>
                              <m:sub>
                                <m:r>
                                  <a:rPr lang="en-US" altLang="zh-CN" b="0" i="1" smtClean="0">
                                    <a:latin typeface="Cambria Math" panose="02040503050406030204" pitchFamily="18" charset="0"/>
                                    <a:ea typeface="宋体" panose="02010600030101010101" pitchFamily="2" charset="-122"/>
                                  </a:rPr>
                                  <m:t>𝑖</m:t>
                                </m:r>
                              </m:sub>
                            </m:sSub>
                            <m:r>
                              <a:rPr lang="en-US" altLang="zh-CN" b="0" i="1" smtClean="0">
                                <a:latin typeface="Cambria Math" panose="02040503050406030204" pitchFamily="18" charset="0"/>
                                <a:ea typeface="宋体" panose="02010600030101010101" pitchFamily="2" charset="-122"/>
                              </a:rPr>
                              <m:t>+1</m:t>
                            </m:r>
                          </m:e>
                        </m:d>
                      </m:e>
                      <m:sup>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𝑠</m:t>
                            </m:r>
                          </m:e>
                          <m:sub>
                            <m:r>
                              <a:rPr lang="en-US" altLang="zh-CN" b="0" i="1" smtClean="0">
                                <a:latin typeface="Cambria Math" panose="02040503050406030204" pitchFamily="18" charset="0"/>
                                <a:ea typeface="宋体" panose="02010600030101010101" pitchFamily="2" charset="-122"/>
                              </a:rPr>
                              <m:t>𝑢</m:t>
                            </m:r>
                          </m:sub>
                        </m:sSub>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𝑠</m:t>
                            </m:r>
                          </m:e>
                          <m:sub>
                            <m:r>
                              <a:rPr lang="en-US" altLang="zh-CN" b="0" i="1" smtClean="0">
                                <a:latin typeface="Cambria Math" panose="02040503050406030204" pitchFamily="18" charset="0"/>
                                <a:ea typeface="宋体" panose="02010600030101010101" pitchFamily="2" charset="-122"/>
                              </a:rPr>
                              <m:t>𝑣</m:t>
                            </m:r>
                          </m:sub>
                        </m:sSub>
                        <m:r>
                          <a:rPr lang="en-US" altLang="zh-CN" b="0" i="1" smtClean="0">
                            <a:latin typeface="Cambria Math" panose="02040503050406030204" pitchFamily="18" charset="0"/>
                            <a:ea typeface="宋体" panose="02010600030101010101" pitchFamily="2" charset="-122"/>
                          </a:rPr>
                          <m:t>−1</m:t>
                        </m:r>
                      </m:sup>
                    </m:sSup>
                  </m:oMath>
                </a14:m>
                <a:r>
                  <a:rPr lang="zh-CN" altLang="en-US" dirty="0">
                    <a:latin typeface="宋体" panose="02010600030101010101" pitchFamily="2" charset="-122"/>
                    <a:ea typeface="宋体" panose="02010600030101010101" pitchFamily="2" charset="-122"/>
                  </a:rPr>
                  <a:t>。</a:t>
                </a:r>
              </a:p>
              <a:p>
                <a:pPr lvl="1">
                  <a:buFont typeface="+mj-lt"/>
                  <a:buAutoNum type="arabicPeriod"/>
                </a:pPr>
                <a:r>
                  <a:rPr lang="zh-CN" altLang="en-US" dirty="0">
                    <a:latin typeface="宋体" panose="02010600030101010101" pitchFamily="2" charset="-122"/>
                    <a:ea typeface="宋体" panose="02010600030101010101" pitchFamily="2" charset="-122"/>
                  </a:rPr>
                  <a:t>为了高效地添加边并找到连通块的大小，可以使用 </a:t>
                </a:r>
                <a:r>
                  <a:rPr lang="en-US" altLang="zh-CN" dirty="0">
                    <a:latin typeface="宋体" panose="02010600030101010101" pitchFamily="2" charset="-122"/>
                    <a:ea typeface="宋体" panose="02010600030101010101" pitchFamily="2" charset="-122"/>
                  </a:rPr>
                  <a:t>DSU</a:t>
                </a:r>
                <a:r>
                  <a:rPr lang="zh-CN" altLang="en-US" dirty="0">
                    <a:latin typeface="宋体" panose="02010600030101010101" pitchFamily="2" charset="-122"/>
                    <a:ea typeface="宋体" panose="02010600030101010101" pitchFamily="2" charset="-122"/>
                  </a:rPr>
                  <a:t>（并查集）。</a:t>
                </a:r>
              </a:p>
              <a:p>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8206F178-043D-4074-B390-B7E770B3A797}"/>
                  </a:ext>
                </a:extLst>
              </p:cNvPr>
              <p:cNvSpPr>
                <a:spLocks noGrp="1" noRot="1" noChangeAspect="1" noMove="1" noResize="1" noEditPoints="1" noAdjustHandles="1" noChangeArrowheads="1" noChangeShapeType="1" noTextEdit="1"/>
              </p:cNvSpPr>
              <p:nvPr>
                <p:ph idx="1"/>
              </p:nvPr>
            </p:nvSpPr>
            <p:spPr>
              <a:blipFill>
                <a:blip r:embed="rId2"/>
                <a:stretch>
                  <a:fillRect l="-142" t="-785" r="-2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8673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0B5BD-A60D-45FF-B1A1-FE0BE095BB3D}"/>
              </a:ext>
            </a:extLst>
          </p:cNvPr>
          <p:cNvSpPr>
            <a:spLocks noGrp="1"/>
          </p:cNvSpPr>
          <p:nvPr>
            <p:ph type="title"/>
          </p:nvPr>
        </p:nvSpPr>
        <p:spPr/>
        <p:txBody>
          <a:bodyPr/>
          <a:lstStyle/>
          <a:p>
            <a:r>
              <a:rPr lang="en-US" altLang="zh-CN" dirty="0"/>
              <a:t>Problem 12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7BAA66-729E-466A-9E2B-C24433C3FD99}"/>
                  </a:ext>
                </a:extLst>
              </p:cNvPr>
              <p:cNvSpPr>
                <a:spLocks noGrp="1"/>
              </p:cNvSpPr>
              <p:nvPr>
                <p:ph idx="1"/>
              </p:nvPr>
            </p:nvSpPr>
            <p:spPr/>
            <p:txBody>
              <a:bodyPr>
                <a:normAutofit lnSpcReduction="10000"/>
              </a:bodyPr>
              <a:lstStyle/>
              <a:p>
                <a:r>
                  <a:rPr lang="zh-CN" altLang="en-US" dirty="0">
                    <a:latin typeface="宋体" panose="02010600030101010101" pitchFamily="2" charset="-122"/>
                    <a:ea typeface="宋体" panose="02010600030101010101" pitchFamily="2" charset="-122"/>
                  </a:rPr>
                  <a:t>给你一个由小写拉丁字母组成的字符串 </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a:t>
                </a:r>
              </a:p>
              <a:p>
                <a:r>
                  <a:rPr lang="zh-CN" altLang="en-US" dirty="0">
                    <a:latin typeface="宋体" panose="02010600030101010101" pitchFamily="2" charset="-122"/>
                    <a:ea typeface="宋体" panose="02010600030101010101" pitchFamily="2" charset="-122"/>
                  </a:rPr>
                  <a:t>有一个光标，最初放置在字符串的两个相邻字母之间。光标不能放在第一个字母之前或最后一个字母之后。</a:t>
                </a:r>
              </a:p>
              <a:p>
                <a:r>
                  <a:rPr lang="zh-CN" altLang="en-US" dirty="0">
                    <a:latin typeface="宋体" panose="02010600030101010101" pitchFamily="2" charset="-122"/>
                    <a:ea typeface="宋体" panose="02010600030101010101" pitchFamily="2" charset="-122"/>
                  </a:rPr>
                  <a:t>在一个操作中，你可以执行以下三种动作之一：</a:t>
                </a:r>
              </a:p>
              <a:p>
                <a:pPr lvl="1">
                  <a:buFont typeface="+mj-lt"/>
                  <a:buAutoNum type="arabicPeriod"/>
                </a:pPr>
                <a:r>
                  <a:rPr lang="zh-CN" altLang="en-US" dirty="0">
                    <a:latin typeface="宋体" panose="02010600030101010101" pitchFamily="2" charset="-122"/>
                    <a:ea typeface="宋体" panose="02010600030101010101" pitchFamily="2" charset="-122"/>
                  </a:rPr>
                  <a:t>将光标向左移动一个位置（如果这不会将它放在第一个字母之前）；</a:t>
                </a:r>
              </a:p>
              <a:p>
                <a:pPr lvl="1">
                  <a:buFont typeface="+mj-lt"/>
                  <a:buAutoNum type="arabicPeriod"/>
                </a:pPr>
                <a:r>
                  <a:rPr lang="zh-CN" altLang="en-US" dirty="0">
                    <a:latin typeface="宋体" panose="02010600030101010101" pitchFamily="2" charset="-122"/>
                    <a:ea typeface="宋体" panose="02010600030101010101" pitchFamily="2" charset="-122"/>
                  </a:rPr>
                  <a:t>将光标向右移动一个位置（如果这不会将它放在最后一个字母之后）；</a:t>
                </a:r>
              </a:p>
              <a:p>
                <a:pPr lvl="1">
                  <a:buFont typeface="+mj-lt"/>
                  <a:buAutoNum type="arabicPeriod"/>
                </a:pPr>
                <a:r>
                  <a:rPr lang="zh-CN" altLang="en-US" dirty="0">
                    <a:latin typeface="宋体" panose="02010600030101010101" pitchFamily="2" charset="-122"/>
                    <a:ea typeface="宋体" panose="02010600030101010101" pitchFamily="2" charset="-122"/>
                  </a:rPr>
                  <a:t>设 </a:t>
                </a:r>
                <a:r>
                  <a:rPr lang="en-US" altLang="zh-CN" dirty="0">
                    <a:latin typeface="宋体" panose="02010600030101010101" pitchFamily="2" charset="-122"/>
                    <a:ea typeface="宋体" panose="02010600030101010101" pitchFamily="2" charset="-122"/>
                  </a:rPr>
                  <a:t>x </a:t>
                </a:r>
                <a:r>
                  <a:rPr lang="zh-CN" altLang="en-US" dirty="0">
                    <a:latin typeface="宋体" panose="02010600030101010101" pitchFamily="2" charset="-122"/>
                    <a:ea typeface="宋体" panose="02010600030101010101" pitchFamily="2" charset="-122"/>
                  </a:rPr>
                  <a:t>是光标左边的字母，</a:t>
                </a:r>
                <a:r>
                  <a:rPr lang="en-US" altLang="zh-CN" dirty="0">
                    <a:latin typeface="宋体" panose="02010600030101010101" pitchFamily="2" charset="-122"/>
                    <a:ea typeface="宋体" panose="02010600030101010101" pitchFamily="2" charset="-122"/>
                  </a:rPr>
                  <a:t>y </a:t>
                </a:r>
                <a:r>
                  <a:rPr lang="zh-CN" altLang="en-US" dirty="0">
                    <a:latin typeface="宋体" panose="02010600030101010101" pitchFamily="2" charset="-122"/>
                    <a:ea typeface="宋体" panose="02010600030101010101" pitchFamily="2" charset="-122"/>
                  </a:rPr>
                  <a:t>是光标右边的字母。选择字符串中任意一对相邻字母，使得左边是 </a:t>
                </a:r>
                <a:r>
                  <a:rPr lang="en-US" altLang="zh-CN" dirty="0">
                    <a:latin typeface="宋体" panose="02010600030101010101" pitchFamily="2" charset="-122"/>
                    <a:ea typeface="宋体" panose="02010600030101010101" pitchFamily="2" charset="-122"/>
                  </a:rPr>
                  <a:t>x</a:t>
                </a:r>
                <a:r>
                  <a:rPr lang="zh-CN" altLang="en-US" dirty="0">
                    <a:latin typeface="宋体" panose="02010600030101010101" pitchFamily="2" charset="-122"/>
                    <a:ea typeface="宋体" panose="02010600030101010101" pitchFamily="2" charset="-122"/>
                  </a:rPr>
                  <a:t>，右边是 </a:t>
                </a:r>
                <a:r>
                  <a:rPr lang="en-US" altLang="zh-CN" dirty="0">
                    <a:latin typeface="宋体" panose="02010600030101010101" pitchFamily="2" charset="-122"/>
                    <a:ea typeface="宋体" panose="02010600030101010101" pitchFamily="2" charset="-122"/>
                  </a:rPr>
                  <a:t>y</a:t>
                </a:r>
                <a:r>
                  <a:rPr lang="zh-CN" altLang="en-US" dirty="0">
                    <a:latin typeface="宋体" panose="02010600030101010101" pitchFamily="2" charset="-122"/>
                    <a:ea typeface="宋体" panose="02010600030101010101" pitchFamily="2" charset="-122"/>
                  </a:rPr>
                  <a:t>，并将光标移动到这两个字母之间的位置。</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你需要回答 </a:t>
                </a:r>
                <a:r>
                  <a:rPr lang="en-US" altLang="zh-CN" dirty="0">
                    <a:latin typeface="宋体" panose="02010600030101010101" pitchFamily="2" charset="-122"/>
                    <a:ea typeface="宋体" panose="02010600030101010101" pitchFamily="2" charset="-122"/>
                  </a:rPr>
                  <a:t>m </a:t>
                </a:r>
                <a:r>
                  <a:rPr lang="zh-CN" altLang="en-US" dirty="0">
                    <a:latin typeface="宋体" panose="02010600030101010101" pitchFamily="2" charset="-122"/>
                    <a:ea typeface="宋体" panose="02010600030101010101" pitchFamily="2" charset="-122"/>
                  </a:rPr>
                  <a:t>个查询。在每个查询中，给你两个整数 </a:t>
                </a:r>
                <a:r>
                  <a:rPr lang="en-US" altLang="zh-CN" dirty="0">
                    <a:latin typeface="宋体" panose="02010600030101010101" pitchFamily="2" charset="-122"/>
                    <a:ea typeface="宋体" panose="02010600030101010101" pitchFamily="2" charset="-122"/>
                  </a:rPr>
                  <a:t>f </a:t>
                </a:r>
                <a:r>
                  <a:rPr lang="zh-CN" altLang="en-US" dirty="0">
                    <a:latin typeface="宋体" panose="02010600030101010101" pitchFamily="2" charset="-122"/>
                    <a:ea typeface="宋体" panose="02010600030101010101" pitchFamily="2" charset="-122"/>
                  </a:rPr>
                  <a:t>和 </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，它们对应于字符串中光标的两个有效位置。对于每个查询，你需要计算将光标从位置 </a:t>
                </a:r>
                <a:r>
                  <a:rPr lang="en-US" altLang="zh-CN" dirty="0">
                    <a:latin typeface="宋体" panose="02010600030101010101" pitchFamily="2" charset="-122"/>
                    <a:ea typeface="宋体" panose="02010600030101010101" pitchFamily="2" charset="-122"/>
                  </a:rPr>
                  <a:t>f </a:t>
                </a:r>
                <a:r>
                  <a:rPr lang="zh-CN" altLang="en-US" dirty="0">
                    <a:latin typeface="宋体" panose="02010600030101010101" pitchFamily="2" charset="-122"/>
                    <a:ea typeface="宋体" panose="02010600030101010101" pitchFamily="2" charset="-122"/>
                  </a:rPr>
                  <a:t>移动到位置 </a:t>
                </a:r>
                <a:r>
                  <a:rPr lang="en-US" altLang="zh-CN" dirty="0">
                    <a:latin typeface="宋体" panose="02010600030101010101" pitchFamily="2" charset="-122"/>
                    <a:ea typeface="宋体" panose="02010600030101010101" pitchFamily="2" charset="-122"/>
                  </a:rPr>
                  <a:t>t </a:t>
                </a:r>
                <a:r>
                  <a:rPr lang="zh-CN" altLang="en-US" dirty="0">
                    <a:latin typeface="宋体" panose="02010600030101010101" pitchFamily="2" charset="-122"/>
                    <a:ea typeface="宋体" panose="02010600030101010101" pitchFamily="2" charset="-122"/>
                  </a:rPr>
                  <a:t>所需的最小操作次数。</a:t>
                </a:r>
                <a:endParaRPr lang="en-US" altLang="zh-CN" dirty="0">
                  <a:latin typeface="宋体" panose="02010600030101010101" pitchFamily="2" charset="-122"/>
                  <a:ea typeface="宋体" panose="02010600030101010101" pitchFamily="2" charset="-122"/>
                </a:endParaRPr>
              </a:p>
              <a:p>
                <a14:m>
                  <m:oMath xmlns:m="http://schemas.openxmlformats.org/officeDocument/2006/math">
                    <m:d>
                      <m:dPr>
                        <m:begChr m:val="|"/>
                        <m:endChr m:val="|"/>
                        <m:ctrlPr>
                          <a:rPr lang="en-US" altLang="zh-CN" b="0" i="1" smtClean="0">
                            <a:latin typeface="Cambria Math" panose="02040503050406030204" pitchFamily="18" charset="0"/>
                            <a:ea typeface="宋体" panose="02010600030101010101" pitchFamily="2" charset="-122"/>
                          </a:rPr>
                        </m:ctrlPr>
                      </m:dPr>
                      <m:e>
                        <m:r>
                          <m:rPr>
                            <m:sty m:val="p"/>
                          </m:rPr>
                          <a:rPr lang="en-US" altLang="zh-CN" i="1">
                            <a:latin typeface="Cambria Math" panose="02040503050406030204" pitchFamily="18" charset="0"/>
                            <a:ea typeface="宋体" panose="02010600030101010101" pitchFamily="2" charset="-122"/>
                          </a:rPr>
                          <m:t>s</m:t>
                        </m:r>
                      </m:e>
                    </m:d>
                    <m:r>
                      <a:rPr lang="en-US" altLang="zh-CN" b="0" i="0" smtClean="0">
                        <a:latin typeface="Cambria Math" panose="02040503050406030204" pitchFamily="18" charset="0"/>
                        <a:ea typeface="宋体" panose="02010600030101010101" pitchFamily="2" charset="-122"/>
                      </a:rPr>
                      <m:t>,</m:t>
                    </m:r>
                    <m:r>
                      <m:rPr>
                        <m:sty m:val="p"/>
                      </m:rPr>
                      <a:rPr lang="en-US" altLang="zh-CN" b="0" i="0" smtClean="0">
                        <a:latin typeface="Cambria Math" panose="02040503050406030204" pitchFamily="18" charset="0"/>
                        <a:ea typeface="宋体" panose="02010600030101010101" pitchFamily="2" charset="-122"/>
                      </a:rPr>
                      <m:t>m</m:t>
                    </m:r>
                    <m:r>
                      <a:rPr lang="en-US" altLang="zh-CN" b="0" i="1" smtClean="0">
                        <a:latin typeface="Cambria Math" panose="02040503050406030204" pitchFamily="18" charset="0"/>
                        <a:ea typeface="宋体" panose="02010600030101010101" pitchFamily="2" charset="-122"/>
                      </a:rPr>
                      <m:t>≤50000</m:t>
                    </m:r>
                  </m:oMath>
                </a14:m>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747BAA66-729E-466A-9E2B-C24433C3FD99}"/>
                  </a:ext>
                </a:extLst>
              </p:cNvPr>
              <p:cNvSpPr>
                <a:spLocks noGrp="1" noRot="1" noChangeAspect="1" noMove="1" noResize="1" noEditPoints="1" noAdjustHandles="1" noChangeArrowheads="1" noChangeShapeType="1" noTextEdit="1"/>
              </p:cNvSpPr>
              <p:nvPr>
                <p:ph idx="1"/>
              </p:nvPr>
            </p:nvSpPr>
            <p:spPr>
              <a:blipFill>
                <a:blip r:embed="rId2"/>
                <a:stretch>
                  <a:fillRect l="-142" t="-1570" r="-71" b="-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608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9143C-5208-B0F8-FD4B-65540C0D2CCC}"/>
              </a:ext>
            </a:extLst>
          </p:cNvPr>
          <p:cNvSpPr>
            <a:spLocks noGrp="1"/>
          </p:cNvSpPr>
          <p:nvPr>
            <p:ph type="title"/>
          </p:nvPr>
        </p:nvSpPr>
        <p:spPr/>
        <p:txBody>
          <a:bodyPr/>
          <a:lstStyle/>
          <a:p>
            <a:r>
              <a:rPr kumimoji="1" lang="zh-CN" altLang="en-US" dirty="0"/>
              <a:t>知识点回顾</a:t>
            </a:r>
          </a:p>
        </p:txBody>
      </p:sp>
      <p:sp>
        <p:nvSpPr>
          <p:cNvPr id="3" name="内容占位符 2">
            <a:extLst>
              <a:ext uri="{FF2B5EF4-FFF2-40B4-BE49-F238E27FC236}">
                <a16:creationId xmlns:a16="http://schemas.microsoft.com/office/drawing/2014/main" id="{FB4685AA-433B-CA34-CAAD-066FABFB8984}"/>
              </a:ext>
            </a:extLst>
          </p:cNvPr>
          <p:cNvSpPr>
            <a:spLocks noGrp="1"/>
          </p:cNvSpPr>
          <p:nvPr>
            <p:ph idx="1"/>
          </p:nvPr>
        </p:nvSpPr>
        <p:spPr/>
        <p:txBody>
          <a:bodyPr/>
          <a:lstStyle/>
          <a:p>
            <a:r>
              <a:rPr kumimoji="1" lang="zh-CN" altLang="en-US" dirty="0">
                <a:latin typeface="SimSun" panose="02010600030101010101" pitchFamily="2" charset="-122"/>
                <a:ea typeface="SimSun" panose="02010600030101010101" pitchFamily="2" charset="-122"/>
              </a:rPr>
              <a:t>树</a:t>
            </a:r>
            <a:r>
              <a:rPr kumimoji="1" lang="en-US" altLang="zh-CN" dirty="0">
                <a:latin typeface="SimSun" panose="02010600030101010101" pitchFamily="2" charset="-122"/>
                <a:ea typeface="SimSun" panose="02010600030101010101" pitchFamily="2" charset="-122"/>
              </a:rPr>
              <a:t>:</a:t>
            </a:r>
          </a:p>
          <a:p>
            <a:pPr lvl="1"/>
            <a:r>
              <a:rPr kumimoji="1" lang="en-US" altLang="zh-CN" dirty="0">
                <a:latin typeface="SimSun" panose="02010600030101010101" pitchFamily="2" charset="-122"/>
                <a:ea typeface="SimSun" panose="02010600030101010101" pitchFamily="2" charset="-122"/>
              </a:rPr>
              <a:t>DFS</a:t>
            </a:r>
            <a:r>
              <a:rPr kumimoji="1" lang="zh-CN" altLang="en-US" dirty="0">
                <a:latin typeface="SimSun" panose="02010600030101010101" pitchFamily="2" charset="-122"/>
                <a:ea typeface="SimSun" panose="02010600030101010101" pitchFamily="2" charset="-122"/>
              </a:rPr>
              <a:t>序</a:t>
            </a:r>
            <a:r>
              <a:rPr kumimoji="1" lang="en-US" altLang="zh-CN" dirty="0">
                <a:latin typeface="SimSun" panose="02010600030101010101" pitchFamily="2" charset="-122"/>
                <a:ea typeface="SimSun" panose="02010600030101010101" pitchFamily="2" charset="-122"/>
              </a:rPr>
              <a:t>, </a:t>
            </a:r>
            <a:r>
              <a:rPr kumimoji="1" lang="zh-CN" altLang="en-US" dirty="0">
                <a:latin typeface="SimSun" panose="02010600030101010101" pitchFamily="2" charset="-122"/>
                <a:ea typeface="SimSun" panose="02010600030101010101" pitchFamily="2" charset="-122"/>
              </a:rPr>
              <a:t>前序遍历，后序遍历。</a:t>
            </a:r>
            <a:endParaRPr kumimoji="1" lang="en-US" altLang="zh-CN" dirty="0">
              <a:latin typeface="SimSun" panose="02010600030101010101" pitchFamily="2" charset="-122"/>
              <a:ea typeface="SimSun" panose="02010600030101010101" pitchFamily="2" charset="-122"/>
            </a:endParaRPr>
          </a:p>
          <a:p>
            <a:pPr lvl="1"/>
            <a:r>
              <a:rPr kumimoji="1" lang="en-US" altLang="zh-CN" dirty="0">
                <a:latin typeface="SimSun" panose="02010600030101010101" pitchFamily="2" charset="-122"/>
                <a:ea typeface="SimSun" panose="02010600030101010101" pitchFamily="2" charset="-122"/>
              </a:rPr>
              <a:t>LCA, </a:t>
            </a:r>
            <a:r>
              <a:rPr kumimoji="1" lang="zh-CN" altLang="en-US" dirty="0">
                <a:latin typeface="SimSun" panose="02010600030101010101" pitchFamily="2" charset="-122"/>
                <a:ea typeface="SimSun" panose="02010600030101010101" pitchFamily="2" charset="-122"/>
              </a:rPr>
              <a:t>树上差分</a:t>
            </a:r>
            <a:endParaRPr kumimoji="1" lang="en-US" altLang="zh-CN" dirty="0">
              <a:latin typeface="SimSun" panose="02010600030101010101" pitchFamily="2" charset="-122"/>
              <a:ea typeface="SimSun" panose="02010600030101010101" pitchFamily="2" charset="-122"/>
            </a:endParaRPr>
          </a:p>
          <a:p>
            <a:pPr lvl="1"/>
            <a:r>
              <a:rPr kumimoji="1" lang="zh-CN" altLang="en-US" dirty="0">
                <a:latin typeface="SimSun" panose="02010600030101010101" pitchFamily="2" charset="-122"/>
                <a:ea typeface="SimSun" panose="02010600030101010101" pitchFamily="2" charset="-122"/>
              </a:rPr>
              <a:t>树上数据结构</a:t>
            </a:r>
            <a:endParaRPr kumimoji="1" lang="en-US" altLang="zh-CN" dirty="0">
              <a:latin typeface="SimSun" panose="02010600030101010101" pitchFamily="2" charset="-122"/>
              <a:ea typeface="SimSun" panose="02010600030101010101" pitchFamily="2" charset="-122"/>
            </a:endParaRPr>
          </a:p>
          <a:p>
            <a:pPr lvl="1"/>
            <a:r>
              <a:rPr kumimoji="1" lang="zh-CN" altLang="en-US" dirty="0">
                <a:latin typeface="SimSun" panose="02010600030101010101" pitchFamily="2" charset="-122"/>
                <a:ea typeface="SimSun" panose="02010600030101010101" pitchFamily="2" charset="-122"/>
              </a:rPr>
              <a:t>树型 </a:t>
            </a:r>
            <a:r>
              <a:rPr kumimoji="1" lang="en-US" altLang="zh-CN" dirty="0" err="1">
                <a:latin typeface="SimSun" panose="02010600030101010101" pitchFamily="2" charset="-122"/>
                <a:ea typeface="SimSun" panose="02010600030101010101" pitchFamily="2" charset="-122"/>
              </a:rPr>
              <a:t>dp</a:t>
            </a:r>
            <a:endParaRPr kumimoji="1" lang="en-US" altLang="zh-CN" dirty="0">
              <a:latin typeface="SimSun" panose="02010600030101010101" pitchFamily="2" charset="-122"/>
              <a:ea typeface="SimSun" panose="02010600030101010101" pitchFamily="2" charset="-122"/>
            </a:endParaRPr>
          </a:p>
          <a:p>
            <a:r>
              <a:rPr kumimoji="1" lang="zh-CN" altLang="en-US" dirty="0">
                <a:latin typeface="SimSun" panose="02010600030101010101" pitchFamily="2" charset="-122"/>
                <a:ea typeface="SimSun" panose="02010600030101010101" pitchFamily="2" charset="-122"/>
              </a:rPr>
              <a:t>基环树</a:t>
            </a:r>
            <a:r>
              <a:rPr kumimoji="1" lang="en-US" altLang="zh-CN" dirty="0">
                <a:latin typeface="SimSun" panose="02010600030101010101" pitchFamily="2" charset="-122"/>
                <a:ea typeface="SimSun" panose="02010600030101010101" pitchFamily="2" charset="-122"/>
              </a:rPr>
              <a:t>:</a:t>
            </a:r>
          </a:p>
          <a:p>
            <a:pPr lvl="1"/>
            <a:r>
              <a:rPr kumimoji="1" lang="zh-CN" altLang="en-US" dirty="0">
                <a:latin typeface="SimSun" panose="02010600030101010101" pitchFamily="2" charset="-122"/>
                <a:ea typeface="SimSun" panose="02010600030101010101" pitchFamily="2" charset="-122"/>
              </a:rPr>
              <a:t>怎么维护这个数据结构？</a:t>
            </a:r>
            <a:endParaRPr kumimoji="1" lang="en-US" altLang="zh-CN" dirty="0">
              <a:latin typeface="SimSun" panose="02010600030101010101" pitchFamily="2" charset="-122"/>
              <a:ea typeface="SimSun" panose="02010600030101010101" pitchFamily="2" charset="-122"/>
            </a:endParaRPr>
          </a:p>
          <a:p>
            <a:pPr lvl="1"/>
            <a:r>
              <a:rPr kumimoji="1" lang="zh-CN" altLang="en-US" dirty="0">
                <a:latin typeface="SimSun" panose="02010600030101010101" pitchFamily="2" charset="-122"/>
                <a:ea typeface="SimSun" panose="02010600030101010101" pitchFamily="2" charset="-122"/>
              </a:rPr>
              <a:t>怎么找环</a:t>
            </a:r>
            <a:r>
              <a:rPr kumimoji="1" lang="en-US" altLang="zh-CN" dirty="0">
                <a:latin typeface="SimSun" panose="02010600030101010101" pitchFamily="2" charset="-122"/>
                <a:ea typeface="SimSun" panose="02010600030101010101" pitchFamily="2" charset="-122"/>
              </a:rPr>
              <a:t>?</a:t>
            </a:r>
          </a:p>
          <a:p>
            <a:pPr lvl="1"/>
            <a:r>
              <a:rPr kumimoji="1" lang="zh-CN" altLang="en-US" dirty="0">
                <a:latin typeface="SimSun" panose="02010600030101010101" pitchFamily="2" charset="-122"/>
                <a:ea typeface="SimSun" panose="02010600030101010101" pitchFamily="2" charset="-122"/>
              </a:rPr>
              <a:t>一切树上的问题推广到基环树上</a:t>
            </a:r>
            <a:endParaRPr kumimoji="1" lang="en-US" altLang="zh-CN"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2716908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88EB7-A346-4903-BF43-8168F61B8C2B}"/>
              </a:ext>
            </a:extLst>
          </p:cNvPr>
          <p:cNvSpPr>
            <a:spLocks noGrp="1"/>
          </p:cNvSpPr>
          <p:nvPr>
            <p:ph type="title"/>
          </p:nvPr>
        </p:nvSpPr>
        <p:spPr/>
        <p:txBody>
          <a:bodyPr/>
          <a:lstStyle/>
          <a:p>
            <a:r>
              <a:rPr lang="en-US" altLang="zh-CN" dirty="0"/>
              <a:t>Problem 12 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732923-0010-4B8C-9A5B-F856CD2D88E1}"/>
                  </a:ext>
                </a:extLst>
              </p:cNvPr>
              <p:cNvSpPr>
                <a:spLocks noGrp="1"/>
              </p:cNvSpPr>
              <p:nvPr>
                <p:ph idx="1"/>
              </p:nvPr>
            </p:nvSpPr>
            <p:spPr/>
            <p:txBody>
              <a:bodyPr>
                <a:normAutofit/>
              </a:bodyPr>
              <a:lstStyle/>
              <a:p>
                <a:r>
                  <a:rPr lang="zh-CN" altLang="en-US" dirty="0">
                    <a:latin typeface="宋体" panose="02010600030101010101" pitchFamily="2" charset="-122"/>
                    <a:ea typeface="宋体" panose="02010600030101010101" pitchFamily="2" charset="-122"/>
                  </a:rPr>
                  <a:t>让我们从最简单的慢速解决方案开始。</a:t>
                </a:r>
              </a:p>
              <a:p>
                <a:r>
                  <a:rPr lang="zh-CN" altLang="en-US" dirty="0">
                    <a:latin typeface="宋体" panose="02010600030101010101" pitchFamily="2" charset="-122"/>
                    <a:ea typeface="宋体" panose="02010600030101010101" pitchFamily="2" charset="-122"/>
                  </a:rPr>
                  <a:t>我们基本上可以把问题看作一个图。这里有 </a:t>
                </a:r>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个顶点，操作代表边</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然后，对于一个查询，我们可以运行任何找到最短路径的算法。例如，</a:t>
                </a:r>
                <a:r>
                  <a:rPr lang="en-US" altLang="zh-CN" dirty="0">
                    <a:latin typeface="宋体" panose="02010600030101010101" pitchFamily="2" charset="-122"/>
                    <a:ea typeface="宋体" panose="02010600030101010101" pitchFamily="2" charset="-122"/>
                  </a:rPr>
                  <a:t>BFS</a:t>
                </a:r>
                <a:r>
                  <a:rPr lang="zh-CN" altLang="en-US" dirty="0">
                    <a:latin typeface="宋体" panose="02010600030101010101" pitchFamily="2" charset="-122"/>
                    <a:ea typeface="宋体" panose="02010600030101010101" pitchFamily="2" charset="-122"/>
                  </a:rPr>
                  <a:t>。在最坏情况下，每个查询的时间复杂度为 </a:t>
                </a:r>
                <a14:m>
                  <m:oMath xmlns:m="http://schemas.openxmlformats.org/officeDocument/2006/math">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𝑛</m:t>
                        </m:r>
                      </m:e>
                      <m:sup>
                        <m:r>
                          <a:rPr lang="en-US" altLang="zh-CN" b="0" i="1" smtClean="0">
                            <a:latin typeface="Cambria Math" panose="02040503050406030204" pitchFamily="18" charset="0"/>
                            <a:ea typeface="宋体" panose="02010600030101010101" pitchFamily="2" charset="-122"/>
                          </a:rPr>
                          <m:t>2</m:t>
                        </m:r>
                      </m:sup>
                    </m:sSup>
                  </m:oMath>
                </a14:m>
                <a:r>
                  <a:rPr lang="zh-CN" altLang="en-US" dirty="0">
                    <a:latin typeface="宋体" panose="02010600030101010101" pitchFamily="2" charset="-122"/>
                    <a:ea typeface="宋体" panose="02010600030101010101" pitchFamily="2" charset="-122"/>
                  </a:rPr>
                  <a:t>，因为第三种操作产生了大量的边。</a:t>
                </a:r>
              </a:p>
              <a:p>
                <a:r>
                  <a:rPr lang="zh-CN" altLang="en-US" dirty="0">
                    <a:latin typeface="宋体" panose="02010600030101010101" pitchFamily="2" charset="-122"/>
                    <a:ea typeface="宋体" panose="02010600030101010101" pitchFamily="2" charset="-122"/>
                  </a:rPr>
                  <a:t>接下来，尝试优化第三种操作。如果你观察所有由第三种操作连接的位置之间的边，它们只是形成了团。所以每对顶点之间的距离应该等于</a:t>
                </a:r>
                <a14:m>
                  <m:oMath xmlns:m="http://schemas.openxmlformats.org/officeDocument/2006/math">
                    <m:r>
                      <a:rPr lang="en-US" altLang="zh-CN" i="1" dirty="0"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。我们可以添加一个虚拟顶点来模拟这种行为。例如，从团中的每个顶点向权重为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的虚拟顶点添加一条有向边，并添加一条权重为</a:t>
                </a:r>
                <a:r>
                  <a:rPr lang="en-US" altLang="zh-CN" i="0" dirty="0">
                    <a:latin typeface="+mj-lt"/>
                    <a:ea typeface="宋体" panose="02010600030101010101" pitchFamily="2" charset="-122"/>
                  </a:rPr>
                  <a:t>0</a:t>
                </a:r>
                <a:r>
                  <a:rPr lang="zh-CN" altLang="en-US" dirty="0">
                    <a:latin typeface="宋体" panose="02010600030101010101" pitchFamily="2" charset="-122"/>
                    <a:ea typeface="宋体" panose="02010600030101010101" pitchFamily="2" charset="-122"/>
                  </a:rPr>
                  <a:t>的有向边返回。现在，你可以在团中从一个顶点移动到另一个顶点，但总共只用 </a:t>
                </a:r>
                <a14:m>
                  <m:oMath xmlns:m="http://schemas.openxmlformats.org/officeDocument/2006/math">
                    <m:r>
                      <a:rPr lang="en-US" altLang="zh-CN" i="1" smtClean="0">
                        <a:latin typeface="Cambria Math" panose="02040503050406030204" pitchFamily="18" charset="0"/>
                        <a:ea typeface="宋体" panose="02010600030101010101" pitchFamily="2" charset="-122"/>
                      </a:rPr>
                      <m:t>𝑂</m:t>
                    </m:r>
                    <m:r>
                      <a:rPr lang="en-US" altLang="zh-CN" i="1" smtClean="0">
                        <a:latin typeface="Cambria Math" panose="02040503050406030204" pitchFamily="18" charset="0"/>
                        <a:ea typeface="宋体" panose="02010600030101010101" pitchFamily="2" charset="-122"/>
                      </a:rPr>
                      <m:t>(</m:t>
                    </m:r>
                    <m:r>
                      <a:rPr lang="en-US" altLang="zh-CN" i="1" smtClean="0">
                        <a:latin typeface="Cambria Math" panose="02040503050406030204" pitchFamily="18" charset="0"/>
                        <a:ea typeface="宋体" panose="02010600030101010101" pitchFamily="2" charset="-122"/>
                      </a:rPr>
                      <m:t>𝑛</m:t>
                    </m:r>
                    <m:r>
                      <a:rPr lang="en-US" altLang="zh-CN" i="1" smtClean="0">
                        <a:latin typeface="Cambria Math" panose="02040503050406030204" pitchFamily="18" charset="0"/>
                        <a:ea typeface="宋体" panose="02010600030101010101" pitchFamily="2" charset="-122"/>
                      </a:rPr>
                      <m:t>) </m:t>
                    </m:r>
                  </m:oMath>
                </a14:m>
                <a:r>
                  <a:rPr lang="zh-CN" altLang="en-US" dirty="0">
                    <a:latin typeface="宋体" panose="02010600030101010101" pitchFamily="2" charset="-122"/>
                    <a:ea typeface="宋体" panose="02010600030101010101" pitchFamily="2" charset="-122"/>
                  </a:rPr>
                  <a:t>条边。</a:t>
                </a:r>
              </a:p>
            </p:txBody>
          </p:sp>
        </mc:Choice>
        <mc:Fallback xmlns="">
          <p:sp>
            <p:nvSpPr>
              <p:cNvPr id="3" name="内容占位符 2">
                <a:extLst>
                  <a:ext uri="{FF2B5EF4-FFF2-40B4-BE49-F238E27FC236}">
                    <a16:creationId xmlns:a16="http://schemas.microsoft.com/office/drawing/2014/main" id="{74732923-0010-4B8C-9A5B-F856CD2D88E1}"/>
                  </a:ext>
                </a:extLst>
              </p:cNvPr>
              <p:cNvSpPr>
                <a:spLocks noGrp="1" noRot="1" noChangeAspect="1" noMove="1" noResize="1" noEditPoints="1" noAdjustHandles="1" noChangeArrowheads="1" noChangeShapeType="1" noTextEdit="1"/>
              </p:cNvSpPr>
              <p:nvPr>
                <p:ph idx="1"/>
              </p:nvPr>
            </p:nvSpPr>
            <p:spPr>
              <a:blipFill>
                <a:blip r:embed="rId2"/>
                <a:stretch>
                  <a:fillRect l="-142" t="-785"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3635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70AAA-2593-494F-9884-B48E020C64B1}"/>
              </a:ext>
            </a:extLst>
          </p:cNvPr>
          <p:cNvSpPr>
            <a:spLocks noGrp="1"/>
          </p:cNvSpPr>
          <p:nvPr>
            <p:ph type="title"/>
          </p:nvPr>
        </p:nvSpPr>
        <p:spPr/>
        <p:txBody>
          <a:bodyPr/>
          <a:lstStyle/>
          <a:p>
            <a:r>
              <a:rPr lang="en-US" altLang="zh-CN" dirty="0"/>
              <a:t>Problem 12 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CA17FD5-CDEB-49A5-BF65-C627AE8ABBA2}"/>
                  </a:ext>
                </a:extLst>
              </p:cNvPr>
              <p:cNvSpPr>
                <a:spLocks noGrp="1"/>
              </p:cNvSpPr>
              <p:nvPr>
                <p:ph idx="1"/>
              </p:nvPr>
            </p:nvSpPr>
            <p:spPr/>
            <p:txBody>
              <a:bodyPr>
                <a:normAutofit/>
              </a:bodyPr>
              <a:lstStyle/>
              <a:p>
                <a:r>
                  <a:rPr lang="zh-CN" altLang="en-US" dirty="0">
                    <a:latin typeface="宋体" panose="02010600030101010101" pitchFamily="2" charset="-122"/>
                    <a:ea typeface="宋体" panose="02010600030101010101" pitchFamily="2" charset="-122"/>
                  </a:rPr>
                  <a:t>因此，每个查询的 </a:t>
                </a:r>
                <a:r>
                  <a:rPr lang="en-US" altLang="zh-CN" dirty="0">
                    <a:latin typeface="宋体" panose="02010600030101010101" pitchFamily="2" charset="-122"/>
                    <a:ea typeface="宋体" panose="02010600030101010101" pitchFamily="2" charset="-122"/>
                  </a:rPr>
                  <a:t>BFS </a:t>
                </a:r>
                <a:r>
                  <a:rPr lang="zh-CN" altLang="en-US" dirty="0">
                    <a:latin typeface="宋体" panose="02010600030101010101" pitchFamily="2" charset="-122"/>
                    <a:ea typeface="宋体" panose="02010600030101010101" pitchFamily="2" charset="-122"/>
                  </a:rPr>
                  <a:t>将是线性的。为了进一步优化，我们来研究路径的结构。有些路径是显而易见的：它们只是向左或向右移动，而不使用第三种操作。我们可以用这些路径来初始化答案。</a:t>
                </a:r>
              </a:p>
              <a:p>
                <a:r>
                  <a:rPr lang="zh-CN" altLang="en-US" dirty="0">
                    <a:latin typeface="宋体" panose="02010600030101010101" pitchFamily="2" charset="-122"/>
                    <a:ea typeface="宋体" panose="02010600030101010101" pitchFamily="2" charset="-122"/>
                  </a:rPr>
                  <a:t>否则，路径至少使用一次跳到虚拟节点。假设该节点为 </a:t>
                </a:r>
                <a14:m>
                  <m:oMath xmlns:m="http://schemas.openxmlformats.org/officeDocument/2006/math">
                    <m:r>
                      <a:rPr lang="en-US" altLang="zh-CN" b="0" i="1" smtClean="0">
                        <a:latin typeface="Cambria Math" panose="02040503050406030204" pitchFamily="18" charset="0"/>
                        <a:ea typeface="宋体" panose="02010600030101010101" pitchFamily="2" charset="-122"/>
                      </a:rPr>
                      <m:t>𝑠</m:t>
                    </m:r>
                  </m:oMath>
                </a14:m>
                <a:r>
                  <a:rPr lang="zh-CN" altLang="en-US" dirty="0">
                    <a:latin typeface="宋体" panose="02010600030101010101" pitchFamily="2" charset="-122"/>
                    <a:ea typeface="宋体" panose="02010600030101010101" pitchFamily="2" charset="-122"/>
                  </a:rPr>
                  <a:t>。所以，路径看起来像 </a:t>
                </a:r>
                <a14:m>
                  <m:oMath xmlns:m="http://schemas.openxmlformats.org/officeDocument/2006/math">
                    <m:r>
                      <a:rPr lang="en-US" altLang="zh-CN" b="0" i="1" smtClean="0">
                        <a:latin typeface="Cambria Math" panose="02040503050406030204" pitchFamily="18" charset="0"/>
                        <a:ea typeface="宋体" panose="02010600030101010101" pitchFamily="2" charset="-122"/>
                      </a:rPr>
                      <m:t>𝑓</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𝑠</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𝑡</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两种方法</a:t>
                </a:r>
                <a:r>
                  <a:rPr lang="en-US" altLang="zh-CN" dirty="0">
                    <a:latin typeface="宋体" panose="02010600030101010101" pitchFamily="2" charset="-122"/>
                    <a:ea typeface="宋体" panose="02010600030101010101" pitchFamily="2" charset="-122"/>
                  </a:rPr>
                  <a:t>:</a:t>
                </a: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预处理 </a:t>
                </a:r>
                <a14:m>
                  <m:oMath xmlns:m="http://schemas.openxmlformats.org/officeDocument/2006/math">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𝐴</m:t>
                        </m:r>
                      </m:e>
                      <m:sup>
                        <m:r>
                          <a:rPr lang="en-US" altLang="zh-CN" b="0" i="1" smtClean="0">
                            <a:latin typeface="Cambria Math" panose="02040503050406030204" pitchFamily="18" charset="0"/>
                            <a:ea typeface="宋体" panose="02010600030101010101" pitchFamily="2" charset="-122"/>
                          </a:rPr>
                          <m:t>2</m:t>
                        </m:r>
                      </m:sup>
                    </m:sSup>
                  </m:oMath>
                </a14:m>
                <a:r>
                  <a:rPr lang="zh-CN" altLang="en-US" dirty="0">
                    <a:latin typeface="宋体" panose="02010600030101010101" pitchFamily="2" charset="-122"/>
                    <a:ea typeface="宋体" panose="02010600030101010101" pitchFamily="2" charset="-122"/>
                  </a:rPr>
                  <a:t> 个最短路， 空间消耗较大</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一边 </a:t>
                </a:r>
                <a:r>
                  <a:rPr lang="en-US" altLang="zh-CN" dirty="0">
                    <a:latin typeface="宋体" panose="02010600030101010101" pitchFamily="2" charset="-122"/>
                    <a:ea typeface="宋体" panose="02010600030101010101" pitchFamily="2" charset="-122"/>
                  </a:rPr>
                  <a:t>Query </a:t>
                </a:r>
                <a:r>
                  <a:rPr lang="zh-CN" altLang="en-US" dirty="0">
                    <a:latin typeface="宋体" panose="02010600030101010101" pitchFamily="2" charset="-122"/>
                    <a:ea typeface="宋体" panose="02010600030101010101" pitchFamily="2" charset="-122"/>
                  </a:rPr>
                  <a:t>一边预处理</a:t>
                </a:r>
              </a:p>
            </p:txBody>
          </p:sp>
        </mc:Choice>
        <mc:Fallback xmlns="">
          <p:sp>
            <p:nvSpPr>
              <p:cNvPr id="3" name="内容占位符 2">
                <a:extLst>
                  <a:ext uri="{FF2B5EF4-FFF2-40B4-BE49-F238E27FC236}">
                    <a16:creationId xmlns:a16="http://schemas.microsoft.com/office/drawing/2014/main" id="{7CA17FD5-CDEB-49A5-BF65-C627AE8ABBA2}"/>
                  </a:ext>
                </a:extLst>
              </p:cNvPr>
              <p:cNvSpPr>
                <a:spLocks noGrp="1" noRot="1" noChangeAspect="1" noMove="1" noResize="1" noEditPoints="1" noAdjustHandles="1" noChangeArrowheads="1" noChangeShapeType="1" noTextEdit="1"/>
              </p:cNvSpPr>
              <p:nvPr>
                <p:ph idx="1"/>
              </p:nvPr>
            </p:nvSpPr>
            <p:spPr>
              <a:blipFill>
                <a:blip r:embed="rId2"/>
                <a:stretch>
                  <a:fillRect l="-142" t="-785" r="-11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1843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D7AB9-9F66-471F-8198-D033C3F5E11E}"/>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179B1553-0C6E-46CD-8AFB-BCDADEA14F52}"/>
              </a:ext>
            </a:extLst>
          </p:cNvPr>
          <p:cNvSpPr>
            <a:spLocks noGrp="1"/>
          </p:cNvSpPr>
          <p:nvPr>
            <p:ph idx="1"/>
          </p:nvPr>
        </p:nvSpPr>
        <p:spPr/>
        <p:txBody>
          <a:bodyPr>
            <a:normAutofit fontScale="92500" lnSpcReduction="20000"/>
          </a:bodyPr>
          <a:lstStyle/>
          <a:p>
            <a:r>
              <a:rPr lang="en-US" altLang="zh-CN" dirty="0"/>
              <a:t>Problem 1 CF1863E</a:t>
            </a:r>
          </a:p>
          <a:p>
            <a:r>
              <a:rPr lang="en-US" altLang="zh-CN" dirty="0"/>
              <a:t>Problem 2 CF1674G</a:t>
            </a:r>
          </a:p>
          <a:p>
            <a:r>
              <a:rPr lang="en-US" altLang="zh-CN" dirty="0"/>
              <a:t>Problem 3 CF1672F1</a:t>
            </a:r>
          </a:p>
          <a:p>
            <a:r>
              <a:rPr lang="en-US" altLang="zh-CN" dirty="0"/>
              <a:t>Problem 4 HDU 3666</a:t>
            </a:r>
          </a:p>
          <a:p>
            <a:r>
              <a:rPr lang="en-US" altLang="zh-CN" dirty="0"/>
              <a:t>Problem 6 CF Gym 102798F</a:t>
            </a:r>
          </a:p>
          <a:p>
            <a:r>
              <a:rPr lang="en-US" altLang="zh-CN" dirty="0"/>
              <a:t>Problem 7 CF Gym 101221G</a:t>
            </a:r>
          </a:p>
          <a:p>
            <a:r>
              <a:rPr lang="en-US" altLang="zh-CN" dirty="0"/>
              <a:t>Problem 8 CF 1000E</a:t>
            </a:r>
          </a:p>
          <a:p>
            <a:r>
              <a:rPr lang="en-US" altLang="zh-CN" dirty="0"/>
              <a:t>Problem 9 CF 1065D</a:t>
            </a:r>
          </a:p>
          <a:p>
            <a:r>
              <a:rPr lang="en-US" altLang="zh-CN" dirty="0"/>
              <a:t>Problem 10 HDU 3836</a:t>
            </a:r>
          </a:p>
          <a:p>
            <a:r>
              <a:rPr lang="en-US" altLang="zh-CN" dirty="0"/>
              <a:t>Problem 11 CF 1857G</a:t>
            </a:r>
          </a:p>
          <a:p>
            <a:r>
              <a:rPr lang="en-US" altLang="zh-CN" dirty="0"/>
              <a:t>Problem 12 CF 1860E</a:t>
            </a:r>
            <a:endParaRPr lang="zh-CN" altLang="en-US" dirty="0"/>
          </a:p>
          <a:p>
            <a:endParaRPr lang="en-US" altLang="zh-CN" dirty="0"/>
          </a:p>
        </p:txBody>
      </p:sp>
    </p:spTree>
    <p:extLst>
      <p:ext uri="{BB962C8B-B14F-4D97-AF65-F5344CB8AC3E}">
        <p14:creationId xmlns:p14="http://schemas.microsoft.com/office/powerpoint/2010/main" val="387832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252AB-7D9A-D377-346C-FA2A39EB222F}"/>
              </a:ext>
            </a:extLst>
          </p:cNvPr>
          <p:cNvSpPr>
            <a:spLocks noGrp="1"/>
          </p:cNvSpPr>
          <p:nvPr>
            <p:ph type="title"/>
          </p:nvPr>
        </p:nvSpPr>
        <p:spPr/>
        <p:txBody>
          <a:bodyPr/>
          <a:lstStyle/>
          <a:p>
            <a:r>
              <a:rPr kumimoji="1" lang="zh-CN" altLang="en-US" dirty="0"/>
              <a:t>知识点回顾</a:t>
            </a:r>
          </a:p>
        </p:txBody>
      </p:sp>
      <p:sp>
        <p:nvSpPr>
          <p:cNvPr id="3" name="内容占位符 2">
            <a:extLst>
              <a:ext uri="{FF2B5EF4-FFF2-40B4-BE49-F238E27FC236}">
                <a16:creationId xmlns:a16="http://schemas.microsoft.com/office/drawing/2014/main" id="{7077CFBC-3229-E73F-9BB6-157E88E3D116}"/>
              </a:ext>
            </a:extLst>
          </p:cNvPr>
          <p:cNvSpPr>
            <a:spLocks noGrp="1"/>
          </p:cNvSpPr>
          <p:nvPr>
            <p:ph idx="1"/>
          </p:nvPr>
        </p:nvSpPr>
        <p:spPr/>
        <p:txBody>
          <a:bodyPr/>
          <a:lstStyle/>
          <a:p>
            <a:r>
              <a:rPr kumimoji="1" lang="zh-CN" altLang="en-US" dirty="0">
                <a:latin typeface="SimSun" panose="02010600030101010101" pitchFamily="2" charset="-122"/>
                <a:ea typeface="SimSun" panose="02010600030101010101" pitchFamily="2" charset="-122"/>
              </a:rPr>
              <a:t>强连通</a:t>
            </a:r>
            <a:r>
              <a:rPr kumimoji="1" lang="en-US" altLang="zh-CN" dirty="0">
                <a:latin typeface="SimSun" panose="02010600030101010101" pitchFamily="2" charset="-122"/>
                <a:ea typeface="SimSun" panose="02010600030101010101" pitchFamily="2" charset="-122"/>
              </a:rPr>
              <a:t>:</a:t>
            </a:r>
          </a:p>
          <a:p>
            <a:pPr lvl="1"/>
            <a:r>
              <a:rPr kumimoji="1" lang="zh-CN" altLang="en-US" dirty="0">
                <a:latin typeface="SimSun" panose="02010600030101010101" pitchFamily="2" charset="-122"/>
                <a:ea typeface="SimSun" panose="02010600030101010101" pitchFamily="2" charset="-122"/>
              </a:rPr>
              <a:t>定义</a:t>
            </a:r>
            <a:endParaRPr kumimoji="1" lang="en-US" altLang="zh-CN" dirty="0">
              <a:latin typeface="SimSun" panose="02010600030101010101" pitchFamily="2" charset="-122"/>
              <a:ea typeface="SimSun" panose="02010600030101010101" pitchFamily="2" charset="-122"/>
            </a:endParaRPr>
          </a:p>
          <a:p>
            <a:pPr lvl="1"/>
            <a:r>
              <a:rPr kumimoji="1" lang="en-US" altLang="zh-CN" dirty="0">
                <a:latin typeface="SimSun" panose="02010600030101010101" pitchFamily="2" charset="-122"/>
                <a:ea typeface="SimSun" panose="02010600030101010101" pitchFamily="2" charset="-122"/>
              </a:rPr>
              <a:t>Kosaraju or </a:t>
            </a:r>
            <a:r>
              <a:rPr kumimoji="1" lang="en-US" altLang="zh-CN" dirty="0" err="1">
                <a:latin typeface="SimSun" panose="02010600030101010101" pitchFamily="2" charset="-122"/>
                <a:ea typeface="SimSun" panose="02010600030101010101" pitchFamily="2" charset="-122"/>
              </a:rPr>
              <a:t>Tarjan</a:t>
            </a:r>
            <a:endParaRPr kumimoji="1" lang="en-US" altLang="zh-CN" dirty="0">
              <a:latin typeface="SimSun" panose="02010600030101010101" pitchFamily="2" charset="-122"/>
              <a:ea typeface="SimSun" panose="02010600030101010101" pitchFamily="2" charset="-122"/>
            </a:endParaRPr>
          </a:p>
          <a:p>
            <a:pPr lvl="1"/>
            <a:r>
              <a:rPr kumimoji="1" lang="zh-CN" altLang="en-US" dirty="0">
                <a:latin typeface="SimSun" panose="02010600030101010101" pitchFamily="2" charset="-122"/>
                <a:ea typeface="SimSun" panose="02010600030101010101" pitchFamily="2" charset="-122"/>
              </a:rPr>
              <a:t>算法正确性证明（一般来说不需要）</a:t>
            </a:r>
            <a:endParaRPr kumimoji="1" lang="en-US" altLang="zh-CN" dirty="0">
              <a:latin typeface="SimSun" panose="02010600030101010101" pitchFamily="2" charset="-122"/>
              <a:ea typeface="SimSun" panose="02010600030101010101" pitchFamily="2" charset="-122"/>
            </a:endParaRPr>
          </a:p>
          <a:p>
            <a:pPr lvl="1"/>
            <a:r>
              <a:rPr kumimoji="1" lang="zh-CN" altLang="en-US" dirty="0">
                <a:latin typeface="SimSun" panose="02010600030101010101" pitchFamily="2" charset="-122"/>
                <a:ea typeface="SimSun" panose="02010600030101010101" pitchFamily="2" charset="-122"/>
              </a:rPr>
              <a:t>一般来说会和</a:t>
            </a:r>
            <a:r>
              <a:rPr kumimoji="1" lang="en-US" altLang="zh-CN" dirty="0">
                <a:latin typeface="SimSun" panose="02010600030101010101" pitchFamily="2" charset="-122"/>
                <a:ea typeface="SimSun" panose="02010600030101010101" pitchFamily="2" charset="-122"/>
              </a:rPr>
              <a:t> DAG </a:t>
            </a:r>
            <a:r>
              <a:rPr kumimoji="1" lang="zh-CN" altLang="en-US" dirty="0">
                <a:latin typeface="SimSun" panose="02010600030101010101" pitchFamily="2" charset="-122"/>
                <a:ea typeface="SimSun" panose="02010600030101010101" pitchFamily="2" charset="-122"/>
              </a:rPr>
              <a:t>相关算法联合考察</a:t>
            </a:r>
            <a:endParaRPr kumimoji="1" lang="en-US" altLang="zh-CN" dirty="0">
              <a:latin typeface="SimSun" panose="02010600030101010101" pitchFamily="2" charset="-122"/>
              <a:ea typeface="SimSun" panose="02010600030101010101" pitchFamily="2" charset="-122"/>
            </a:endParaRPr>
          </a:p>
          <a:p>
            <a:r>
              <a:rPr kumimoji="1" lang="zh-CN" altLang="en-US" dirty="0">
                <a:latin typeface="SimSun" panose="02010600030101010101" pitchFamily="2" charset="-122"/>
                <a:ea typeface="SimSun" panose="02010600030101010101" pitchFamily="2" charset="-122"/>
              </a:rPr>
              <a:t>双连通</a:t>
            </a:r>
            <a:r>
              <a:rPr kumimoji="1" lang="en-US" altLang="zh-CN" dirty="0">
                <a:latin typeface="SimSun" panose="02010600030101010101" pitchFamily="2" charset="-122"/>
                <a:ea typeface="SimSun" panose="02010600030101010101" pitchFamily="2" charset="-122"/>
              </a:rPr>
              <a:t>:</a:t>
            </a:r>
          </a:p>
          <a:p>
            <a:pPr lvl="1"/>
            <a:r>
              <a:rPr kumimoji="1" lang="zh-CN" altLang="en-US" dirty="0">
                <a:latin typeface="SimSun" panose="02010600030101010101" pitchFamily="2" charset="-122"/>
                <a:ea typeface="SimSun" panose="02010600030101010101" pitchFamily="2" charset="-122"/>
              </a:rPr>
              <a:t>定义</a:t>
            </a:r>
            <a:endParaRPr kumimoji="1" lang="en-US" altLang="zh-CN" dirty="0">
              <a:latin typeface="SimSun" panose="02010600030101010101" pitchFamily="2" charset="-122"/>
              <a:ea typeface="SimSun" panose="02010600030101010101" pitchFamily="2" charset="-122"/>
            </a:endParaRPr>
          </a:p>
          <a:p>
            <a:pPr lvl="1"/>
            <a:r>
              <a:rPr kumimoji="1" lang="zh-CN" altLang="en-US" dirty="0">
                <a:latin typeface="SimSun" panose="02010600030101010101" pitchFamily="2" charset="-122"/>
                <a:ea typeface="SimSun" panose="02010600030101010101" pitchFamily="2" charset="-122"/>
              </a:rPr>
              <a:t>算法</a:t>
            </a:r>
            <a:r>
              <a:rPr kumimoji="1" lang="en-US" altLang="zh-CN" dirty="0">
                <a:latin typeface="SimSun" panose="02010600030101010101" pitchFamily="2" charset="-122"/>
                <a:ea typeface="SimSun" panose="02010600030101010101" pitchFamily="2" charset="-122"/>
              </a:rPr>
              <a:t>: </a:t>
            </a:r>
            <a:r>
              <a:rPr kumimoji="1" lang="en-US" altLang="zh-CN" dirty="0" err="1">
                <a:latin typeface="SimSun" panose="02010600030101010101" pitchFamily="2" charset="-122"/>
                <a:ea typeface="SimSun" panose="02010600030101010101" pitchFamily="2" charset="-122"/>
              </a:rPr>
              <a:t>Tarjan</a:t>
            </a:r>
            <a:endParaRPr kumimoji="1" lang="en-US" altLang="zh-CN" dirty="0">
              <a:latin typeface="SimSun" panose="02010600030101010101" pitchFamily="2" charset="-122"/>
              <a:ea typeface="SimSun" panose="02010600030101010101" pitchFamily="2" charset="-122"/>
            </a:endParaRPr>
          </a:p>
          <a:p>
            <a:pPr lvl="1"/>
            <a:r>
              <a:rPr kumimoji="1" lang="zh-CN" altLang="en-US" dirty="0">
                <a:latin typeface="SimSun" panose="02010600030101010101" pitchFamily="2" charset="-122"/>
                <a:ea typeface="SimSun" panose="02010600030101010101" pitchFamily="2" charset="-122"/>
              </a:rPr>
              <a:t>缩点之后为森林</a:t>
            </a:r>
            <a:r>
              <a:rPr kumimoji="1" lang="en-US" altLang="zh-CN" dirty="0">
                <a:latin typeface="SimSun" panose="02010600030101010101" pitchFamily="2" charset="-122"/>
                <a:ea typeface="SimSun" panose="02010600030101010101" pitchFamily="2" charset="-122"/>
              </a:rPr>
              <a:t>, </a:t>
            </a:r>
            <a:r>
              <a:rPr kumimoji="1" lang="zh-CN" altLang="en-US" dirty="0">
                <a:latin typeface="SimSun" panose="02010600030101010101" pitchFamily="2" charset="-122"/>
                <a:ea typeface="SimSun" panose="02010600030101010101" pitchFamily="2" charset="-122"/>
              </a:rPr>
              <a:t>一般来说会和树型算法联合考察</a:t>
            </a:r>
            <a:endParaRPr kumimoji="1" lang="en-US" altLang="zh-CN" dirty="0">
              <a:latin typeface="SimSun" panose="02010600030101010101" pitchFamily="2" charset="-122"/>
              <a:ea typeface="SimSun" panose="02010600030101010101" pitchFamily="2" charset="-122"/>
            </a:endParaRPr>
          </a:p>
          <a:p>
            <a:pPr lvl="1"/>
            <a:endParaRPr kumimoji="1"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84534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36E78-2151-E01F-5558-85012BD1ED31}"/>
              </a:ext>
            </a:extLst>
          </p:cNvPr>
          <p:cNvSpPr>
            <a:spLocks noGrp="1"/>
          </p:cNvSpPr>
          <p:nvPr>
            <p:ph type="title"/>
          </p:nvPr>
        </p:nvSpPr>
        <p:spPr/>
        <p:txBody>
          <a:bodyPr/>
          <a:lstStyle/>
          <a:p>
            <a:r>
              <a:rPr kumimoji="1" lang="zh-CN" altLang="en-US" dirty="0"/>
              <a:t>知识点回顾</a:t>
            </a:r>
          </a:p>
        </p:txBody>
      </p:sp>
      <p:sp>
        <p:nvSpPr>
          <p:cNvPr id="3" name="内容占位符 2">
            <a:extLst>
              <a:ext uri="{FF2B5EF4-FFF2-40B4-BE49-F238E27FC236}">
                <a16:creationId xmlns:a16="http://schemas.microsoft.com/office/drawing/2014/main" id="{E265AAFD-D6E2-6BCD-3DF5-3A166B8A7153}"/>
              </a:ext>
            </a:extLst>
          </p:cNvPr>
          <p:cNvSpPr>
            <a:spLocks noGrp="1"/>
          </p:cNvSpPr>
          <p:nvPr>
            <p:ph idx="1"/>
          </p:nvPr>
        </p:nvSpPr>
        <p:spPr/>
        <p:txBody>
          <a:bodyPr/>
          <a:lstStyle/>
          <a:p>
            <a:r>
              <a:rPr kumimoji="1" lang="en-US" altLang="zh-CN" dirty="0">
                <a:latin typeface="SimSun" panose="02010600030101010101" pitchFamily="2" charset="-122"/>
                <a:ea typeface="SimSun" panose="02010600030101010101" pitchFamily="2" charset="-122"/>
              </a:rPr>
              <a:t>2-SAT:</a:t>
            </a:r>
          </a:p>
          <a:p>
            <a:pPr lvl="1"/>
            <a:r>
              <a:rPr kumimoji="1" lang="zh-CN" altLang="en-US" dirty="0">
                <a:latin typeface="SimSun" panose="02010600030101010101" pitchFamily="2" charset="-122"/>
                <a:ea typeface="SimSun" panose="02010600030101010101" pitchFamily="2" charset="-122"/>
              </a:rPr>
              <a:t>问题定义</a:t>
            </a:r>
            <a:endParaRPr kumimoji="1" lang="en-US" altLang="zh-CN" dirty="0">
              <a:latin typeface="SimSun" panose="02010600030101010101" pitchFamily="2" charset="-122"/>
              <a:ea typeface="SimSun" panose="02010600030101010101" pitchFamily="2" charset="-122"/>
            </a:endParaRPr>
          </a:p>
          <a:p>
            <a:pPr lvl="1"/>
            <a:r>
              <a:rPr kumimoji="1" lang="zh-CN" altLang="en-US" dirty="0">
                <a:latin typeface="SimSun" panose="02010600030101010101" pitchFamily="2" charset="-122"/>
                <a:ea typeface="SimSun" panose="02010600030101010101" pitchFamily="2" charset="-122"/>
              </a:rPr>
              <a:t>如何建模</a:t>
            </a:r>
            <a:r>
              <a:rPr kumimoji="1" lang="en-US" altLang="zh-CN" dirty="0">
                <a:latin typeface="SimSun" panose="02010600030101010101" pitchFamily="2" charset="-122"/>
                <a:ea typeface="SimSun" panose="02010600030101010101" pitchFamily="2" charset="-122"/>
              </a:rPr>
              <a:t>? </a:t>
            </a:r>
            <a:r>
              <a:rPr kumimoji="1" lang="zh-CN" altLang="en-US" dirty="0">
                <a:latin typeface="SimSun" panose="02010600030101010101" pitchFamily="2" charset="-122"/>
                <a:ea typeface="SimSun" panose="02010600030101010101" pitchFamily="2" charset="-122"/>
              </a:rPr>
              <a:t>建模的几何意义</a:t>
            </a:r>
            <a:r>
              <a:rPr kumimoji="1" lang="en-US" altLang="zh-CN" dirty="0">
                <a:latin typeface="SimSun" panose="02010600030101010101" pitchFamily="2" charset="-122"/>
                <a:ea typeface="SimSun" panose="02010600030101010101" pitchFamily="2" charset="-122"/>
              </a:rPr>
              <a:t>?</a:t>
            </a:r>
          </a:p>
          <a:p>
            <a:pPr lvl="1"/>
            <a:r>
              <a:rPr kumimoji="1" lang="zh-CN" altLang="en-US" dirty="0">
                <a:latin typeface="SimSun" panose="02010600030101010101" pitchFamily="2" charset="-122"/>
                <a:ea typeface="SimSun" panose="02010600030101010101" pitchFamily="2" charset="-122"/>
              </a:rPr>
              <a:t>判断是否有解的条件</a:t>
            </a:r>
            <a:r>
              <a:rPr kumimoji="1" lang="en-US" altLang="zh-CN" dirty="0">
                <a:latin typeface="SimSun" panose="02010600030101010101" pitchFamily="2" charset="-122"/>
                <a:ea typeface="SimSun" panose="02010600030101010101" pitchFamily="2" charset="-122"/>
              </a:rPr>
              <a:t>? </a:t>
            </a:r>
            <a:r>
              <a:rPr kumimoji="1" lang="zh-CN" altLang="en-US" dirty="0">
                <a:latin typeface="SimSun" panose="02010600030101010101" pitchFamily="2" charset="-122"/>
                <a:ea typeface="SimSun" panose="02010600030101010101" pitchFamily="2" charset="-122"/>
              </a:rPr>
              <a:t>如何构造一个解</a:t>
            </a:r>
            <a:r>
              <a:rPr kumimoji="1" lang="en-US" altLang="zh-CN" dirty="0">
                <a:latin typeface="SimSun" panose="02010600030101010101" pitchFamily="2" charset="-122"/>
                <a:ea typeface="SimSun" panose="02010600030101010101" pitchFamily="2" charset="-122"/>
              </a:rPr>
              <a:t>?</a:t>
            </a:r>
          </a:p>
          <a:p>
            <a:pPr lvl="1"/>
            <a:r>
              <a:rPr kumimoji="1" lang="en-US" altLang="zh-CN" dirty="0">
                <a:latin typeface="SimSun" panose="02010600030101010101" pitchFamily="2" charset="-122"/>
                <a:ea typeface="SimSun" panose="02010600030101010101" pitchFamily="2" charset="-122"/>
              </a:rPr>
              <a:t>3-SAT </a:t>
            </a:r>
            <a:r>
              <a:rPr kumimoji="1" lang="zh-CN" altLang="en-US" dirty="0">
                <a:latin typeface="SimSun" panose="02010600030101010101" pitchFamily="2" charset="-122"/>
                <a:ea typeface="SimSun" panose="02010600030101010101" pitchFamily="2" charset="-122"/>
              </a:rPr>
              <a:t>的</a:t>
            </a:r>
            <a:r>
              <a:rPr kumimoji="1" lang="en-US" altLang="zh-CN" dirty="0">
                <a:latin typeface="SimSun" panose="02010600030101010101" pitchFamily="2" charset="-122"/>
                <a:ea typeface="SimSun" panose="02010600030101010101" pitchFamily="2" charset="-122"/>
              </a:rPr>
              <a:t> NP-hardness</a:t>
            </a:r>
            <a:endParaRPr kumimoji="1"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522927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1B614-AB08-F882-C859-D337F45383B5}"/>
              </a:ext>
            </a:extLst>
          </p:cNvPr>
          <p:cNvSpPr>
            <a:spLocks noGrp="1"/>
          </p:cNvSpPr>
          <p:nvPr>
            <p:ph type="title"/>
          </p:nvPr>
        </p:nvSpPr>
        <p:spPr/>
        <p:txBody>
          <a:bodyPr/>
          <a:lstStyle/>
          <a:p>
            <a:r>
              <a:rPr kumimoji="1" lang="zh-CN" altLang="en-US" dirty="0"/>
              <a:t>知识点回顾</a:t>
            </a:r>
          </a:p>
        </p:txBody>
      </p:sp>
      <p:sp>
        <p:nvSpPr>
          <p:cNvPr id="3" name="内容占位符 2">
            <a:extLst>
              <a:ext uri="{FF2B5EF4-FFF2-40B4-BE49-F238E27FC236}">
                <a16:creationId xmlns:a16="http://schemas.microsoft.com/office/drawing/2014/main" id="{778FA732-5D96-41EE-614F-3801FD6FA2A6}"/>
              </a:ext>
            </a:extLst>
          </p:cNvPr>
          <p:cNvSpPr>
            <a:spLocks noGrp="1"/>
          </p:cNvSpPr>
          <p:nvPr>
            <p:ph idx="1"/>
          </p:nvPr>
        </p:nvSpPr>
        <p:spPr/>
        <p:txBody>
          <a:bodyPr/>
          <a:lstStyle/>
          <a:p>
            <a:r>
              <a:rPr kumimoji="1" lang="zh-CN" altLang="en-US" dirty="0">
                <a:latin typeface="SimSun" panose="02010600030101010101" pitchFamily="2" charset="-122"/>
                <a:ea typeface="SimSun" panose="02010600030101010101" pitchFamily="2" charset="-122"/>
              </a:rPr>
              <a:t>差分约束</a:t>
            </a:r>
            <a:r>
              <a:rPr kumimoji="1" lang="en-US" altLang="zh-CN" dirty="0">
                <a:latin typeface="SimSun" panose="02010600030101010101" pitchFamily="2" charset="-122"/>
                <a:ea typeface="SimSun" panose="02010600030101010101" pitchFamily="2" charset="-122"/>
              </a:rPr>
              <a:t>:</a:t>
            </a:r>
          </a:p>
          <a:p>
            <a:pPr lvl="1"/>
            <a:r>
              <a:rPr kumimoji="1" lang="zh-CN" altLang="en-US" dirty="0">
                <a:latin typeface="SimSun" panose="02010600030101010101" pitchFamily="2" charset="-122"/>
                <a:ea typeface="SimSun" panose="02010600030101010101" pitchFamily="2" charset="-122"/>
              </a:rPr>
              <a:t>问题定义</a:t>
            </a:r>
            <a:endParaRPr kumimoji="1" lang="en-US" altLang="zh-CN" dirty="0">
              <a:latin typeface="SimSun" panose="02010600030101010101" pitchFamily="2" charset="-122"/>
              <a:ea typeface="SimSun" panose="02010600030101010101" pitchFamily="2" charset="-122"/>
            </a:endParaRPr>
          </a:p>
          <a:p>
            <a:pPr lvl="1"/>
            <a:r>
              <a:rPr kumimoji="1" lang="zh-CN" altLang="en-US" dirty="0">
                <a:latin typeface="SimSun" panose="02010600030101010101" pitchFamily="2" charset="-122"/>
                <a:ea typeface="SimSun" panose="02010600030101010101" pitchFamily="2" charset="-122"/>
              </a:rPr>
              <a:t>如何建模？ 建模的几何意义？</a:t>
            </a:r>
            <a:endParaRPr kumimoji="1" lang="en-US" altLang="zh-CN" dirty="0">
              <a:latin typeface="SimSun" panose="02010600030101010101" pitchFamily="2" charset="-122"/>
              <a:ea typeface="SimSun" panose="02010600030101010101" pitchFamily="2" charset="-122"/>
            </a:endParaRPr>
          </a:p>
          <a:p>
            <a:pPr lvl="1"/>
            <a:r>
              <a:rPr kumimoji="1" lang="zh-CN" altLang="en-US" dirty="0">
                <a:latin typeface="SimSun" panose="02010600030101010101" pitchFamily="2" charset="-122"/>
                <a:ea typeface="SimSun" panose="02010600030101010101" pitchFamily="2" charset="-122"/>
              </a:rPr>
              <a:t>判断是否有解的条件？ 如何求解最优解</a:t>
            </a:r>
            <a:r>
              <a:rPr kumimoji="1" lang="en-US" altLang="zh-CN" dirty="0">
                <a:latin typeface="SimSun" panose="02010600030101010101" pitchFamily="2" charset="-122"/>
                <a:ea typeface="SimSun" panose="02010600030101010101" pitchFamily="2" charset="-122"/>
              </a:rPr>
              <a:t>?</a:t>
            </a:r>
          </a:p>
          <a:p>
            <a:pPr lvl="1"/>
            <a:endParaRPr kumimoji="1"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419363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C4D48-5FA7-7592-AE14-898E719285D1}"/>
              </a:ext>
            </a:extLst>
          </p:cNvPr>
          <p:cNvSpPr>
            <a:spLocks noGrp="1"/>
          </p:cNvSpPr>
          <p:nvPr>
            <p:ph type="title"/>
          </p:nvPr>
        </p:nvSpPr>
        <p:spPr/>
        <p:txBody>
          <a:bodyPr/>
          <a:lstStyle/>
          <a:p>
            <a:r>
              <a:rPr kumimoji="1" lang="zh-CN" altLang="en-US" dirty="0"/>
              <a:t>解题流程</a:t>
            </a:r>
          </a:p>
        </p:txBody>
      </p:sp>
      <p:sp>
        <p:nvSpPr>
          <p:cNvPr id="3" name="内容占位符 2">
            <a:extLst>
              <a:ext uri="{FF2B5EF4-FFF2-40B4-BE49-F238E27FC236}">
                <a16:creationId xmlns:a16="http://schemas.microsoft.com/office/drawing/2014/main" id="{011926EC-FC8B-E424-863C-6EFCF4CAEE1C}"/>
              </a:ext>
            </a:extLst>
          </p:cNvPr>
          <p:cNvSpPr>
            <a:spLocks noGrp="1"/>
          </p:cNvSpPr>
          <p:nvPr>
            <p:ph idx="1"/>
          </p:nvPr>
        </p:nvSpPr>
        <p:spPr/>
        <p:txBody>
          <a:bodyPr/>
          <a:lstStyle/>
          <a:p>
            <a:r>
              <a:rPr kumimoji="1" lang="zh-CN" altLang="en-US" dirty="0">
                <a:latin typeface="SimSun" panose="02010600030101010101" pitchFamily="2" charset="-122"/>
                <a:ea typeface="SimSun" panose="02010600030101010101" pitchFamily="2" charset="-122"/>
              </a:rPr>
              <a:t>建模</a:t>
            </a:r>
            <a:r>
              <a:rPr kumimoji="1" lang="en-US" altLang="zh-CN" dirty="0">
                <a:latin typeface="SimSun" panose="02010600030101010101" pitchFamily="2" charset="-122"/>
                <a:ea typeface="SimSun" panose="02010600030101010101" pitchFamily="2" charset="-122"/>
              </a:rPr>
              <a:t>: </a:t>
            </a:r>
            <a:r>
              <a:rPr kumimoji="1" lang="zh-CN" altLang="en-US" dirty="0">
                <a:latin typeface="SimSun" panose="02010600030101010101" pitchFamily="2" charset="-122"/>
                <a:ea typeface="SimSun" panose="02010600030101010101" pitchFamily="2" charset="-122"/>
              </a:rPr>
              <a:t>抽象成图论语言</a:t>
            </a:r>
            <a:endParaRPr kumimoji="1" lang="en-US" altLang="zh-CN" dirty="0">
              <a:latin typeface="SimSun" panose="02010600030101010101" pitchFamily="2" charset="-122"/>
              <a:ea typeface="SimSun" panose="02010600030101010101" pitchFamily="2" charset="-122"/>
            </a:endParaRPr>
          </a:p>
          <a:p>
            <a:pPr lvl="1"/>
            <a:r>
              <a:rPr kumimoji="1" lang="zh-CN" altLang="en-US" dirty="0">
                <a:latin typeface="SimSun" panose="02010600030101010101" pitchFamily="2" charset="-122"/>
                <a:ea typeface="SimSun" panose="02010600030101010101" pitchFamily="2" charset="-122"/>
              </a:rPr>
              <a:t>关系</a:t>
            </a:r>
            <a:r>
              <a:rPr kumimoji="1" lang="en-US" altLang="zh-CN" dirty="0">
                <a:latin typeface="SimSun" panose="02010600030101010101" pitchFamily="2" charset="-122"/>
                <a:ea typeface="SimSun" panose="02010600030101010101" pitchFamily="2" charset="-122"/>
              </a:rPr>
              <a:t>, </a:t>
            </a:r>
            <a:r>
              <a:rPr kumimoji="1" lang="zh-CN" altLang="en-US" dirty="0">
                <a:latin typeface="SimSun" panose="02010600030101010101" pitchFamily="2" charset="-122"/>
                <a:ea typeface="SimSun" panose="02010600030101010101" pitchFamily="2" charset="-122"/>
              </a:rPr>
              <a:t>前置</a:t>
            </a:r>
            <a:r>
              <a:rPr kumimoji="1" lang="en-US" altLang="zh-CN" dirty="0">
                <a:latin typeface="SimSun" panose="02010600030101010101" pitchFamily="2" charset="-122"/>
                <a:ea typeface="SimSun" panose="02010600030101010101" pitchFamily="2" charset="-122"/>
              </a:rPr>
              <a:t>, </a:t>
            </a:r>
            <a:r>
              <a:rPr kumimoji="1" lang="zh-CN" altLang="en-US" dirty="0">
                <a:latin typeface="SimSun" panose="02010600030101010101" pitchFamily="2" charset="-122"/>
                <a:ea typeface="SimSun" panose="02010600030101010101" pitchFamily="2" charset="-122"/>
              </a:rPr>
              <a:t>道路</a:t>
            </a:r>
            <a:r>
              <a:rPr kumimoji="1" lang="en-US" altLang="zh-CN" dirty="0">
                <a:latin typeface="SimSun" panose="02010600030101010101" pitchFamily="2" charset="-122"/>
                <a:ea typeface="SimSun" panose="02010600030101010101" pitchFamily="2" charset="-122"/>
              </a:rPr>
              <a:t>,...</a:t>
            </a:r>
          </a:p>
          <a:p>
            <a:pPr lvl="1"/>
            <a:r>
              <a:rPr kumimoji="1" lang="zh-CN" altLang="en-US" dirty="0">
                <a:latin typeface="SimSun" panose="02010600030101010101" pitchFamily="2" charset="-122"/>
                <a:ea typeface="SimSun" panose="02010600030101010101" pitchFamily="2" charset="-122"/>
              </a:rPr>
              <a:t>动态规划状态</a:t>
            </a:r>
            <a:r>
              <a:rPr kumimoji="1" lang="en-US" altLang="zh-CN" dirty="0">
                <a:latin typeface="SimSun" panose="02010600030101010101" pitchFamily="2" charset="-122"/>
                <a:ea typeface="SimSun" panose="02010600030101010101" pitchFamily="2" charset="-122"/>
              </a:rPr>
              <a:t>, </a:t>
            </a:r>
            <a:r>
              <a:rPr kumimoji="1" lang="zh-CN" altLang="en-US" dirty="0">
                <a:latin typeface="SimSun" panose="02010600030101010101" pitchFamily="2" charset="-122"/>
                <a:ea typeface="SimSun" panose="02010600030101010101" pitchFamily="2" charset="-122"/>
              </a:rPr>
              <a:t>一些二元组</a:t>
            </a:r>
            <a:r>
              <a:rPr kumimoji="1" lang="en-US" altLang="zh-C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置换</a:t>
            </a:r>
            <a:r>
              <a:rPr kumimoji="1" lang="en-US" altLang="zh-C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a:t>
            </a:r>
            <a:r>
              <a:rPr kumimoji="1" lang="en-US" altLang="zh-CN" dirty="0">
                <a:latin typeface="SimSun" panose="02010600030101010101" pitchFamily="2" charset="-122"/>
                <a:ea typeface="SimSun" panose="02010600030101010101" pitchFamily="2" charset="-122"/>
              </a:rPr>
              <a:t>...</a:t>
            </a:r>
          </a:p>
          <a:p>
            <a:r>
              <a:rPr kumimoji="1" lang="zh-CN" altLang="en-US" dirty="0">
                <a:latin typeface="SimSun" panose="02010600030101010101" pitchFamily="2" charset="-122"/>
                <a:ea typeface="SimSun" panose="02010600030101010101" pitchFamily="2" charset="-122"/>
              </a:rPr>
              <a:t>解题</a:t>
            </a:r>
            <a:r>
              <a:rPr kumimoji="1" lang="en-US" altLang="zh-CN" dirty="0">
                <a:latin typeface="SimSun" panose="02010600030101010101" pitchFamily="2" charset="-122"/>
                <a:ea typeface="SimSun" panose="02010600030101010101" pitchFamily="2" charset="-122"/>
              </a:rPr>
              <a:t>: </a:t>
            </a:r>
            <a:r>
              <a:rPr kumimoji="1" lang="zh-CN" altLang="en-US" dirty="0">
                <a:latin typeface="SimSun" panose="02010600030101010101" pitchFamily="2" charset="-122"/>
                <a:ea typeface="SimSun" panose="02010600030101010101" pitchFamily="2" charset="-122"/>
              </a:rPr>
              <a:t>选取对应的图论算法</a:t>
            </a:r>
            <a:endParaRPr kumimoji="1" lang="en-US" altLang="zh-CN" dirty="0">
              <a:latin typeface="SimSun" panose="02010600030101010101" pitchFamily="2" charset="-122"/>
              <a:ea typeface="SimSun" panose="02010600030101010101" pitchFamily="2" charset="-122"/>
            </a:endParaRPr>
          </a:p>
          <a:p>
            <a:r>
              <a:rPr kumimoji="1" lang="zh-CN" altLang="en-US" dirty="0">
                <a:latin typeface="SimSun" panose="02010600030101010101" pitchFamily="2" charset="-122"/>
                <a:ea typeface="SimSun" panose="02010600030101010101" pitchFamily="2" charset="-122"/>
              </a:rPr>
              <a:t>优化</a:t>
            </a:r>
            <a:r>
              <a:rPr kumimoji="1" lang="en-US" altLang="zh-CN" dirty="0">
                <a:latin typeface="SimSun" panose="02010600030101010101" pitchFamily="2" charset="-122"/>
                <a:ea typeface="SimSun" panose="02010600030101010101" pitchFamily="2" charset="-122"/>
              </a:rPr>
              <a:t>: </a:t>
            </a:r>
            <a:r>
              <a:rPr kumimoji="1" lang="zh-CN" altLang="en-US" dirty="0">
                <a:latin typeface="SimSun" panose="02010600030101010101" pitchFamily="2" charset="-122"/>
                <a:ea typeface="SimSun" panose="02010600030101010101" pitchFamily="2" charset="-122"/>
              </a:rPr>
              <a:t>分析题目的特殊性质</a:t>
            </a:r>
            <a:r>
              <a:rPr kumimoji="1" lang="en-US" altLang="zh-C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 优化复杂度</a:t>
            </a:r>
            <a:endParaRPr kumimoji="1" lang="en-US" altLang="zh-CN"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576752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D7F0B-A824-4AF9-BFCE-6AA92C787379}"/>
              </a:ext>
            </a:extLst>
          </p:cNvPr>
          <p:cNvSpPr>
            <a:spLocks noGrp="1"/>
          </p:cNvSpPr>
          <p:nvPr>
            <p:ph type="title"/>
          </p:nvPr>
        </p:nvSpPr>
        <p:spPr/>
        <p:txBody>
          <a:bodyPr/>
          <a:lstStyle/>
          <a:p>
            <a:r>
              <a:rPr lang="en-US" altLang="zh-CN" dirty="0"/>
              <a:t>Problem 1 </a:t>
            </a:r>
            <a:r>
              <a:rPr lang="en-US" altLang="zh-CN" dirty="0" err="1"/>
              <a:t>SpeedRun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8C4E08-3300-4E4B-9037-A4E4604261F6}"/>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你正在玩一个视频游戏。游戏中有</a:t>
                </a:r>
                <a14:m>
                  <m:oMath xmlns:m="http://schemas.openxmlformats.org/officeDocument/2006/math">
                    <m:r>
                      <a:rPr lang="zh-CN" altLang="en-US" i="1" dirty="0" smtClean="0">
                        <a:latin typeface="Cambria Math" panose="02040503050406030204" pitchFamily="18" charset="0"/>
                        <a:ea typeface="宋体" panose="02010600030101010101" pitchFamily="2" charset="-122"/>
                      </a:rPr>
                      <m:t> </m:t>
                    </m:r>
                    <m:r>
                      <a:rPr lang="en-US" altLang="zh-CN" i="1" dirty="0" smtClean="0">
                        <a:latin typeface="Cambria Math" panose="02040503050406030204" pitchFamily="18" charset="0"/>
                        <a:ea typeface="宋体" panose="02010600030101010101" pitchFamily="2" charset="-122"/>
                      </a:rPr>
                      <m:t>𝑛</m:t>
                    </m:r>
                    <m:r>
                      <a:rPr lang="en-US" altLang="zh-CN" i="1" dirty="0" smtClean="0">
                        <a:latin typeface="Cambria Math" panose="02040503050406030204" pitchFamily="18" charset="0"/>
                        <a:ea typeface="宋体" panose="02010600030101010101" pitchFamily="2" charset="-122"/>
                      </a:rPr>
                      <m:t> </m:t>
                    </m:r>
                  </m:oMath>
                </a14:m>
                <a:r>
                  <a:rPr lang="zh-CN" altLang="en-US" dirty="0">
                    <a:latin typeface="宋体" panose="02010600030101010101" pitchFamily="2" charset="-122"/>
                    <a:ea typeface="宋体" panose="02010600030101010101" pitchFamily="2" charset="-122"/>
                  </a:rPr>
                  <a:t>个任务需要完成。然而，第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𝑗</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个任务只能在游戏日的第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h</m:t>
                        </m:r>
                      </m:e>
                      <m:sub>
                        <m:r>
                          <a:rPr lang="en-US" altLang="zh-CN" b="0" i="1" smtClean="0">
                            <a:latin typeface="Cambria Math" panose="02040503050406030204" pitchFamily="18" charset="0"/>
                            <a:ea typeface="宋体" panose="02010600030101010101" pitchFamily="2" charset="-122"/>
                          </a:rPr>
                          <m:t>𝑗</m:t>
                        </m:r>
                      </m:sub>
                    </m:sSub>
                  </m:oMath>
                </a14:m>
                <a:r>
                  <a:rPr lang="zh-CN" altLang="en-US" dirty="0">
                    <a:latin typeface="宋体" panose="02010600030101010101" pitchFamily="2" charset="-122"/>
                    <a:ea typeface="宋体" panose="02010600030101010101" pitchFamily="2" charset="-122"/>
                  </a:rPr>
                  <a:t>小时开始时完成。一个游戏日有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𝑘</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小时。每个游戏日的小时数编号为 </a:t>
                </a:r>
                <a14:m>
                  <m:oMath xmlns:m="http://schemas.openxmlformats.org/officeDocument/2006/math">
                    <m:r>
                      <a:rPr lang="en-US" altLang="zh-CN" i="1" dirty="0" smtClean="0">
                        <a:latin typeface="Cambria Math" panose="02040503050406030204" pitchFamily="18" charset="0"/>
                        <a:ea typeface="宋体" panose="02010600030101010101" pitchFamily="2" charset="-122"/>
                      </a:rPr>
                      <m:t>0,1,…,</m:t>
                    </m:r>
                    <m:r>
                      <a:rPr lang="en-US" altLang="zh-CN" i="1" dirty="0" smtClean="0">
                        <a:latin typeface="Cambria Math" panose="02040503050406030204" pitchFamily="18" charset="0"/>
                        <a:ea typeface="宋体" panose="02010600030101010101" pitchFamily="2" charset="-122"/>
                      </a:rPr>
                      <m:t>𝑘</m:t>
                    </m:r>
                    <m:r>
                      <a:rPr lang="en-US" altLang="zh-CN" i="1" dirty="0"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。当第一天结束时，新的游戏日开始，依此类推。此外，任务之间存在依赖关系，也就是说，对于某些 </a:t>
                </a:r>
                <a14:m>
                  <m:oMath xmlns:m="http://schemas.openxmlformats.org/officeDocument/2006/math">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𝑏</m:t>
                            </m:r>
                          </m:e>
                          <m:sub>
                            <m:r>
                              <a:rPr lang="en-US" altLang="zh-CN" b="0" i="1" smtClean="0">
                                <a:latin typeface="Cambria Math" panose="02040503050406030204" pitchFamily="18" charset="0"/>
                                <a:ea typeface="宋体" panose="02010600030101010101" pitchFamily="2" charset="-122"/>
                              </a:rPr>
                              <m:t>𝑖</m:t>
                            </m:r>
                          </m:sub>
                        </m:sSub>
                      </m:e>
                    </m:d>
                  </m:oMath>
                </a14:m>
                <a:r>
                  <a:rPr lang="zh-CN" altLang="en-US" dirty="0">
                    <a:latin typeface="宋体" panose="02010600030101010101" pitchFamily="2" charset="-122"/>
                    <a:ea typeface="宋体" panose="02010600030101010101" pitchFamily="2" charset="-122"/>
                  </a:rPr>
                  <a:t> 对，</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𝑏</m:t>
                        </m:r>
                      </m:e>
                      <m:sub>
                        <m:r>
                          <a:rPr lang="en-US" altLang="zh-CN" b="0" i="1" smtClean="0">
                            <a:latin typeface="Cambria Math" panose="02040503050406030204" pitchFamily="18" charset="0"/>
                            <a:ea typeface="宋体" panose="02010600030101010101" pitchFamily="2" charset="-122"/>
                          </a:rPr>
                          <m:t>𝑖</m:t>
                        </m:r>
                      </m:sub>
                    </m:sSub>
                  </m:oMath>
                </a14:m>
                <a:r>
                  <a:rPr lang="zh-CN" altLang="en-US" dirty="0">
                    <a:latin typeface="宋体" panose="02010600030101010101" pitchFamily="2" charset="-122"/>
                    <a:ea typeface="宋体" panose="02010600030101010101" pitchFamily="2" charset="-122"/>
                  </a:rPr>
                  <a:t> 任务只能在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sub>
                    </m:sSub>
                  </m:oMath>
                </a14:m>
                <a:r>
                  <a:rPr lang="zh-CN" altLang="en-US" dirty="0">
                    <a:latin typeface="宋体" panose="02010600030101010101" pitchFamily="2" charset="-122"/>
                    <a:ea typeface="宋体" panose="02010600030101010101" pitchFamily="2" charset="-122"/>
                  </a:rPr>
                  <a:t> 任务之后完成。可以保证没有循环依赖关系，否则游戏将无法完成，也没有人会玩。你有足够的技能在可忽略的时间内完成任意数量的任务（也就是说，即使任务之间有依赖关系，你也可以在同一小时的开始时完成任意数量的任务）。</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你希望尽快完成所有任务。为此，你可以以任何有效顺序完成任务。完成时间等于完成最后一个任务的时间与以该顺序完成第一个任务的时间之间的差。找出完成游戏所需的最短时间。</a:t>
                </a:r>
                <a:endParaRPr lang="en-US" altLang="zh-CN" dirty="0">
                  <a:latin typeface="宋体" panose="02010600030101010101" pitchFamily="2" charset="-122"/>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2×10</m:t>
                        </m:r>
                      </m:e>
                      <m:sup>
                        <m:r>
                          <a:rPr lang="en-US" altLang="zh-CN" b="0" i="1" smtClean="0">
                            <a:latin typeface="Cambria Math" panose="02040503050406030204" pitchFamily="18" charset="0"/>
                            <a:ea typeface="宋体" panose="02010600030101010101" pitchFamily="2" charset="-122"/>
                          </a:rPr>
                          <m:t>5</m:t>
                        </m:r>
                      </m:sup>
                    </m:sSup>
                  </m:oMath>
                </a14:m>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828C4E08-3300-4E4B-9037-A4E4604261F6}"/>
                  </a:ext>
                </a:extLst>
              </p:cNvPr>
              <p:cNvSpPr>
                <a:spLocks noGrp="1" noRot="1" noChangeAspect="1" noMove="1" noResize="1" noEditPoints="1" noAdjustHandles="1" noChangeArrowheads="1" noChangeShapeType="1" noTextEdit="1"/>
              </p:cNvSpPr>
              <p:nvPr>
                <p:ph idx="1"/>
              </p:nvPr>
            </p:nvSpPr>
            <p:spPr>
              <a:blipFill>
                <a:blip r:embed="rId2"/>
                <a:stretch>
                  <a:fillRect l="-147" t="-651" r="-1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2354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2724</TotalTime>
  <Words>2159</Words>
  <Application>Microsoft Office PowerPoint</Application>
  <PresentationFormat>宽屏</PresentationFormat>
  <Paragraphs>227</Paragraphs>
  <Slides>42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等线</vt:lpstr>
      <vt:lpstr>方正姚体</vt:lpstr>
      <vt:lpstr>华文新魏</vt:lpstr>
      <vt:lpstr>宋体</vt:lpstr>
      <vt:lpstr>宋体</vt:lpstr>
      <vt:lpstr>Arial</vt:lpstr>
      <vt:lpstr>Cambria Math</vt:lpstr>
      <vt:lpstr>Trebuchet MS</vt:lpstr>
      <vt:lpstr>Wingdings 3</vt:lpstr>
      <vt:lpstr>平面</vt:lpstr>
      <vt:lpstr>图论解题1</vt:lpstr>
      <vt:lpstr>你可能需要会的图论知识</vt:lpstr>
      <vt:lpstr>知识点回顾</vt:lpstr>
      <vt:lpstr>知识点回顾</vt:lpstr>
      <vt:lpstr>知识点回顾</vt:lpstr>
      <vt:lpstr>知识点回顾</vt:lpstr>
      <vt:lpstr>知识点回顾</vt:lpstr>
      <vt:lpstr>解题流程</vt:lpstr>
      <vt:lpstr>Problem 1 SpeedRun</vt:lpstr>
      <vt:lpstr>Solution 1</vt:lpstr>
      <vt:lpstr>Problem 2 Remove Directed Edges</vt:lpstr>
      <vt:lpstr>Solution 2</vt:lpstr>
      <vt:lpstr>Problem 3</vt:lpstr>
      <vt:lpstr>Solution 3</vt:lpstr>
      <vt:lpstr>Solution 3</vt:lpstr>
      <vt:lpstr>Problem 4 THE MATRIX PROBLEM</vt:lpstr>
      <vt:lpstr>Problem 4 Solution</vt:lpstr>
      <vt:lpstr>Problem 5</vt:lpstr>
      <vt:lpstr>Problem 5 Solution</vt:lpstr>
      <vt:lpstr>Problem 5 Solution</vt:lpstr>
      <vt:lpstr>Problem 5 Solution</vt:lpstr>
      <vt:lpstr>Problem 6</vt:lpstr>
      <vt:lpstr>Problem 6 Solution</vt:lpstr>
      <vt:lpstr>Problem 6 Solution</vt:lpstr>
      <vt:lpstr>Problem 6 Solution</vt:lpstr>
      <vt:lpstr>Problem 7</vt:lpstr>
      <vt:lpstr>Problem 7 Solution</vt:lpstr>
      <vt:lpstr>Problem 7 Solution</vt:lpstr>
      <vt:lpstr>Problem 8</vt:lpstr>
      <vt:lpstr>Problem 8 Solution</vt:lpstr>
      <vt:lpstr>Problem 9 Three Pieces</vt:lpstr>
      <vt:lpstr>Problem 9 Solution</vt:lpstr>
      <vt:lpstr>Problem 10</vt:lpstr>
      <vt:lpstr>Problem 10</vt:lpstr>
      <vt:lpstr>小结</vt:lpstr>
      <vt:lpstr>Problem 11 Counting Graphs</vt:lpstr>
      <vt:lpstr>Problem 11 Solution</vt:lpstr>
      <vt:lpstr>Problem 11 Solution</vt:lpstr>
      <vt:lpstr>Problem 12</vt:lpstr>
      <vt:lpstr>Problem 12 Solution</vt:lpstr>
      <vt:lpstr>Problem 12 Solution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图论刷题1</dc:title>
  <dc:creator>Bear Doz</dc:creator>
  <cp:lastModifiedBy>User</cp:lastModifiedBy>
  <cp:revision>105</cp:revision>
  <dcterms:created xsi:type="dcterms:W3CDTF">2024-08-05T09:25:54Z</dcterms:created>
  <dcterms:modified xsi:type="dcterms:W3CDTF">2024-08-10T09:00:10Z</dcterms:modified>
</cp:coreProperties>
</file>