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Slab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f152d39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f152d39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f152d39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f152d39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f152d39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f152d39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f152d39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f152d39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9d44273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9d44273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9d44273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9d44273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d9040e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d9040e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d9040e6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d9040e6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d9040e6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d9040e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38ea7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38ea7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d9040e6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d9040e6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d9040e6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d9040e6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9d44273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9d44273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d9040e6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0d9040e6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9d44273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9d44273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d9040e6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d9040e6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0d9040e6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0d9040e6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9d44273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e9d44273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d9040e6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0d9040e6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e9d44273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e9d44273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9d442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9d442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d9040e6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0d9040e6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d9040e6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d9040e6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d9040e62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d9040e62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e9d44273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e9d44273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d9040e6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0d9040e6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e9d44273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e9d44273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e9d44273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e9d44273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0d9040e6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0d9040e6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d9040e6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0d9040e6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0d9040e62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0d9040e6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e04fa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e04fa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0d9040e62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0d9040e62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0d9040e62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0d9040e6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0d9040e6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0d9040e6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0d9040e62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0d9040e62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d9040e6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d9040e6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0d9040e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0d9040e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ef152d39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ef152d39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9d4427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9d4427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9d44273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9d44273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9d44273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9d44273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9d44273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9d44273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f152d39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f152d39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1P - Curs 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Răzvan Corniță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Clasa File - Exercițiul 2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creeze un fișier, cu clasa File din java.io.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Clasa File - Exercițiul 3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șteargă fișierul creat anterior, cu clasa File din java.io.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Clasa File - Exercițiul 4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creeze un program care poate primi din </a:t>
            </a:r>
            <a:r>
              <a:rPr lang="en"/>
              <a:t>consolă</a:t>
            </a:r>
            <a:r>
              <a:rPr lang="en"/>
              <a:t>, la infinit: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 - se oprește </a:t>
            </a:r>
            <a:r>
              <a:rPr lang="en"/>
              <a:t>aplicația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CF &lt;adresa&gt; - creează un fișier gol la adresa specificată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&lt;adresa&gt; - creează un folder gol la adresa specificată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&lt;adresa&gt; - </a:t>
            </a:r>
            <a:r>
              <a:rPr lang="en"/>
              <a:t>afișează</a:t>
            </a:r>
            <a:r>
              <a:rPr lang="en"/>
              <a:t> </a:t>
            </a:r>
            <a:r>
              <a:rPr lang="en"/>
              <a:t>conținutul</a:t>
            </a:r>
            <a:r>
              <a:rPr lang="en"/>
              <a:t> unul folder de la o adresa dată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&lt;adresa&gt; - </a:t>
            </a:r>
            <a:r>
              <a:rPr lang="en"/>
              <a:t>șterge un fișier de la adresa dată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bonus: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- se așteaptă primirea comenzii pentru a porni aplicația. Pentru orice altă comandă introdusă înainte de START, se va afișa “Te rog introdu comanda START!”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00" y="1361725"/>
            <a:ext cx="4976601" cy="36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07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Înlocuirea clasei File cu un nou API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clasa File nu </a:t>
            </a:r>
            <a:r>
              <a:rPr lang="en"/>
              <a:t>respectă</a:t>
            </a:r>
            <a:r>
              <a:rPr lang="en"/>
              <a:t> 2 </a:t>
            </a:r>
            <a:r>
              <a:rPr lang="en"/>
              <a:t>caracteristici</a:t>
            </a:r>
            <a:r>
              <a:rPr lang="en"/>
              <a:t> arhitecturale: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1400"/>
              <a:t>u este Single Responsibility – conceptul </a:t>
            </a:r>
            <a:r>
              <a:rPr lang="en"/>
              <a:t>ț</a:t>
            </a:r>
            <a:r>
              <a:rPr lang="en" sz="1400"/>
              <a:t>ine de Design Patterns si Clean Coding.</a:t>
            </a:r>
            <a:r>
              <a:rPr lang="en"/>
              <a:t>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</a:t>
            </a:r>
            <a:r>
              <a:rPr lang="en" sz="1400"/>
              <a:t>e scurt, </a:t>
            </a:r>
            <a:r>
              <a:rPr lang="en"/>
              <a:t>înseamnă</a:t>
            </a:r>
            <a:r>
              <a:rPr lang="en" sz="1400"/>
              <a:t> c</a:t>
            </a:r>
            <a:r>
              <a:rPr lang="en"/>
              <a:t>ă</a:t>
            </a:r>
            <a:r>
              <a:rPr lang="en" sz="1400"/>
              <a:t> aceast</a:t>
            </a:r>
            <a:r>
              <a:rPr lang="en"/>
              <a:t>ă</a:t>
            </a:r>
            <a:r>
              <a:rPr lang="en" sz="1400"/>
              <a:t> clas</a:t>
            </a:r>
            <a:r>
              <a:rPr lang="en"/>
              <a:t>ă</a:t>
            </a:r>
            <a:r>
              <a:rPr lang="en" sz="1400"/>
              <a:t> nu are un singur scop, </a:t>
            </a:r>
            <a:r>
              <a:rPr lang="en"/>
              <a:t>așa</a:t>
            </a:r>
            <a:r>
              <a:rPr lang="en" sz="1400"/>
              <a:t> cum ar trebui - face referire la calea de localizare a </a:t>
            </a:r>
            <a:r>
              <a:rPr lang="en"/>
              <a:t>fișierelor</a:t>
            </a:r>
            <a:r>
              <a:rPr lang="en" sz="1400"/>
              <a:t> </a:t>
            </a:r>
            <a:r>
              <a:rPr lang="en"/>
              <a:t>și</a:t>
            </a:r>
            <a:r>
              <a:rPr lang="en" sz="1400"/>
              <a:t> de asemenea se </a:t>
            </a:r>
            <a:r>
              <a:rPr lang="en"/>
              <a:t>ocupă</a:t>
            </a:r>
            <a:r>
              <a:rPr lang="en" sz="1400"/>
              <a:t> de lucrul cu </a:t>
            </a:r>
            <a:r>
              <a:rPr lang="en"/>
              <a:t>fișiere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1400"/>
              <a:t>u abstractizeaza </a:t>
            </a:r>
            <a:r>
              <a:rPr lang="en"/>
              <a:t>în</a:t>
            </a:r>
            <a:r>
              <a:rPr lang="en" sz="1400"/>
              <a:t> niciun fel </a:t>
            </a:r>
            <a:r>
              <a:rPr lang="en"/>
              <a:t>căile</a:t>
            </a:r>
            <a:r>
              <a:rPr lang="en" sz="1400"/>
              <a:t> - este problematic pentru c</a:t>
            </a:r>
            <a:r>
              <a:rPr lang="en"/>
              <a:t>ă</a:t>
            </a:r>
            <a:r>
              <a:rPr lang="en" sz="1400"/>
              <a:t> sistemele de </a:t>
            </a:r>
            <a:r>
              <a:rPr lang="en"/>
              <a:t>fișiere</a:t>
            </a:r>
            <a:r>
              <a:rPr lang="en" sz="1400"/>
              <a:t> nu sunt la fel - Linux nu are sistemul de </a:t>
            </a:r>
            <a:r>
              <a:rPr lang="en"/>
              <a:t>fișiere</a:t>
            </a:r>
            <a:r>
              <a:rPr lang="en" sz="1400"/>
              <a:t> asem</a:t>
            </a:r>
            <a:r>
              <a:rPr lang="en"/>
              <a:t>ă</a:t>
            </a:r>
            <a:r>
              <a:rPr lang="en" sz="1400"/>
              <a:t>n</a:t>
            </a:r>
            <a:r>
              <a:rPr lang="en"/>
              <a:t>ă</a:t>
            </a:r>
            <a:r>
              <a:rPr lang="en" sz="1400"/>
              <a:t>tor cu Windows-ul - nu putem trata corect </a:t>
            </a:r>
            <a:r>
              <a:rPr lang="en"/>
              <a:t>diferențele</a:t>
            </a:r>
            <a:r>
              <a:rPr lang="en" sz="1400"/>
              <a:t> de </a:t>
            </a:r>
            <a:r>
              <a:rPr lang="en"/>
              <a:t>Sistem de Operare</a:t>
            </a:r>
            <a:r>
              <a:rPr lang="en" sz="1400"/>
              <a:t> cu ajutorul acestei clase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</a:t>
            </a:r>
            <a:r>
              <a:rPr lang="en" sz="1400"/>
              <a:t>rebuie </a:t>
            </a:r>
            <a:r>
              <a:rPr lang="en"/>
              <a:t>să</a:t>
            </a:r>
            <a:r>
              <a:rPr lang="en" sz="1400"/>
              <a:t> putem lucra decuplat - ce </a:t>
            </a:r>
            <a:r>
              <a:rPr lang="en"/>
              <a:t>diferă</a:t>
            </a:r>
            <a:r>
              <a:rPr lang="en" sz="1400"/>
              <a:t> </a:t>
            </a:r>
            <a:r>
              <a:rPr lang="en"/>
              <a:t>între</a:t>
            </a:r>
            <a:r>
              <a:rPr lang="en" sz="1400"/>
              <a:t> sistemele de operare trebuie s</a:t>
            </a:r>
            <a:r>
              <a:rPr lang="en"/>
              <a:t>ă</a:t>
            </a:r>
            <a:r>
              <a:rPr lang="en" sz="1400"/>
              <a:t> fie tratat de </a:t>
            </a:r>
            <a:r>
              <a:rPr lang="en"/>
              <a:t>către</a:t>
            </a:r>
            <a:r>
              <a:rPr lang="en" sz="1400"/>
              <a:t> Java, nu trebuie tratat de </a:t>
            </a:r>
            <a:r>
              <a:rPr lang="en"/>
              <a:t>către</a:t>
            </a:r>
            <a:r>
              <a:rPr lang="en" sz="1400"/>
              <a:t> programator - </a:t>
            </a:r>
            <a:r>
              <a:rPr lang="en"/>
              <a:t>în </a:t>
            </a:r>
            <a:r>
              <a:rPr lang="en" sz="1400"/>
              <a:t> felul acesta Java se pastreaza ca un limbaj de programare portabil</a:t>
            </a:r>
            <a:endParaRPr sz="14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Java.nio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vom lucra cu: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interfața </a:t>
            </a:r>
            <a:r>
              <a:rPr lang="en">
                <a:solidFill>
                  <a:srgbClr val="FF9900"/>
                </a:solidFill>
              </a:rPr>
              <a:t>Path </a:t>
            </a:r>
            <a:r>
              <a:rPr lang="en"/>
              <a:t>- răspunde de abstractizarea căii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clasa </a:t>
            </a:r>
            <a:r>
              <a:rPr lang="en">
                <a:solidFill>
                  <a:srgbClr val="FF9900"/>
                </a:solidFill>
              </a:rPr>
              <a:t>Paths </a:t>
            </a:r>
            <a:r>
              <a:rPr lang="en"/>
              <a:t>- clasă de tip Factory (Design Pattern)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clasa </a:t>
            </a:r>
            <a:r>
              <a:rPr lang="en">
                <a:solidFill>
                  <a:srgbClr val="FF9900"/>
                </a:solidFill>
              </a:rPr>
              <a:t>Files</a:t>
            </a:r>
            <a:endParaRPr>
              <a:solidFill>
                <a:srgbClr val="FF9900"/>
              </a:solidFill>
            </a:endParaRPr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decuplează lucrul cu fișiere</a:t>
            </a:r>
            <a:endParaRPr/>
          </a:p>
          <a:p>
            <a: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clasă utilitară</a:t>
            </a:r>
            <a:endParaRPr/>
          </a:p>
          <a:p>
            <a:pPr indent="-317500" lvl="2" marL="1371600" rtl="0" algn="l">
              <a:spcBef>
                <a:spcPts val="400"/>
              </a:spcBef>
              <a:spcAft>
                <a:spcPts val="400"/>
              </a:spcAft>
              <a:buSzPts val="1400"/>
              <a:buChar char="■"/>
            </a:pPr>
            <a:r>
              <a:rPr lang="en"/>
              <a:t>conține metode statice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Cum declarăm un Path? 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Path este o inte</a:t>
            </a:r>
            <a:r>
              <a:rPr lang="en"/>
              <a:t>rfață ➜ nu </a:t>
            </a:r>
            <a:r>
              <a:rPr lang="en"/>
              <a:t>poate fi instanțiată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declarăm un Path cu ajutorul clasei Paths, apelând metoda </a:t>
            </a:r>
            <a:r>
              <a:rPr lang="en">
                <a:solidFill>
                  <a:srgbClr val="E69138"/>
                </a:solidFill>
              </a:rPr>
              <a:t>get()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751500" y="4233850"/>
            <a:ext cx="1641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Exemplu (getClass())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Metode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311775"/>
            <a:ext cx="86334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getClass()</a:t>
            </a:r>
            <a:r>
              <a:rPr lang="en"/>
              <a:t> -  în funcție de sistemul de operare, se va afișa altceva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getFileName()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getParent()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getRoot()</a:t>
            </a:r>
            <a:r>
              <a:rPr lang="en"/>
              <a:t> - la cale relativa returneaza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getName()</a:t>
            </a:r>
            <a:r>
              <a:rPr lang="en"/>
              <a:t> și </a:t>
            </a:r>
            <a:r>
              <a:rPr lang="en">
                <a:solidFill>
                  <a:srgbClr val="FF9900"/>
                </a:solidFill>
              </a:rPr>
              <a:t>getNameCount()</a:t>
            </a:r>
            <a:r>
              <a:rPr lang="en"/>
              <a:t> - parcurgerea nivelelor din Path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root-ul nu este luat în considerare ca și nivel - se începe de la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subpath()</a:t>
            </a:r>
            <a:r>
              <a:rPr lang="en"/>
              <a:t> - se obține doar o parte din calea relativa (între cei doi indecși care se dau ca parametru)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toFile()</a:t>
            </a:r>
            <a:r>
              <a:rPr lang="en"/>
              <a:t> - în Path, metoda care transformă un Path in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toPath()</a:t>
            </a:r>
            <a:r>
              <a:rPr lang="en"/>
              <a:t> - în File, metoda care transformă File în Path, </a:t>
            </a:r>
            <a:r>
              <a:rPr lang="en"/>
              <a:t>backwards compatibility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isAbsolute()</a:t>
            </a:r>
            <a:r>
              <a:rPr lang="en"/>
              <a:t> - dacă calea este absolută sau relativă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.1. Interfața Path - Exercițiul 5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separe un Path în root, parent și fileName. Să se afișeze cele 3 elemente pentru o cale absolută și pentru cu cale relativă.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Exercițiul 6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parcurgă fiecare nivel din Path.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731300" y="504000"/>
            <a:ext cx="4209300" cy="3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Recapitulare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Clasa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Metode din clasa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Căi relative &amp; absolute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Înlocuirea clasei File cu un nou API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Java.nio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Interfața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Clasa Files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Stream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Stream folosit cu Files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 urmează?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Exercițiul 7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returneze Path-ul, </a:t>
            </a:r>
            <a:r>
              <a:rPr lang="en"/>
              <a:t>începând</a:t>
            </a:r>
            <a:r>
              <a:rPr lang="en"/>
              <a:t> cu indexul 1, până la 3, pentru următorul Path: “C:A/B/C/D/E”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Exercițiul 8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transforme </a:t>
            </a:r>
            <a:r>
              <a:rPr lang="en"/>
              <a:t>instanța</a:t>
            </a:r>
            <a:r>
              <a:rPr lang="en"/>
              <a:t> de Path în File, și invers.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Metode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rezolvarea căilor - modalitate de concatenare cu ajutorul lui </a:t>
            </a:r>
            <a:r>
              <a:rPr lang="en">
                <a:solidFill>
                  <a:srgbClr val="FF9900"/>
                </a:solidFill>
              </a:rPr>
              <a:t>resolve()</a:t>
            </a:r>
            <a:r>
              <a:rPr lang="en"/>
              <a:t> - nu prea e folosită în practică, dar sunt întrebări în OCP din el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dacă discutăm despre căi relative - rezultatul este concatenarea celor doua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dacă una dintre cai este absolută, atunci există 2 cazuri: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dacă p1 este absolută și p2 este relativă - rezultatul va fi ca cel de mai sus</a:t>
            </a:r>
            <a:endParaRPr/>
          </a:p>
          <a:p>
            <a:pPr indent="-317500" lvl="2" marL="1371600" rtl="0" algn="l">
              <a:spcBef>
                <a:spcPts val="800"/>
              </a:spcBef>
              <a:spcAft>
                <a:spcPts val="800"/>
              </a:spcAft>
              <a:buSzPts val="1400"/>
              <a:buChar char="■"/>
            </a:pPr>
            <a:r>
              <a:rPr lang="en"/>
              <a:t>dacă p1 este relativă și p2 absolută - atunci rezultatul va fi reprezentat chiar de p2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Exercițiul 9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concateneze 2 Path-uri cu: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căi relative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cale absolută și 1 relativă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cale relative și 1 absolută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</a:t>
            </a:r>
            <a:r>
              <a:rPr lang="en"/>
              <a:t>. Interfața Path - Metode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relativize()</a:t>
            </a:r>
            <a:r>
              <a:rPr lang="en"/>
              <a:t> - modalitate de a da o cale relativă dintr-un path într-un alt path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dacă dăm o cale absolută și una relativă, vom avea IllegalArgumentException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trebuie ca ambele să fie relative, sau absolute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normalize()</a:t>
            </a:r>
            <a:r>
              <a:rPr lang="en"/>
              <a:t> - ajută să scriem căile mult mai simplu când avem mulți pași de efectuat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în general relativize() și normalize() se folosesc împreună</a:t>
            </a:r>
            <a:endParaRPr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Exercițiul 10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determine cum se ajunge din “A/B/C/D” în “A/B/X/Y”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Interfața Path - Exercițiul 11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normalizeze calea “A/B/C/./../../././X/Y/Z/../../Q/W/./E”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</a:t>
            </a:r>
            <a:r>
              <a:rPr lang="en"/>
              <a:t>. Files (Java.nio) - Metode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clasă utilitar ce conține metode statice ce primesc Path-uri și lucrează cu sistemul de fișiere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trebuie tratate </a:t>
            </a:r>
            <a:r>
              <a:rPr lang="en">
                <a:solidFill>
                  <a:srgbClr val="FF9900"/>
                </a:solidFill>
              </a:rPr>
              <a:t>IOException </a:t>
            </a:r>
            <a:r>
              <a:rPr lang="en"/>
              <a:t>și </a:t>
            </a:r>
            <a:r>
              <a:rPr lang="en">
                <a:solidFill>
                  <a:srgbClr val="FF9900"/>
                </a:solidFill>
              </a:rPr>
              <a:t>FileNotFoundException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createFile()</a:t>
            </a:r>
            <a:r>
              <a:rPr lang="en"/>
              <a:t> - echivalentul lui createNewFile()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createDirectory()</a:t>
            </a:r>
            <a:r>
              <a:rPr lang="en"/>
              <a:t> - echivalentul lui mkdir()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createDirectories()</a:t>
            </a:r>
            <a:r>
              <a:rPr lang="en"/>
              <a:t> - echivalentul lui mkdirs()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se aruncă </a:t>
            </a:r>
            <a:r>
              <a:rPr lang="en">
                <a:solidFill>
                  <a:srgbClr val="FF9900"/>
                </a:solidFill>
              </a:rPr>
              <a:t>FileAlreadyExistsException </a:t>
            </a:r>
            <a:r>
              <a:rPr lang="en"/>
              <a:t>dacă fișierul există deja la execuție, spre deosebire de File care întorcea true/false</a:t>
            </a:r>
            <a:endParaRPr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2. Clasa Files - Exercițiul 12 &amp; 13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creeze un folder, folosind clasa Files din java.nio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creeze un fișier, folosind clasa Files din java.nio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2573850" y="4204225"/>
            <a:ext cx="3996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Ce se întâmplă dacă rulăm din nou?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2. Files (Java.nio) - Metode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delete()</a:t>
            </a:r>
            <a:r>
              <a:rPr lang="en"/>
              <a:t> - aruncă excepție dacă nu exista fișierul pe care îl căutăm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deleteIfExists()</a:t>
            </a:r>
            <a:r>
              <a:rPr lang="en"/>
              <a:t> - același lucru, fără aruncat de excepție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în continuare se șterg doar foldere goale - e nevoie de recursivitate pentru foldere cu conținut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copy() </a:t>
            </a:r>
            <a:r>
              <a:rPr lang="en"/>
              <a:t>- se copiază fișierul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move()</a:t>
            </a:r>
            <a:r>
              <a:rPr lang="en"/>
              <a:t> - se mută fișierul - se șterge cel vechi și se creează altul nou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pentru redenumire - se mută în aceeași locație, dar cu alt nume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isDirectory()</a:t>
            </a:r>
            <a:r>
              <a:rPr lang="en"/>
              <a:t>, </a:t>
            </a:r>
            <a:r>
              <a:rPr lang="en">
                <a:solidFill>
                  <a:srgbClr val="FF9900"/>
                </a:solidFill>
              </a:rPr>
              <a:t>isRegularFile()</a:t>
            </a:r>
            <a:r>
              <a:rPr lang="en"/>
              <a:t> - dacă este folder sau fișier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40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isHidden()</a:t>
            </a:r>
            <a:r>
              <a:rPr lang="en"/>
              <a:t> - dacă fișierul este ascuns</a:t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IO Streams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low level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InputStream, OutputStream - generalizarea oricărui tip de intrare / ieșire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FileInputStream, FileOutputStream - pentru fișiere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ByteArrayInputStream, ByteArrayOutputStream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high level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DataInputStream, DataOutputStream - teoretic, înlocuite de fluxurile Buffered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BufferedReader, BufferedWriter - aruncă excepții checked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PrintStream, PrintWriter 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400"/>
              <a:buChar char="○"/>
            </a:pPr>
            <a:r>
              <a:rPr lang="en" sz="1200"/>
              <a:t>ObjectInputStream, ObjectOutputStream - serializare &amp; deserializare</a:t>
            </a:r>
            <a:endParaRPr sz="1400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 Clasa Files - Exercițiul</a:t>
            </a:r>
            <a:r>
              <a:rPr lang="en"/>
              <a:t> 14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șteargă fișierul creat anterior.</a:t>
            </a:r>
            <a:endParaRPr/>
          </a:p>
        </p:txBody>
      </p:sp>
      <p:sp>
        <p:nvSpPr>
          <p:cNvPr id="271" name="Google Shape;27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2517450" y="4204225"/>
            <a:ext cx="4109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Ce se întâmplă dacă fișierul nu există?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 Clasa Files - Exercițiul</a:t>
            </a:r>
            <a:r>
              <a:rPr lang="en"/>
              <a:t> 15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copieze/redenumească un fișier, folosind clasa Files din java.nio</a:t>
            </a:r>
            <a:endParaRPr/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 Clasa Files -</a:t>
            </a:r>
            <a:r>
              <a:rPr lang="en"/>
              <a:t> Exercițiul 16 - I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citească date dintr-un fișier, folosind clasa Files din java.nio</a:t>
            </a:r>
            <a:endParaRPr/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2. Files (Java.nio) - Metode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readAllLines()</a:t>
            </a:r>
            <a:r>
              <a:rPr lang="en"/>
              <a:t> - citește toate liniile dintr-un fișier și le pune într-o listă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aceasta modalitate NU este recomandată pentru fișiere cu dimensiuni foarte mari - fiind vorba de o listă, sunt stocate toate String-urile în memorie și se poate ajunge la OutOfMemoryError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readAllBytes()</a:t>
            </a:r>
            <a:r>
              <a:rPr lang="en"/>
              <a:t> - citește sub formă de bytes un fișier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 se folosește cu fișiere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800"/>
              </a:spcAft>
              <a:buSzPts val="1400"/>
              <a:buChar char="○"/>
            </a:pPr>
            <a:r>
              <a:rPr lang="en"/>
              <a:t>citește în întregime un fișier pe care vrem să îl procesăm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 Clasa Files -</a:t>
            </a:r>
            <a:r>
              <a:rPr lang="en"/>
              <a:t> Exercițiul 16 - II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citească date dintr-un fișier, folosind clasa Files din java.nio</a:t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Stream API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pachet de clase și obiecte care ce a apărut în Java 8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Stream este o modalitate de procesare a unui set de date aplicând o serie înlănțuită de operații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stream trebuie să aibă o sursă de date în mod obligatoriu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poate fi de 2 tipuri: finită/infinită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sursă finită este dată de o colecție (cum ar fi o lista)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din aceasta sursă pleacă datele pe o țeavă (pipeline de producție), unde pot ajunge la diverse operații intermediare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operațiile intermediare - luăm elementele, facem diverse lucruri cu ele, și eventual le punem la loc pe pipeline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final trebuie să avem o operație terminală - de asemenea obligatorie</a:t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</a:t>
            </a:r>
            <a:r>
              <a:rPr lang="en"/>
              <a:t>. Stream folosit cu Files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lines()</a:t>
            </a:r>
            <a:r>
              <a:rPr lang="en"/>
              <a:t> - procesare date din fișier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eficient dpdv al memoriei, dar toate operațiile vor fi făcute cu o singura linie de cod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 mult decât atât, putem aplica diverse filtrări/operații de procesare - de exemplu să afișăm liniile pare din fișier, să ștergem liniile goale din fișier, etc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list()</a:t>
            </a:r>
            <a:r>
              <a:rPr lang="en"/>
              <a:t> - ne listeaza ceea ce se găsește într-un folder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walk()</a:t>
            </a:r>
            <a:r>
              <a:rPr lang="en"/>
              <a:t> - spre deosebire de list(), walk() se duce și în adâncime, în subfoldere până la o adâncime specificata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find()</a:t>
            </a:r>
            <a:r>
              <a:rPr lang="en"/>
              <a:t> - prin căutarea fișierelor dintr-un arbore de fișiere înrădăcinat la un fișier de pornire dat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newInputStream()</a:t>
            </a:r>
            <a:r>
              <a:rPr lang="en"/>
              <a:t> - returnează un InputStream (low level) cu care putem să citim din fișier </a:t>
            </a:r>
            <a:endParaRPr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</a:t>
            </a:r>
            <a:r>
              <a:rPr lang="en"/>
              <a:t> Exercițiul 16 - III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citească date dintr-un fișier, folosind clasa Files din java.nio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 Exercițiul</a:t>
            </a:r>
            <a:r>
              <a:rPr lang="en"/>
              <a:t> 17 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citească date dintr-un fișier, afișându-se doar liniile de lungime pară, folosind clasa Files din java.nio</a:t>
            </a:r>
            <a:endParaRPr/>
          </a:p>
        </p:txBody>
      </p:sp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 Exercițiul</a:t>
            </a:r>
            <a:r>
              <a:rPr lang="en"/>
              <a:t> 18 </a:t>
            </a:r>
            <a:endParaRPr/>
          </a:p>
        </p:txBody>
      </p:sp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citească date dintr-un fișier, afișându-se doar liniile de lungime pară, care nu sunt goale, folosind clasa Files din java.nio</a:t>
            </a:r>
            <a:endParaRPr/>
          </a:p>
        </p:txBody>
      </p:sp>
      <p:sp>
        <p:nvSpPr>
          <p:cNvPr id="335" name="Google Shape;33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 - IO Streams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Reader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FileReader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InputStreamReader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try with resources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serializare &amp; deserializare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transient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➢"/>
            </a:pPr>
            <a:r>
              <a:rPr lang="en" sz="1400"/>
              <a:t>versionarea obiectelor</a:t>
            </a:r>
            <a:endParaRPr sz="14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 Exercițiul</a:t>
            </a:r>
            <a:r>
              <a:rPr lang="en"/>
              <a:t> 19 </a:t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citească date dintr-un fișier, afișându-se doar liniile de lungime pară, care nu sunt goale, de la dreapta la stânga, folosind clasa Files din java.nio</a:t>
            </a:r>
            <a:endParaRPr/>
          </a:p>
        </p:txBody>
      </p:sp>
      <p:sp>
        <p:nvSpPr>
          <p:cNvPr id="342" name="Google Shape;34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 Exercițiul</a:t>
            </a:r>
            <a:r>
              <a:rPr lang="en"/>
              <a:t> 20 </a:t>
            </a:r>
            <a:endParaRPr/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afișeze toate fișierele/folderele din folderul curent.</a:t>
            </a:r>
            <a:endParaRPr/>
          </a:p>
        </p:txBody>
      </p:sp>
      <p:sp>
        <p:nvSpPr>
          <p:cNvPr id="349" name="Google Shape;3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 Exercițiul</a:t>
            </a:r>
            <a:r>
              <a:rPr lang="en"/>
              <a:t> 21 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afișeze toate fișierele cu extensia “.java” din folderul curent.</a:t>
            </a:r>
            <a:endParaRPr/>
          </a:p>
        </p:txBody>
      </p:sp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 Exercițiul</a:t>
            </a:r>
            <a:r>
              <a:rPr lang="en"/>
              <a:t> 22 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afișeze toate fișierele din folderul curent și din subfolderele din folderul curent.</a:t>
            </a:r>
            <a:endParaRPr/>
          </a:p>
        </p:txBody>
      </p:sp>
      <p:sp>
        <p:nvSpPr>
          <p:cNvPr id="363" name="Google Shape;36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Stream folosit cu Files - Exercițiul</a:t>
            </a:r>
            <a:r>
              <a:rPr lang="en"/>
              <a:t> 23 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afișeze toate fișierele din folderul curent care au dimensiunea mai mare de 100 de bytes.</a:t>
            </a:r>
            <a:endParaRPr/>
          </a:p>
        </p:txBody>
      </p:sp>
      <p:sp>
        <p:nvSpPr>
          <p:cNvPr id="370" name="Google Shape;37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Ce urmează?</a:t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 API - partea a II-a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Expresii lambda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date calendaristice &amp; localizare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Resource bundle</a:t>
            </a:r>
            <a:endParaRPr/>
          </a:p>
        </p:txBody>
      </p:sp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383" name="Google Shape;38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38" y="1429175"/>
            <a:ext cx="5375926" cy="35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Clasa File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p</a:t>
            </a:r>
            <a:r>
              <a:rPr lang="en"/>
              <a:t>achetul </a:t>
            </a:r>
            <a:r>
              <a:rPr lang="en">
                <a:solidFill>
                  <a:srgbClr val="FF9900"/>
                </a:solidFill>
              </a:rPr>
              <a:t>java.io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vechea modalitate de lucru în Java cu fișiere -&gt; clasă legacy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 toate acestea, în practică este încă extrem de întâlnită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clasa concretă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cel mai utilizat mod de instanțiere este constructorul cu parametru șir de caractere, reprezentând calea în sistemul de fișiere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această cale din sistemul de fișiere nu se află neapărat un fișier - poate aici dorim să creăm un folder/fișier el neexistând anterior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ne ajută să lucrăm cu fișiere foldere - creat/șters/mutat/setat permisiuni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800"/>
              <a:buChar char="➢"/>
            </a:pPr>
            <a:r>
              <a:rPr lang="en"/>
              <a:t>IOException + FileNotFoundException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Metode din clasa File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mkdir()</a:t>
            </a:r>
            <a:r>
              <a:rPr lang="en"/>
              <a:t> - folosită pentru a crea un folder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mkdirs()</a:t>
            </a:r>
            <a:r>
              <a:rPr lang="en"/>
              <a:t> - folosită pentru a crea mai multe foldere, unul in celalalt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createNewFile()</a:t>
            </a:r>
            <a:r>
              <a:rPr lang="en"/>
              <a:t> - folosit pentru a crea un fișier gol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delete()</a:t>
            </a:r>
            <a:r>
              <a:rPr lang="en"/>
              <a:t> – folosită pentru a șterge orice fișier sau folder gol (return boolean)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list()</a:t>
            </a:r>
            <a:r>
              <a:rPr lang="en"/>
              <a:t> - folosit pentru afișarea conținutului unui folder sub formă de String-uri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➢"/>
            </a:pPr>
            <a:r>
              <a:rPr lang="en">
                <a:solidFill>
                  <a:srgbClr val="FF9900"/>
                </a:solidFill>
              </a:rPr>
              <a:t>listFiles()</a:t>
            </a:r>
            <a:r>
              <a:rPr lang="en"/>
              <a:t> - folosit pentru afișarea conținutului unui folder sub formă de instanțe de File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Căi relative &amp; absolute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cale </a:t>
            </a:r>
            <a:r>
              <a:rPr lang="en"/>
              <a:t>absolută (full): dată în sistemul de fișiere prin specificare relativ la rădăcina (root) - punctul care e cel mai sus în sistemul de fișiere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Windows - C:\data\myfile.txt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Linux - /home/documents/myfile.txt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   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Căi relative &amp; absolute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311775"/>
            <a:ext cx="84486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cale </a:t>
            </a:r>
            <a:r>
              <a:rPr lang="en"/>
              <a:t>relativă: ne referim de la o cale la altă cale - de la un fișier la alt fișier, nu printr-o cale relativă de la root</a:t>
            </a:r>
            <a:endParaRPr/>
          </a:p>
          <a:p>
            <a:pPr indent="-317500" lvl="1" marL="914400" rtl="0" algn="l"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există 2 moduri de a ne deplasa în sistemul de fișiere:</a:t>
            </a:r>
            <a:endParaRPr/>
          </a:p>
          <a:p>
            <a:pPr indent="-317500" lvl="2" marL="1371600" rtl="0" algn="l"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../ - ne întoarcem în părintele directorului curent</a:t>
            </a:r>
            <a:endParaRPr/>
          </a:p>
          <a:p>
            <a:pPr indent="-317500" lvl="2" marL="1371600" rtl="0" algn="l"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./ - rămânem în folderul curent, pentru a ne referi la alte fișiere din același director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exemplu1: ne aflăm în directorul numit “Documents”, care conține directorul “Files”, care contine fiserul dorit, “myFile.txt”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./Files/myFile.txt</a:t>
            </a:r>
            <a:endParaRPr/>
          </a:p>
          <a:p>
            <a: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exemplu 2: ne aflăm în directorul numit “Files”, dar vrem să ne referim la fișierul “myFile.txt” care se află în celălalt director al părintelui, “Documents”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../Documents/myFile.txt</a:t>
            </a:r>
            <a:r>
              <a:rPr lang="en" sz="1400"/>
              <a:t>   </a:t>
            </a:r>
            <a:endParaRPr sz="1400"/>
          </a:p>
        </p:txBody>
      </p:sp>
      <p:sp>
        <p:nvSpPr>
          <p:cNvPr id="115" name="Google Shape;115;p20"/>
          <p:cNvSpPr txBox="1"/>
          <p:nvPr/>
        </p:nvSpPr>
        <p:spPr>
          <a:xfrm>
            <a:off x="7115100" y="685125"/>
            <a:ext cx="1641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Exemplu cmd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Clasa File</a:t>
            </a:r>
            <a:r>
              <a:rPr lang="en"/>
              <a:t> - Exercițiul 1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creeze un folder, cu clasa File din java.io.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