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 Slab"/>
      <p:regular r:id="rId42"/>
      <p:bold r:id="rId43"/>
    </p:embeddedFont>
    <p:embeddedFont>
      <p:font typeface="Robo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Slab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regular.fntdata"/><Relationship Id="rId21" Type="http://schemas.openxmlformats.org/officeDocument/2006/relationships/slide" Target="slides/slide16.xml"/><Relationship Id="rId43" Type="http://schemas.openxmlformats.org/officeDocument/2006/relationships/font" Target="fonts/RobotoSlab-bold.fntdata"/><Relationship Id="rId24" Type="http://schemas.openxmlformats.org/officeDocument/2006/relationships/slide" Target="slides/slide19.xml"/><Relationship Id="rId46" Type="http://schemas.openxmlformats.org/officeDocument/2006/relationships/font" Target="fonts/Roboto-italic.fntdata"/><Relationship Id="rId23" Type="http://schemas.openxmlformats.org/officeDocument/2006/relationships/slide" Target="slides/slide18.xml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1009805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1009805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156f7353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156f735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f0107fe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f0107fe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0107fe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f0107fe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6cda29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6cda29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6cda29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16cda29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16cda29e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16cda29e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16cda29e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16cda29e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16cda29e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16cda29e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f0107fea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f0107fea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16cda29e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16cda29e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16cda29e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16cda29e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16cda29e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16cda29e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16cda29e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16cda29e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16cda29e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16cda29e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16cda29e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16cda29e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f0107fe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f0107fe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f0107fea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f0107fea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16cda29e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16cda29e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f0107fea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f0107fea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e9d4427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e9d4427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f0107fea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f0107fea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f0107fea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f0107fea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f0107fea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f0107fea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f0107fea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f0107fea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f0107fea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f0107fea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0d9040e6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0d9040e6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1009805b9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1009805b9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9d44273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e9d44273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009805b9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009805b9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1009805b9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1009805b9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1009805b9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1009805b9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1009805b9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1009805b9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156f7353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156f7353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baeldung.com/java-stream-filter-lambda" TargetMode="External"/><Relationship Id="rId4" Type="http://schemas.openxmlformats.org/officeDocument/2006/relationships/hyperlink" Target="https://www.geeksforgeeks.org/stream-map-java-examples/" TargetMode="External"/><Relationship Id="rId10" Type="http://schemas.openxmlformats.org/officeDocument/2006/relationships/hyperlink" Target="https://www.baeldung.com/java-8-collectors" TargetMode="External"/><Relationship Id="rId9" Type="http://schemas.openxmlformats.org/officeDocument/2006/relationships/hyperlink" Target="https://www.geeksforgeeks.org/stream-distinct-java/" TargetMode="External"/><Relationship Id="rId5" Type="http://schemas.openxmlformats.org/officeDocument/2006/relationships/hyperlink" Target="https://www.geeksforgeeks.org/stream-flatmap-java-examples/" TargetMode="External"/><Relationship Id="rId6" Type="http://schemas.openxmlformats.org/officeDocument/2006/relationships/hyperlink" Target="https://www.baeldung.com/java-8-sort-lambda" TargetMode="External"/><Relationship Id="rId7" Type="http://schemas.openxmlformats.org/officeDocument/2006/relationships/hyperlink" Target="https://howtodoinjava.com/java8/stream-max-min-examples/" TargetMode="External"/><Relationship Id="rId8" Type="http://schemas.openxmlformats.org/officeDocument/2006/relationships/hyperlink" Target="https://howtodoinjava.com/java8/stream-max-min-exampl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1P - Curs 3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Răzvan Corniță</a:t>
            </a:r>
            <a:endParaRPr/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Întrebări?</a:t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588" y="1443175"/>
            <a:ext cx="4792825" cy="33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Stream API - Exercițiu 1 (fără Stream)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Dându-se o listă de obiecte Reteta (cu atributele nume și nrCalorii), să se strângă, într-o listă, numele tuturor Retetelor care au sub 400 de calorii, sortate după calorii.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Stream API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un Stream reprezintă o secvență de obiecte care suportă diferite metode care pot fi înlănțuite pentru a produce rezultatul dorit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este folosit pentru a procesa o colecție de obiecte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nu este o </a:t>
            </a:r>
            <a:r>
              <a:rPr lang="en"/>
              <a:t>structură</a:t>
            </a:r>
            <a:r>
              <a:rPr lang="en"/>
              <a:t> de date, ci își ia </a:t>
            </a:r>
            <a:r>
              <a:rPr lang="en"/>
              <a:t>inputul</a:t>
            </a:r>
            <a:r>
              <a:rPr lang="en"/>
              <a:t> dintr-o Colecție sau dintr-un Array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nu modifică structura de date originală, ci produc un rezultat conform metodelor înlănțuite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fiecare operație intermediară este “leneșă”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Stream API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poate fi echivalat cu o linie de </a:t>
            </a:r>
            <a:r>
              <a:rPr lang="en"/>
              <a:t>producție</a:t>
            </a:r>
            <a:r>
              <a:rPr lang="en"/>
              <a:t> a unei fabrici - pornesc elementele de la o </a:t>
            </a:r>
            <a:r>
              <a:rPr lang="en"/>
              <a:t>anumită</a:t>
            </a:r>
            <a:r>
              <a:rPr lang="en"/>
              <a:t> </a:t>
            </a:r>
            <a:r>
              <a:rPr lang="en"/>
              <a:t>sursă</a:t>
            </a:r>
            <a:r>
              <a:rPr lang="en"/>
              <a:t> (care poate sa fie </a:t>
            </a:r>
            <a:r>
              <a:rPr lang="en"/>
              <a:t>finită</a:t>
            </a:r>
            <a:r>
              <a:rPr lang="en"/>
              <a:t> sau </a:t>
            </a:r>
            <a:r>
              <a:rPr lang="en"/>
              <a:t>infinită</a:t>
            </a:r>
            <a:r>
              <a:rPr lang="en"/>
              <a:t> - de cele mai multe ori finită), asupra cărora se aplică diverse </a:t>
            </a:r>
            <a:r>
              <a:rPr lang="en"/>
              <a:t>operații</a:t>
            </a:r>
            <a:r>
              <a:rPr lang="en"/>
              <a:t> intermediare și o </a:t>
            </a:r>
            <a:r>
              <a:rPr lang="en"/>
              <a:t>operație</a:t>
            </a:r>
            <a:r>
              <a:rPr lang="en"/>
              <a:t> terminală la final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vom lucra cu pachetul </a:t>
            </a:r>
            <a:r>
              <a:rPr lang="en">
                <a:solidFill>
                  <a:srgbClr val="E69138"/>
                </a:solidFill>
              </a:rPr>
              <a:t>java.util.stream</a:t>
            </a:r>
            <a:r>
              <a:rPr lang="en"/>
              <a:t> - clasa principala ce reprezinta un stream - chiar </a:t>
            </a:r>
            <a:r>
              <a:rPr lang="en">
                <a:solidFill>
                  <a:srgbClr val="E69138"/>
                </a:solidFill>
              </a:rPr>
              <a:t>Stream</a:t>
            </a:r>
            <a:endParaRPr/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Stream API - Cum creăm un Stream finit?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Stream.of(elemente) / Stream.of(array)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colectie.stream()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Stream.generate()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de la diverse API-uri</a:t>
            </a:r>
            <a:endParaRPr/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Stream API - Creare Stream - Exercițiu 2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Să se creeze clasa Angajat cu nrAngajat, nume și salariu.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Să se creeze un Stream cu 3 angajați (2 metode).</a:t>
            </a:r>
            <a:endParaRPr/>
          </a:p>
        </p:txBody>
      </p:sp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87900" y="458025"/>
            <a:ext cx="8438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Stream API - Cum creăm un Stream infinit?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Stream.iterate(start, UnaryOperator)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Stream.generate(Supplier)</a:t>
            </a:r>
            <a:endParaRPr/>
          </a:p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Stream API - Creare Stream - Exercițiu 3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Să se afișeze primele 15 numere intregi, impare.</a:t>
            </a:r>
            <a:endParaRPr/>
          </a:p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Stream API - Exercițiu 4 - individual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Să se afișeze 10 numere random, in intervalul [0, 1000].</a:t>
            </a:r>
            <a:endParaRPr/>
          </a:p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Stream API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87900" y="1940525"/>
            <a:ext cx="4232400" cy="31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o</a:t>
            </a:r>
            <a:r>
              <a:rPr lang="en"/>
              <a:t>perații intermediare:</a:t>
            </a:r>
            <a:endParaRPr/>
          </a:p>
          <a:p>
            <a:pPr indent="-317500" lvl="1" marL="914400" rtl="0" algn="l"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E69138"/>
                </a:solidFill>
                <a:uFill>
                  <a:noFill/>
                </a:uFill>
                <a:hlinkClick r:id="rId3"/>
              </a:rPr>
              <a:t>filter()</a:t>
            </a:r>
            <a:r>
              <a:rPr lang="en"/>
              <a:t>: Predicate -&gt; Stream</a:t>
            </a:r>
            <a:endParaRPr/>
          </a:p>
          <a:p>
            <a:pPr indent="-317500" lvl="1" marL="914400" rtl="0" algn="l"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E69138"/>
                </a:solidFill>
                <a:uFill>
                  <a:noFill/>
                </a:uFill>
                <a:hlinkClick r:id="rId4"/>
              </a:rPr>
              <a:t>map()</a:t>
            </a:r>
            <a:r>
              <a:rPr lang="en"/>
              <a:t> / </a:t>
            </a:r>
            <a:r>
              <a:rPr lang="en">
                <a:solidFill>
                  <a:srgbClr val="E69138"/>
                </a:solidFill>
              </a:rPr>
              <a:t>mapToInt()</a:t>
            </a:r>
            <a:r>
              <a:rPr lang="en"/>
              <a:t> / </a:t>
            </a:r>
            <a:r>
              <a:rPr lang="en">
                <a:solidFill>
                  <a:srgbClr val="E69138"/>
                </a:solidFill>
              </a:rPr>
              <a:t>mapToDouble()</a:t>
            </a:r>
            <a:r>
              <a:rPr lang="en"/>
              <a:t> / </a:t>
            </a:r>
            <a:r>
              <a:rPr lang="en">
                <a:solidFill>
                  <a:srgbClr val="E69138"/>
                </a:solidFill>
              </a:rPr>
              <a:t>mapToLong()</a:t>
            </a:r>
            <a:r>
              <a:rPr lang="en"/>
              <a:t> / </a:t>
            </a:r>
            <a:r>
              <a:rPr lang="en">
                <a:solidFill>
                  <a:srgbClr val="E69138"/>
                </a:solidFill>
              </a:rPr>
              <a:t>mapToObj()</a:t>
            </a:r>
            <a:r>
              <a:rPr lang="en"/>
              <a:t>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Function -&gt; Stream</a:t>
            </a:r>
            <a:endParaRPr/>
          </a:p>
          <a:p>
            <a:pPr indent="-317500" lvl="1" marL="914400" rtl="0" algn="l"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E69138"/>
                </a:solidFill>
                <a:uFill>
                  <a:noFill/>
                </a:uFill>
                <a:hlinkClick r:id="rId5"/>
              </a:rPr>
              <a:t>flatMap()</a:t>
            </a:r>
            <a:r>
              <a:rPr lang="en"/>
              <a:t>: Function -&gt; Stream</a:t>
            </a:r>
            <a:endParaRPr/>
          </a:p>
          <a:p>
            <a:pPr indent="-317500" lvl="1" marL="914400" rtl="0" algn="l"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E69138"/>
                </a:solidFill>
                <a:uFill>
                  <a:noFill/>
                </a:uFill>
                <a:hlinkClick r:id="rId6"/>
              </a:rPr>
              <a:t>sorted()</a:t>
            </a:r>
            <a:r>
              <a:rPr lang="en"/>
              <a:t> / </a:t>
            </a:r>
            <a:r>
              <a:rPr lang="en">
                <a:solidFill>
                  <a:srgbClr val="E69138"/>
                </a:solidFill>
                <a:uFill>
                  <a:noFill/>
                </a:uFill>
                <a:hlinkClick r:id="rId7"/>
              </a:rPr>
              <a:t>min()</a:t>
            </a:r>
            <a:r>
              <a:rPr lang="en"/>
              <a:t> / </a:t>
            </a:r>
            <a:r>
              <a:rPr lang="en">
                <a:solidFill>
                  <a:srgbClr val="E69138"/>
                </a:solidFill>
                <a:uFill>
                  <a:noFill/>
                </a:uFill>
                <a:hlinkClick r:id="rId8"/>
              </a:rPr>
              <a:t>max()</a:t>
            </a:r>
            <a:r>
              <a:rPr lang="en"/>
              <a:t>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Comparator -&gt; Stream</a:t>
            </a:r>
            <a:endParaRPr/>
          </a:p>
          <a:p>
            <a:pPr indent="-317500" lvl="1" marL="914400" rtl="0" algn="l"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E69138"/>
                </a:solidFill>
                <a:uFill>
                  <a:noFill/>
                </a:uFill>
                <a:hlinkClick r:id="rId9"/>
              </a:rPr>
              <a:t>distinct()</a:t>
            </a:r>
            <a:r>
              <a:rPr lang="en"/>
              <a:t>: void -&gt; Stream</a:t>
            </a:r>
            <a:endParaRPr/>
          </a:p>
          <a:p>
            <a:pPr indent="-317500" lvl="1" marL="914400" rtl="0" algn="l"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E69138"/>
                </a:solidFill>
              </a:rPr>
              <a:t>limit()</a:t>
            </a:r>
            <a:r>
              <a:rPr lang="en"/>
              <a:t>: Iong -&gt; Stream</a:t>
            </a:r>
            <a:endParaRPr/>
          </a:p>
        </p:txBody>
      </p:sp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87900" y="1442225"/>
            <a:ext cx="83682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poate avea 0+ </a:t>
            </a:r>
            <a:r>
              <a:rPr lang="en"/>
              <a:t>operații intermediare</a:t>
            </a:r>
            <a:r>
              <a:rPr lang="en"/>
              <a:t>, și neapărat o operație terminală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4572000" y="1940525"/>
            <a:ext cx="4284300" cy="31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operații terminale:</a:t>
            </a:r>
            <a:endParaRPr/>
          </a:p>
          <a:p>
            <a:pPr indent="-317500" lvl="1" marL="914400" rtl="0" algn="l"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E69138"/>
                </a:solidFill>
                <a:uFill>
                  <a:noFill/>
                </a:uFill>
                <a:hlinkClick r:id="rId10"/>
              </a:rPr>
              <a:t>collect()</a:t>
            </a:r>
            <a:r>
              <a:rPr lang="en"/>
              <a:t>: Collector -&gt; R</a:t>
            </a:r>
            <a:endParaRPr/>
          </a:p>
          <a:p>
            <a:pPr indent="-317500" lvl="1" marL="914400" rtl="0" algn="l"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E69138"/>
                </a:solidFill>
              </a:rPr>
              <a:t>toArray()</a:t>
            </a:r>
            <a:r>
              <a:rPr lang="en"/>
              <a:t>: void -&gt; Object[]</a:t>
            </a:r>
            <a:endParaRPr/>
          </a:p>
          <a:p>
            <a:pPr indent="-317500" lvl="1" marL="914400" rtl="0" algn="l"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E69138"/>
                </a:solidFill>
              </a:rPr>
              <a:t>forEach()</a:t>
            </a:r>
            <a:r>
              <a:rPr lang="en"/>
              <a:t>: Consumer -&gt; void</a:t>
            </a:r>
            <a:endParaRPr/>
          </a:p>
          <a:p>
            <a:pPr indent="-317500" lvl="1" marL="914400" rtl="0" algn="l"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E69138"/>
                </a:solidFill>
              </a:rPr>
              <a:t>allMatch()</a:t>
            </a:r>
            <a:r>
              <a:rPr lang="en"/>
              <a:t> / </a:t>
            </a:r>
            <a:r>
              <a:rPr lang="en">
                <a:solidFill>
                  <a:srgbClr val="E69138"/>
                </a:solidFill>
              </a:rPr>
              <a:t>anyMatch()</a:t>
            </a:r>
            <a:r>
              <a:rPr lang="en"/>
              <a:t> /</a:t>
            </a:r>
            <a:r>
              <a:rPr lang="en"/>
              <a:t> </a:t>
            </a:r>
            <a:r>
              <a:rPr lang="en">
                <a:solidFill>
                  <a:srgbClr val="E69138"/>
                </a:solidFill>
              </a:rPr>
              <a:t>noneMatch()</a:t>
            </a:r>
            <a:r>
              <a:rPr lang="en"/>
              <a:t>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Predicate -&gt; boolean</a:t>
            </a:r>
            <a:endParaRPr/>
          </a:p>
          <a:p>
            <a:pPr indent="-317500" lvl="1" marL="914400" rtl="0" algn="l"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E69138"/>
                </a:solidFill>
              </a:rPr>
              <a:t>findFirst()</a:t>
            </a:r>
            <a:r>
              <a:rPr lang="en"/>
              <a:t> / </a:t>
            </a:r>
            <a:r>
              <a:rPr lang="en">
                <a:solidFill>
                  <a:srgbClr val="E69138"/>
                </a:solidFill>
              </a:rPr>
              <a:t>findAny()</a:t>
            </a:r>
            <a:r>
              <a:rPr lang="en"/>
              <a:t>: void -&gt; Optional</a:t>
            </a:r>
            <a:endParaRPr/>
          </a:p>
          <a:p>
            <a:pPr indent="-317500" lvl="1" marL="914400" rtl="0" algn="l"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E69138"/>
                </a:solidFill>
              </a:rPr>
              <a:t>orElse(</a:t>
            </a:r>
            <a:r>
              <a:rPr lang="en">
                <a:solidFill>
                  <a:srgbClr val="E69138"/>
                </a:solidFill>
              </a:rPr>
              <a:t>)</a:t>
            </a:r>
            <a:r>
              <a:rPr lang="en"/>
              <a:t> / </a:t>
            </a:r>
            <a:r>
              <a:rPr lang="en">
                <a:solidFill>
                  <a:srgbClr val="E69138"/>
                </a:solidFill>
              </a:rPr>
              <a:t>orElseGet()</a:t>
            </a:r>
            <a:r>
              <a:rPr lang="en"/>
              <a:t>: T -&gt; T</a:t>
            </a:r>
            <a:endParaRPr/>
          </a:p>
          <a:p>
            <a:pPr indent="-317500" lvl="1" marL="914400" rtl="0" algn="l"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E69138"/>
                </a:solidFill>
              </a:rPr>
              <a:t>count()</a:t>
            </a:r>
            <a:r>
              <a:rPr lang="en"/>
              <a:t>: void -&gt; long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731300" y="504000"/>
            <a:ext cx="4209300" cy="39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Recapitulare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Interfețe Funcționale și Expresii Lambda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Stream API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Date + Time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Ce urmează?</a:t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Cuprins</a:t>
            </a:r>
            <a:endParaRPr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Stream API - Exercițiu 5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Să se afișeze detaliile fiecărui angajat.</a:t>
            </a:r>
            <a:endParaRPr/>
          </a:p>
        </p:txBody>
      </p:sp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Stream API - Exercițiu 6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Să se dubleze salariul fiecărui angajat.</a:t>
            </a:r>
            <a:endParaRPr/>
          </a:p>
        </p:txBody>
      </p:sp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Stream API - Exercițiu 7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Să se dubleze salariul fiecărui angajat, care are salariul mai mic de 2000.</a:t>
            </a:r>
            <a:endParaRPr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Stream API - Exercițiu 8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Dându-se o listă de numere întregi, să se afișeze cele mai mici 3 numere, ordonate crescător, distincte și impare.</a:t>
            </a:r>
            <a:endParaRPr/>
          </a:p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Stream API - Exercițiu 9 - individual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Dându-se o listă de numere întregi, să se afișeze numerele pare, distincte.</a:t>
            </a:r>
            <a:endParaRPr/>
          </a:p>
        </p:txBody>
      </p:sp>
      <p:sp>
        <p:nvSpPr>
          <p:cNvPr id="231" name="Google Shape;23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Stream API - Exercițiu 9</a:t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Dându-se o listă de String-uri, sa se afișeze câte dintre șirurile date au lungimea divizibilă cu 3.</a:t>
            </a:r>
            <a:endParaRPr/>
          </a:p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Stream API - map()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transformă dintr-un tip de date într-un alt tip de date (poate fi același)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 creează un nou Stream, pe care se va lucra ulterior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există Stream-uri primitive, pe lângă Stream-ul de bază (care este un Object Stream) - IntStream, LongStream, DoubleStream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pentru a face conversie între Stream-uri, putem folosi </a:t>
            </a:r>
            <a:r>
              <a:rPr lang="en">
                <a:solidFill>
                  <a:srgbClr val="E69138"/>
                </a:solidFill>
              </a:rPr>
              <a:t>map()</a:t>
            </a:r>
            <a:r>
              <a:rPr lang="en"/>
              <a:t>, </a:t>
            </a:r>
            <a:r>
              <a:rPr lang="en">
                <a:solidFill>
                  <a:srgbClr val="E69138"/>
                </a:solidFill>
              </a:rPr>
              <a:t>mapToInt()</a:t>
            </a:r>
            <a:r>
              <a:rPr lang="en"/>
              <a:t>, </a:t>
            </a:r>
            <a:r>
              <a:rPr lang="en">
                <a:solidFill>
                  <a:srgbClr val="E69138"/>
                </a:solidFill>
              </a:rPr>
              <a:t>mapToDouble()</a:t>
            </a:r>
            <a:r>
              <a:rPr lang="en"/>
              <a:t>, </a:t>
            </a:r>
            <a:r>
              <a:rPr lang="en">
                <a:solidFill>
                  <a:srgbClr val="E69138"/>
                </a:solidFill>
              </a:rPr>
              <a:t>mapToLong()</a:t>
            </a:r>
            <a:r>
              <a:rPr lang="en"/>
              <a:t> sau </a:t>
            </a:r>
            <a:r>
              <a:rPr lang="en">
                <a:solidFill>
                  <a:srgbClr val="E69138"/>
                </a:solidFill>
              </a:rPr>
              <a:t>mapToObj()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45" name="Google Shape;24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Stream API - map() - exemple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Stream -&gt; map() -&gt; Stream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Stream -&gt; mapToInt() -&gt; IntStream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IntStream -&gt; mapToLong() -&gt; LongStream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IntStream -&gt; map() -&gt; IntStream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IntStream -&gt; mapToObj() -&gt; Stream</a:t>
            </a:r>
            <a:endParaRPr/>
          </a:p>
        </p:txBody>
      </p:sp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Stream API - Exercițiu 10</a:t>
            </a:r>
            <a:endParaRPr/>
          </a:p>
        </p:txBody>
      </p:sp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Dându-se o listă de numere întregi, să se afișeze dacă toate sunt impare.</a:t>
            </a:r>
            <a:endParaRPr/>
          </a:p>
        </p:txBody>
      </p:sp>
      <p:sp>
        <p:nvSpPr>
          <p:cNvPr id="259" name="Google Shape;25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Date + Time</a:t>
            </a:r>
            <a:endParaRPr/>
          </a:p>
        </p:txBody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</a:t>
            </a:r>
            <a:r>
              <a:rPr lang="en"/>
              <a:t>ate temporale (date calendaristice + ore - orice fel de date cu caracter temporal)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 află în pachetul </a:t>
            </a:r>
            <a:r>
              <a:rPr lang="en">
                <a:solidFill>
                  <a:srgbClr val="E69138"/>
                </a:solidFill>
              </a:rPr>
              <a:t>java.time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acestea inlocuiesc clasa </a:t>
            </a:r>
            <a:r>
              <a:rPr lang="en">
                <a:solidFill>
                  <a:srgbClr val="E69138"/>
                </a:solidFill>
              </a:rPr>
              <a:t>java.util.Date</a:t>
            </a:r>
            <a:r>
              <a:rPr lang="en"/>
              <a:t> - metoda legacy de lucru cu date calendaristice, date, ore etc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 recomandă folosirea java.time în practică</a:t>
            </a:r>
            <a:endParaRPr/>
          </a:p>
        </p:txBody>
      </p:sp>
      <p:sp>
        <p:nvSpPr>
          <p:cNvPr id="266" name="Google Shape;26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Recapitulare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clasa File din java.io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java.nio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interfata Path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clasa Paths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clasa Files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Stream API</a:t>
            </a:r>
            <a:endParaRPr sz="1400"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Date + Time - Clase utile</a:t>
            </a:r>
            <a:endParaRPr/>
          </a:p>
        </p:txBody>
      </p:sp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clase utile: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LocalDate - gestionează o dată locală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LocalTime - gestionează ora locală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LocalDateTime - gestionează data și ora locală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ZonedDateTime (ZoneId) - </a:t>
            </a:r>
            <a:r>
              <a:rPr lang="en"/>
              <a:t>gestionează data și ora locală, în funcție de time zone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Period - perioadă de ordinul zilelor (zile, saptămâni, luni, ani)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Duration - perioadă de ordinul secundelor (milisecundă, secundă, minut, oră)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Instant - timestamp-ul curent, raportat la GMT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aceste clase au constructorii privați - nu pot fi instanțiate în mod direct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instanțele sunt imutabile</a:t>
            </a:r>
            <a:endParaRPr/>
          </a:p>
        </p:txBody>
      </p:sp>
      <p:sp>
        <p:nvSpPr>
          <p:cNvPr id="273" name="Google Shape;27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Date + Time - Clase utile</a:t>
            </a:r>
            <a:endParaRPr/>
          </a:p>
        </p:txBody>
      </p:sp>
      <p:sp>
        <p:nvSpPr>
          <p:cNvPr id="279" name="Google Shape;279;p43"/>
          <p:cNvSpPr txBox="1"/>
          <p:nvPr>
            <p:ph idx="1" type="body"/>
          </p:nvPr>
        </p:nvSpPr>
        <p:spPr>
          <a:xfrm>
            <a:off x="387900" y="1311775"/>
            <a:ext cx="84558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dacă dorim să ne referim simultan și la dată, și la oră, folosim </a:t>
            </a:r>
            <a:r>
              <a:rPr lang="en">
                <a:solidFill>
                  <a:srgbClr val="E69138"/>
                </a:solidFill>
              </a:rPr>
              <a:t>LocalDateTime</a:t>
            </a:r>
            <a:endParaRPr>
              <a:solidFill>
                <a:srgbClr val="E69138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dacă vrem să ținem cont de fusul orar, folosim </a:t>
            </a:r>
            <a:r>
              <a:rPr lang="en">
                <a:solidFill>
                  <a:srgbClr val="E69138"/>
                </a:solidFill>
              </a:rPr>
              <a:t>ZonedDateTime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de asemenea, ne interesează să aflăm </a:t>
            </a:r>
            <a:r>
              <a:rPr lang="en">
                <a:solidFill>
                  <a:srgbClr val="E69138"/>
                </a:solidFill>
              </a:rPr>
              <a:t>ZoneId</a:t>
            </a:r>
            <a:r>
              <a:rPr lang="en"/>
              <a:t>-urile cu care putem lucra</a:t>
            </a:r>
            <a:endParaRPr/>
          </a:p>
        </p:txBody>
      </p:sp>
      <p:sp>
        <p:nvSpPr>
          <p:cNvPr id="280" name="Google Shape;28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Date + Time - Clase utile</a:t>
            </a:r>
            <a:endParaRPr/>
          </a:p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387900" y="1311775"/>
            <a:ext cx="84558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dacă dorim să reprezentăm perioade de timp, folosim </a:t>
            </a:r>
            <a:r>
              <a:rPr lang="en">
                <a:solidFill>
                  <a:srgbClr val="E69138"/>
                </a:solidFill>
              </a:rPr>
              <a:t>Duration</a:t>
            </a:r>
            <a:r>
              <a:rPr lang="en"/>
              <a:t> sau </a:t>
            </a:r>
            <a:r>
              <a:rPr lang="en">
                <a:solidFill>
                  <a:srgbClr val="E69138"/>
                </a:solidFill>
              </a:rPr>
              <a:t>Period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E69138"/>
                </a:solidFill>
              </a:rPr>
              <a:t>Duration</a:t>
            </a:r>
            <a:r>
              <a:rPr lang="en"/>
              <a:t> - pentru perioade care se referă la timp (ore, minute, secunde, nanosecunde)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E69138"/>
                </a:solidFill>
              </a:rPr>
              <a:t>Period</a:t>
            </a:r>
            <a:r>
              <a:rPr lang="en"/>
              <a:t> - pentru perioade care se referă la date (ani, luni, </a:t>
            </a:r>
            <a:r>
              <a:rPr lang="en"/>
              <a:t>săptămâni, </a:t>
            </a:r>
            <a:r>
              <a:rPr lang="en"/>
              <a:t>zile)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în afișare: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PT - Period of time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 - Period of date</a:t>
            </a:r>
            <a:endParaRPr/>
          </a:p>
        </p:txBody>
      </p:sp>
      <p:sp>
        <p:nvSpPr>
          <p:cNvPr id="287" name="Google Shape;28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Internaționalizare</a:t>
            </a:r>
            <a:endParaRPr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387900" y="1311775"/>
            <a:ext cx="84558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diverse aspecte care sunt diferite, în funcție de locația de pe glob, precum limbă, formatul datelor, valută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cu ajutorul clasei </a:t>
            </a:r>
            <a:r>
              <a:rPr lang="en">
                <a:solidFill>
                  <a:srgbClr val="E69138"/>
                </a:solidFill>
              </a:rPr>
              <a:t>Locale </a:t>
            </a:r>
            <a:r>
              <a:rPr lang="en"/>
              <a:t>reprezentăm aceste diferențe de limbă + regiune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din pachetul </a:t>
            </a:r>
            <a:r>
              <a:rPr lang="en">
                <a:solidFill>
                  <a:srgbClr val="E69138"/>
                </a:solidFill>
              </a:rPr>
              <a:t>java.util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 instanțiază cu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 constructor ce primește obligatoriu limba și opțional regiunea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 ajutorul unei clase builder - metodele </a:t>
            </a:r>
            <a:r>
              <a:rPr lang="en">
                <a:solidFill>
                  <a:srgbClr val="E69138"/>
                </a:solidFill>
              </a:rPr>
              <a:t>setLanguage()</a:t>
            </a:r>
            <a:r>
              <a:rPr lang="en"/>
              <a:t> și </a:t>
            </a:r>
            <a:r>
              <a:rPr lang="en">
                <a:solidFill>
                  <a:srgbClr val="E69138"/>
                </a:solidFill>
              </a:rPr>
              <a:t>setRegion()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constante predefinite</a:t>
            </a:r>
            <a:endParaRPr/>
          </a:p>
        </p:txBody>
      </p:sp>
      <p:sp>
        <p:nvSpPr>
          <p:cNvPr id="294" name="Google Shape;29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Internaționalizare</a:t>
            </a:r>
            <a:endParaRPr/>
          </a:p>
        </p:txBody>
      </p:sp>
      <p:sp>
        <p:nvSpPr>
          <p:cNvPr id="300" name="Google Shape;300;p46"/>
          <p:cNvSpPr txBox="1"/>
          <p:nvPr>
            <p:ph idx="1" type="body"/>
          </p:nvPr>
        </p:nvSpPr>
        <p:spPr>
          <a:xfrm>
            <a:off x="387900" y="1311775"/>
            <a:ext cx="84558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pentru traduceri, se folosește </a:t>
            </a:r>
            <a:r>
              <a:rPr lang="en">
                <a:solidFill>
                  <a:srgbClr val="E69138"/>
                </a:solidFill>
              </a:rPr>
              <a:t>ResourceBundle</a:t>
            </a:r>
            <a:endParaRPr>
              <a:solidFill>
                <a:srgbClr val="E69138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2 modalități: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în fișiere statice </a:t>
            </a:r>
            <a:r>
              <a:rPr lang="en">
                <a:solidFill>
                  <a:srgbClr val="E69138"/>
                </a:solidFill>
              </a:rPr>
              <a:t>.properties</a:t>
            </a:r>
            <a:endParaRPr>
              <a:solidFill>
                <a:srgbClr val="E6913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 în cod sursă, în fișiere </a:t>
            </a:r>
            <a:r>
              <a:rPr lang="en">
                <a:solidFill>
                  <a:srgbClr val="E69138"/>
                </a:solidFill>
              </a:rPr>
              <a:t>.java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301" name="Google Shape;30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Ce urmează?</a:t>
            </a:r>
            <a:endParaRPr/>
          </a:p>
        </p:txBody>
      </p:sp>
      <p:sp>
        <p:nvSpPr>
          <p:cNvPr id="307" name="Google Shape;307;p47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Char char="➢"/>
            </a:pPr>
            <a:r>
              <a:rPr lang="en"/>
              <a:t>Threads</a:t>
            </a:r>
            <a:endParaRPr/>
          </a:p>
        </p:txBody>
      </p:sp>
      <p:sp>
        <p:nvSpPr>
          <p:cNvPr id="308" name="Google Shape;30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Întrebări?</a:t>
            </a:r>
            <a:endParaRPr/>
          </a:p>
        </p:txBody>
      </p:sp>
      <p:sp>
        <p:nvSpPr>
          <p:cNvPr id="314" name="Google Shape;31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950" y="1304475"/>
            <a:ext cx="4926100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Interfețe funcționale și expresii lambda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311775"/>
            <a:ext cx="8368200" cy="3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interfață funcțională - interfețe care au o singură metodă abstractă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pot avea metode default, statice, sau private, dar neapărat o singură metodă abstractă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 apărut în Java 8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 regăsesc în pachetul </a:t>
            </a:r>
            <a:r>
              <a:rPr lang="en">
                <a:solidFill>
                  <a:srgbClr val="E69138"/>
                </a:solidFill>
              </a:rPr>
              <a:t>java.util.function</a:t>
            </a:r>
            <a:endParaRPr>
              <a:solidFill>
                <a:srgbClr val="E6913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recomandat să punem </a:t>
            </a:r>
            <a:r>
              <a:rPr lang="en">
                <a:solidFill>
                  <a:srgbClr val="E69138"/>
                </a:solidFill>
              </a:rPr>
              <a:t>@FunctionalInterface</a:t>
            </a:r>
            <a:r>
              <a:rPr lang="en"/>
              <a:t> deasupra semnăturii interfeței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expresie lambda - exprimă instanțe ale interfețelor funcționale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implementează singura metodă abstractă, deci implementează o interfață funcțională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 metodă care poate fi creată fără să aparțină unei clase</a:t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3102450" y="4542125"/>
            <a:ext cx="29391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Exemplu </a:t>
            </a:r>
            <a:r>
              <a:rPr lang="en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interfață</a:t>
            </a:r>
            <a:r>
              <a:rPr lang="en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funcțională</a:t>
            </a:r>
            <a:endParaRPr>
              <a:solidFill>
                <a:srgbClr val="B6D7A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2.1. </a:t>
            </a:r>
            <a:r>
              <a:rPr lang="en"/>
              <a:t>Interfețe funcționale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există aproximativ 30 de interfețe funcționale definite, care fac parte din API-urile SE, necesare limbajului, dezvoltate </a:t>
            </a:r>
            <a:r>
              <a:rPr lang="en"/>
              <a:t>odată</a:t>
            </a:r>
            <a:r>
              <a:rPr lang="en"/>
              <a:t> cu expresiile lambda</a:t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2.1. </a:t>
            </a:r>
            <a:r>
              <a:rPr lang="en"/>
              <a:t>Interfețe funcționale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87900" y="1311775"/>
            <a:ext cx="84237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E69138"/>
                </a:solidFill>
              </a:rPr>
              <a:t>Consumer&lt;T&gt;</a:t>
            </a:r>
            <a:r>
              <a:rPr lang="en"/>
              <a:t> - primește o valoare de un anumit tip (tip generic) &lt;T&gt;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scopul său este de a consuma o valoare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E69138"/>
                </a:solidFill>
              </a:rPr>
              <a:t>BiConsumer&lt;T, G&gt;</a:t>
            </a:r>
            <a:r>
              <a:rPr lang="en"/>
              <a:t> - se aseamănă cu Consumer, doar că primește 2 tipuri generice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E69138"/>
                </a:solidFill>
              </a:rPr>
              <a:t>Supplier&lt;T&gt;</a:t>
            </a:r>
            <a:r>
              <a:rPr lang="en"/>
              <a:t> </a:t>
            </a:r>
            <a:r>
              <a:rPr lang="en"/>
              <a:t>- </a:t>
            </a:r>
            <a:r>
              <a:rPr lang="en"/>
              <a:t>nu primește niciun parametru, dar returnează o valoare de tip 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opusu</a:t>
            </a:r>
            <a:r>
              <a:rPr lang="en"/>
              <a:t>l unui Consumer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E69138"/>
                </a:solidFill>
              </a:rPr>
              <a:t>Predicate&lt;T&gt;</a:t>
            </a:r>
            <a:r>
              <a:rPr lang="en"/>
              <a:t> - primește o valoare de tip T și returnează true/false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E69138"/>
                </a:solidFill>
              </a:rPr>
              <a:t>BiPredicate&lt;T, G&gt;</a:t>
            </a:r>
            <a:r>
              <a:rPr lang="en"/>
              <a:t> - se aseamănă cu Predicate, doar că primește 2 tipuri generice</a:t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2.1. </a:t>
            </a:r>
            <a:r>
              <a:rPr lang="en"/>
              <a:t>Interfețe funcționale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87900" y="1311775"/>
            <a:ext cx="8368200" cy="36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E69138"/>
                </a:solidFill>
              </a:rPr>
              <a:t>Function</a:t>
            </a:r>
            <a:r>
              <a:rPr lang="en">
                <a:solidFill>
                  <a:srgbClr val="E69138"/>
                </a:solidFill>
              </a:rPr>
              <a:t>&lt;T, R&gt;</a:t>
            </a:r>
            <a:r>
              <a:rPr lang="en"/>
              <a:t> - primește un parametru și returnează o valoare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 este tipul parametrului primit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 este tipul valorii returnate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E69138"/>
                </a:solidFill>
              </a:rPr>
              <a:t>Bi</a:t>
            </a:r>
            <a:r>
              <a:rPr lang="en">
                <a:solidFill>
                  <a:srgbClr val="E69138"/>
                </a:solidFill>
              </a:rPr>
              <a:t>Function</a:t>
            </a:r>
            <a:r>
              <a:rPr lang="en">
                <a:solidFill>
                  <a:srgbClr val="E69138"/>
                </a:solidFill>
              </a:rPr>
              <a:t>&lt;T, G, R&gt;</a:t>
            </a:r>
            <a:r>
              <a:rPr lang="en"/>
              <a:t> - primește 2 valori și returnează 1 valoare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T, G sunt tipurile parametrilor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 este tipul returnat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E69138"/>
                </a:solidFill>
              </a:rPr>
              <a:t>UnaryOperator</a:t>
            </a:r>
            <a:r>
              <a:rPr lang="en">
                <a:solidFill>
                  <a:srgbClr val="E69138"/>
                </a:solidFill>
              </a:rPr>
              <a:t>&lt;T&gt;</a:t>
            </a:r>
            <a:r>
              <a:rPr lang="en"/>
              <a:t> - similar unei metode în care valoarea primită ca și parametru și tipul returnat sunt de același tip (</a:t>
            </a:r>
            <a:r>
              <a:rPr lang="en">
                <a:solidFill>
                  <a:srgbClr val="E69138"/>
                </a:solidFill>
              </a:rPr>
              <a:t>Function&lt;T, T&gt;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E69138"/>
                </a:solidFill>
              </a:rPr>
              <a:t>BinaryOperator</a:t>
            </a:r>
            <a:r>
              <a:rPr lang="en">
                <a:solidFill>
                  <a:srgbClr val="E69138"/>
                </a:solidFill>
              </a:rPr>
              <a:t>&lt;T&gt;</a:t>
            </a:r>
            <a:r>
              <a:rPr lang="en"/>
              <a:t> - similar cu BiFunction&lt;T, T, T&gt;</a:t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2.2. Expresii lambda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87900" y="1311775"/>
            <a:ext cx="8368200" cy="33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1C232"/>
                </a:solidFill>
              </a:rPr>
              <a:t>parantezele corespunzătoare parametrilor pot să lipsească, dacă este folosit un singur parametru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dacă specificăm tipul parametrului, sau nu avem nici parametru, sau avem mai mulți parametri, atunci folosirea parantezelor este obligatorie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F1C232"/>
                </a:solidFill>
              </a:rPr>
              <a:t>putem omite tipul parametrilor</a:t>
            </a:r>
            <a:r>
              <a:rPr lang="en"/>
              <a:t>, dar dacă specificăm măcar unul, atunci trebuie sa îl scriem pentru fiecare în parte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în partea dreaptă, suntem obligați să folosim </a:t>
            </a:r>
            <a:r>
              <a:rPr lang="en">
                <a:solidFill>
                  <a:srgbClr val="F1C232"/>
                </a:solidFill>
              </a:rPr>
              <a:t>acolade</a:t>
            </a:r>
            <a:r>
              <a:rPr lang="en"/>
              <a:t> doar dacă folosim </a:t>
            </a:r>
            <a:r>
              <a:rPr lang="en"/>
              <a:t>instrucțiunea</a:t>
            </a:r>
            <a:r>
              <a:rPr lang="en"/>
              <a:t> de </a:t>
            </a:r>
            <a:r>
              <a:rPr lang="en">
                <a:solidFill>
                  <a:srgbClr val="F1C232"/>
                </a:solidFill>
              </a:rPr>
              <a:t>return </a:t>
            </a:r>
            <a:r>
              <a:rPr lang="en"/>
              <a:t>urmată de </a:t>
            </a:r>
            <a:r>
              <a:rPr lang="en">
                <a:solidFill>
                  <a:srgbClr val="F1C232"/>
                </a:solidFill>
              </a:rPr>
              <a:t>;</a:t>
            </a:r>
            <a:r>
              <a:rPr lang="en"/>
              <a:t> sau dacă avem </a:t>
            </a:r>
            <a:r>
              <a:rPr lang="en">
                <a:solidFill>
                  <a:srgbClr val="F1C232"/>
                </a:solidFill>
              </a:rPr>
              <a:t>mai multe instrucțiuni</a:t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2503650" y="4539975"/>
            <a:ext cx="4136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Exemplu clasa anonima + expresie lambda</a:t>
            </a:r>
            <a:endParaRPr>
              <a:solidFill>
                <a:srgbClr val="B6D7A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2.2. Expresii lambda - Method references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87900" y="1311775"/>
            <a:ext cx="8368200" cy="31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există 3 tipuri: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referință către metode statice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referință către o metodă a instanței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referință către un constructor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referință către o metodă statică: </a:t>
            </a:r>
            <a:r>
              <a:rPr lang="en">
                <a:solidFill>
                  <a:srgbClr val="E69138"/>
                </a:solidFill>
              </a:rPr>
              <a:t>Clasa::metodaStatica </a:t>
            </a:r>
            <a:endParaRPr>
              <a:solidFill>
                <a:srgbClr val="E69138"/>
              </a:solidFill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referință către o metodă a instanței: </a:t>
            </a:r>
            <a:r>
              <a:rPr lang="en">
                <a:solidFill>
                  <a:srgbClr val="E69138"/>
                </a:solidFill>
              </a:rPr>
              <a:t>obiect::metoda </a:t>
            </a:r>
            <a:endParaRPr>
              <a:solidFill>
                <a:srgbClr val="E69138"/>
              </a:solidFill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800"/>
              </a:spcAft>
              <a:buSzPts val="1800"/>
              <a:buChar char="➢"/>
            </a:pPr>
            <a:r>
              <a:rPr lang="en"/>
              <a:t>referință către un constructor: </a:t>
            </a:r>
            <a:r>
              <a:rPr lang="en">
                <a:solidFill>
                  <a:srgbClr val="E69138"/>
                </a:solidFill>
              </a:rPr>
              <a:t>Clasa::new 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503650" y="4423675"/>
            <a:ext cx="4136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Exemplu - Method reference</a:t>
            </a:r>
            <a:endParaRPr>
              <a:solidFill>
                <a:srgbClr val="B6D7A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