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Slab"/>
      <p:regular r:id="rId50"/>
      <p:bold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1ea071a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1ea071a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ea071a2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ea071a2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1ea071a2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1ea071a2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1ea071a2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1ea071a2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ea071a2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ea071a2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c7c71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c7c71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1ea071a2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1ea071a2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ea071a2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ea071a2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1ea071a2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ea071a2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1ea071a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1ea071a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ea071a2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ea071a2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1ea071a2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1ea071a2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1ea071a2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1ea071a2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1c7c712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c7c712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ea071a2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1ea071a2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1c7c712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1c7c712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1c7c712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1c7c712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1c7c712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1c7c712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1c7c712f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1c7c712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1c7c712f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1c7c712f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ee04fac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ee04fac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1c7c712f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1c7c712f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1c7c712f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1c7c712f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1c7c712f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1c7c712f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1c7c712f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1c7c712f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1c7c712f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1c7c712f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1c7c712f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1c7c712f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1c7c712f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1c7c712f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1c7c712f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1c7c712f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1c7c712f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1c7c712f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1c7c712f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1c7c712f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1ea071a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1ea071a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1c7c712f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1c7c712f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1c7c712f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1c7c712f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1c7c712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1c7c712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0d9040e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0d9040e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1ea071a2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1ea071a2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ea071a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ea071a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1ea071a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1ea071a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9d4427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9d4427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1ea071a2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1ea071a2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1ea071a2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ea071a2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eeksforgeeks.org/stream-map-java-examples/" TargetMode="External"/><Relationship Id="rId4" Type="http://schemas.openxmlformats.org/officeDocument/2006/relationships/hyperlink" Target="https://www.baeldung.com/java-8-collector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 1P - Curs 4</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Răzvan Corniță</a:t>
            </a:r>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a:t>
            </a:r>
            <a:r>
              <a:rPr lang="en"/>
              <a:t>3</a:t>
            </a:r>
            <a:endParaRPr/>
          </a:p>
        </p:txBody>
      </p:sp>
      <p:sp>
        <p:nvSpPr>
          <p:cNvPr id="128" name="Google Shape;128;p22"/>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Dându-se o listă de numere întregi, să se salveze toate numerele pozitive într-un LinkedHashSet.</a:t>
            </a:r>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Preliminar</a:t>
            </a:r>
            <a:endParaRPr/>
          </a:p>
        </p:txBody>
      </p:sp>
      <p:sp>
        <p:nvSpPr>
          <p:cNvPr id="135" name="Google Shape;135;p23"/>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Să se creeze clasa </a:t>
            </a:r>
            <a:r>
              <a:rPr lang="en"/>
              <a:t>Produs (nume, pret și categorie), cu constructori, getteri, setteri, equals, hashCode și toString.</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4</a:t>
            </a:r>
            <a:endParaRPr/>
          </a:p>
        </p:txBody>
      </p:sp>
      <p:sp>
        <p:nvSpPr>
          <p:cNvPr id="142" name="Google Shape;142;p24"/>
          <p:cNvSpPr txBox="1"/>
          <p:nvPr>
            <p:ph idx="1" type="body"/>
          </p:nvPr>
        </p:nvSpPr>
        <p:spPr>
          <a:xfrm>
            <a:off x="387900" y="1311775"/>
            <a:ext cx="8368200" cy="30993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Dându-se o listă de Produse, să se creeze un HashMap cu cheie drept ‘nume’, iar valoarea să fie ‘pret’.</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4"/>
          <p:cNvSpPr txBox="1"/>
          <p:nvPr/>
        </p:nvSpPr>
        <p:spPr>
          <a:xfrm>
            <a:off x="1813500" y="4411075"/>
            <a:ext cx="55170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6D7A8"/>
                </a:solidFill>
                <a:latin typeface="Roboto"/>
                <a:ea typeface="Roboto"/>
                <a:cs typeface="Roboto"/>
                <a:sym typeface="Roboto"/>
              </a:rPr>
              <a:t>Ce se intampla </a:t>
            </a:r>
            <a:r>
              <a:rPr lang="en">
                <a:solidFill>
                  <a:srgbClr val="B6D7A8"/>
                </a:solidFill>
                <a:latin typeface="Roboto"/>
                <a:ea typeface="Roboto"/>
                <a:cs typeface="Roboto"/>
                <a:sym typeface="Roboto"/>
              </a:rPr>
              <a:t>dacă</a:t>
            </a:r>
            <a:r>
              <a:rPr lang="en">
                <a:solidFill>
                  <a:srgbClr val="B6D7A8"/>
                </a:solidFill>
                <a:latin typeface="Roboto"/>
                <a:ea typeface="Roboto"/>
                <a:cs typeface="Roboto"/>
                <a:sym typeface="Roboto"/>
              </a:rPr>
              <a:t> avem mai multe produse cu </a:t>
            </a:r>
            <a:r>
              <a:rPr lang="en">
                <a:solidFill>
                  <a:srgbClr val="B6D7A8"/>
                </a:solidFill>
                <a:latin typeface="Roboto"/>
                <a:ea typeface="Roboto"/>
                <a:cs typeface="Roboto"/>
                <a:sym typeface="Roboto"/>
              </a:rPr>
              <a:t>același</a:t>
            </a:r>
            <a:r>
              <a:rPr lang="en">
                <a:solidFill>
                  <a:srgbClr val="B6D7A8"/>
                </a:solidFill>
                <a:latin typeface="Roboto"/>
                <a:ea typeface="Roboto"/>
                <a:cs typeface="Roboto"/>
                <a:sym typeface="Roboto"/>
              </a:rPr>
              <a:t> </a:t>
            </a:r>
            <a:r>
              <a:rPr lang="en">
                <a:solidFill>
                  <a:srgbClr val="B6D7A8"/>
                </a:solidFill>
                <a:latin typeface="Roboto"/>
                <a:ea typeface="Roboto"/>
                <a:cs typeface="Roboto"/>
                <a:sym typeface="Roboto"/>
              </a:rPr>
              <a:t>preț</a:t>
            </a:r>
            <a:r>
              <a:rPr lang="en">
                <a:solidFill>
                  <a:srgbClr val="B6D7A8"/>
                </a:solidFill>
                <a:latin typeface="Roboto"/>
                <a:ea typeface="Roboto"/>
                <a:cs typeface="Roboto"/>
                <a:sym typeface="Roboto"/>
              </a:rPr>
              <a:t>?</a:t>
            </a:r>
            <a:endParaRPr>
              <a:solidFill>
                <a:srgbClr val="B6D7A8"/>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Temă</a:t>
            </a:r>
            <a:endParaRPr/>
          </a:p>
        </p:txBody>
      </p:sp>
      <p:sp>
        <p:nvSpPr>
          <p:cNvPr id="150" name="Google Shape;150;p25"/>
          <p:cNvSpPr txBox="1"/>
          <p:nvPr>
            <p:ph idx="1" type="body"/>
          </p:nvPr>
        </p:nvSpPr>
        <p:spPr>
          <a:xfrm>
            <a:off x="387925"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Se dau:</a:t>
            </a:r>
            <a:endParaRPr/>
          </a:p>
          <a:p>
            <a:pPr indent="-317500" lvl="1" marL="914400" rtl="0" algn="l">
              <a:lnSpc>
                <a:spcPct val="115000"/>
              </a:lnSpc>
              <a:spcBef>
                <a:spcPts val="400"/>
              </a:spcBef>
              <a:spcAft>
                <a:spcPts val="0"/>
              </a:spcAft>
              <a:buSzPts val="1400"/>
              <a:buChar char="○"/>
            </a:pPr>
            <a:r>
              <a:rPr lang="en"/>
              <a:t>bundle-ul “hello”, cu mai multe </a:t>
            </a:r>
            <a:r>
              <a:rPr lang="en"/>
              <a:t>fișiere</a:t>
            </a:r>
            <a:r>
              <a:rPr lang="en"/>
              <a:t> de </a:t>
            </a:r>
            <a:r>
              <a:rPr lang="en"/>
              <a:t>proprietăți, în care se află traducerile tuturor cheilor din fișierul de mai jos;</a:t>
            </a:r>
            <a:endParaRPr/>
          </a:p>
          <a:p>
            <a:pPr indent="-317500" lvl="1" marL="914400" rtl="0" algn="l">
              <a:lnSpc>
                <a:spcPct val="115000"/>
              </a:lnSpc>
              <a:spcBef>
                <a:spcPts val="800"/>
              </a:spcBef>
              <a:spcAft>
                <a:spcPts val="0"/>
              </a:spcAft>
              <a:buSzPts val="1400"/>
              <a:buChar char="○"/>
            </a:pPr>
            <a:r>
              <a:rPr lang="en"/>
              <a:t>un fișier “input_&lt;locala&gt;.txt” care </a:t>
            </a:r>
            <a:r>
              <a:rPr lang="en"/>
              <a:t>conține</a:t>
            </a:r>
            <a:r>
              <a:rPr lang="en"/>
              <a:t>, pe o singura linie, chei din </a:t>
            </a:r>
            <a:r>
              <a:rPr lang="en"/>
              <a:t>fișierele</a:t>
            </a:r>
            <a:r>
              <a:rPr lang="en"/>
              <a:t> de </a:t>
            </a:r>
            <a:r>
              <a:rPr lang="en"/>
              <a:t>proprietăți</a:t>
            </a:r>
            <a:r>
              <a:rPr lang="en"/>
              <a:t>, </a:t>
            </a:r>
            <a:r>
              <a:rPr lang="en"/>
              <a:t>despărțite</a:t>
            </a:r>
            <a:r>
              <a:rPr lang="en"/>
              <a:t> printr-un </a:t>
            </a:r>
            <a:r>
              <a:rPr lang="en"/>
              <a:t>spațiu</a:t>
            </a:r>
            <a:r>
              <a:rPr lang="en"/>
              <a:t> (toate cheile sunt valide </a:t>
            </a:r>
            <a:r>
              <a:rPr lang="en"/>
              <a:t>și</a:t>
            </a:r>
            <a:r>
              <a:rPr lang="en"/>
              <a:t> </a:t>
            </a:r>
            <a:r>
              <a:rPr lang="en"/>
              <a:t>există</a:t>
            </a:r>
            <a:r>
              <a:rPr lang="en"/>
              <a:t> </a:t>
            </a:r>
            <a:r>
              <a:rPr lang="en"/>
              <a:t>în</a:t>
            </a:r>
            <a:r>
              <a:rPr lang="en"/>
              <a:t> </a:t>
            </a:r>
            <a:r>
              <a:rPr lang="en"/>
              <a:t>fișierele</a:t>
            </a:r>
            <a:r>
              <a:rPr lang="en"/>
              <a:t> de </a:t>
            </a:r>
            <a:r>
              <a:rPr lang="en"/>
              <a:t>proprietăți</a:t>
            </a:r>
            <a:r>
              <a:rPr lang="en"/>
              <a:t>).</a:t>
            </a:r>
            <a:endParaRPr/>
          </a:p>
          <a:p>
            <a:pPr indent="-342900" lvl="0" marL="457200" rtl="0" algn="l">
              <a:lnSpc>
                <a:spcPct val="115000"/>
              </a:lnSpc>
              <a:spcBef>
                <a:spcPts val="1600"/>
              </a:spcBef>
              <a:spcAft>
                <a:spcPts val="0"/>
              </a:spcAft>
              <a:buSzPts val="1800"/>
              <a:buChar char="➢"/>
            </a:pPr>
            <a:r>
              <a:rPr lang="en"/>
              <a:t>Se cere: </a:t>
            </a:r>
            <a:endParaRPr/>
          </a:p>
          <a:p>
            <a:pPr indent="-317500" lvl="1" marL="914400" rtl="0" algn="l">
              <a:lnSpc>
                <a:spcPct val="115000"/>
              </a:lnSpc>
              <a:spcBef>
                <a:spcPts val="400"/>
              </a:spcBef>
              <a:spcAft>
                <a:spcPts val="0"/>
              </a:spcAft>
              <a:buSzPts val="1400"/>
              <a:buChar char="○"/>
            </a:pPr>
            <a:r>
              <a:rPr lang="en"/>
              <a:t>să generați un fișier “trad_&lt;locala&gt;.txt”, care să conțină traducerile cheilor din “input_&lt;locala&gt;.txt”, </a:t>
            </a:r>
            <a:r>
              <a:rPr lang="en"/>
              <a:t>în</a:t>
            </a:r>
            <a:r>
              <a:rPr lang="en"/>
              <a:t> </a:t>
            </a:r>
            <a:r>
              <a:rPr lang="en"/>
              <a:t>funcție</a:t>
            </a:r>
            <a:r>
              <a:rPr lang="en"/>
              <a:t> de locala </a:t>
            </a:r>
            <a:r>
              <a:rPr lang="en"/>
              <a:t>userului</a:t>
            </a:r>
            <a:r>
              <a:rPr lang="en"/>
              <a:t>, dată de la tastatură;</a:t>
            </a:r>
            <a:endParaRPr/>
          </a:p>
          <a:p>
            <a:pPr indent="-317500" lvl="1" marL="914400" rtl="0" algn="l">
              <a:lnSpc>
                <a:spcPct val="115000"/>
              </a:lnSpc>
              <a:spcBef>
                <a:spcPts val="800"/>
              </a:spcBef>
              <a:spcAft>
                <a:spcPts val="0"/>
              </a:spcAft>
              <a:buSzPts val="1400"/>
              <a:buChar char="○"/>
            </a:pPr>
            <a:r>
              <a:rPr lang="en"/>
              <a:t>da</a:t>
            </a:r>
            <a:r>
              <a:rPr lang="en"/>
              <a:t>că nu există fișierul corespunzător acelei locale, se va afișa traducerea în engleză, împreună cu mesajul de eroare.</a:t>
            </a:r>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Tema</a:t>
            </a:r>
            <a:endParaRPr/>
          </a:p>
        </p:txBody>
      </p:sp>
      <p:sp>
        <p:nvSpPr>
          <p:cNvPr id="157" name="Google Shape;157;p26"/>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Exemplu:</a:t>
            </a:r>
            <a:endParaRPr/>
          </a:p>
          <a:p>
            <a:pPr indent="-317500" lvl="1" marL="914400" rtl="0" algn="l">
              <a:lnSpc>
                <a:spcPct val="115000"/>
              </a:lnSpc>
              <a:spcBef>
                <a:spcPts val="400"/>
              </a:spcBef>
              <a:spcAft>
                <a:spcPts val="0"/>
              </a:spcAft>
              <a:buSzPts val="1400"/>
              <a:buChar char="○"/>
            </a:pPr>
            <a:r>
              <a:rPr lang="en"/>
              <a:t>se citește de la tastatură “en” și “UK”;</a:t>
            </a:r>
            <a:endParaRPr/>
          </a:p>
          <a:p>
            <a:pPr indent="-317500" lvl="1" marL="914400" rtl="0" algn="l">
              <a:lnSpc>
                <a:spcPct val="115000"/>
              </a:lnSpc>
              <a:spcBef>
                <a:spcPts val="800"/>
              </a:spcBef>
              <a:spcAft>
                <a:spcPts val="0"/>
              </a:spcAft>
              <a:buSzPts val="1400"/>
              <a:buChar char="○"/>
            </a:pPr>
            <a:r>
              <a:rPr lang="en"/>
              <a:t>se deschide fișierul “input_en_UK.txt”, care conține “i_k am_k gigel_k gigel_k i_k am_k”;</a:t>
            </a:r>
            <a:endParaRPr/>
          </a:p>
          <a:p>
            <a:pPr indent="-317500" lvl="1" marL="914400" rtl="0" algn="l">
              <a:lnSpc>
                <a:spcPct val="115000"/>
              </a:lnSpc>
              <a:spcBef>
                <a:spcPts val="800"/>
              </a:spcBef>
              <a:spcAft>
                <a:spcPts val="0"/>
              </a:spcAft>
              <a:buSzPts val="1400"/>
              <a:buChar char="○"/>
            </a:pPr>
            <a:r>
              <a:rPr lang="en"/>
              <a:t>se caută fișierul de proprietăți, corespunzător localei, și se citesc traducerile cheilor de mai sus;</a:t>
            </a:r>
            <a:endParaRPr/>
          </a:p>
          <a:p>
            <a:pPr indent="-317500" lvl="1" marL="914400" rtl="0" algn="l">
              <a:lnSpc>
                <a:spcPct val="115000"/>
              </a:lnSpc>
              <a:spcBef>
                <a:spcPts val="800"/>
              </a:spcBef>
              <a:spcAft>
                <a:spcPts val="0"/>
              </a:spcAft>
              <a:buSzPts val="1400"/>
              <a:buChar char="○"/>
            </a:pPr>
            <a:r>
              <a:rPr lang="en"/>
              <a:t>programul va genera fișierul “trad_en_UK.txt”, care va conține “I am Gigel Gigel I am”, conform traducerilor date în fișierele de proprietăți.</a:t>
            </a:r>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Collectors</a:t>
            </a:r>
            <a:endParaRPr/>
          </a:p>
        </p:txBody>
      </p:sp>
      <p:sp>
        <p:nvSpPr>
          <p:cNvPr id="164" name="Google Shape;164;p27"/>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metodele </a:t>
            </a:r>
            <a:r>
              <a:rPr lang="en">
                <a:solidFill>
                  <a:srgbClr val="E69138"/>
                </a:solidFill>
              </a:rPr>
              <a:t>groupingBy</a:t>
            </a:r>
            <a:r>
              <a:rPr lang="en">
                <a:solidFill>
                  <a:srgbClr val="E69138"/>
                </a:solidFill>
              </a:rPr>
              <a:t>()</a:t>
            </a:r>
            <a:r>
              <a:rPr lang="en"/>
              <a:t> și </a:t>
            </a:r>
            <a:r>
              <a:rPr lang="en">
                <a:solidFill>
                  <a:srgbClr val="E69138"/>
                </a:solidFill>
              </a:rPr>
              <a:t>partitioningBy() </a:t>
            </a:r>
            <a:r>
              <a:rPr lang="en"/>
              <a:t>ne ajută să grupăm după anumite criterii</a:t>
            </a:r>
            <a:endParaRPr/>
          </a:p>
          <a:p>
            <a:pPr indent="-317500" lvl="1" marL="914400" rtl="0" algn="l">
              <a:lnSpc>
                <a:spcPct val="115000"/>
              </a:lnSpc>
              <a:spcBef>
                <a:spcPts val="0"/>
              </a:spcBef>
              <a:spcAft>
                <a:spcPts val="0"/>
              </a:spcAft>
              <a:buSzPts val="1400"/>
              <a:buChar char="○"/>
            </a:pPr>
            <a:r>
              <a:rPr lang="en"/>
              <a:t>fac parte din Collectors</a:t>
            </a:r>
            <a:endParaRPr/>
          </a:p>
          <a:p>
            <a:pPr indent="-342900" lvl="0" marL="457200" rtl="0" algn="l">
              <a:lnSpc>
                <a:spcPct val="115000"/>
              </a:lnSpc>
              <a:spcBef>
                <a:spcPts val="1600"/>
              </a:spcBef>
              <a:spcAft>
                <a:spcPts val="0"/>
              </a:spcAft>
              <a:buSzPts val="1800"/>
              <a:buChar char="➢"/>
            </a:pPr>
            <a:r>
              <a:rPr lang="en">
                <a:solidFill>
                  <a:srgbClr val="E69138"/>
                </a:solidFill>
              </a:rPr>
              <a:t>partitioningBy()</a:t>
            </a:r>
            <a:r>
              <a:rPr lang="en"/>
              <a:t> reprezintă o particularizare a lui </a:t>
            </a:r>
            <a:r>
              <a:rPr lang="en">
                <a:solidFill>
                  <a:srgbClr val="E69138"/>
                </a:solidFill>
              </a:rPr>
              <a:t>groupingBy()</a:t>
            </a:r>
            <a:endParaRPr/>
          </a:p>
          <a:p>
            <a:pPr indent="-317500" lvl="1" marL="914400" rtl="0" algn="l">
              <a:lnSpc>
                <a:spcPct val="115000"/>
              </a:lnSpc>
              <a:spcBef>
                <a:spcPts val="0"/>
              </a:spcBef>
              <a:spcAft>
                <a:spcPts val="0"/>
              </a:spcAft>
              <a:buSzPts val="1400"/>
              <a:buChar char="○"/>
            </a:pPr>
            <a:r>
              <a:rPr lang="en"/>
              <a:t>primește un </a:t>
            </a:r>
            <a:r>
              <a:rPr lang="en">
                <a:solidFill>
                  <a:srgbClr val="E69138"/>
                </a:solidFill>
              </a:rPr>
              <a:t>Predicate </a:t>
            </a:r>
            <a:r>
              <a:rPr lang="en"/>
              <a:t>ca parametru</a:t>
            </a:r>
            <a:endParaRPr/>
          </a:p>
          <a:p>
            <a:pPr indent="-317500" lvl="1" marL="914400" rtl="0" algn="l">
              <a:lnSpc>
                <a:spcPct val="115000"/>
              </a:lnSpc>
              <a:spcBef>
                <a:spcPts val="0"/>
              </a:spcBef>
              <a:spcAft>
                <a:spcPts val="0"/>
              </a:spcAft>
              <a:buSzPts val="1400"/>
              <a:buChar char="○"/>
            </a:pPr>
            <a:r>
              <a:rPr lang="en"/>
              <a:t>vom avea doar 2 grupări: cele pentru care se returnează true și cele pentru care se returnează false</a:t>
            </a:r>
            <a:endParaRPr/>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5</a:t>
            </a:r>
            <a:endParaRPr/>
          </a:p>
        </p:txBody>
      </p:sp>
      <p:sp>
        <p:nvSpPr>
          <p:cNvPr id="171" name="Google Shape;171;p28"/>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Dându-se o listă de Stringuri, afișați lungimile fiecărui String, </a:t>
            </a:r>
            <a:r>
              <a:rPr lang="en"/>
              <a:t>despărțite</a:t>
            </a:r>
            <a:r>
              <a:rPr lang="en"/>
              <a:t> prin ,</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6</a:t>
            </a:r>
            <a:endParaRPr/>
          </a:p>
        </p:txBody>
      </p:sp>
      <p:sp>
        <p:nvSpPr>
          <p:cNvPr id="178" name="Google Shape;178;p29"/>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Dându-se o listă de Produse (nume, pret și categorie), să se creeze un String care reprezintă concatenarea tuturor numelor, cu spațiu între ele.</a:t>
            </a:r>
            <a:endParaRPr/>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7</a:t>
            </a:r>
            <a:endParaRPr/>
          </a:p>
        </p:txBody>
      </p:sp>
      <p:sp>
        <p:nvSpPr>
          <p:cNvPr id="185" name="Google Shape;185;p30"/>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Dându-se o listă de Produse (nume, pret și categorie), </a:t>
            </a:r>
            <a:r>
              <a:rPr lang="en"/>
              <a:t>grupați-le după categorie.</a:t>
            </a:r>
            <a:endParaRPr/>
          </a:p>
        </p:txBody>
      </p:sp>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0"/>
          <p:cNvSpPr txBox="1"/>
          <p:nvPr/>
        </p:nvSpPr>
        <p:spPr>
          <a:xfrm>
            <a:off x="1813500" y="4411075"/>
            <a:ext cx="55170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6D7A8"/>
                </a:solidFill>
                <a:latin typeface="Roboto"/>
                <a:ea typeface="Roboto"/>
                <a:cs typeface="Roboto"/>
                <a:sym typeface="Roboto"/>
              </a:rPr>
              <a:t>Ce tip de date </a:t>
            </a:r>
            <a:r>
              <a:rPr lang="en">
                <a:solidFill>
                  <a:srgbClr val="B6D7A8"/>
                </a:solidFill>
                <a:latin typeface="Roboto"/>
                <a:ea typeface="Roboto"/>
                <a:cs typeface="Roboto"/>
                <a:sym typeface="Roboto"/>
              </a:rPr>
              <a:t>returnează</a:t>
            </a:r>
            <a:r>
              <a:rPr lang="en">
                <a:solidFill>
                  <a:srgbClr val="B6D7A8"/>
                </a:solidFill>
                <a:latin typeface="Roboto"/>
                <a:ea typeface="Roboto"/>
                <a:cs typeface="Roboto"/>
                <a:sym typeface="Roboto"/>
              </a:rPr>
              <a:t> acea metoda?</a:t>
            </a:r>
            <a:endParaRPr>
              <a:solidFill>
                <a:srgbClr val="B6D7A8"/>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8</a:t>
            </a:r>
            <a:endParaRPr/>
          </a:p>
        </p:txBody>
      </p:sp>
      <p:sp>
        <p:nvSpPr>
          <p:cNvPr id="193" name="Google Shape;193;p31"/>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Dându-se o listă de Produse (nume, pret și categorie), afișați prețul mediu, pentru fiecare categorie.</a:t>
            </a:r>
            <a:endParaRPr/>
          </a:p>
        </p:txBody>
      </p:sp>
      <p:sp>
        <p:nvSpPr>
          <p:cNvPr id="194" name="Google Shape;19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1"/>
          <p:cNvSpPr txBox="1"/>
          <p:nvPr/>
        </p:nvSpPr>
        <p:spPr>
          <a:xfrm>
            <a:off x="1813500" y="4411075"/>
            <a:ext cx="55170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6D7A8"/>
                </a:solidFill>
                <a:latin typeface="Roboto"/>
                <a:ea typeface="Roboto"/>
                <a:cs typeface="Roboto"/>
                <a:sym typeface="Roboto"/>
              </a:rPr>
              <a:t>Ce tip de date returnează acea metoda?</a:t>
            </a:r>
            <a:endParaRPr>
              <a:solidFill>
                <a:srgbClr val="B6D7A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731300" y="504000"/>
            <a:ext cx="4209300" cy="3915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Recapitulare</a:t>
            </a:r>
            <a:endParaRPr/>
          </a:p>
          <a:p>
            <a:pPr indent="-342900" lvl="0" marL="457200" rtl="0" algn="l">
              <a:spcBef>
                <a:spcPts val="1600"/>
              </a:spcBef>
              <a:spcAft>
                <a:spcPts val="0"/>
              </a:spcAft>
              <a:buSzPts val="1800"/>
              <a:buAutoNum type="arabicPeriod"/>
            </a:pPr>
            <a:r>
              <a:rPr lang="en"/>
              <a:t>Stream API</a:t>
            </a:r>
            <a:endParaRPr/>
          </a:p>
          <a:p>
            <a:pPr indent="-342900" lvl="0" marL="457200" rtl="0" algn="l">
              <a:spcBef>
                <a:spcPts val="1600"/>
              </a:spcBef>
              <a:spcAft>
                <a:spcPts val="0"/>
              </a:spcAft>
              <a:buSzPts val="1800"/>
              <a:buAutoNum type="arabicPeriod"/>
            </a:pPr>
            <a:r>
              <a:rPr lang="en"/>
              <a:t>Optional</a:t>
            </a:r>
            <a:endParaRPr/>
          </a:p>
          <a:p>
            <a:pPr indent="-342900" lvl="0" marL="457200" rtl="0" algn="l">
              <a:spcBef>
                <a:spcPts val="1600"/>
              </a:spcBef>
              <a:spcAft>
                <a:spcPts val="0"/>
              </a:spcAft>
              <a:buSzPts val="1800"/>
              <a:buAutoNum type="arabicPeriod"/>
            </a:pPr>
            <a:r>
              <a:rPr lang="en"/>
              <a:t>Threads</a:t>
            </a:r>
            <a:endParaRPr/>
          </a:p>
          <a:p>
            <a:pPr indent="-342900" lvl="0" marL="457200" rtl="0" algn="l">
              <a:spcBef>
                <a:spcPts val="1600"/>
              </a:spcBef>
              <a:spcAft>
                <a:spcPts val="0"/>
              </a:spcAft>
              <a:buSzPts val="1800"/>
              <a:buAutoNum type="arabicPeriod"/>
            </a:pPr>
            <a:r>
              <a:rPr lang="en"/>
              <a:t>ExecutorService</a:t>
            </a:r>
            <a:endParaRPr/>
          </a:p>
          <a:p>
            <a:pPr indent="-342900" lvl="0" marL="457200" rtl="0" algn="l">
              <a:spcBef>
                <a:spcPts val="1600"/>
              </a:spcBef>
              <a:spcAft>
                <a:spcPts val="0"/>
              </a:spcAft>
              <a:buSzPts val="1800"/>
              <a:buAutoNum type="arabicPeriod"/>
            </a:pPr>
            <a:r>
              <a:rPr lang="en"/>
              <a:t>Ce urmează?</a:t>
            </a:r>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Cuprins</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9</a:t>
            </a:r>
            <a:endParaRPr/>
          </a:p>
        </p:txBody>
      </p:sp>
      <p:sp>
        <p:nvSpPr>
          <p:cNvPr id="201" name="Google Shape;201;p32"/>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Dându-se o listă de numere întregi, creați 2 colecții, una cu numerele pare, cealaltă cu numerele impare.</a:t>
            </a:r>
            <a:endParaRPr/>
          </a:p>
        </p:txBody>
      </p:sp>
      <p:sp>
        <p:nvSpPr>
          <p:cNvPr id="202" name="Google Shape;20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Întrebări?</a:t>
            </a:r>
            <a:endParaRPr/>
          </a:p>
        </p:txBody>
      </p:sp>
      <p:sp>
        <p:nvSpPr>
          <p:cNvPr id="208" name="Google Shape;20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3"/>
          <p:cNvPicPr preferRelativeResize="0"/>
          <p:nvPr/>
        </p:nvPicPr>
        <p:blipFill>
          <a:blip r:embed="rId3">
            <a:alphaModFix/>
          </a:blip>
          <a:stretch>
            <a:fillRect/>
          </a:stretch>
        </p:blipFill>
        <p:spPr>
          <a:xfrm>
            <a:off x="1937038" y="1413525"/>
            <a:ext cx="5269924" cy="3584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10</a:t>
            </a:r>
            <a:endParaRPr/>
          </a:p>
        </p:txBody>
      </p:sp>
      <p:sp>
        <p:nvSpPr>
          <p:cNvPr id="215" name="Google Shape;215;p34"/>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Dându-se o listă de Stringuri, să se afișeze media lungimilor lor.</a:t>
            </a:r>
            <a:endParaRPr/>
          </a:p>
        </p:txBody>
      </p:sp>
      <p:sp>
        <p:nvSpPr>
          <p:cNvPr id="216" name="Google Shape;21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 Stream API - Optional</a:t>
            </a:r>
            <a:endParaRPr/>
          </a:p>
        </p:txBody>
      </p:sp>
      <p:sp>
        <p:nvSpPr>
          <p:cNvPr id="222" name="Google Shape;222;p35"/>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apărută în Java 8, în clasa </a:t>
            </a:r>
            <a:r>
              <a:rPr lang="en">
                <a:solidFill>
                  <a:srgbClr val="E69138"/>
                </a:solidFill>
              </a:rPr>
              <a:t>java.util</a:t>
            </a:r>
            <a:endParaRPr>
              <a:solidFill>
                <a:srgbClr val="E69138"/>
              </a:solidFill>
            </a:endParaRPr>
          </a:p>
          <a:p>
            <a:pPr indent="-342900" lvl="0" marL="457200" rtl="0" algn="l">
              <a:lnSpc>
                <a:spcPct val="115000"/>
              </a:lnSpc>
              <a:spcBef>
                <a:spcPts val="1200"/>
              </a:spcBef>
              <a:spcAft>
                <a:spcPts val="0"/>
              </a:spcAft>
              <a:buSzPts val="1800"/>
              <a:buChar char="➢"/>
            </a:pPr>
            <a:r>
              <a:rPr lang="en"/>
              <a:t>reprezintă o alternativă pentru valoarea </a:t>
            </a:r>
            <a:r>
              <a:rPr lang="en">
                <a:solidFill>
                  <a:srgbClr val="E69138"/>
                </a:solidFill>
              </a:rPr>
              <a:t>null</a:t>
            </a:r>
            <a:endParaRPr>
              <a:solidFill>
                <a:srgbClr val="E69138"/>
              </a:solidFill>
            </a:endParaRPr>
          </a:p>
          <a:p>
            <a:pPr indent="-342900" lvl="0" marL="457200" rtl="0" algn="l">
              <a:lnSpc>
                <a:spcPct val="115000"/>
              </a:lnSpc>
              <a:spcBef>
                <a:spcPts val="1200"/>
              </a:spcBef>
              <a:spcAft>
                <a:spcPts val="0"/>
              </a:spcAft>
              <a:buSzPts val="1800"/>
              <a:buChar char="➢"/>
            </a:pPr>
            <a:r>
              <a:rPr lang="en"/>
              <a:t>este folosit atunci când vrem să semnalizăm </a:t>
            </a:r>
            <a:r>
              <a:rPr lang="en">
                <a:solidFill>
                  <a:srgbClr val="E69138"/>
                </a:solidFill>
              </a:rPr>
              <a:t>absența unei valori efective</a:t>
            </a:r>
            <a:endParaRPr>
              <a:solidFill>
                <a:srgbClr val="E69138"/>
              </a:solidFill>
            </a:endParaRPr>
          </a:p>
          <a:p>
            <a:pPr indent="-342900" lvl="0" marL="457200" rtl="0" algn="l">
              <a:lnSpc>
                <a:spcPct val="115000"/>
              </a:lnSpc>
              <a:spcBef>
                <a:spcPts val="1200"/>
              </a:spcBef>
              <a:spcAft>
                <a:spcPts val="0"/>
              </a:spcAft>
              <a:buSzPts val="1800"/>
              <a:buChar char="➢"/>
            </a:pPr>
            <a:r>
              <a:rPr lang="en"/>
              <a:t>vechea modalitate de a lucra cu null ne obliga să verificăm de fiecare dată dacă un parametru are o valoare concretă, înainte de a face o dereferențiere. În caz contrar, </a:t>
            </a:r>
            <a:r>
              <a:rPr lang="en"/>
              <a:t>riscăm</a:t>
            </a:r>
            <a:r>
              <a:rPr lang="en"/>
              <a:t> să ne lovim de </a:t>
            </a:r>
            <a:r>
              <a:rPr lang="en">
                <a:solidFill>
                  <a:srgbClr val="E69138"/>
                </a:solidFill>
              </a:rPr>
              <a:t>NullPointerException</a:t>
            </a:r>
            <a:r>
              <a:rPr lang="en"/>
              <a:t>.</a:t>
            </a:r>
            <a:endParaRPr/>
          </a:p>
        </p:txBody>
      </p:sp>
      <p:sp>
        <p:nvSpPr>
          <p:cNvPr id="223" name="Google Shape;22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Stream API - Optional - metode</a:t>
            </a:r>
            <a:endParaRPr/>
          </a:p>
        </p:txBody>
      </p:sp>
      <p:sp>
        <p:nvSpPr>
          <p:cNvPr id="229" name="Google Shape;229;p36"/>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Optional.of() - primim NullPointerException daca este null obiectul</a:t>
            </a:r>
            <a:endParaRPr/>
          </a:p>
          <a:p>
            <a:pPr indent="-342900" lvl="0" marL="457200" rtl="0" algn="l">
              <a:lnSpc>
                <a:spcPct val="115000"/>
              </a:lnSpc>
              <a:spcBef>
                <a:spcPts val="600"/>
              </a:spcBef>
              <a:spcAft>
                <a:spcPts val="0"/>
              </a:spcAft>
              <a:buSzPts val="1800"/>
              <a:buChar char="➢"/>
            </a:pPr>
            <a:r>
              <a:rPr lang="en"/>
              <a:t>Optional.ofNullable()</a:t>
            </a:r>
            <a:endParaRPr/>
          </a:p>
          <a:p>
            <a:pPr indent="-342900" lvl="0" marL="457200" rtl="0" algn="l">
              <a:lnSpc>
                <a:spcPct val="115000"/>
              </a:lnSpc>
              <a:spcBef>
                <a:spcPts val="600"/>
              </a:spcBef>
              <a:spcAft>
                <a:spcPts val="0"/>
              </a:spcAft>
              <a:buSzPts val="1800"/>
              <a:buChar char="➢"/>
            </a:pPr>
            <a:r>
              <a:rPr lang="en"/>
              <a:t>isPresent()</a:t>
            </a:r>
            <a:endParaRPr/>
          </a:p>
          <a:p>
            <a:pPr indent="-342900" lvl="0" marL="457200" rtl="0" algn="l">
              <a:lnSpc>
                <a:spcPct val="115000"/>
              </a:lnSpc>
              <a:spcBef>
                <a:spcPts val="600"/>
              </a:spcBef>
              <a:spcAft>
                <a:spcPts val="0"/>
              </a:spcAft>
              <a:buSzPts val="1800"/>
              <a:buChar char="➢"/>
            </a:pPr>
            <a:r>
              <a:rPr lang="en"/>
              <a:t>isEmpty()</a:t>
            </a:r>
            <a:endParaRPr/>
          </a:p>
          <a:p>
            <a:pPr indent="-342900" lvl="0" marL="457200" rtl="0" algn="l">
              <a:lnSpc>
                <a:spcPct val="115000"/>
              </a:lnSpc>
              <a:spcBef>
                <a:spcPts val="600"/>
              </a:spcBef>
              <a:spcAft>
                <a:spcPts val="0"/>
              </a:spcAft>
              <a:buClr>
                <a:srgbClr val="93C47D"/>
              </a:buClr>
              <a:buSzPts val="1800"/>
              <a:buChar char="➢"/>
            </a:pPr>
            <a:r>
              <a:rPr lang="en">
                <a:solidFill>
                  <a:srgbClr val="93C47D"/>
                </a:solidFill>
              </a:rPr>
              <a:t>ifPresent()</a:t>
            </a:r>
            <a:endParaRPr/>
          </a:p>
          <a:p>
            <a:pPr indent="-342900" lvl="0" marL="457200" rtl="0" algn="l">
              <a:spcBef>
                <a:spcPts val="600"/>
              </a:spcBef>
              <a:spcAft>
                <a:spcPts val="0"/>
              </a:spcAft>
              <a:buSzPts val="1800"/>
              <a:buChar char="➢"/>
            </a:pPr>
            <a:r>
              <a:rPr lang="en"/>
              <a:t>orElse() - executed no matter what</a:t>
            </a:r>
            <a:endParaRPr/>
          </a:p>
          <a:p>
            <a:pPr indent="-342900" lvl="0" marL="457200" rtl="0" algn="l">
              <a:spcBef>
                <a:spcPts val="600"/>
              </a:spcBef>
              <a:spcAft>
                <a:spcPts val="0"/>
              </a:spcAft>
              <a:buSzPts val="1800"/>
              <a:buChar char="➢"/>
            </a:pPr>
            <a:r>
              <a:rPr lang="en"/>
              <a:t>orElseGet() - if value is present, code is not executed</a:t>
            </a:r>
            <a:endParaRPr/>
          </a:p>
          <a:p>
            <a:pPr indent="-342900" lvl="0" marL="457200" rtl="0" algn="l">
              <a:spcBef>
                <a:spcPts val="600"/>
              </a:spcBef>
              <a:spcAft>
                <a:spcPts val="0"/>
              </a:spcAft>
              <a:buSzPts val="1800"/>
              <a:buChar char="➢"/>
            </a:pPr>
            <a:r>
              <a:rPr lang="en"/>
              <a:t>orElseThrow()</a:t>
            </a:r>
            <a:endParaRPr/>
          </a:p>
          <a:p>
            <a:pPr indent="-342900" lvl="0" marL="457200" rtl="0" algn="l">
              <a:spcBef>
                <a:spcPts val="600"/>
              </a:spcBef>
              <a:spcAft>
                <a:spcPts val="0"/>
              </a:spcAft>
              <a:buSzPts val="1800"/>
              <a:buChar char="➢"/>
            </a:pPr>
            <a:r>
              <a:rPr lang="en"/>
              <a:t>get()</a:t>
            </a:r>
            <a:endParaRPr/>
          </a:p>
        </p:txBody>
      </p:sp>
      <p:sp>
        <p:nvSpPr>
          <p:cNvPr id="230" name="Google Shape;23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 Threads</a:t>
            </a:r>
            <a:endParaRPr/>
          </a:p>
        </p:txBody>
      </p:sp>
      <p:sp>
        <p:nvSpPr>
          <p:cNvPr id="236" name="Google Shape;236;p37"/>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a:t>
            </a:r>
            <a:r>
              <a:rPr lang="en"/>
              <a:t>n </a:t>
            </a:r>
            <a:r>
              <a:rPr lang="en">
                <a:solidFill>
                  <a:srgbClr val="E69138"/>
                </a:solidFill>
              </a:rPr>
              <a:t>fir de execuție</a:t>
            </a:r>
            <a:r>
              <a:rPr lang="en"/>
              <a:t> reprezintă un set de instrucțiuni ce se execută individual și independent de alte seturi de instrucțiuni din aplicație. Când vorbim de aplicații cu un singur fir de execuție, putem spune că este o aplicație </a:t>
            </a:r>
            <a:r>
              <a:rPr i="1" lang="en"/>
              <a:t>single threaded</a:t>
            </a:r>
            <a:endParaRPr/>
          </a:p>
          <a:p>
            <a:pPr indent="-317500" lvl="1" marL="914400" rtl="0" algn="l">
              <a:lnSpc>
                <a:spcPct val="115000"/>
              </a:lnSpc>
              <a:spcBef>
                <a:spcPts val="0"/>
              </a:spcBef>
              <a:spcAft>
                <a:spcPts val="0"/>
              </a:spcAft>
              <a:buSzPts val="1400"/>
              <a:buChar char="○"/>
            </a:pPr>
            <a:r>
              <a:rPr lang="en"/>
              <a:t>toate aplicațiile create până acum în cadrul cursului pot fi considerate astfel</a:t>
            </a:r>
            <a:endParaRPr/>
          </a:p>
          <a:p>
            <a:pPr indent="-342900" lvl="0" marL="457200" rtl="0" algn="l">
              <a:lnSpc>
                <a:spcPct val="115000"/>
              </a:lnSpc>
              <a:spcBef>
                <a:spcPts val="1600"/>
              </a:spcBef>
              <a:spcAft>
                <a:spcPts val="0"/>
              </a:spcAft>
              <a:buSzPts val="1800"/>
              <a:buChar char="➢"/>
            </a:pPr>
            <a:r>
              <a:rPr lang="en"/>
              <a:t>firul principal de execuție este cel care pornește de la prima linie a metodei </a:t>
            </a:r>
            <a:r>
              <a:rPr lang="en">
                <a:solidFill>
                  <a:srgbClr val="E69138"/>
                </a:solidFill>
              </a:rPr>
              <a:t>main()</a:t>
            </a:r>
            <a:r>
              <a:rPr lang="en"/>
              <a:t> pe care o scriem în fiecare aplicație în parte, și se termină când ajungem la acoladele de închidere a metodei main.</a:t>
            </a:r>
            <a:endParaRPr/>
          </a:p>
          <a:p>
            <a:pPr indent="-342900" lvl="0" marL="457200" rtl="0" algn="l">
              <a:lnSpc>
                <a:spcPct val="115000"/>
              </a:lnSpc>
              <a:spcBef>
                <a:spcPts val="1600"/>
              </a:spcBef>
              <a:spcAft>
                <a:spcPts val="0"/>
              </a:spcAft>
              <a:buSzPts val="1800"/>
              <a:buChar char="➢"/>
            </a:pPr>
            <a:r>
              <a:rPr lang="en"/>
              <a:t>un fir de execuție = un flow de logică</a:t>
            </a:r>
            <a:endParaRPr/>
          </a:p>
        </p:txBody>
      </p:sp>
      <p:sp>
        <p:nvSpPr>
          <p:cNvPr id="237" name="Google Shape;23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a:t>
            </a:r>
            <a:endParaRPr/>
          </a:p>
        </p:txBody>
      </p:sp>
      <p:sp>
        <p:nvSpPr>
          <p:cNvPr id="243" name="Google Shape;243;p38"/>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putem însă să definim și fire independente de execuție, care să conțină instrucțiuni proprii</a:t>
            </a:r>
            <a:endParaRPr/>
          </a:p>
          <a:p>
            <a:pPr indent="-342900" lvl="0" marL="457200" rtl="0" algn="l">
              <a:lnSpc>
                <a:spcPct val="100000"/>
              </a:lnSpc>
              <a:spcBef>
                <a:spcPts val="1600"/>
              </a:spcBef>
              <a:spcAft>
                <a:spcPts val="0"/>
              </a:spcAft>
              <a:buSzPts val="1800"/>
              <a:buChar char="➢"/>
            </a:pPr>
            <a:r>
              <a:rPr lang="en"/>
              <a:t>teoretic putem spune că la un anumit moment de timp, dacă folosim mai multe fire de execuție, avem mai multe instrucțiuni ce se executa simultan</a:t>
            </a:r>
            <a:endParaRPr/>
          </a:p>
          <a:p>
            <a:pPr indent="-342900" lvl="0" marL="457200" rtl="0" algn="l">
              <a:lnSpc>
                <a:spcPct val="100000"/>
              </a:lnSpc>
              <a:spcBef>
                <a:spcPts val="1600"/>
              </a:spcBef>
              <a:spcAft>
                <a:spcPts val="0"/>
              </a:spcAft>
              <a:buSzPts val="1800"/>
              <a:buChar char="➢"/>
            </a:pPr>
            <a:r>
              <a:rPr lang="en"/>
              <a:t>totuși, din punct de vedere practic, nu se întâmplă întotdeauna acest lucru - depinde de sistemul pe care rulează programul nostru</a:t>
            </a:r>
            <a:endParaRPr/>
          </a:p>
        </p:txBody>
      </p:sp>
      <p:sp>
        <p:nvSpPr>
          <p:cNvPr id="244" name="Google Shape;24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a:t>
            </a:r>
            <a:endParaRPr/>
          </a:p>
        </p:txBody>
      </p:sp>
      <p:sp>
        <p:nvSpPr>
          <p:cNvPr id="250" name="Google Shape;250;p39"/>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f</a:t>
            </a:r>
            <a:r>
              <a:rPr lang="en"/>
              <a:t>irele de execuție cresc eficiența aplicațiilor, plecând de la premiza că lucrăm pe un sistem cu mai multe core-uri sau mai multe procesoare</a:t>
            </a:r>
            <a:endParaRPr/>
          </a:p>
          <a:p>
            <a:pPr indent="-342900" lvl="0" marL="457200" rtl="0" algn="l">
              <a:lnSpc>
                <a:spcPct val="100000"/>
              </a:lnSpc>
              <a:spcBef>
                <a:spcPts val="1600"/>
              </a:spcBef>
              <a:spcAft>
                <a:spcPts val="0"/>
              </a:spcAft>
              <a:buSzPts val="1800"/>
              <a:buChar char="➢"/>
            </a:pPr>
            <a:r>
              <a:rPr lang="en"/>
              <a:t>totuși, o aplicație cu mai multe fire de execuție este dificil de scris pentru că trebuie să urmărim și funcționalitatea corectă (să obținem ceea ce trebuie din cadrul unei aplicații), dar și performanța din punct de vedere al resurselor.</a:t>
            </a:r>
            <a:endParaRPr/>
          </a:p>
        </p:txBody>
      </p:sp>
      <p:sp>
        <p:nvSpPr>
          <p:cNvPr id="251" name="Google Shape;25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Lifecycle</a:t>
            </a:r>
            <a:endParaRPr/>
          </a:p>
        </p:txBody>
      </p:sp>
      <p:sp>
        <p:nvSpPr>
          <p:cNvPr id="257" name="Google Shape;25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40"/>
          <p:cNvSpPr txBox="1"/>
          <p:nvPr/>
        </p:nvSpPr>
        <p:spPr>
          <a:xfrm>
            <a:off x="6807378" y="3218250"/>
            <a:ext cx="684600" cy="371100"/>
          </a:xfrm>
          <a:prstGeom prst="rect">
            <a:avLst/>
          </a:prstGeom>
          <a:noFill/>
          <a:ln>
            <a:noFill/>
          </a:ln>
        </p:spPr>
        <p:txBody>
          <a:bodyPr anchorCtr="0" anchor="t" bIns="47625" lIns="95250" spcFirstLastPara="1" rIns="95250" wrap="square" tIns="47625">
            <a:noAutofit/>
          </a:bodyPr>
          <a:lstStyle/>
          <a:p>
            <a:pPr indent="0" lvl="0" marL="0" marR="0" rtl="0" algn="l">
              <a:spcBef>
                <a:spcPts val="0"/>
              </a:spcBef>
              <a:spcAft>
                <a:spcPts val="0"/>
              </a:spcAft>
              <a:buNone/>
            </a:pPr>
            <a:r>
              <a:t/>
            </a:r>
            <a:endParaRPr sz="1800">
              <a:solidFill>
                <a:srgbClr val="FFC000"/>
              </a:solidFill>
              <a:latin typeface="Roboto"/>
              <a:ea typeface="Roboto"/>
              <a:cs typeface="Roboto"/>
              <a:sym typeface="Roboto"/>
            </a:endParaRPr>
          </a:p>
        </p:txBody>
      </p:sp>
      <p:sp>
        <p:nvSpPr>
          <p:cNvPr id="259" name="Google Shape;259;p40"/>
          <p:cNvSpPr txBox="1"/>
          <p:nvPr/>
        </p:nvSpPr>
        <p:spPr>
          <a:xfrm>
            <a:off x="5950619" y="3900633"/>
            <a:ext cx="1047300" cy="311400"/>
          </a:xfrm>
          <a:prstGeom prst="rect">
            <a:avLst/>
          </a:prstGeom>
          <a:noFill/>
          <a:ln>
            <a:noFill/>
          </a:ln>
        </p:spPr>
        <p:txBody>
          <a:bodyPr anchorCtr="0" anchor="t" bIns="47625" lIns="95250" spcFirstLastPara="1" rIns="95250" wrap="square" tIns="47625">
            <a:noAutofit/>
          </a:bodyPr>
          <a:lstStyle/>
          <a:p>
            <a:pPr indent="0" lvl="0" marL="0" marR="0" rtl="0" algn="l">
              <a:spcBef>
                <a:spcPts val="0"/>
              </a:spcBef>
              <a:spcAft>
                <a:spcPts val="0"/>
              </a:spcAft>
              <a:buNone/>
            </a:pPr>
            <a:r>
              <a:t/>
            </a:r>
            <a:endParaRPr sz="1800">
              <a:solidFill>
                <a:srgbClr val="FFC000"/>
              </a:solidFill>
              <a:latin typeface="Roboto"/>
              <a:ea typeface="Roboto"/>
              <a:cs typeface="Roboto"/>
              <a:sym typeface="Roboto"/>
            </a:endParaRPr>
          </a:p>
        </p:txBody>
      </p:sp>
      <p:pic>
        <p:nvPicPr>
          <p:cNvPr id="260" name="Google Shape;260;p40"/>
          <p:cNvPicPr preferRelativeResize="0"/>
          <p:nvPr/>
        </p:nvPicPr>
        <p:blipFill rotWithShape="1">
          <a:blip r:embed="rId3">
            <a:alphaModFix/>
          </a:blip>
          <a:srcRect b="0" l="0" r="0" t="0"/>
          <a:stretch/>
        </p:blipFill>
        <p:spPr>
          <a:xfrm>
            <a:off x="2696150" y="1531925"/>
            <a:ext cx="1981800" cy="536575"/>
          </a:xfrm>
          <a:prstGeom prst="rect">
            <a:avLst/>
          </a:prstGeom>
          <a:noFill/>
          <a:ln>
            <a:noFill/>
          </a:ln>
        </p:spPr>
      </p:pic>
      <p:pic>
        <p:nvPicPr>
          <p:cNvPr id="261" name="Google Shape;261;p40"/>
          <p:cNvPicPr preferRelativeResize="0"/>
          <p:nvPr/>
        </p:nvPicPr>
        <p:blipFill rotWithShape="1">
          <a:blip r:embed="rId4">
            <a:alphaModFix/>
          </a:blip>
          <a:srcRect b="0" l="0" r="0" t="0"/>
          <a:stretch/>
        </p:blipFill>
        <p:spPr>
          <a:xfrm>
            <a:off x="2696150" y="2375050"/>
            <a:ext cx="1981800" cy="536575"/>
          </a:xfrm>
          <a:prstGeom prst="rect">
            <a:avLst/>
          </a:prstGeom>
          <a:noFill/>
          <a:ln>
            <a:noFill/>
          </a:ln>
        </p:spPr>
      </p:pic>
      <p:pic>
        <p:nvPicPr>
          <p:cNvPr id="262" name="Google Shape;262;p40"/>
          <p:cNvPicPr preferRelativeResize="0"/>
          <p:nvPr/>
        </p:nvPicPr>
        <p:blipFill rotWithShape="1">
          <a:blip r:embed="rId5">
            <a:alphaModFix/>
          </a:blip>
          <a:srcRect b="0" l="0" r="0" t="0"/>
          <a:stretch/>
        </p:blipFill>
        <p:spPr>
          <a:xfrm>
            <a:off x="2696150" y="3250550"/>
            <a:ext cx="1981800" cy="536575"/>
          </a:xfrm>
          <a:prstGeom prst="rect">
            <a:avLst/>
          </a:prstGeom>
          <a:noFill/>
          <a:ln>
            <a:noFill/>
          </a:ln>
        </p:spPr>
      </p:pic>
      <p:pic>
        <p:nvPicPr>
          <p:cNvPr id="263" name="Google Shape;263;p40"/>
          <p:cNvPicPr preferRelativeResize="0"/>
          <p:nvPr/>
        </p:nvPicPr>
        <p:blipFill rotWithShape="1">
          <a:blip r:embed="rId6">
            <a:alphaModFix/>
          </a:blip>
          <a:srcRect b="0" l="0" r="0" t="0"/>
          <a:stretch/>
        </p:blipFill>
        <p:spPr>
          <a:xfrm>
            <a:off x="2696150" y="4126025"/>
            <a:ext cx="1981800" cy="536575"/>
          </a:xfrm>
          <a:prstGeom prst="rect">
            <a:avLst/>
          </a:prstGeom>
          <a:noFill/>
          <a:ln>
            <a:noFill/>
          </a:ln>
        </p:spPr>
      </p:pic>
      <p:pic>
        <p:nvPicPr>
          <p:cNvPr id="264" name="Google Shape;264;p40"/>
          <p:cNvPicPr preferRelativeResize="0"/>
          <p:nvPr/>
        </p:nvPicPr>
        <p:blipFill rotWithShape="1">
          <a:blip r:embed="rId7">
            <a:alphaModFix/>
          </a:blip>
          <a:srcRect b="0" l="0" r="0" t="0"/>
          <a:stretch/>
        </p:blipFill>
        <p:spPr>
          <a:xfrm>
            <a:off x="5495584" y="3250545"/>
            <a:ext cx="1957387" cy="536575"/>
          </a:xfrm>
          <a:prstGeom prst="rect">
            <a:avLst/>
          </a:prstGeom>
          <a:noFill/>
          <a:ln>
            <a:noFill/>
          </a:ln>
        </p:spPr>
      </p:pic>
      <p:sp>
        <p:nvSpPr>
          <p:cNvPr id="265" name="Google Shape;265;p40"/>
          <p:cNvSpPr/>
          <p:nvPr/>
        </p:nvSpPr>
        <p:spPr>
          <a:xfrm rot="5400000">
            <a:off x="3548000" y="2122025"/>
            <a:ext cx="278100" cy="199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rot="5400000">
            <a:off x="3548000" y="2981338"/>
            <a:ext cx="278100" cy="199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rot="5400000">
            <a:off x="3548000" y="3856825"/>
            <a:ext cx="278100" cy="199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4744463" y="3419088"/>
            <a:ext cx="684600" cy="199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rot="-9852780">
            <a:off x="4730841" y="2803185"/>
            <a:ext cx="1729019" cy="19953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Lifecycle</a:t>
            </a:r>
            <a:endParaRPr/>
          </a:p>
        </p:txBody>
      </p:sp>
      <p:sp>
        <p:nvSpPr>
          <p:cNvPr id="275" name="Google Shape;275;p41"/>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La început orice fir de execuție este în starea </a:t>
            </a:r>
            <a:r>
              <a:rPr lang="en">
                <a:solidFill>
                  <a:srgbClr val="E69138"/>
                </a:solidFill>
              </a:rPr>
              <a:t>NEW</a:t>
            </a:r>
            <a:endParaRPr>
              <a:solidFill>
                <a:srgbClr val="E69138"/>
              </a:solidFill>
            </a:endParaRPr>
          </a:p>
          <a:p>
            <a:pPr indent="-317500" lvl="1" marL="914400" rtl="0" algn="l">
              <a:lnSpc>
                <a:spcPct val="100000"/>
              </a:lnSpc>
              <a:spcBef>
                <a:spcPts val="800"/>
              </a:spcBef>
              <a:spcAft>
                <a:spcPts val="0"/>
              </a:spcAft>
              <a:buSzPts val="1400"/>
              <a:buChar char="○"/>
            </a:pPr>
            <a:r>
              <a:rPr lang="en"/>
              <a:t>când am creat instanța dar nu am apelat încă metoda </a:t>
            </a:r>
            <a:r>
              <a:rPr lang="en">
                <a:solidFill>
                  <a:srgbClr val="E69138"/>
                </a:solidFill>
              </a:rPr>
              <a:t>start()</a:t>
            </a:r>
            <a:endParaRPr>
              <a:solidFill>
                <a:srgbClr val="E69138"/>
              </a:solidFill>
            </a:endParaRPr>
          </a:p>
          <a:p>
            <a:pPr indent="-317500" lvl="1" marL="914400" rtl="0" algn="l">
              <a:lnSpc>
                <a:spcPct val="100000"/>
              </a:lnSpc>
              <a:spcBef>
                <a:spcPts val="800"/>
              </a:spcBef>
              <a:spcAft>
                <a:spcPts val="0"/>
              </a:spcAft>
              <a:buSzPts val="1400"/>
              <a:buChar char="○"/>
            </a:pPr>
            <a:r>
              <a:rPr lang="en"/>
              <a:t>rămâne în NEW până pornim firul de execuție, dacă îl pornim vreodată</a:t>
            </a:r>
            <a:endParaRPr/>
          </a:p>
          <a:p>
            <a:pPr indent="-317500" lvl="1" marL="914400" rtl="0" algn="l">
              <a:lnSpc>
                <a:spcPct val="100000"/>
              </a:lnSpc>
              <a:spcBef>
                <a:spcPts val="800"/>
              </a:spcBef>
              <a:spcAft>
                <a:spcPts val="0"/>
              </a:spcAft>
              <a:buSzPts val="1400"/>
              <a:buChar char="○"/>
            </a:pPr>
            <a:r>
              <a:rPr lang="en"/>
              <a:t>putem alege sa nu-l pornim niciodată - rămâne așa până se termină programul</a:t>
            </a:r>
            <a:endParaRPr/>
          </a:p>
          <a:p>
            <a:pPr indent="-342900" lvl="0" marL="457200" rtl="0" algn="l">
              <a:lnSpc>
                <a:spcPct val="100000"/>
              </a:lnSpc>
              <a:spcBef>
                <a:spcPts val="1600"/>
              </a:spcBef>
              <a:spcAft>
                <a:spcPts val="0"/>
              </a:spcAft>
              <a:buSzPts val="1800"/>
              <a:buAutoNum type="arabicPeriod"/>
            </a:pPr>
            <a:r>
              <a:rPr lang="en"/>
              <a:t>Când pornim firul de execuție cu </a:t>
            </a:r>
            <a:r>
              <a:rPr lang="en">
                <a:solidFill>
                  <a:srgbClr val="E69138"/>
                </a:solidFill>
              </a:rPr>
              <a:t>start()</a:t>
            </a:r>
            <a:r>
              <a:rPr lang="en"/>
              <a:t> - îl ducem în </a:t>
            </a:r>
            <a:r>
              <a:rPr lang="en">
                <a:solidFill>
                  <a:srgbClr val="E69138"/>
                </a:solidFill>
              </a:rPr>
              <a:t>RUNNABLE </a:t>
            </a:r>
            <a:r>
              <a:rPr lang="en"/>
              <a:t>– starea în care firul poate fi pus în execuție de mașina virtuală</a:t>
            </a:r>
            <a:endParaRPr/>
          </a:p>
          <a:p>
            <a:pPr indent="-317500" lvl="1" marL="914400" rtl="0" algn="l">
              <a:lnSpc>
                <a:spcPct val="100000"/>
              </a:lnSpc>
              <a:spcBef>
                <a:spcPts val="800"/>
              </a:spcBef>
              <a:spcAft>
                <a:spcPts val="0"/>
              </a:spcAft>
              <a:buSzPts val="1400"/>
              <a:buChar char="○"/>
            </a:pPr>
            <a:r>
              <a:rPr lang="en"/>
              <a:t>aplicațiile trebuie să ruleze inclusiv pe distribuții cu un singur nucleu, chiar dacă aplicațiile au mai multe fire de execuție în sine</a:t>
            </a:r>
            <a:endParaRPr/>
          </a:p>
          <a:p>
            <a:pPr indent="-317500" lvl="1" marL="914400" rtl="0" algn="l">
              <a:lnSpc>
                <a:spcPct val="100000"/>
              </a:lnSpc>
              <a:spcBef>
                <a:spcPts val="800"/>
              </a:spcBef>
              <a:spcAft>
                <a:spcPts val="0"/>
              </a:spcAft>
              <a:buSzPts val="1400"/>
              <a:buChar char="○"/>
            </a:pPr>
            <a:r>
              <a:rPr lang="en"/>
              <a:t>chiar și sistemele de operare sunt multi task/thread și ne dau impresia că toate merg în paralel, chiar dacă noi avem un singur core pe care să rulăm</a:t>
            </a:r>
            <a:endParaRPr/>
          </a:p>
        </p:txBody>
      </p:sp>
      <p:sp>
        <p:nvSpPr>
          <p:cNvPr id="276" name="Google Shape;27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a:t>Recapitulare</a:t>
            </a:r>
            <a:endParaRPr/>
          </a:p>
        </p:txBody>
      </p:sp>
      <p:sp>
        <p:nvSpPr>
          <p:cNvPr id="78" name="Google Shape;78;p15"/>
          <p:cNvSpPr txBox="1"/>
          <p:nvPr>
            <p:ph idx="1" type="body"/>
          </p:nvPr>
        </p:nvSpPr>
        <p:spPr>
          <a:xfrm>
            <a:off x="387900" y="1489825"/>
            <a:ext cx="8368200" cy="35670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Interfețe funcționale</a:t>
            </a:r>
            <a:endParaRPr/>
          </a:p>
          <a:p>
            <a:pPr indent="-317500" lvl="1" marL="914400" rtl="0" algn="l">
              <a:lnSpc>
                <a:spcPct val="115000"/>
              </a:lnSpc>
              <a:spcBef>
                <a:spcPts val="800"/>
              </a:spcBef>
              <a:spcAft>
                <a:spcPts val="0"/>
              </a:spcAft>
              <a:buSzPts val="1400"/>
              <a:buChar char="○"/>
            </a:pPr>
            <a:r>
              <a:rPr lang="en"/>
              <a:t>Consumer (BiConsumer)</a:t>
            </a:r>
            <a:endParaRPr/>
          </a:p>
          <a:p>
            <a:pPr indent="-317500" lvl="1" marL="914400" rtl="0" algn="l">
              <a:lnSpc>
                <a:spcPct val="115000"/>
              </a:lnSpc>
              <a:spcBef>
                <a:spcPts val="800"/>
              </a:spcBef>
              <a:spcAft>
                <a:spcPts val="0"/>
              </a:spcAft>
              <a:buSzPts val="1400"/>
              <a:buChar char="○"/>
            </a:pPr>
            <a:r>
              <a:rPr lang="en"/>
              <a:t>Supplier</a:t>
            </a:r>
            <a:endParaRPr/>
          </a:p>
          <a:p>
            <a:pPr indent="-317500" lvl="1" marL="914400" rtl="0" algn="l">
              <a:lnSpc>
                <a:spcPct val="115000"/>
              </a:lnSpc>
              <a:spcBef>
                <a:spcPts val="800"/>
              </a:spcBef>
              <a:spcAft>
                <a:spcPts val="0"/>
              </a:spcAft>
              <a:buSzPts val="1400"/>
              <a:buChar char="○"/>
            </a:pPr>
            <a:r>
              <a:rPr lang="en"/>
              <a:t>Predicate (BiPredicate)</a:t>
            </a:r>
            <a:endParaRPr/>
          </a:p>
          <a:p>
            <a:pPr indent="-317500" lvl="1" marL="914400" rtl="0" algn="l">
              <a:lnSpc>
                <a:spcPct val="115000"/>
              </a:lnSpc>
              <a:spcBef>
                <a:spcPts val="800"/>
              </a:spcBef>
              <a:spcAft>
                <a:spcPts val="0"/>
              </a:spcAft>
              <a:buSzPts val="1400"/>
              <a:buChar char="○"/>
            </a:pPr>
            <a:r>
              <a:rPr lang="en"/>
              <a:t>Function (BiFunction)</a:t>
            </a:r>
            <a:endParaRPr/>
          </a:p>
          <a:p>
            <a:pPr indent="-317500" lvl="1" marL="914400" rtl="0" algn="l">
              <a:lnSpc>
                <a:spcPct val="115000"/>
              </a:lnSpc>
              <a:spcBef>
                <a:spcPts val="800"/>
              </a:spcBef>
              <a:spcAft>
                <a:spcPts val="0"/>
              </a:spcAft>
              <a:buSzPts val="1400"/>
              <a:buChar char="○"/>
            </a:pPr>
            <a:r>
              <a:rPr lang="en"/>
              <a:t>UnaryOperator</a:t>
            </a:r>
            <a:endParaRPr/>
          </a:p>
          <a:p>
            <a:pPr indent="-317500" lvl="1" marL="914400" rtl="0" algn="l">
              <a:lnSpc>
                <a:spcPct val="115000"/>
              </a:lnSpc>
              <a:spcBef>
                <a:spcPts val="800"/>
              </a:spcBef>
              <a:spcAft>
                <a:spcPts val="0"/>
              </a:spcAft>
              <a:buSzPts val="1400"/>
              <a:buChar char="○"/>
            </a:pPr>
            <a:r>
              <a:rPr lang="en"/>
              <a:t>BinaryOperator</a:t>
            </a:r>
            <a:endParaRPr/>
          </a:p>
          <a:p>
            <a:pPr indent="-342900" lvl="0" marL="457200" rtl="0" algn="l">
              <a:lnSpc>
                <a:spcPct val="115000"/>
              </a:lnSpc>
              <a:spcBef>
                <a:spcPts val="1600"/>
              </a:spcBef>
              <a:spcAft>
                <a:spcPts val="0"/>
              </a:spcAft>
              <a:buSzPts val="1800"/>
              <a:buChar char="➢"/>
            </a:pPr>
            <a:r>
              <a:rPr lang="en"/>
              <a:t>Expresii lambda</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Lifecycle</a:t>
            </a:r>
            <a:endParaRPr/>
          </a:p>
        </p:txBody>
      </p:sp>
      <p:sp>
        <p:nvSpPr>
          <p:cNvPr id="282" name="Google Shape;282;p42"/>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startAt="3"/>
            </a:pPr>
            <a:r>
              <a:rPr lang="en"/>
              <a:t>Din </a:t>
            </a:r>
            <a:r>
              <a:rPr lang="en">
                <a:solidFill>
                  <a:srgbClr val="E69138"/>
                </a:solidFill>
              </a:rPr>
              <a:t>RUNNABLE </a:t>
            </a:r>
            <a:r>
              <a:rPr lang="en"/>
              <a:t>se poate ajunge în </a:t>
            </a:r>
            <a:r>
              <a:rPr lang="en">
                <a:solidFill>
                  <a:srgbClr val="E69138"/>
                </a:solidFill>
              </a:rPr>
              <a:t>RUNNING</a:t>
            </a:r>
            <a:endParaRPr>
              <a:solidFill>
                <a:srgbClr val="E69138"/>
              </a:solidFill>
            </a:endParaRPr>
          </a:p>
          <a:p>
            <a:pPr indent="-317500" lvl="1" marL="914400" rtl="0" algn="l">
              <a:lnSpc>
                <a:spcPct val="100000"/>
              </a:lnSpc>
              <a:spcBef>
                <a:spcPts val="800"/>
              </a:spcBef>
              <a:spcAft>
                <a:spcPts val="0"/>
              </a:spcAft>
              <a:buSzPts val="1400"/>
              <a:buChar char="○"/>
            </a:pPr>
            <a:r>
              <a:rPr lang="en"/>
              <a:t>starea în care chiar se execută</a:t>
            </a:r>
            <a:endParaRPr/>
          </a:p>
          <a:p>
            <a:pPr indent="-317500" lvl="1" marL="914400" rtl="0" algn="l">
              <a:lnSpc>
                <a:spcPct val="100000"/>
              </a:lnSpc>
              <a:spcBef>
                <a:spcPts val="800"/>
              </a:spcBef>
              <a:spcAft>
                <a:spcPts val="0"/>
              </a:spcAft>
              <a:buSzPts val="1400"/>
              <a:buChar char="○"/>
            </a:pPr>
            <a:r>
              <a:rPr lang="en"/>
              <a:t>între </a:t>
            </a:r>
            <a:r>
              <a:rPr lang="en">
                <a:solidFill>
                  <a:srgbClr val="E69138"/>
                </a:solidFill>
              </a:rPr>
              <a:t>RUNNING </a:t>
            </a:r>
            <a:r>
              <a:rPr lang="en"/>
              <a:t>și </a:t>
            </a:r>
            <a:r>
              <a:rPr lang="en">
                <a:solidFill>
                  <a:srgbClr val="E69138"/>
                </a:solidFill>
              </a:rPr>
              <a:t>RUNNABLE</a:t>
            </a:r>
            <a:r>
              <a:rPr lang="en"/>
              <a:t>, JVM-ul le poate trece de mai multe ori</a:t>
            </a:r>
            <a:endParaRPr/>
          </a:p>
          <a:p>
            <a:pPr indent="-317500" lvl="1" marL="914400" rtl="0" algn="l">
              <a:lnSpc>
                <a:spcPct val="100000"/>
              </a:lnSpc>
              <a:spcBef>
                <a:spcPts val="800"/>
              </a:spcBef>
              <a:spcAft>
                <a:spcPts val="0"/>
              </a:spcAft>
              <a:buSzPts val="1400"/>
              <a:buChar char="○"/>
            </a:pPr>
            <a:r>
              <a:rPr lang="en"/>
              <a:t>JVM-ul decide aceste treceri în funcție de mulți factori </a:t>
            </a:r>
            <a:endParaRPr/>
          </a:p>
          <a:p>
            <a:pPr indent="-317500" lvl="1" marL="914400" rtl="0" algn="l">
              <a:lnSpc>
                <a:spcPct val="100000"/>
              </a:lnSpc>
              <a:spcBef>
                <a:spcPts val="800"/>
              </a:spcBef>
              <a:spcAft>
                <a:spcPts val="0"/>
              </a:spcAft>
              <a:buSzPts val="1400"/>
              <a:buChar char="○"/>
            </a:pPr>
            <a:r>
              <a:rPr lang="en"/>
              <a:t>indicele de prioritate este singurul controlabil de programator - [1;10] default = 5</a:t>
            </a:r>
            <a:endParaRPr/>
          </a:p>
          <a:p>
            <a:pPr indent="-317500" lvl="1" marL="914400" rtl="0" algn="l">
              <a:lnSpc>
                <a:spcPct val="100000"/>
              </a:lnSpc>
              <a:spcBef>
                <a:spcPts val="800"/>
              </a:spcBef>
              <a:spcAft>
                <a:spcPts val="0"/>
              </a:spcAft>
              <a:buSzPts val="1400"/>
              <a:buChar char="○"/>
            </a:pPr>
            <a:r>
              <a:rPr lang="en"/>
              <a:t>în practică nu se recomandă folosirea acestui indice de prioritate </a:t>
            </a:r>
            <a:endParaRPr/>
          </a:p>
          <a:p>
            <a:pPr indent="-317500" lvl="1" marL="914400" rtl="0" algn="l">
              <a:lnSpc>
                <a:spcPct val="100000"/>
              </a:lnSpc>
              <a:spcBef>
                <a:spcPts val="800"/>
              </a:spcBef>
              <a:spcAft>
                <a:spcPts val="400"/>
              </a:spcAft>
              <a:buSzPts val="1400"/>
              <a:buChar char="○"/>
            </a:pPr>
            <a:r>
              <a:rPr lang="en"/>
              <a:t>doar sincronizarea ne poate asigura o ordine de execuție</a:t>
            </a:r>
            <a:endParaRPr/>
          </a:p>
        </p:txBody>
      </p:sp>
      <p:sp>
        <p:nvSpPr>
          <p:cNvPr id="283" name="Google Shape;28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Lifecycle</a:t>
            </a:r>
            <a:endParaRPr/>
          </a:p>
        </p:txBody>
      </p:sp>
      <p:sp>
        <p:nvSpPr>
          <p:cNvPr id="289" name="Google Shape;289;p43"/>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startAt="4"/>
            </a:pPr>
            <a:r>
              <a:rPr lang="en"/>
              <a:t>După ce s-a terminat execuția unui fir de execuție, acesta trece în starea </a:t>
            </a:r>
            <a:r>
              <a:rPr lang="en">
                <a:solidFill>
                  <a:srgbClr val="E69138"/>
                </a:solidFill>
              </a:rPr>
              <a:t>DEAD</a:t>
            </a:r>
            <a:endParaRPr/>
          </a:p>
          <a:p>
            <a:pPr indent="-317500" lvl="1" marL="914400" rtl="0" algn="l">
              <a:lnSpc>
                <a:spcPct val="100000"/>
              </a:lnSpc>
              <a:spcBef>
                <a:spcPts val="800"/>
              </a:spcBef>
              <a:spcAft>
                <a:spcPts val="0"/>
              </a:spcAft>
              <a:buSzPts val="1400"/>
              <a:buChar char="○"/>
            </a:pPr>
            <a:r>
              <a:rPr lang="en"/>
              <a:t>practic, ajunge în această stare după execuția cu succes a metodei </a:t>
            </a:r>
            <a:r>
              <a:rPr lang="en">
                <a:solidFill>
                  <a:srgbClr val="E69138"/>
                </a:solidFill>
              </a:rPr>
              <a:t>run()</a:t>
            </a:r>
            <a:endParaRPr>
              <a:solidFill>
                <a:srgbClr val="E69138"/>
              </a:solidFill>
            </a:endParaRPr>
          </a:p>
          <a:p>
            <a:pPr indent="-317500" lvl="1" marL="914400" rtl="0" algn="l">
              <a:lnSpc>
                <a:spcPct val="100000"/>
              </a:lnSpc>
              <a:spcBef>
                <a:spcPts val="800"/>
              </a:spcBef>
              <a:spcAft>
                <a:spcPts val="0"/>
              </a:spcAft>
              <a:buSzPts val="1400"/>
              <a:buChar char="○"/>
            </a:pPr>
            <a:r>
              <a:rPr lang="en"/>
              <a:t>o data ce a ajuns în starea </a:t>
            </a:r>
            <a:r>
              <a:rPr lang="en">
                <a:solidFill>
                  <a:srgbClr val="E69138"/>
                </a:solidFill>
              </a:rPr>
              <a:t>DEAD</a:t>
            </a:r>
            <a:r>
              <a:rPr lang="en"/>
              <a:t>, el nu mai poate fi repornit</a:t>
            </a:r>
            <a:endParaRPr/>
          </a:p>
          <a:p>
            <a:pPr indent="-317500" lvl="1" marL="914400" rtl="0" algn="l">
              <a:lnSpc>
                <a:spcPct val="100000"/>
              </a:lnSpc>
              <a:spcBef>
                <a:spcPts val="800"/>
              </a:spcBef>
              <a:spcAft>
                <a:spcPts val="0"/>
              </a:spcAft>
              <a:buSzPts val="1400"/>
              <a:buChar char="○"/>
            </a:pPr>
            <a:r>
              <a:rPr lang="en"/>
              <a:t>încercarea de a reporni un fir de execuție din starea </a:t>
            </a:r>
            <a:r>
              <a:rPr lang="en">
                <a:solidFill>
                  <a:srgbClr val="E69138"/>
                </a:solidFill>
              </a:rPr>
              <a:t>DEAD </a:t>
            </a:r>
            <a:r>
              <a:rPr lang="en"/>
              <a:t>duce la </a:t>
            </a:r>
            <a:r>
              <a:rPr lang="en">
                <a:solidFill>
                  <a:srgbClr val="E69138"/>
                </a:solidFill>
              </a:rPr>
              <a:t>IllegalThreadException</a:t>
            </a:r>
            <a:endParaRPr/>
          </a:p>
          <a:p>
            <a:pPr indent="-317500" lvl="1" marL="914400" rtl="0" algn="l">
              <a:lnSpc>
                <a:spcPct val="100000"/>
              </a:lnSpc>
              <a:spcBef>
                <a:spcPts val="800"/>
              </a:spcBef>
              <a:spcAft>
                <a:spcPts val="800"/>
              </a:spcAft>
              <a:buSzPts val="1400"/>
              <a:buChar char="○"/>
            </a:pPr>
            <a:r>
              <a:rPr lang="en"/>
              <a:t>trebuie să facem o altă instanță a clasei ce conturează firul de execuție și să o pornim pe aceea</a:t>
            </a:r>
            <a:endParaRPr/>
          </a:p>
        </p:txBody>
      </p:sp>
      <p:sp>
        <p:nvSpPr>
          <p:cNvPr id="290" name="Google Shape;29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Lifecycle</a:t>
            </a:r>
            <a:endParaRPr/>
          </a:p>
        </p:txBody>
      </p:sp>
      <p:sp>
        <p:nvSpPr>
          <p:cNvPr id="296" name="Google Shape;296;p44"/>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startAt="5"/>
            </a:pPr>
            <a:r>
              <a:rPr lang="en">
                <a:solidFill>
                  <a:srgbClr val="E69138"/>
                </a:solidFill>
              </a:rPr>
              <a:t>BLOCKED </a:t>
            </a:r>
            <a:r>
              <a:rPr lang="en"/>
              <a:t>- scos din Runnable și ascuns de JVM - nu îl pune în Running</a:t>
            </a:r>
            <a:endParaRPr/>
          </a:p>
          <a:p>
            <a:pPr indent="-317500" lvl="1" marL="914400" rtl="0" algn="l">
              <a:lnSpc>
                <a:spcPct val="100000"/>
              </a:lnSpc>
              <a:spcBef>
                <a:spcPts val="800"/>
              </a:spcBef>
              <a:spcAft>
                <a:spcPts val="0"/>
              </a:spcAft>
              <a:buSzPts val="1400"/>
              <a:buChar char="○"/>
            </a:pPr>
            <a:r>
              <a:rPr lang="en"/>
              <a:t>poate fi blocat o perioadă determinată, sau pe o perioadă nedeterminată</a:t>
            </a:r>
            <a:endParaRPr/>
          </a:p>
          <a:p>
            <a:pPr indent="-317500" lvl="1" marL="914400" rtl="0" algn="l">
              <a:lnSpc>
                <a:spcPct val="100000"/>
              </a:lnSpc>
              <a:spcBef>
                <a:spcPts val="800"/>
              </a:spcBef>
              <a:spcAft>
                <a:spcPts val="0"/>
              </a:spcAft>
              <a:buSzPts val="1400"/>
              <a:buChar char="○"/>
            </a:pPr>
            <a:r>
              <a:rPr lang="en"/>
              <a:t>îi spunem să fie blocat pentru un interval de timp sau îi spunem să fie blocat până îi zicem noi să își revină</a:t>
            </a:r>
            <a:endParaRPr/>
          </a:p>
          <a:p>
            <a:pPr indent="-317500" lvl="1" marL="914400" rtl="0" algn="l">
              <a:lnSpc>
                <a:spcPct val="100000"/>
              </a:lnSpc>
              <a:spcBef>
                <a:spcPts val="800"/>
              </a:spcBef>
              <a:spcAft>
                <a:spcPts val="0"/>
              </a:spcAft>
              <a:buSzPts val="1400"/>
              <a:buChar char="○"/>
            </a:pPr>
            <a:r>
              <a:rPr lang="en">
                <a:solidFill>
                  <a:srgbClr val="FF0000"/>
                </a:solidFill>
              </a:rPr>
              <a:t>NU </a:t>
            </a:r>
            <a:r>
              <a:rPr lang="en"/>
              <a:t>putem opri un fir care se afla în </a:t>
            </a:r>
            <a:r>
              <a:rPr lang="en">
                <a:solidFill>
                  <a:srgbClr val="E69138"/>
                </a:solidFill>
              </a:rPr>
              <a:t>BLOCKED</a:t>
            </a:r>
            <a:endParaRPr/>
          </a:p>
          <a:p>
            <a:pPr indent="-317500" lvl="1" marL="914400" rtl="0" algn="l">
              <a:lnSpc>
                <a:spcPct val="100000"/>
              </a:lnSpc>
              <a:spcBef>
                <a:spcPts val="800"/>
              </a:spcBef>
              <a:spcAft>
                <a:spcPts val="0"/>
              </a:spcAft>
              <a:buSzPts val="1400"/>
              <a:buChar char="○"/>
            </a:pPr>
            <a:r>
              <a:rPr lang="en"/>
              <a:t>nu poate fi trecut in </a:t>
            </a:r>
            <a:r>
              <a:rPr lang="en">
                <a:solidFill>
                  <a:srgbClr val="E69138"/>
                </a:solidFill>
              </a:rPr>
              <a:t>DEAD </a:t>
            </a:r>
            <a:r>
              <a:rPr lang="en"/>
              <a:t>pentru că nu este văzut de către JVM</a:t>
            </a:r>
            <a:endParaRPr/>
          </a:p>
          <a:p>
            <a:pPr indent="0" lvl="0" marL="0" rtl="0" algn="l">
              <a:lnSpc>
                <a:spcPct val="100000"/>
              </a:lnSpc>
              <a:spcBef>
                <a:spcPts val="800"/>
              </a:spcBef>
              <a:spcAft>
                <a:spcPts val="800"/>
              </a:spcAft>
              <a:buNone/>
            </a:pPr>
            <a:r>
              <a:t/>
            </a:r>
            <a:endParaRPr/>
          </a:p>
        </p:txBody>
      </p:sp>
      <p:sp>
        <p:nvSpPr>
          <p:cNvPr id="297" name="Google Shape;29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a:t>
            </a:r>
            <a:endParaRPr/>
          </a:p>
        </p:txBody>
      </p:sp>
      <p:sp>
        <p:nvSpPr>
          <p:cNvPr id="303" name="Google Shape;303;p45"/>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în </a:t>
            </a:r>
            <a:r>
              <a:rPr lang="en"/>
              <a:t>Java, clasa </a:t>
            </a:r>
            <a:r>
              <a:rPr lang="en">
                <a:solidFill>
                  <a:srgbClr val="E69138"/>
                </a:solidFill>
              </a:rPr>
              <a:t>Thread </a:t>
            </a:r>
            <a:r>
              <a:rPr lang="en"/>
              <a:t>este cea care implementează mecanismul de fir de execuție</a:t>
            </a:r>
            <a:endParaRPr/>
          </a:p>
          <a:p>
            <a:pPr indent="-342900" lvl="0" marL="457200" rtl="0" algn="l">
              <a:lnSpc>
                <a:spcPct val="100000"/>
              </a:lnSpc>
              <a:spcBef>
                <a:spcPts val="1600"/>
              </a:spcBef>
              <a:spcAft>
                <a:spcPts val="0"/>
              </a:spcAft>
              <a:buSzPts val="1800"/>
              <a:buChar char="➢"/>
            </a:pPr>
            <a:r>
              <a:rPr lang="en"/>
              <a:t>orice instanță a clasei </a:t>
            </a:r>
            <a:r>
              <a:rPr lang="en">
                <a:solidFill>
                  <a:srgbClr val="E69138"/>
                </a:solidFill>
              </a:rPr>
              <a:t>Thread </a:t>
            </a:r>
            <a:r>
              <a:rPr lang="en"/>
              <a:t>este considerată un fir de execuție</a:t>
            </a:r>
            <a:endParaRPr/>
          </a:p>
          <a:p>
            <a:pPr indent="-342900" lvl="0" marL="457200" rtl="0" algn="l">
              <a:lnSpc>
                <a:spcPct val="100000"/>
              </a:lnSpc>
              <a:spcBef>
                <a:spcPts val="1600"/>
              </a:spcBef>
              <a:spcAft>
                <a:spcPts val="0"/>
              </a:spcAft>
              <a:buSzPts val="1800"/>
              <a:buChar char="➢"/>
            </a:pPr>
            <a:r>
              <a:rPr lang="en"/>
              <a:t>cu ajutorul acesteia, putem porni un set de instrucțiuni ce este independent de altele din aplicație</a:t>
            </a:r>
            <a:endParaRPr/>
          </a:p>
        </p:txBody>
      </p:sp>
      <p:sp>
        <p:nvSpPr>
          <p:cNvPr id="304" name="Google Shape;30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Modalități de Creare</a:t>
            </a:r>
            <a:endParaRPr/>
          </a:p>
        </p:txBody>
      </p:sp>
      <p:sp>
        <p:nvSpPr>
          <p:cNvPr id="310" name="Google Shape;310;p46"/>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cu ajutorul un</a:t>
            </a:r>
            <a:r>
              <a:rPr lang="en"/>
              <a:t>ei clase care extinde clasa </a:t>
            </a:r>
            <a:r>
              <a:rPr lang="en">
                <a:solidFill>
                  <a:srgbClr val="E69138"/>
                </a:solidFill>
              </a:rPr>
              <a:t>Thread </a:t>
            </a:r>
            <a:r>
              <a:rPr lang="en"/>
              <a:t>(nu este nici abstractă, nici final)</a:t>
            </a:r>
            <a:endParaRPr/>
          </a:p>
          <a:p>
            <a:pPr indent="-317500" lvl="1" marL="914400" rtl="0" algn="l">
              <a:lnSpc>
                <a:spcPct val="100000"/>
              </a:lnSpc>
              <a:spcBef>
                <a:spcPts val="800"/>
              </a:spcBef>
              <a:spcAft>
                <a:spcPts val="0"/>
              </a:spcAft>
              <a:buSzPts val="1400"/>
              <a:buChar char="○"/>
            </a:pPr>
            <a:r>
              <a:rPr lang="en"/>
              <a:t>clasa Thread se află în java.lang</a:t>
            </a:r>
            <a:endParaRPr/>
          </a:p>
          <a:p>
            <a:pPr indent="-342900" lvl="0" marL="457200" rtl="0" algn="l">
              <a:lnSpc>
                <a:spcPct val="100000"/>
              </a:lnSpc>
              <a:spcBef>
                <a:spcPts val="2400"/>
              </a:spcBef>
              <a:spcAft>
                <a:spcPts val="0"/>
              </a:spcAft>
              <a:buSzPts val="1800"/>
              <a:buChar char="➢"/>
            </a:pPr>
            <a:r>
              <a:rPr lang="en"/>
              <a:t>cu ajutorul unei clase care </a:t>
            </a:r>
            <a:r>
              <a:rPr lang="en"/>
              <a:t>implementează</a:t>
            </a:r>
            <a:r>
              <a:rPr lang="en"/>
              <a:t> interfața </a:t>
            </a:r>
            <a:r>
              <a:rPr lang="en">
                <a:solidFill>
                  <a:srgbClr val="E69138"/>
                </a:solidFill>
              </a:rPr>
              <a:t>Runnable</a:t>
            </a:r>
            <a:endParaRPr/>
          </a:p>
          <a:p>
            <a:pPr indent="-317500" lvl="1" marL="914400" rtl="0" algn="l">
              <a:lnSpc>
                <a:spcPct val="100000"/>
              </a:lnSpc>
              <a:spcBef>
                <a:spcPts val="800"/>
              </a:spcBef>
              <a:spcAft>
                <a:spcPts val="0"/>
              </a:spcAft>
              <a:buSzPts val="1400"/>
              <a:buChar char="○"/>
            </a:pPr>
            <a:r>
              <a:rPr lang="en"/>
              <a:t>interfață funcțională, începând cu Java 8</a:t>
            </a:r>
            <a:endParaRPr/>
          </a:p>
          <a:p>
            <a:pPr indent="-317500" lvl="1" marL="914400" rtl="0" algn="l">
              <a:lnSpc>
                <a:spcPct val="100000"/>
              </a:lnSpc>
              <a:spcBef>
                <a:spcPts val="800"/>
              </a:spcBef>
              <a:spcAft>
                <a:spcPts val="0"/>
              </a:spcAft>
              <a:buSzPts val="1400"/>
              <a:buChar char="○"/>
            </a:pPr>
            <a:r>
              <a:rPr lang="en"/>
              <a:t>are o singura metodă abstractă</a:t>
            </a:r>
            <a:endParaRPr/>
          </a:p>
          <a:p>
            <a:pPr indent="-317500" lvl="1" marL="914400" rtl="0" algn="l">
              <a:lnSpc>
                <a:spcPct val="100000"/>
              </a:lnSpc>
              <a:spcBef>
                <a:spcPts val="800"/>
              </a:spcBef>
              <a:spcAft>
                <a:spcPts val="0"/>
              </a:spcAft>
              <a:buSzPts val="1400"/>
              <a:buChar char="○"/>
            </a:pPr>
            <a:r>
              <a:rPr lang="en"/>
              <a:t>aceasta metodă este folosită și indicată pentru a decupla codul ce vrem să îl punem pe un fir de execuție, față de mecanismul de fir de execuție în sine, implementat de clasa Thread</a:t>
            </a:r>
            <a:endParaRPr/>
          </a:p>
          <a:p>
            <a:pPr indent="-317500" lvl="1" marL="914400" rtl="0" algn="l">
              <a:lnSpc>
                <a:spcPct val="100000"/>
              </a:lnSpc>
              <a:spcBef>
                <a:spcPts val="800"/>
              </a:spcBef>
              <a:spcAft>
                <a:spcPts val="0"/>
              </a:spcAft>
              <a:buSzPts val="1400"/>
              <a:buChar char="○"/>
            </a:pPr>
            <a:r>
              <a:rPr lang="en"/>
              <a:t>crește mentenabilitatea aplicației pentru că decuplează codul</a:t>
            </a:r>
            <a:endParaRPr/>
          </a:p>
        </p:txBody>
      </p:sp>
      <p:sp>
        <p:nvSpPr>
          <p:cNvPr id="311" name="Google Shape;31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a:t>
            </a:r>
            <a:endParaRPr/>
          </a:p>
        </p:txBody>
      </p:sp>
      <p:sp>
        <p:nvSpPr>
          <p:cNvPr id="317" name="Google Shape;317;p47"/>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p</a:t>
            </a:r>
            <a:r>
              <a:rPr lang="en"/>
              <a:t>entru a defini instrucțiunile pe care le dorim executate pe un fir de execuție separat, trebuie să suprascriem metoda </a:t>
            </a:r>
            <a:r>
              <a:rPr lang="en">
                <a:solidFill>
                  <a:srgbClr val="E69138"/>
                </a:solidFill>
              </a:rPr>
              <a:t>run()</a:t>
            </a:r>
            <a:endParaRPr/>
          </a:p>
          <a:p>
            <a:pPr indent="-317500" lvl="1" marL="914400" rtl="0" algn="l">
              <a:lnSpc>
                <a:spcPct val="100000"/>
              </a:lnSpc>
              <a:spcBef>
                <a:spcPts val="800"/>
              </a:spcBef>
              <a:spcAft>
                <a:spcPts val="0"/>
              </a:spcAft>
              <a:buSzPts val="1400"/>
              <a:buChar char="○"/>
            </a:pPr>
            <a:r>
              <a:rPr lang="en"/>
              <a:t>este metoda principală a unui fir de execuție</a:t>
            </a:r>
            <a:endParaRPr/>
          </a:p>
          <a:p>
            <a:pPr indent="-317500" lvl="1" marL="914400" rtl="0" algn="l">
              <a:lnSpc>
                <a:spcPct val="100000"/>
              </a:lnSpc>
              <a:spcBef>
                <a:spcPts val="800"/>
              </a:spcBef>
              <a:spcAft>
                <a:spcPts val="0"/>
              </a:spcAft>
              <a:buSzPts val="1400"/>
              <a:buChar char="○"/>
            </a:pPr>
            <a:r>
              <a:rPr lang="en"/>
              <a:t>firul de execuție începe de la prima instrucțiune a acestei metode, așa cum firul principal de execuție începe de la prima linie a metodei main</a:t>
            </a:r>
            <a:endParaRPr/>
          </a:p>
          <a:p>
            <a:pPr indent="-342900" lvl="0" marL="457200" rtl="0" algn="l">
              <a:lnSpc>
                <a:spcPct val="100000"/>
              </a:lnSpc>
              <a:spcBef>
                <a:spcPts val="1600"/>
              </a:spcBef>
              <a:spcAft>
                <a:spcPts val="0"/>
              </a:spcAft>
              <a:buSzPts val="1800"/>
              <a:buChar char="➢"/>
            </a:pPr>
            <a:r>
              <a:rPr lang="en"/>
              <a:t>main - metoda principală a firului principal de execuție;</a:t>
            </a:r>
            <a:endParaRPr/>
          </a:p>
        </p:txBody>
      </p:sp>
      <p:sp>
        <p:nvSpPr>
          <p:cNvPr id="318" name="Google Shape;318;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a:t>
            </a:r>
            <a:endParaRPr/>
          </a:p>
        </p:txBody>
      </p:sp>
      <p:sp>
        <p:nvSpPr>
          <p:cNvPr id="324" name="Google Shape;324;p48"/>
          <p:cNvSpPr txBox="1"/>
          <p:nvPr>
            <p:ph idx="1" type="body"/>
          </p:nvPr>
        </p:nvSpPr>
        <p:spPr>
          <a:xfrm>
            <a:off x="387900" y="1311775"/>
            <a:ext cx="8581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d</a:t>
            </a:r>
            <a:r>
              <a:rPr lang="en"/>
              <a:t>acă vrem să pornim firul de execuție instanțiat, trebuie apelată metoda </a:t>
            </a:r>
            <a:r>
              <a:rPr lang="en">
                <a:solidFill>
                  <a:srgbClr val="E69138"/>
                </a:solidFill>
              </a:rPr>
              <a:t>start()</a:t>
            </a:r>
            <a:endParaRPr/>
          </a:p>
          <a:p>
            <a:pPr indent="-342900" lvl="0" marL="457200" rtl="0" algn="l">
              <a:lnSpc>
                <a:spcPct val="100000"/>
              </a:lnSpc>
              <a:spcBef>
                <a:spcPts val="1600"/>
              </a:spcBef>
              <a:spcAft>
                <a:spcPts val="0"/>
              </a:spcAft>
              <a:buSzPts val="1800"/>
              <a:buChar char="➢"/>
            </a:pPr>
            <a:r>
              <a:rPr lang="en"/>
              <a:t>nu trebuie confundat </a:t>
            </a:r>
            <a:r>
              <a:rPr lang="en">
                <a:solidFill>
                  <a:srgbClr val="E69138"/>
                </a:solidFill>
              </a:rPr>
              <a:t>run() </a:t>
            </a:r>
            <a:r>
              <a:rPr lang="en"/>
              <a:t>cu </a:t>
            </a:r>
            <a:r>
              <a:rPr lang="en">
                <a:solidFill>
                  <a:srgbClr val="E69138"/>
                </a:solidFill>
              </a:rPr>
              <a:t>start()</a:t>
            </a:r>
            <a:endParaRPr>
              <a:solidFill>
                <a:srgbClr val="E69138"/>
              </a:solidFill>
            </a:endParaRPr>
          </a:p>
          <a:p>
            <a:pPr indent="-317500" lvl="1" marL="914400" rtl="0" algn="l">
              <a:lnSpc>
                <a:spcPct val="100000"/>
              </a:lnSpc>
              <a:spcBef>
                <a:spcPts val="800"/>
              </a:spcBef>
              <a:spcAft>
                <a:spcPts val="0"/>
              </a:spcAft>
              <a:buSzPts val="1400"/>
              <a:buChar char="○"/>
            </a:pPr>
            <a:r>
              <a:rPr lang="en">
                <a:solidFill>
                  <a:srgbClr val="E69138"/>
                </a:solidFill>
              </a:rPr>
              <a:t>run() </a:t>
            </a:r>
            <a:r>
              <a:rPr lang="en"/>
              <a:t>doar conține instrucțiunile ce trebuie executate</a:t>
            </a:r>
            <a:endParaRPr/>
          </a:p>
          <a:p>
            <a:pPr indent="-317500" lvl="1" marL="914400" rtl="0" algn="l">
              <a:lnSpc>
                <a:spcPct val="100000"/>
              </a:lnSpc>
              <a:spcBef>
                <a:spcPts val="800"/>
              </a:spcBef>
              <a:spcAft>
                <a:spcPts val="0"/>
              </a:spcAft>
              <a:buSzPts val="1400"/>
              <a:buChar char="○"/>
            </a:pPr>
            <a:r>
              <a:rPr lang="en">
                <a:solidFill>
                  <a:srgbClr val="E69138"/>
                </a:solidFill>
              </a:rPr>
              <a:t>start() </a:t>
            </a:r>
            <a:r>
              <a:rPr lang="en"/>
              <a:t>marchează începutul efectiv al firului de execuție</a:t>
            </a:r>
            <a:endParaRPr/>
          </a:p>
          <a:p>
            <a:pPr indent="-342900" lvl="0" marL="457200" rtl="0" algn="l">
              <a:lnSpc>
                <a:spcPct val="100000"/>
              </a:lnSpc>
              <a:spcBef>
                <a:spcPts val="1600"/>
              </a:spcBef>
              <a:spcAft>
                <a:spcPts val="0"/>
              </a:spcAft>
              <a:buSzPts val="1800"/>
              <a:buChar char="➢"/>
            </a:pPr>
            <a:r>
              <a:rPr lang="en"/>
              <a:t>dacă apelăm </a:t>
            </a:r>
            <a:r>
              <a:rPr lang="en">
                <a:solidFill>
                  <a:srgbClr val="E69138"/>
                </a:solidFill>
              </a:rPr>
              <a:t>run()</a:t>
            </a:r>
            <a:r>
              <a:rPr lang="en"/>
              <a:t>, din instanța creată de fir de execuție, instrucțiunile se vor executa în continuare, dar va fi pur și simplu un apel de metodă al firului principal de execuție, nu va fi un fir de execuție separat</a:t>
            </a:r>
            <a:endParaRPr/>
          </a:p>
          <a:p>
            <a:pPr indent="-342900" lvl="0" marL="457200" rtl="0" algn="l">
              <a:lnSpc>
                <a:spcPct val="100000"/>
              </a:lnSpc>
              <a:spcBef>
                <a:spcPts val="1600"/>
              </a:spcBef>
              <a:spcAft>
                <a:spcPts val="0"/>
              </a:spcAft>
              <a:buSzPts val="1800"/>
              <a:buChar char="➢"/>
            </a:pPr>
            <a:r>
              <a:rPr lang="en">
                <a:solidFill>
                  <a:srgbClr val="FF0000"/>
                </a:solidFill>
              </a:rPr>
              <a:t>NU </a:t>
            </a:r>
            <a:r>
              <a:rPr lang="en"/>
              <a:t>suprascriem niciodată metoda</a:t>
            </a:r>
            <a:r>
              <a:rPr lang="en">
                <a:solidFill>
                  <a:srgbClr val="E69138"/>
                </a:solidFill>
              </a:rPr>
              <a:t> start()</a:t>
            </a:r>
            <a:endParaRPr>
              <a:solidFill>
                <a:srgbClr val="E69138"/>
              </a:solidFill>
            </a:endParaRPr>
          </a:p>
          <a:p>
            <a:pPr indent="-317500" lvl="1" marL="914400" rtl="0" algn="l">
              <a:lnSpc>
                <a:spcPct val="100000"/>
              </a:lnSpc>
              <a:spcBef>
                <a:spcPts val="400"/>
              </a:spcBef>
              <a:spcAft>
                <a:spcPts val="0"/>
              </a:spcAft>
              <a:buSzPts val="1400"/>
              <a:buChar char="○"/>
            </a:pPr>
            <a:r>
              <a:rPr i="1" lang="en"/>
              <a:t>it ruins multi-threading concept</a:t>
            </a:r>
            <a:endParaRPr i="1"/>
          </a:p>
        </p:txBody>
      </p:sp>
      <p:sp>
        <p:nvSpPr>
          <p:cNvPr id="325" name="Google Shape;325;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Probleme</a:t>
            </a:r>
            <a:endParaRPr/>
          </a:p>
        </p:txBody>
      </p:sp>
      <p:sp>
        <p:nvSpPr>
          <p:cNvPr id="331" name="Google Shape;331;p49"/>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rgbClr val="E69138"/>
                </a:solidFill>
              </a:rPr>
              <a:t>probleme de performanță</a:t>
            </a:r>
            <a:endParaRPr/>
          </a:p>
          <a:p>
            <a:pPr indent="-317500" lvl="1" marL="914400" rtl="0" algn="l">
              <a:lnSpc>
                <a:spcPct val="100000"/>
              </a:lnSpc>
              <a:spcBef>
                <a:spcPts val="800"/>
              </a:spcBef>
              <a:spcAft>
                <a:spcPts val="0"/>
              </a:spcAft>
              <a:buSzPts val="1400"/>
              <a:buChar char="○"/>
            </a:pPr>
            <a:r>
              <a:rPr lang="en"/>
              <a:t>dacă consumăm prea multe resurse (procesor, memorie, baterie) din cauza implementării, atunci cu certitudine aplicația nu este performantă</a:t>
            </a:r>
            <a:endParaRPr/>
          </a:p>
          <a:p>
            <a:pPr indent="-342900" lvl="0" marL="457200" rtl="0" algn="l">
              <a:lnSpc>
                <a:spcPct val="100000"/>
              </a:lnSpc>
              <a:spcBef>
                <a:spcPts val="1600"/>
              </a:spcBef>
              <a:spcAft>
                <a:spcPts val="0"/>
              </a:spcAft>
              <a:buSzPts val="1800"/>
              <a:buChar char="➢"/>
            </a:pPr>
            <a:r>
              <a:rPr lang="en">
                <a:solidFill>
                  <a:srgbClr val="E69138"/>
                </a:solidFill>
              </a:rPr>
              <a:t>Race Condition</a:t>
            </a:r>
            <a:endParaRPr/>
          </a:p>
          <a:p>
            <a:pPr indent="-317500" lvl="1" marL="914400" rtl="0" algn="l">
              <a:lnSpc>
                <a:spcPct val="100000"/>
              </a:lnSpc>
              <a:spcBef>
                <a:spcPts val="800"/>
              </a:spcBef>
              <a:spcAft>
                <a:spcPts val="0"/>
              </a:spcAft>
              <a:buSzPts val="1400"/>
              <a:buChar char="○"/>
            </a:pPr>
            <a:r>
              <a:rPr lang="en"/>
              <a:t>nu este controlată modificarea unei variabile/zone de memorie de către un fir de execuție</a:t>
            </a:r>
            <a:endParaRPr/>
          </a:p>
          <a:p>
            <a:pPr indent="-317500" lvl="1" marL="914400" rtl="0" algn="l">
              <a:lnSpc>
                <a:spcPct val="100000"/>
              </a:lnSpc>
              <a:spcBef>
                <a:spcPts val="800"/>
              </a:spcBef>
              <a:spcAft>
                <a:spcPts val="0"/>
              </a:spcAft>
              <a:buSzPts val="1400"/>
              <a:buChar char="○"/>
            </a:pPr>
            <a:r>
              <a:rPr lang="en"/>
              <a:t>concurează două fire de execuție pentru aceeași zonă de memorie</a:t>
            </a:r>
            <a:endParaRPr/>
          </a:p>
          <a:p>
            <a:pPr indent="-317500" lvl="1" marL="914400" rtl="0" algn="l">
              <a:lnSpc>
                <a:spcPct val="100000"/>
              </a:lnSpc>
              <a:spcBef>
                <a:spcPts val="800"/>
              </a:spcBef>
              <a:spcAft>
                <a:spcPts val="0"/>
              </a:spcAft>
              <a:buSzPts val="1400"/>
              <a:buChar char="○"/>
            </a:pPr>
            <a:r>
              <a:rPr lang="en"/>
              <a:t>concurează la aceeași resursă (listă, fișiere etc.)</a:t>
            </a:r>
            <a:endParaRPr/>
          </a:p>
          <a:p>
            <a:pPr indent="-317500" lvl="1" marL="914400" rtl="0" algn="l">
              <a:lnSpc>
                <a:spcPct val="100000"/>
              </a:lnSpc>
              <a:spcBef>
                <a:spcPts val="800"/>
              </a:spcBef>
              <a:spcAft>
                <a:spcPts val="0"/>
              </a:spcAft>
              <a:buSzPts val="1400"/>
              <a:buChar char="○"/>
            </a:pPr>
            <a:r>
              <a:rPr lang="en"/>
              <a:t>se rezolvă cu ajutorul sincronizării</a:t>
            </a:r>
            <a:endParaRPr/>
          </a:p>
          <a:p>
            <a:pPr indent="-317500" lvl="2" marL="1371600" rtl="0" algn="l">
              <a:lnSpc>
                <a:spcPct val="100000"/>
              </a:lnSpc>
              <a:spcBef>
                <a:spcPts val="800"/>
              </a:spcBef>
              <a:spcAft>
                <a:spcPts val="0"/>
              </a:spcAft>
              <a:buSzPts val="1400"/>
              <a:buChar char="■"/>
            </a:pPr>
            <a:r>
              <a:rPr lang="en"/>
              <a:t>sincronizarea poate introduce probleme: Deadlock/Livelock</a:t>
            </a:r>
            <a:endParaRPr/>
          </a:p>
        </p:txBody>
      </p:sp>
      <p:sp>
        <p:nvSpPr>
          <p:cNvPr id="332" name="Google Shape;332;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Threads - Probleme</a:t>
            </a:r>
            <a:endParaRPr/>
          </a:p>
        </p:txBody>
      </p:sp>
      <p:sp>
        <p:nvSpPr>
          <p:cNvPr id="338" name="Google Shape;338;p50"/>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rgbClr val="E69138"/>
                </a:solidFill>
              </a:rPr>
              <a:t>Deadlock</a:t>
            </a:r>
            <a:endParaRPr/>
          </a:p>
          <a:p>
            <a:pPr indent="-317500" lvl="1" marL="914400" rtl="0" algn="l">
              <a:lnSpc>
                <a:spcPct val="100000"/>
              </a:lnSpc>
              <a:spcBef>
                <a:spcPts val="200"/>
              </a:spcBef>
              <a:spcAft>
                <a:spcPts val="0"/>
              </a:spcAft>
              <a:buSzPts val="1400"/>
              <a:buChar char="○"/>
            </a:pPr>
            <a:r>
              <a:rPr lang="en"/>
              <a:t>două fire de execuție se așteaptă unul pe celălalt</a:t>
            </a:r>
            <a:endParaRPr/>
          </a:p>
          <a:p>
            <a:pPr indent="-317500" lvl="1" marL="914400" rtl="0" algn="l">
              <a:lnSpc>
                <a:spcPct val="100000"/>
              </a:lnSpc>
              <a:spcBef>
                <a:spcPts val="200"/>
              </a:spcBef>
              <a:spcAft>
                <a:spcPts val="0"/>
              </a:spcAft>
              <a:buSzPts val="1400"/>
              <a:buChar char="○"/>
            </a:pPr>
            <a:r>
              <a:rPr lang="en"/>
              <a:t>nu e tocmai ușor de identificat și corectat</a:t>
            </a:r>
            <a:endParaRPr/>
          </a:p>
          <a:p>
            <a:pPr indent="-317500" lvl="1" marL="914400" rtl="0" algn="l">
              <a:lnSpc>
                <a:spcPct val="100000"/>
              </a:lnSpc>
              <a:spcBef>
                <a:spcPts val="200"/>
              </a:spcBef>
              <a:spcAft>
                <a:spcPts val="0"/>
              </a:spcAft>
              <a:buSzPts val="1400"/>
              <a:buChar char="○"/>
            </a:pPr>
            <a:r>
              <a:rPr lang="en"/>
              <a:t>printre cele mai întâlnite probleme</a:t>
            </a:r>
            <a:endParaRPr/>
          </a:p>
          <a:p>
            <a:pPr indent="-317500" lvl="1" marL="914400" rtl="0" algn="l">
              <a:lnSpc>
                <a:spcPct val="100000"/>
              </a:lnSpc>
              <a:spcBef>
                <a:spcPts val="200"/>
              </a:spcBef>
              <a:spcAft>
                <a:spcPts val="0"/>
              </a:spcAft>
              <a:buSzPts val="1400"/>
              <a:buChar char="○"/>
            </a:pPr>
            <a:r>
              <a:rPr lang="en"/>
              <a:t>se poate ajunge la el dacă se folosesc monitoare diferite pentru sincronizare</a:t>
            </a:r>
            <a:endParaRPr/>
          </a:p>
          <a:p>
            <a:pPr indent="-342900" lvl="0" marL="457200" rtl="0" algn="l">
              <a:lnSpc>
                <a:spcPct val="100000"/>
              </a:lnSpc>
              <a:spcBef>
                <a:spcPts val="1600"/>
              </a:spcBef>
              <a:spcAft>
                <a:spcPts val="0"/>
              </a:spcAft>
              <a:buSzPts val="1800"/>
              <a:buChar char="➢"/>
            </a:pPr>
            <a:r>
              <a:rPr lang="en">
                <a:solidFill>
                  <a:srgbClr val="E69138"/>
                </a:solidFill>
              </a:rPr>
              <a:t>Livelock</a:t>
            </a:r>
            <a:endParaRPr/>
          </a:p>
          <a:p>
            <a:pPr indent="-317500" lvl="1" marL="914400" rtl="0" algn="l">
              <a:lnSpc>
                <a:spcPct val="100000"/>
              </a:lnSpc>
              <a:spcBef>
                <a:spcPts val="200"/>
              </a:spcBef>
              <a:spcAft>
                <a:spcPts val="0"/>
              </a:spcAft>
              <a:buSzPts val="1400"/>
              <a:buChar char="○"/>
            </a:pPr>
            <a:r>
              <a:rPr lang="en"/>
              <a:t>o situație opusa lui Deadlock</a:t>
            </a:r>
            <a:endParaRPr/>
          </a:p>
          <a:p>
            <a:pPr indent="-317500" lvl="1" marL="914400" rtl="0" algn="l">
              <a:lnSpc>
                <a:spcPct val="100000"/>
              </a:lnSpc>
              <a:spcBef>
                <a:spcPts val="200"/>
              </a:spcBef>
              <a:spcAft>
                <a:spcPts val="0"/>
              </a:spcAft>
              <a:buSzPts val="1400"/>
              <a:buChar char="○"/>
            </a:pPr>
            <a:r>
              <a:rPr lang="en"/>
              <a:t>firele nu ajung să se termine niciodată pentru că folosesc resursa greșită</a:t>
            </a:r>
            <a:endParaRPr/>
          </a:p>
          <a:p>
            <a:pPr indent="-342900" lvl="0" marL="457200" rtl="0" algn="l">
              <a:lnSpc>
                <a:spcPct val="100000"/>
              </a:lnSpc>
              <a:spcBef>
                <a:spcPts val="1600"/>
              </a:spcBef>
              <a:spcAft>
                <a:spcPts val="0"/>
              </a:spcAft>
              <a:buSzPts val="1800"/>
              <a:buChar char="➢"/>
            </a:pPr>
            <a:r>
              <a:rPr lang="en">
                <a:solidFill>
                  <a:srgbClr val="E69138"/>
                </a:solidFill>
              </a:rPr>
              <a:t>Starvation</a:t>
            </a:r>
            <a:endParaRPr sz="1400"/>
          </a:p>
          <a:p>
            <a:pPr indent="-317500" lvl="1" marL="914400" rtl="0" algn="l">
              <a:lnSpc>
                <a:spcPct val="100000"/>
              </a:lnSpc>
              <a:spcBef>
                <a:spcPts val="800"/>
              </a:spcBef>
              <a:spcAft>
                <a:spcPts val="0"/>
              </a:spcAft>
              <a:buSzPts val="1400"/>
              <a:buChar char="○"/>
            </a:pPr>
            <a:r>
              <a:rPr lang="en"/>
              <a:t>e</a:t>
            </a:r>
            <a:r>
              <a:rPr lang="en" sz="1400"/>
              <a:t>ste </a:t>
            </a:r>
            <a:r>
              <a:rPr lang="en"/>
              <a:t>situația</a:t>
            </a:r>
            <a:r>
              <a:rPr lang="en" sz="1400"/>
              <a:t> </a:t>
            </a:r>
            <a:r>
              <a:rPr lang="en"/>
              <a:t>în</a:t>
            </a:r>
            <a:r>
              <a:rPr lang="en" sz="1400"/>
              <a:t> care un fir de </a:t>
            </a:r>
            <a:r>
              <a:rPr lang="en"/>
              <a:t>execuție</a:t>
            </a:r>
            <a:r>
              <a:rPr lang="en" sz="1400"/>
              <a:t> nu mai apuc</a:t>
            </a:r>
            <a:r>
              <a:rPr lang="en"/>
              <a:t>ă</a:t>
            </a:r>
            <a:r>
              <a:rPr lang="en" sz="1400"/>
              <a:t> s</a:t>
            </a:r>
            <a:r>
              <a:rPr lang="en"/>
              <a:t>ă</a:t>
            </a:r>
            <a:r>
              <a:rPr lang="en" sz="1400"/>
              <a:t> se execute din cauza altor fire de </a:t>
            </a:r>
            <a:r>
              <a:rPr lang="en"/>
              <a:t>execuție</a:t>
            </a:r>
            <a:r>
              <a:rPr lang="en" sz="1400"/>
              <a:t> care au </a:t>
            </a:r>
            <a:r>
              <a:rPr lang="en"/>
              <a:t>priorități</a:t>
            </a:r>
            <a:r>
              <a:rPr lang="en" sz="1400"/>
              <a:t> prea mari</a:t>
            </a:r>
            <a:r>
              <a:rPr lang="en"/>
              <a:t>, </a:t>
            </a:r>
            <a:r>
              <a:rPr lang="en" sz="1400"/>
              <a:t>sau au durata mare de </a:t>
            </a:r>
            <a:r>
              <a:rPr lang="en"/>
              <a:t>execuție</a:t>
            </a:r>
            <a:endParaRPr/>
          </a:p>
        </p:txBody>
      </p:sp>
      <p:sp>
        <p:nvSpPr>
          <p:cNvPr id="339" name="Google Shape;33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Executor Service</a:t>
            </a:r>
            <a:endParaRPr/>
          </a:p>
        </p:txBody>
      </p:sp>
      <p:sp>
        <p:nvSpPr>
          <p:cNvPr id="345" name="Google Shape;345;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1"/>
          <p:cNvSpPr/>
          <p:nvPr/>
        </p:nvSpPr>
        <p:spPr>
          <a:xfrm>
            <a:off x="2802913" y="2918648"/>
            <a:ext cx="3552000" cy="545100"/>
          </a:xfrm>
          <a:prstGeom prst="roundRect">
            <a:avLst>
              <a:gd fmla="val 16667" name="adj"/>
            </a:avLst>
          </a:prstGeom>
          <a:solidFill>
            <a:srgbClr val="2F0F1C"/>
          </a:solidFill>
          <a:ln cap="flat" cmpd="sng" w="28575">
            <a:solidFill>
              <a:srgbClr val="36BB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CA527F"/>
                </a:solidFill>
                <a:latin typeface="Roboto"/>
                <a:ea typeface="Roboto"/>
                <a:cs typeface="Roboto"/>
                <a:sym typeface="Roboto"/>
              </a:rPr>
              <a:t>ExecutorService</a:t>
            </a:r>
            <a:endParaRPr sz="1800">
              <a:solidFill>
                <a:srgbClr val="CA527F"/>
              </a:solidFill>
              <a:latin typeface="Roboto"/>
              <a:ea typeface="Roboto"/>
              <a:cs typeface="Roboto"/>
              <a:sym typeface="Roboto"/>
            </a:endParaRPr>
          </a:p>
        </p:txBody>
      </p:sp>
      <p:sp>
        <p:nvSpPr>
          <p:cNvPr id="347" name="Google Shape;347;p51"/>
          <p:cNvSpPr/>
          <p:nvPr/>
        </p:nvSpPr>
        <p:spPr>
          <a:xfrm>
            <a:off x="2802913" y="1715750"/>
            <a:ext cx="3552000" cy="545100"/>
          </a:xfrm>
          <a:prstGeom prst="roundRect">
            <a:avLst>
              <a:gd fmla="val 16667" name="adj"/>
            </a:avLst>
          </a:prstGeom>
          <a:solidFill>
            <a:srgbClr val="2F0F1C"/>
          </a:solidFill>
          <a:ln cap="flat" cmpd="sng" w="28575">
            <a:solidFill>
              <a:srgbClr val="36BB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CA527F"/>
                </a:solidFill>
                <a:latin typeface="Roboto"/>
                <a:ea typeface="Roboto"/>
                <a:cs typeface="Roboto"/>
                <a:sym typeface="Roboto"/>
              </a:rPr>
              <a:t>Executor</a:t>
            </a:r>
            <a:endParaRPr sz="1800">
              <a:solidFill>
                <a:srgbClr val="CA527F"/>
              </a:solidFill>
              <a:latin typeface="Roboto"/>
              <a:ea typeface="Roboto"/>
              <a:cs typeface="Roboto"/>
              <a:sym typeface="Roboto"/>
            </a:endParaRPr>
          </a:p>
        </p:txBody>
      </p:sp>
      <p:sp>
        <p:nvSpPr>
          <p:cNvPr id="348" name="Google Shape;348;p51"/>
          <p:cNvSpPr/>
          <p:nvPr/>
        </p:nvSpPr>
        <p:spPr>
          <a:xfrm>
            <a:off x="2789075" y="4028268"/>
            <a:ext cx="3552000" cy="545100"/>
          </a:xfrm>
          <a:prstGeom prst="roundRect">
            <a:avLst>
              <a:gd fmla="val 16667" name="adj"/>
            </a:avLst>
          </a:prstGeom>
          <a:solidFill>
            <a:srgbClr val="2F0F1C"/>
          </a:solidFill>
          <a:ln cap="flat" cmpd="sng" w="28575">
            <a:solidFill>
              <a:srgbClr val="36BB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CA527F"/>
                </a:solidFill>
                <a:latin typeface="Roboto"/>
                <a:ea typeface="Roboto"/>
                <a:cs typeface="Roboto"/>
                <a:sym typeface="Roboto"/>
              </a:rPr>
              <a:t>ScheduledExecutorService</a:t>
            </a:r>
            <a:endParaRPr sz="1800">
              <a:solidFill>
                <a:srgbClr val="CA527F"/>
              </a:solidFill>
              <a:latin typeface="Roboto"/>
              <a:ea typeface="Roboto"/>
              <a:cs typeface="Roboto"/>
              <a:sym typeface="Roboto"/>
            </a:endParaRPr>
          </a:p>
        </p:txBody>
      </p:sp>
      <p:cxnSp>
        <p:nvCxnSpPr>
          <p:cNvPr id="349" name="Google Shape;349;p51"/>
          <p:cNvCxnSpPr/>
          <p:nvPr/>
        </p:nvCxnSpPr>
        <p:spPr>
          <a:xfrm rot="10800000">
            <a:off x="4578894" y="3495223"/>
            <a:ext cx="0" cy="501600"/>
          </a:xfrm>
          <a:prstGeom prst="straightConnector1">
            <a:avLst/>
          </a:prstGeom>
          <a:noFill/>
          <a:ln cap="flat" cmpd="sng" w="9525">
            <a:solidFill>
              <a:srgbClr val="9DC940"/>
            </a:solidFill>
            <a:prstDash val="solid"/>
            <a:round/>
            <a:headEnd len="sm" w="sm" type="none"/>
            <a:tailEnd len="med" w="med" type="stealth"/>
          </a:ln>
        </p:spPr>
      </p:cxnSp>
      <p:cxnSp>
        <p:nvCxnSpPr>
          <p:cNvPr id="350" name="Google Shape;350;p51"/>
          <p:cNvCxnSpPr/>
          <p:nvPr/>
        </p:nvCxnSpPr>
        <p:spPr>
          <a:xfrm rot="10800000">
            <a:off x="4578919" y="2338948"/>
            <a:ext cx="0" cy="501600"/>
          </a:xfrm>
          <a:prstGeom prst="straightConnector1">
            <a:avLst/>
          </a:prstGeom>
          <a:noFill/>
          <a:ln cap="flat" cmpd="sng" w="9525">
            <a:solidFill>
              <a:srgbClr val="9DC940"/>
            </a:solidFill>
            <a:prstDash val="solid"/>
            <a:round/>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a:t>Recapitulare - Stream API</a:t>
            </a:r>
            <a:endParaRPr/>
          </a:p>
        </p:txBody>
      </p:sp>
      <p:sp>
        <p:nvSpPr>
          <p:cNvPr id="85" name="Google Shape;85;p16"/>
          <p:cNvSpPr txBox="1"/>
          <p:nvPr>
            <p:ph idx="1" type="body"/>
          </p:nvPr>
        </p:nvSpPr>
        <p:spPr>
          <a:xfrm>
            <a:off x="387900" y="1489825"/>
            <a:ext cx="4184100" cy="35670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operații pentru </a:t>
            </a:r>
            <a:r>
              <a:rPr lang="en" sz="1400"/>
              <a:t>creare</a:t>
            </a:r>
            <a:endParaRPr sz="1400"/>
          </a:p>
          <a:p>
            <a:pPr indent="-317500" lvl="1" marL="914400" rtl="0" algn="l">
              <a:lnSpc>
                <a:spcPct val="115000"/>
              </a:lnSpc>
              <a:spcBef>
                <a:spcPts val="400"/>
              </a:spcBef>
              <a:spcAft>
                <a:spcPts val="0"/>
              </a:spcAft>
              <a:buSzPts val="1400"/>
              <a:buChar char="○"/>
            </a:pPr>
            <a:r>
              <a:rPr lang="en"/>
              <a:t>iterate() / generate() </a:t>
            </a:r>
            <a:endParaRPr/>
          </a:p>
          <a:p>
            <a:pPr indent="-317500" lvl="1" marL="914400" rtl="0" algn="l">
              <a:lnSpc>
                <a:spcPct val="115000"/>
              </a:lnSpc>
              <a:spcBef>
                <a:spcPts val="400"/>
              </a:spcBef>
              <a:spcAft>
                <a:spcPts val="0"/>
              </a:spcAft>
              <a:buSzPts val="1400"/>
              <a:buChar char="○"/>
            </a:pPr>
            <a:r>
              <a:rPr lang="en"/>
              <a:t>of() / stream()</a:t>
            </a:r>
            <a:endParaRPr/>
          </a:p>
          <a:p>
            <a:pPr indent="-317500" lvl="0" marL="457200" rtl="0" algn="l">
              <a:lnSpc>
                <a:spcPct val="115000"/>
              </a:lnSpc>
              <a:spcBef>
                <a:spcPts val="1600"/>
              </a:spcBef>
              <a:spcAft>
                <a:spcPts val="0"/>
              </a:spcAft>
              <a:buSzPts val="1400"/>
              <a:buChar char="➢"/>
            </a:pPr>
            <a:r>
              <a:rPr lang="en" sz="1400"/>
              <a:t>operații </a:t>
            </a:r>
            <a:r>
              <a:rPr lang="en" sz="1400"/>
              <a:t>intermediare</a:t>
            </a:r>
            <a:endParaRPr sz="1400"/>
          </a:p>
          <a:p>
            <a:pPr indent="-317500" lvl="1" marL="914400" rtl="0" algn="l">
              <a:lnSpc>
                <a:spcPct val="115000"/>
              </a:lnSpc>
              <a:spcBef>
                <a:spcPts val="400"/>
              </a:spcBef>
              <a:spcAft>
                <a:spcPts val="0"/>
              </a:spcAft>
              <a:buSzPts val="1400"/>
              <a:buChar char="○"/>
            </a:pPr>
            <a:r>
              <a:rPr lang="en"/>
              <a:t>filter()</a:t>
            </a:r>
            <a:endParaRPr/>
          </a:p>
          <a:p>
            <a:pPr indent="-317500" lvl="1" marL="914400" rtl="0" algn="l">
              <a:lnSpc>
                <a:spcPct val="115000"/>
              </a:lnSpc>
              <a:spcBef>
                <a:spcPts val="400"/>
              </a:spcBef>
              <a:spcAft>
                <a:spcPts val="0"/>
              </a:spcAft>
              <a:buSzPts val="1400"/>
              <a:buChar char="○"/>
            </a:pPr>
            <a:r>
              <a:rPr lang="en">
                <a:uFill>
                  <a:noFill/>
                </a:uFill>
                <a:hlinkClick r:id="rId3"/>
              </a:rPr>
              <a:t>map()</a:t>
            </a:r>
            <a:r>
              <a:rPr lang="en"/>
              <a:t> / flatMap()</a:t>
            </a:r>
            <a:endParaRPr/>
          </a:p>
          <a:p>
            <a:pPr indent="-317500" lvl="1" marL="914400" rtl="0" algn="l">
              <a:lnSpc>
                <a:spcPct val="115000"/>
              </a:lnSpc>
              <a:spcBef>
                <a:spcPts val="400"/>
              </a:spcBef>
              <a:spcAft>
                <a:spcPts val="0"/>
              </a:spcAft>
              <a:buSzPts val="1400"/>
              <a:buChar char="○"/>
            </a:pPr>
            <a:r>
              <a:rPr lang="en"/>
              <a:t>mapToInt() / mapToDouble() / mapToLong() / mapToObj()</a:t>
            </a:r>
            <a:endParaRPr/>
          </a:p>
          <a:p>
            <a:pPr indent="-317500" lvl="1" marL="914400" rtl="0" algn="l">
              <a:lnSpc>
                <a:spcPct val="115000"/>
              </a:lnSpc>
              <a:spcBef>
                <a:spcPts val="400"/>
              </a:spcBef>
              <a:spcAft>
                <a:spcPts val="0"/>
              </a:spcAft>
              <a:buSzPts val="1400"/>
              <a:buChar char="○"/>
            </a:pPr>
            <a:r>
              <a:rPr lang="en"/>
              <a:t>sorted() / </a:t>
            </a:r>
            <a:endParaRPr/>
          </a:p>
          <a:p>
            <a:pPr indent="-317500" lvl="1" marL="914400" rtl="0" algn="l">
              <a:lnSpc>
                <a:spcPct val="115000"/>
              </a:lnSpc>
              <a:spcBef>
                <a:spcPts val="400"/>
              </a:spcBef>
              <a:spcAft>
                <a:spcPts val="0"/>
              </a:spcAft>
              <a:buSzPts val="1400"/>
              <a:buChar char="○"/>
            </a:pPr>
            <a:r>
              <a:rPr lang="en"/>
              <a:t>distinct()</a:t>
            </a:r>
            <a:endParaRPr/>
          </a:p>
          <a:p>
            <a:pPr indent="-317500" lvl="1" marL="914400" rtl="0" algn="l">
              <a:lnSpc>
                <a:spcPct val="115000"/>
              </a:lnSpc>
              <a:spcBef>
                <a:spcPts val="400"/>
              </a:spcBef>
              <a:spcAft>
                <a:spcPts val="0"/>
              </a:spcAft>
              <a:buSzPts val="1400"/>
              <a:buChar char="○"/>
            </a:pPr>
            <a:r>
              <a:rPr lang="en"/>
              <a:t>limit()</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6"/>
          <p:cNvSpPr txBox="1"/>
          <p:nvPr>
            <p:ph idx="1" type="body"/>
          </p:nvPr>
        </p:nvSpPr>
        <p:spPr>
          <a:xfrm>
            <a:off x="4730125" y="1489825"/>
            <a:ext cx="4184100" cy="35670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operații </a:t>
            </a:r>
            <a:r>
              <a:rPr lang="en" sz="1400"/>
              <a:t>t</a:t>
            </a:r>
            <a:r>
              <a:rPr lang="en" sz="1400"/>
              <a:t>erminale</a:t>
            </a:r>
            <a:endParaRPr sz="1400"/>
          </a:p>
          <a:p>
            <a:pPr indent="-317500" lvl="1" marL="914400" rtl="0" algn="l">
              <a:spcBef>
                <a:spcPts val="400"/>
              </a:spcBef>
              <a:spcAft>
                <a:spcPts val="0"/>
              </a:spcAft>
              <a:buSzPts val="1400"/>
              <a:buChar char="○"/>
            </a:pPr>
            <a:r>
              <a:rPr lang="en">
                <a:uFill>
                  <a:noFill/>
                </a:uFill>
                <a:hlinkClick r:id="rId4"/>
              </a:rPr>
              <a:t>collect()</a:t>
            </a:r>
            <a:endParaRPr/>
          </a:p>
          <a:p>
            <a:pPr indent="-317500" lvl="1" marL="914400" marR="0" rtl="0" algn="l">
              <a:lnSpc>
                <a:spcPct val="115000"/>
              </a:lnSpc>
              <a:spcBef>
                <a:spcPts val="600"/>
              </a:spcBef>
              <a:spcAft>
                <a:spcPts val="0"/>
              </a:spcAft>
              <a:buSzPts val="1400"/>
              <a:buChar char="○"/>
            </a:pPr>
            <a:r>
              <a:rPr lang="en"/>
              <a:t>toArray()</a:t>
            </a:r>
            <a:endParaRPr/>
          </a:p>
          <a:p>
            <a:pPr indent="-317500" lvl="1" marL="914400" marR="0" rtl="0" algn="l">
              <a:lnSpc>
                <a:spcPct val="115000"/>
              </a:lnSpc>
              <a:spcBef>
                <a:spcPts val="600"/>
              </a:spcBef>
              <a:spcAft>
                <a:spcPts val="0"/>
              </a:spcAft>
              <a:buSzPts val="1400"/>
              <a:buChar char="○"/>
            </a:pPr>
            <a:r>
              <a:rPr lang="en"/>
              <a:t>min() / max()</a:t>
            </a:r>
            <a:endParaRPr/>
          </a:p>
          <a:p>
            <a:pPr indent="-317500" lvl="1" marL="914400" marR="0" rtl="0" algn="l">
              <a:lnSpc>
                <a:spcPct val="115000"/>
              </a:lnSpc>
              <a:spcBef>
                <a:spcPts val="600"/>
              </a:spcBef>
              <a:spcAft>
                <a:spcPts val="0"/>
              </a:spcAft>
              <a:buSzPts val="1400"/>
              <a:buChar char="○"/>
            </a:pPr>
            <a:r>
              <a:rPr lang="en"/>
              <a:t>reduce()</a:t>
            </a:r>
            <a:endParaRPr/>
          </a:p>
          <a:p>
            <a:pPr indent="-317500" lvl="1" marL="914400" marR="0" rtl="0" algn="l">
              <a:lnSpc>
                <a:spcPct val="115000"/>
              </a:lnSpc>
              <a:spcBef>
                <a:spcPts val="600"/>
              </a:spcBef>
              <a:spcAft>
                <a:spcPts val="0"/>
              </a:spcAft>
              <a:buSzPts val="1400"/>
              <a:buChar char="○"/>
            </a:pPr>
            <a:r>
              <a:rPr lang="en"/>
              <a:t>forEach()</a:t>
            </a:r>
            <a:endParaRPr/>
          </a:p>
          <a:p>
            <a:pPr indent="-317500" lvl="1" marL="914400" marR="0" rtl="0" algn="l">
              <a:lnSpc>
                <a:spcPct val="115000"/>
              </a:lnSpc>
              <a:spcBef>
                <a:spcPts val="600"/>
              </a:spcBef>
              <a:spcAft>
                <a:spcPts val="0"/>
              </a:spcAft>
              <a:buSzPts val="1400"/>
              <a:buChar char="○"/>
            </a:pPr>
            <a:r>
              <a:rPr lang="en"/>
              <a:t>allMatch() / anyMatch() / noneMatch()</a:t>
            </a:r>
            <a:endParaRPr/>
          </a:p>
          <a:p>
            <a:pPr indent="-317500" lvl="1" marL="914400" rtl="0" algn="l">
              <a:spcBef>
                <a:spcPts val="600"/>
              </a:spcBef>
              <a:spcAft>
                <a:spcPts val="0"/>
              </a:spcAft>
              <a:buSzPts val="1400"/>
              <a:buChar char="○"/>
            </a:pPr>
            <a:r>
              <a:rPr lang="en"/>
              <a:t>findFirst() / findAny()</a:t>
            </a:r>
            <a:endParaRPr/>
          </a:p>
          <a:p>
            <a:pPr indent="-317500" lvl="1" marL="914400" rtl="0" algn="l">
              <a:spcBef>
                <a:spcPts val="600"/>
              </a:spcBef>
              <a:spcAft>
                <a:spcPts val="0"/>
              </a:spcAft>
              <a:buSzPts val="1400"/>
              <a:buChar char="○"/>
            </a:pPr>
            <a:r>
              <a:rPr lang="en"/>
              <a:t>orElse() / orElseGet()</a:t>
            </a:r>
            <a:endParaRPr/>
          </a:p>
          <a:p>
            <a:pPr indent="-317500" lvl="1" marL="914400" rtl="0" algn="l">
              <a:spcBef>
                <a:spcPts val="600"/>
              </a:spcBef>
              <a:spcAft>
                <a:spcPts val="0"/>
              </a:spcAft>
              <a:buSzPts val="1400"/>
              <a:buChar char="○"/>
            </a:pPr>
            <a:r>
              <a:rPr lang="en"/>
              <a:t>count()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ExecutorService</a:t>
            </a:r>
            <a:endParaRPr/>
          </a:p>
        </p:txBody>
      </p:sp>
      <p:sp>
        <p:nvSpPr>
          <p:cNvPr id="356" name="Google Shape;356;p52"/>
          <p:cNvSpPr txBox="1"/>
          <p:nvPr>
            <p:ph idx="1" type="body"/>
          </p:nvPr>
        </p:nvSpPr>
        <p:spPr>
          <a:xfrm>
            <a:off x="387900" y="1311775"/>
            <a:ext cx="8581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are mai multe funcționalități decât </a:t>
            </a:r>
            <a:r>
              <a:rPr lang="en">
                <a:solidFill>
                  <a:srgbClr val="E69138"/>
                </a:solidFill>
              </a:rPr>
              <a:t>Thread</a:t>
            </a:r>
            <a:endParaRPr/>
          </a:p>
          <a:p>
            <a:pPr indent="-342900" lvl="0" marL="457200" rtl="0" algn="l">
              <a:lnSpc>
                <a:spcPct val="100000"/>
              </a:lnSpc>
              <a:spcBef>
                <a:spcPts val="1600"/>
              </a:spcBef>
              <a:spcAft>
                <a:spcPts val="0"/>
              </a:spcAft>
              <a:buSzPts val="1800"/>
              <a:buChar char="➢"/>
            </a:pPr>
            <a:r>
              <a:rPr lang="en"/>
              <a:t>în spate se creează tot instanțe de </a:t>
            </a:r>
            <a:r>
              <a:rPr lang="en">
                <a:solidFill>
                  <a:srgbClr val="E69138"/>
                </a:solidFill>
              </a:rPr>
              <a:t>Thread</a:t>
            </a:r>
            <a:r>
              <a:rPr lang="en"/>
              <a:t>, doar că o să lucrăm doar cu </a:t>
            </a:r>
            <a:r>
              <a:rPr lang="en">
                <a:solidFill>
                  <a:srgbClr val="E69138"/>
                </a:solidFill>
              </a:rPr>
              <a:t>ExecutorService</a:t>
            </a:r>
            <a:endParaRPr/>
          </a:p>
          <a:p>
            <a:pPr indent="-342900" lvl="0" marL="457200" rtl="0" algn="l">
              <a:lnSpc>
                <a:spcPct val="100000"/>
              </a:lnSpc>
              <a:spcBef>
                <a:spcPts val="800"/>
              </a:spcBef>
              <a:spcAft>
                <a:spcPts val="0"/>
              </a:spcAft>
              <a:buSzPts val="1800"/>
              <a:buChar char="➢"/>
            </a:pPr>
            <a:r>
              <a:rPr lang="en">
                <a:solidFill>
                  <a:srgbClr val="E69138"/>
                </a:solidFill>
              </a:rPr>
              <a:t>Executors </a:t>
            </a:r>
            <a:r>
              <a:rPr lang="en"/>
              <a:t>- clasă utilitară din care obținem instanțele și apelăm metodele</a:t>
            </a:r>
            <a:endParaRPr/>
          </a:p>
          <a:p>
            <a:pPr indent="-317500" lvl="1" marL="914400" rtl="0" algn="l">
              <a:lnSpc>
                <a:spcPct val="100000"/>
              </a:lnSpc>
              <a:spcBef>
                <a:spcPts val="800"/>
              </a:spcBef>
              <a:spcAft>
                <a:spcPts val="0"/>
              </a:spcAft>
              <a:buSzPts val="1400"/>
              <a:buChar char="○"/>
            </a:pPr>
            <a:r>
              <a:rPr lang="en">
                <a:solidFill>
                  <a:srgbClr val="E69138"/>
                </a:solidFill>
              </a:rPr>
              <a:t>execute()</a:t>
            </a:r>
            <a:r>
              <a:rPr lang="en"/>
              <a:t> - îî spunem să execute un task de tipul </a:t>
            </a:r>
            <a:r>
              <a:rPr lang="en" sz="1800">
                <a:solidFill>
                  <a:srgbClr val="E69138"/>
                </a:solidFill>
              </a:rPr>
              <a:t>Runnable</a:t>
            </a:r>
            <a:endParaRPr/>
          </a:p>
          <a:p>
            <a:pPr indent="-317500" lvl="1" marL="914400" rtl="0" algn="l">
              <a:lnSpc>
                <a:spcPct val="100000"/>
              </a:lnSpc>
              <a:spcBef>
                <a:spcPts val="800"/>
              </a:spcBef>
              <a:spcAft>
                <a:spcPts val="0"/>
              </a:spcAft>
              <a:buSzPts val="1400"/>
              <a:buChar char="○"/>
            </a:pPr>
            <a:r>
              <a:rPr lang="en">
                <a:solidFill>
                  <a:srgbClr val="E69138"/>
                </a:solidFill>
              </a:rPr>
              <a:t>shutdown()</a:t>
            </a:r>
            <a:endParaRPr/>
          </a:p>
          <a:p>
            <a:pPr indent="-317500" lvl="2" marL="1371600" rtl="0" algn="l">
              <a:lnSpc>
                <a:spcPct val="100000"/>
              </a:lnSpc>
              <a:spcBef>
                <a:spcPts val="0"/>
              </a:spcBef>
              <a:spcAft>
                <a:spcPts val="0"/>
              </a:spcAft>
              <a:buSzPts val="1400"/>
              <a:buChar char="■"/>
            </a:pPr>
            <a:r>
              <a:rPr lang="en"/>
              <a:t>metodă de închidere</a:t>
            </a:r>
            <a:endParaRPr/>
          </a:p>
          <a:p>
            <a:pPr indent="-317500" lvl="2" marL="1371600" rtl="0" algn="l">
              <a:lnSpc>
                <a:spcPct val="100000"/>
              </a:lnSpc>
              <a:spcBef>
                <a:spcPts val="0"/>
              </a:spcBef>
              <a:spcAft>
                <a:spcPts val="0"/>
              </a:spcAft>
              <a:buSzPts val="1400"/>
              <a:buChar char="■"/>
            </a:pPr>
            <a:r>
              <a:rPr lang="en"/>
              <a:t>se așteaptă până la încheierea tuturor task-urilor</a:t>
            </a:r>
            <a:endParaRPr/>
          </a:p>
          <a:p>
            <a:pPr indent="-317500" lvl="2" marL="1371600" rtl="0" algn="l">
              <a:lnSpc>
                <a:spcPct val="100000"/>
              </a:lnSpc>
              <a:spcBef>
                <a:spcPts val="0"/>
              </a:spcBef>
              <a:spcAft>
                <a:spcPts val="0"/>
              </a:spcAft>
              <a:buSzPts val="1400"/>
              <a:buChar char="■"/>
            </a:pPr>
            <a:r>
              <a:rPr lang="en"/>
              <a:t>pus pe finally</a:t>
            </a:r>
            <a:endParaRPr/>
          </a:p>
          <a:p>
            <a:pPr indent="-317500" lvl="1" marL="914400" rtl="0" algn="l">
              <a:lnSpc>
                <a:spcPct val="100000"/>
              </a:lnSpc>
              <a:spcBef>
                <a:spcPts val="800"/>
              </a:spcBef>
              <a:spcAft>
                <a:spcPts val="0"/>
              </a:spcAft>
              <a:buSzPts val="1400"/>
              <a:buChar char="○"/>
            </a:pPr>
            <a:r>
              <a:rPr lang="en">
                <a:solidFill>
                  <a:srgbClr val="E69138"/>
                </a:solidFill>
              </a:rPr>
              <a:t>shutdownNow()</a:t>
            </a:r>
            <a:r>
              <a:rPr lang="en"/>
              <a:t> - omoară taskurile asociate</a:t>
            </a:r>
            <a:endParaRPr/>
          </a:p>
          <a:p>
            <a:pPr indent="-342900" lvl="0" marL="457200" rtl="0" algn="l">
              <a:lnSpc>
                <a:spcPct val="100000"/>
              </a:lnSpc>
              <a:spcBef>
                <a:spcPts val="1600"/>
              </a:spcBef>
              <a:spcAft>
                <a:spcPts val="0"/>
              </a:spcAft>
              <a:buSzPts val="1800"/>
              <a:buChar char="➢"/>
            </a:pPr>
            <a:r>
              <a:rPr lang="en"/>
              <a:t>ExecutorService </a:t>
            </a:r>
            <a:r>
              <a:rPr i="1" lang="en">
                <a:solidFill>
                  <a:srgbClr val="F6B26B"/>
                </a:solidFill>
              </a:rPr>
              <a:t>trebuie închis</a:t>
            </a:r>
            <a:endParaRPr i="1">
              <a:solidFill>
                <a:srgbClr val="F6B26B"/>
              </a:solidFill>
            </a:endParaRPr>
          </a:p>
        </p:txBody>
      </p:sp>
      <p:sp>
        <p:nvSpPr>
          <p:cNvPr id="357" name="Google Shape;357;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ExecutorService</a:t>
            </a:r>
            <a:endParaRPr/>
          </a:p>
        </p:txBody>
      </p:sp>
      <p:sp>
        <p:nvSpPr>
          <p:cNvPr id="363" name="Google Shape;363;p53"/>
          <p:cNvSpPr txBox="1"/>
          <p:nvPr>
            <p:ph idx="1" type="body"/>
          </p:nvPr>
        </p:nvSpPr>
        <p:spPr>
          <a:xfrm>
            <a:off x="387900" y="1311775"/>
            <a:ext cx="8581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rgbClr val="E69138"/>
                </a:solidFill>
              </a:rPr>
              <a:t>Callable</a:t>
            </a:r>
            <a:r>
              <a:rPr lang="en">
                <a:solidFill>
                  <a:srgbClr val="FFFFFF"/>
                </a:solidFill>
              </a:rPr>
              <a:t> - similar cu Runnable, diferența fiind că întoarce un rezultat și poate arunca excepții</a:t>
            </a:r>
            <a:endParaRPr>
              <a:solidFill>
                <a:srgbClr val="FFFFFF"/>
              </a:solidFill>
            </a:endParaRPr>
          </a:p>
          <a:p>
            <a:pPr indent="-317500" lvl="1" marL="914400" rtl="0" algn="l">
              <a:lnSpc>
                <a:spcPct val="100000"/>
              </a:lnSpc>
              <a:spcBef>
                <a:spcPts val="400"/>
              </a:spcBef>
              <a:spcAft>
                <a:spcPts val="0"/>
              </a:spcAft>
              <a:buClr>
                <a:srgbClr val="FFFFFF"/>
              </a:buClr>
              <a:buSzPts val="1400"/>
              <a:buChar char="○"/>
            </a:pPr>
            <a:r>
              <a:rPr lang="en">
                <a:solidFill>
                  <a:srgbClr val="FFFFFF"/>
                </a:solidFill>
              </a:rPr>
              <a:t>suportă excepții checked, spre deosebire de Runnable</a:t>
            </a:r>
            <a:endParaRPr>
              <a:solidFill>
                <a:srgbClr val="FFFFFF"/>
              </a:solidFill>
            </a:endParaRPr>
          </a:p>
          <a:p>
            <a:pPr indent="-342900" lvl="0" marL="457200" rtl="0" algn="l">
              <a:lnSpc>
                <a:spcPct val="100000"/>
              </a:lnSpc>
              <a:spcBef>
                <a:spcPts val="1600"/>
              </a:spcBef>
              <a:spcAft>
                <a:spcPts val="0"/>
              </a:spcAft>
              <a:buSzPts val="1800"/>
              <a:buChar char="➢"/>
            </a:pPr>
            <a:r>
              <a:rPr lang="en">
                <a:solidFill>
                  <a:srgbClr val="E69138"/>
                </a:solidFill>
              </a:rPr>
              <a:t>submit()</a:t>
            </a:r>
            <a:r>
              <a:rPr lang="en"/>
              <a:t> - </a:t>
            </a:r>
            <a:r>
              <a:rPr lang="en"/>
              <a:t>dacă avem nevoie de un rezultat care să ne garanteze execuția anumitor operații</a:t>
            </a:r>
            <a:endParaRPr/>
          </a:p>
          <a:p>
            <a:pPr indent="-342900" lvl="0" marL="457200" rtl="0" algn="l">
              <a:lnSpc>
                <a:spcPct val="100000"/>
              </a:lnSpc>
              <a:spcBef>
                <a:spcPts val="1400"/>
              </a:spcBef>
              <a:spcAft>
                <a:spcPts val="0"/>
              </a:spcAft>
              <a:buSzPts val="1800"/>
              <a:buChar char="➢"/>
            </a:pPr>
            <a:r>
              <a:rPr lang="en">
                <a:solidFill>
                  <a:srgbClr val="E69138"/>
                </a:solidFill>
              </a:rPr>
              <a:t>Future </a:t>
            </a:r>
            <a:r>
              <a:rPr lang="en">
                <a:solidFill>
                  <a:srgbClr val="FFFFFF"/>
                </a:solidFill>
              </a:rPr>
              <a:t>- tipul rezultatului taskului care este executat</a:t>
            </a:r>
            <a:endParaRPr>
              <a:solidFill>
                <a:srgbClr val="FFFFFF"/>
              </a:solidFill>
            </a:endParaRPr>
          </a:p>
          <a:p>
            <a:pPr indent="-317500" lvl="1" marL="914400" rtl="0" algn="l">
              <a:lnSpc>
                <a:spcPct val="100000"/>
              </a:lnSpc>
              <a:spcBef>
                <a:spcPts val="400"/>
              </a:spcBef>
              <a:spcAft>
                <a:spcPts val="0"/>
              </a:spcAft>
              <a:buClr>
                <a:srgbClr val="FFFFFF"/>
              </a:buClr>
              <a:buSzPts val="1400"/>
              <a:buChar char="○"/>
            </a:pPr>
            <a:r>
              <a:rPr lang="en">
                <a:solidFill>
                  <a:srgbClr val="FFFFFF"/>
                </a:solidFill>
              </a:rPr>
              <a:t>pentru a obține rezultatul, trebuie să apelăm metoda </a:t>
            </a:r>
            <a:r>
              <a:rPr lang="en">
                <a:solidFill>
                  <a:srgbClr val="E69138"/>
                </a:solidFill>
              </a:rPr>
              <a:t>get()</a:t>
            </a:r>
            <a:r>
              <a:rPr lang="en">
                <a:solidFill>
                  <a:srgbClr val="FFFFFF"/>
                </a:solidFill>
              </a:rPr>
              <a:t>, care aruncă InterruptedException și ExecutionException</a:t>
            </a:r>
            <a:endParaRPr>
              <a:solidFill>
                <a:srgbClr val="FFFFFF"/>
              </a:solidFill>
            </a:endParaRPr>
          </a:p>
        </p:txBody>
      </p:sp>
      <p:sp>
        <p:nvSpPr>
          <p:cNvPr id="364" name="Google Shape;36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ExecutorService - metode</a:t>
            </a:r>
            <a:endParaRPr/>
          </a:p>
        </p:txBody>
      </p:sp>
      <p:sp>
        <p:nvSpPr>
          <p:cNvPr id="370" name="Google Shape;370;p54"/>
          <p:cNvSpPr txBox="1"/>
          <p:nvPr>
            <p:ph idx="1" type="body"/>
          </p:nvPr>
        </p:nvSpPr>
        <p:spPr>
          <a:xfrm>
            <a:off x="387900" y="1311775"/>
            <a:ext cx="8581200" cy="3680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rgbClr val="E69138"/>
                </a:solidFill>
              </a:rPr>
              <a:t>newSingleThreadExecutor()</a:t>
            </a:r>
            <a:endParaRPr/>
          </a:p>
          <a:p>
            <a:pPr indent="-342900" lvl="0" marL="457200" rtl="0" algn="l">
              <a:lnSpc>
                <a:spcPct val="100000"/>
              </a:lnSpc>
              <a:spcBef>
                <a:spcPts val="1200"/>
              </a:spcBef>
              <a:spcAft>
                <a:spcPts val="0"/>
              </a:spcAft>
              <a:buSzPts val="1800"/>
              <a:buChar char="➢"/>
            </a:pPr>
            <a:r>
              <a:rPr lang="en">
                <a:solidFill>
                  <a:srgbClr val="E69138"/>
                </a:solidFill>
              </a:rPr>
              <a:t>newFixedThreadPool(int nrThreads)</a:t>
            </a:r>
            <a:endParaRPr>
              <a:solidFill>
                <a:srgbClr val="E69138"/>
              </a:solidFill>
            </a:endParaRPr>
          </a:p>
          <a:p>
            <a:pPr indent="-342900" lvl="0" marL="457200" rtl="0" algn="l">
              <a:lnSpc>
                <a:spcPct val="100000"/>
              </a:lnSpc>
              <a:spcBef>
                <a:spcPts val="1200"/>
              </a:spcBef>
              <a:spcAft>
                <a:spcPts val="0"/>
              </a:spcAft>
              <a:buSzPts val="1800"/>
              <a:buChar char="➢"/>
            </a:pPr>
            <a:r>
              <a:rPr lang="en">
                <a:solidFill>
                  <a:srgbClr val="E69138"/>
                </a:solidFill>
              </a:rPr>
              <a:t>newCachedThreadPool()</a:t>
            </a:r>
            <a:endParaRPr>
              <a:solidFill>
                <a:srgbClr val="E69138"/>
              </a:solidFill>
            </a:endParaRPr>
          </a:p>
          <a:p>
            <a:pPr indent="-342900" lvl="0" marL="457200" marR="0" rtl="0" algn="l">
              <a:lnSpc>
                <a:spcPct val="100000"/>
              </a:lnSpc>
              <a:spcBef>
                <a:spcPts val="1200"/>
              </a:spcBef>
              <a:spcAft>
                <a:spcPts val="0"/>
              </a:spcAft>
              <a:buSzPts val="1800"/>
              <a:buChar char="➢"/>
            </a:pPr>
            <a:r>
              <a:rPr lang="en">
                <a:solidFill>
                  <a:srgbClr val="E69138"/>
                </a:solidFill>
              </a:rPr>
              <a:t>invokeAll()</a:t>
            </a:r>
            <a:endParaRPr>
              <a:solidFill>
                <a:srgbClr val="E69138"/>
              </a:solidFill>
            </a:endParaRPr>
          </a:p>
          <a:p>
            <a:pPr indent="-342900" lvl="0" marL="457200" marR="0" rtl="0" algn="l">
              <a:lnSpc>
                <a:spcPct val="100000"/>
              </a:lnSpc>
              <a:spcBef>
                <a:spcPts val="1200"/>
              </a:spcBef>
              <a:spcAft>
                <a:spcPts val="0"/>
              </a:spcAft>
              <a:buSzPts val="1800"/>
              <a:buChar char="➢"/>
            </a:pPr>
            <a:r>
              <a:rPr lang="en">
                <a:solidFill>
                  <a:srgbClr val="E69138"/>
                </a:solidFill>
              </a:rPr>
              <a:t>newSingleThreadScheduledExecutor()</a:t>
            </a:r>
            <a:endParaRPr>
              <a:solidFill>
                <a:srgbClr val="E69138"/>
              </a:solidFill>
            </a:endParaRPr>
          </a:p>
          <a:p>
            <a:pPr indent="-342900" lvl="0" marL="457200" marR="0" rtl="0" algn="l">
              <a:lnSpc>
                <a:spcPct val="100000"/>
              </a:lnSpc>
              <a:spcBef>
                <a:spcPts val="1200"/>
              </a:spcBef>
              <a:spcAft>
                <a:spcPts val="0"/>
              </a:spcAft>
              <a:buSzPts val="1800"/>
              <a:buChar char="➢"/>
            </a:pPr>
            <a:r>
              <a:rPr lang="en">
                <a:solidFill>
                  <a:srgbClr val="E69138"/>
                </a:solidFill>
              </a:rPr>
              <a:t>newScheduledThreadPool(int nrThreads)</a:t>
            </a:r>
            <a:endParaRPr/>
          </a:p>
          <a:p>
            <a:pPr indent="-342900" lvl="0" marL="457200" rtl="0" algn="l">
              <a:lnSpc>
                <a:spcPct val="100000"/>
              </a:lnSpc>
              <a:spcBef>
                <a:spcPts val="1200"/>
              </a:spcBef>
              <a:spcAft>
                <a:spcPts val="0"/>
              </a:spcAft>
              <a:buSzPts val="1800"/>
              <a:buChar char="➢"/>
            </a:pPr>
            <a:r>
              <a:rPr lang="en"/>
              <a:t>pentru programare taskuri:</a:t>
            </a:r>
            <a:endParaRPr/>
          </a:p>
          <a:p>
            <a:pPr indent="-317500" lvl="1" marL="914400" rtl="0" algn="l">
              <a:lnSpc>
                <a:spcPct val="100000"/>
              </a:lnSpc>
              <a:spcBef>
                <a:spcPts val="800"/>
              </a:spcBef>
              <a:spcAft>
                <a:spcPts val="0"/>
              </a:spcAft>
              <a:buClr>
                <a:srgbClr val="E69138"/>
              </a:buClr>
              <a:buSzPts val="1400"/>
              <a:buChar char="○"/>
            </a:pPr>
            <a:r>
              <a:rPr lang="en">
                <a:solidFill>
                  <a:srgbClr val="E69138"/>
                </a:solidFill>
              </a:rPr>
              <a:t>scheduleAtFixedRate()</a:t>
            </a:r>
            <a:endParaRPr>
              <a:solidFill>
                <a:srgbClr val="E69138"/>
              </a:solidFill>
            </a:endParaRPr>
          </a:p>
          <a:p>
            <a:pPr indent="-317500" lvl="1" marL="914400" rtl="0" algn="l">
              <a:lnSpc>
                <a:spcPct val="100000"/>
              </a:lnSpc>
              <a:spcBef>
                <a:spcPts val="800"/>
              </a:spcBef>
              <a:spcAft>
                <a:spcPts val="0"/>
              </a:spcAft>
              <a:buClr>
                <a:srgbClr val="E69138"/>
              </a:buClr>
              <a:buSzPts val="1400"/>
              <a:buChar char="○"/>
            </a:pPr>
            <a:r>
              <a:rPr lang="en">
                <a:solidFill>
                  <a:srgbClr val="E69138"/>
                </a:solidFill>
              </a:rPr>
              <a:t>scheduleWithFixedDelay()</a:t>
            </a:r>
            <a:endParaRPr i="1">
              <a:solidFill>
                <a:srgbClr val="E69138"/>
              </a:solidFill>
            </a:endParaRPr>
          </a:p>
        </p:txBody>
      </p:sp>
      <p:sp>
        <p:nvSpPr>
          <p:cNvPr id="371" name="Google Shape;37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Ce urmează?</a:t>
            </a:r>
            <a:endParaRPr/>
          </a:p>
        </p:txBody>
      </p:sp>
      <p:sp>
        <p:nvSpPr>
          <p:cNvPr id="377" name="Google Shape;377;p55"/>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clasa File din java.io</a:t>
            </a:r>
            <a:endParaRPr/>
          </a:p>
          <a:p>
            <a:pPr indent="-342900" lvl="0" marL="457200" marR="0" rtl="0" algn="l">
              <a:lnSpc>
                <a:spcPct val="115000"/>
              </a:lnSpc>
              <a:spcBef>
                <a:spcPts val="800"/>
              </a:spcBef>
              <a:spcAft>
                <a:spcPts val="0"/>
              </a:spcAft>
              <a:buSzPts val="1800"/>
              <a:buChar char="➢"/>
            </a:pPr>
            <a:r>
              <a:rPr lang="en"/>
              <a:t>java.nio</a:t>
            </a:r>
            <a:endParaRPr/>
          </a:p>
          <a:p>
            <a:pPr indent="-342900" lvl="0" marL="457200" marR="0" rtl="0" algn="l">
              <a:lnSpc>
                <a:spcPct val="115000"/>
              </a:lnSpc>
              <a:spcBef>
                <a:spcPts val="800"/>
              </a:spcBef>
              <a:spcAft>
                <a:spcPts val="800"/>
              </a:spcAft>
              <a:buSzPts val="1800"/>
              <a:buChar char="➢"/>
            </a:pPr>
            <a:r>
              <a:rPr lang="en"/>
              <a:t>Stream API - partea I</a:t>
            </a:r>
            <a:endParaRPr/>
          </a:p>
        </p:txBody>
      </p:sp>
      <p:sp>
        <p:nvSpPr>
          <p:cNvPr id="378" name="Google Shape;378;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Întrebări?</a:t>
            </a:r>
            <a:endParaRPr/>
          </a:p>
        </p:txBody>
      </p:sp>
      <p:sp>
        <p:nvSpPr>
          <p:cNvPr id="384" name="Google Shape;384;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5" name="Google Shape;385;p56"/>
          <p:cNvPicPr preferRelativeResize="0"/>
          <p:nvPr/>
        </p:nvPicPr>
        <p:blipFill>
          <a:blip r:embed="rId3">
            <a:alphaModFix/>
          </a:blip>
          <a:stretch>
            <a:fillRect/>
          </a:stretch>
        </p:blipFill>
        <p:spPr>
          <a:xfrm>
            <a:off x="3154975" y="1247850"/>
            <a:ext cx="2834050" cy="380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a:t>Recapitulare</a:t>
            </a:r>
            <a:endParaRPr/>
          </a:p>
        </p:txBody>
      </p:sp>
      <p:sp>
        <p:nvSpPr>
          <p:cNvPr id="93" name="Google Shape;93;p17"/>
          <p:cNvSpPr txBox="1"/>
          <p:nvPr>
            <p:ph idx="1" type="body"/>
          </p:nvPr>
        </p:nvSpPr>
        <p:spPr>
          <a:xfrm>
            <a:off x="387900" y="1489825"/>
            <a:ext cx="8368200" cy="35670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Date + Time API</a:t>
            </a:r>
            <a:endParaRPr/>
          </a:p>
          <a:p>
            <a:pPr indent="-317500" lvl="1" marL="914400" rtl="0" algn="l">
              <a:spcBef>
                <a:spcPts val="500"/>
              </a:spcBef>
              <a:spcAft>
                <a:spcPts val="0"/>
              </a:spcAft>
              <a:buSzPts val="1400"/>
              <a:buChar char="○"/>
            </a:pPr>
            <a:r>
              <a:rPr lang="en"/>
              <a:t>LocalDate</a:t>
            </a:r>
            <a:endParaRPr/>
          </a:p>
          <a:p>
            <a:pPr indent="-317500" lvl="1" marL="914400" rtl="0" algn="l">
              <a:spcBef>
                <a:spcPts val="500"/>
              </a:spcBef>
              <a:spcAft>
                <a:spcPts val="0"/>
              </a:spcAft>
              <a:buSzPts val="1400"/>
              <a:buChar char="○"/>
            </a:pPr>
            <a:r>
              <a:rPr lang="en"/>
              <a:t>LocalTime</a:t>
            </a:r>
            <a:endParaRPr/>
          </a:p>
          <a:p>
            <a:pPr indent="-317500" lvl="1" marL="914400" rtl="0" algn="l">
              <a:spcBef>
                <a:spcPts val="500"/>
              </a:spcBef>
              <a:spcAft>
                <a:spcPts val="0"/>
              </a:spcAft>
              <a:buSzPts val="1400"/>
              <a:buChar char="○"/>
            </a:pPr>
            <a:r>
              <a:rPr lang="en"/>
              <a:t>LocalDateTime</a:t>
            </a:r>
            <a:endParaRPr/>
          </a:p>
          <a:p>
            <a:pPr indent="-317500" lvl="1" marL="914400" rtl="0" algn="l">
              <a:spcBef>
                <a:spcPts val="500"/>
              </a:spcBef>
              <a:spcAft>
                <a:spcPts val="0"/>
              </a:spcAft>
              <a:buSzPts val="1400"/>
              <a:buChar char="○"/>
            </a:pPr>
            <a:r>
              <a:rPr lang="en"/>
              <a:t>ZonedDateTime (ZoneId)</a:t>
            </a:r>
            <a:endParaRPr/>
          </a:p>
          <a:p>
            <a:pPr indent="-317500" lvl="1" marL="914400" rtl="0" algn="l">
              <a:spcBef>
                <a:spcPts val="500"/>
              </a:spcBef>
              <a:spcAft>
                <a:spcPts val="0"/>
              </a:spcAft>
              <a:buSzPts val="1400"/>
              <a:buChar char="○"/>
            </a:pPr>
            <a:r>
              <a:rPr lang="en"/>
              <a:t>Period - perioadă de ordinul zilelor (zile, săptămâni, luni, ani)</a:t>
            </a:r>
            <a:endParaRPr/>
          </a:p>
          <a:p>
            <a:pPr indent="-317500" lvl="1" marL="914400" rtl="0" algn="l">
              <a:spcBef>
                <a:spcPts val="500"/>
              </a:spcBef>
              <a:spcAft>
                <a:spcPts val="0"/>
              </a:spcAft>
              <a:buSzPts val="1400"/>
              <a:buChar char="○"/>
            </a:pPr>
            <a:r>
              <a:rPr lang="en"/>
              <a:t>Duration - perioadă de ordinul secundelor (milisecundă, secundă, minut, oră)</a:t>
            </a:r>
            <a:endParaRPr/>
          </a:p>
          <a:p>
            <a:pPr indent="-317500" lvl="1" marL="914400" rtl="0" algn="l">
              <a:spcBef>
                <a:spcPts val="500"/>
              </a:spcBef>
              <a:spcAft>
                <a:spcPts val="0"/>
              </a:spcAft>
              <a:buSzPts val="1400"/>
              <a:buChar char="○"/>
            </a:pPr>
            <a:r>
              <a:rPr lang="en"/>
              <a:t>Instant - timestamp-ul curent, raportat la GMT</a:t>
            </a:r>
            <a:endParaRPr/>
          </a:p>
          <a:p>
            <a:pPr indent="-342900" lvl="0" marL="457200" rtl="0" algn="l">
              <a:lnSpc>
                <a:spcPct val="115000"/>
              </a:lnSpc>
              <a:spcBef>
                <a:spcPts val="800"/>
              </a:spcBef>
              <a:spcAft>
                <a:spcPts val="0"/>
              </a:spcAft>
              <a:buSzPts val="1800"/>
              <a:buChar char="➢"/>
            </a:pPr>
            <a:r>
              <a:rPr lang="en"/>
              <a:t>Internaționalizare</a:t>
            </a:r>
            <a:endParaRPr/>
          </a:p>
          <a:p>
            <a:pPr indent="-317500" lvl="1" marL="914400" rtl="0" algn="l">
              <a:lnSpc>
                <a:spcPct val="115000"/>
              </a:lnSpc>
              <a:spcBef>
                <a:spcPts val="500"/>
              </a:spcBef>
              <a:spcAft>
                <a:spcPts val="0"/>
              </a:spcAft>
              <a:buSzPts val="1400"/>
              <a:buChar char="○"/>
            </a:pPr>
            <a:r>
              <a:rPr lang="en"/>
              <a:t>Locale</a:t>
            </a:r>
            <a:endParaRPr/>
          </a:p>
          <a:p>
            <a:pPr indent="-317500" lvl="1" marL="914400" rtl="0" algn="l">
              <a:lnSpc>
                <a:spcPct val="115000"/>
              </a:lnSpc>
              <a:spcBef>
                <a:spcPts val="500"/>
              </a:spcBef>
              <a:spcAft>
                <a:spcPts val="0"/>
              </a:spcAft>
              <a:buSzPts val="1400"/>
              <a:buChar char="○"/>
            </a:pPr>
            <a:r>
              <a:rPr lang="en"/>
              <a:t>ResourceBundle</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1 - cu forEach()</a:t>
            </a:r>
            <a:endParaRPr/>
          </a:p>
        </p:txBody>
      </p:sp>
      <p:sp>
        <p:nvSpPr>
          <p:cNvPr id="100" name="Google Shape;100;p18"/>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Dându-se o listă de numere întregi, să se salveze, într-o nouă listă, toate numerele pare, pozitive.</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 Stream API - Collectors</a:t>
            </a:r>
            <a:endParaRPr/>
          </a:p>
        </p:txBody>
      </p:sp>
      <p:sp>
        <p:nvSpPr>
          <p:cNvPr id="107" name="Google Shape;107;p19"/>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metoda </a:t>
            </a:r>
            <a:r>
              <a:rPr lang="en">
                <a:solidFill>
                  <a:srgbClr val="E69138"/>
                </a:solidFill>
              </a:rPr>
              <a:t>collect()</a:t>
            </a:r>
            <a:r>
              <a:rPr lang="en"/>
              <a:t> - reprezintă o operație terminală ce primește ca parametru un </a:t>
            </a:r>
            <a:r>
              <a:rPr lang="en">
                <a:solidFill>
                  <a:srgbClr val="E69138"/>
                </a:solidFill>
              </a:rPr>
              <a:t>Collector</a:t>
            </a:r>
            <a:endParaRPr>
              <a:solidFill>
                <a:srgbClr val="E69138"/>
              </a:solidFill>
            </a:endParaRPr>
          </a:p>
          <a:p>
            <a:pPr indent="-317500" lvl="1" marL="914400" rtl="0" algn="l">
              <a:lnSpc>
                <a:spcPct val="115000"/>
              </a:lnSpc>
              <a:spcBef>
                <a:spcPts val="0"/>
              </a:spcBef>
              <a:spcAft>
                <a:spcPts val="0"/>
              </a:spcAft>
              <a:buSzPts val="1400"/>
              <a:buChar char="○"/>
            </a:pPr>
            <a:r>
              <a:rPr lang="en"/>
              <a:t>un Collector reprezintă regula aplicată pentru a colecta mai multe valori într-una singură</a:t>
            </a:r>
            <a:endParaRPr/>
          </a:p>
          <a:p>
            <a:pPr indent="-342900" lvl="0" marL="457200" rtl="0" algn="l">
              <a:lnSpc>
                <a:spcPct val="115000"/>
              </a:lnSpc>
              <a:spcBef>
                <a:spcPts val="1600"/>
              </a:spcBef>
              <a:spcAft>
                <a:spcPts val="0"/>
              </a:spcAft>
              <a:buSzPts val="1800"/>
              <a:buChar char="➢"/>
            </a:pPr>
            <a:r>
              <a:rPr lang="en"/>
              <a:t>dacă ne dorim să </a:t>
            </a:r>
            <a:r>
              <a:rPr lang="en"/>
              <a:t>procesăm</a:t>
            </a:r>
            <a:r>
              <a:rPr lang="en"/>
              <a:t> anumite liste, dar ca rezultat să obținem tot o listă - practic valorile din lista inițială să fie continuate tot într-o listă - folosim tot operația terminală </a:t>
            </a:r>
            <a:r>
              <a:rPr lang="en">
                <a:solidFill>
                  <a:srgbClr val="E69138"/>
                </a:solidFill>
              </a:rPr>
              <a:t>collect()</a:t>
            </a:r>
            <a:endParaRPr>
              <a:solidFill>
                <a:srgbClr val="E69138"/>
              </a:solidFill>
            </a:endParaRPr>
          </a:p>
          <a:p>
            <a:pPr indent="-342900" lvl="0" marL="457200" rtl="0" algn="l">
              <a:lnSpc>
                <a:spcPct val="115000"/>
              </a:lnSpc>
              <a:spcBef>
                <a:spcPts val="1600"/>
              </a:spcBef>
              <a:spcAft>
                <a:spcPts val="0"/>
              </a:spcAft>
              <a:buSzPts val="1800"/>
              <a:buChar char="➢"/>
            </a:pPr>
            <a:r>
              <a:rPr lang="en"/>
              <a:t>dacă ne dorim să returnăm valorile într-un tip specific de colecție: ArrayList, LinkedList, HashSet, etc., vom folosi </a:t>
            </a:r>
            <a:r>
              <a:rPr lang="en">
                <a:solidFill>
                  <a:srgbClr val="E69138"/>
                </a:solidFill>
              </a:rPr>
              <a:t>toCollection()</a:t>
            </a:r>
            <a:r>
              <a:rPr lang="en"/>
              <a:t>, cu parametru în funcție de colecția dorită</a:t>
            </a:r>
            <a:endParaRPr/>
          </a:p>
          <a:p>
            <a:pPr indent="-317500" lvl="1" marL="914400" rtl="0" algn="l">
              <a:lnSpc>
                <a:spcPct val="115000"/>
              </a:lnSpc>
              <a:spcBef>
                <a:spcPts val="0"/>
              </a:spcBef>
              <a:spcAft>
                <a:spcPts val="0"/>
              </a:spcAft>
              <a:buSzPts val="1400"/>
              <a:buChar char="○"/>
            </a:pPr>
            <a:r>
              <a:rPr lang="en"/>
              <a:t>acest parametru este chiar constructorul colecției folosite</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a:t>
            </a:r>
            <a:r>
              <a:rPr lang="en"/>
              <a:t>Exercițiu 1 - cu collect()</a:t>
            </a:r>
            <a:endParaRPr/>
          </a:p>
        </p:txBody>
      </p:sp>
      <p:sp>
        <p:nvSpPr>
          <p:cNvPr id="114" name="Google Shape;114;p20"/>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Dându-se o listă de numere întregi, să se salveze, într-o nouă listă, toate numerele pare, pozitive.</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Stream API - Exercițiu 2 - 2 metode</a:t>
            </a:r>
            <a:endParaRPr/>
          </a:p>
        </p:txBody>
      </p:sp>
      <p:sp>
        <p:nvSpPr>
          <p:cNvPr id="121" name="Google Shape;121;p21"/>
          <p:cNvSpPr txBox="1"/>
          <p:nvPr>
            <p:ph idx="1" type="body"/>
          </p:nvPr>
        </p:nvSpPr>
        <p:spPr>
          <a:xfrm>
            <a:off x="387900" y="1311775"/>
            <a:ext cx="8368200" cy="3680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Dându-se o listă de numere întregi, să se salveze toate numerele, distincte.</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