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oboto Slab"/>
      <p:regular r:id="rId34"/>
      <p:bold r:id="rId35"/>
    </p:embeddedFont>
    <p:embeddedFont>
      <p:font typeface="Robo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Slab-bold.fntdata"/><Relationship Id="rId12" Type="http://schemas.openxmlformats.org/officeDocument/2006/relationships/slide" Target="slides/slide7.xml"/><Relationship Id="rId34" Type="http://schemas.openxmlformats.org/officeDocument/2006/relationships/font" Target="fonts/RobotoSlab-regular.fntdata"/><Relationship Id="rId15" Type="http://schemas.openxmlformats.org/officeDocument/2006/relationships/slide" Target="slides/slide10.xml"/><Relationship Id="rId37" Type="http://schemas.openxmlformats.org/officeDocument/2006/relationships/font" Target="fonts/Roboto-bold.fntdata"/><Relationship Id="rId14" Type="http://schemas.openxmlformats.org/officeDocument/2006/relationships/slide" Target="slides/slide9.xml"/><Relationship Id="rId36" Type="http://schemas.openxmlformats.org/officeDocument/2006/relationships/font" Target="fonts/Roboto-regular.fntdata"/><Relationship Id="rId17" Type="http://schemas.openxmlformats.org/officeDocument/2006/relationships/slide" Target="slides/slide12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2edb206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2edb206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f8800af0a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f8800af0a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f8800af0a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f8800af0a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f8800af0a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f8800af0a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2edb2063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2edb2063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2dbf03d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2dbf03d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f8800af0a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f8800af0a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2edb2063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2edb2063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2edb2063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2edb2063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f8800af0a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f8800af0a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75fc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75fc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2edb2063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2edb2063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f8800af0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f8800af0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2edb2063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2edb2063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2edb2063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2edb2063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2edb2063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72edb2063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2edb2063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72edb2063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2edb2063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72edb2063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0d9040e6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70d9040e6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f8800af0a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7f8800af0a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ee04fac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ee04fac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f8800af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f8800af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f8800af0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f8800af0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f8800af0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f8800af0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f8800af0a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f8800af0a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f8800af0a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f8800af0a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f8800af0a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f8800af0a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static.javatpoint.com/images/java-collection-hierarchy.png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journaldev.com/1377/java-singleton-design-pattern-best-practices-exampl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1P - Curs 6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Răzvan Corniță</a:t>
            </a:r>
            <a:endParaRPr/>
          </a:p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2.1 Creational DP - Registry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87900" y="1264450"/>
            <a:ext cx="8368200" cy="367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3000"/>
              </a:lnSpc>
              <a:spcBef>
                <a:spcPts val="0"/>
              </a:spcBef>
              <a:spcAft>
                <a:spcPts val="600"/>
              </a:spcAft>
              <a:buSzPts val="1800"/>
              <a:buChar char="➢"/>
            </a:pPr>
            <a:r>
              <a:rPr lang="en"/>
              <a:t>folosit atunci când avem nevoie de mai multe clase Singleton, similare.</a:t>
            </a:r>
            <a:endParaRPr/>
          </a:p>
        </p:txBody>
      </p:sp>
      <p:sp>
        <p:nvSpPr>
          <p:cNvPr id="128" name="Google Shape;12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2.1 Creational DP - Builder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87900" y="1264450"/>
            <a:ext cx="8368200" cy="367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este folosit pentru a construi un obiect complex, pas cu pas, iar pasul final </a:t>
            </a:r>
            <a:r>
              <a:rPr lang="en"/>
              <a:t>returnează</a:t>
            </a:r>
            <a:r>
              <a:rPr lang="en"/>
              <a:t> obiectul</a:t>
            </a:r>
            <a:endParaRPr/>
          </a:p>
          <a:p>
            <a:pPr indent="-342900" lvl="0" marL="457200" rtl="0" algn="l">
              <a:lnSpc>
                <a:spcPct val="113000"/>
              </a:lnSpc>
              <a:spcBef>
                <a:spcPts val="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limitează numărul de constructori</a:t>
            </a:r>
            <a:endParaRPr/>
          </a:p>
          <a:p>
            <a:pPr indent="-342900" lvl="0" marL="457200" rtl="0" algn="l">
              <a:lnSpc>
                <a:spcPct val="113000"/>
              </a:lnSpc>
              <a:spcBef>
                <a:spcPts val="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trebuie create două clase:</a:t>
            </a:r>
            <a:endParaRPr/>
          </a:p>
          <a:p>
            <a:pPr indent="-317500" lvl="1" marL="914400" rtl="0" algn="l">
              <a:lnSpc>
                <a:spcPct val="113000"/>
              </a:lnSpc>
              <a:spcBef>
                <a:spcPts val="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clasa pentru care dorim să implementăm Builder, care va avea constructorul private, și nu va avea niciun setter</a:t>
            </a:r>
            <a:endParaRPr/>
          </a:p>
          <a:p>
            <a:pPr indent="-317500" lvl="1" marL="914400" rtl="0" algn="l">
              <a:lnSpc>
                <a:spcPct val="113000"/>
              </a:lnSpc>
              <a:spcBef>
                <a:spcPts val="600"/>
              </a:spcBef>
              <a:spcAft>
                <a:spcPts val="600"/>
              </a:spcAft>
              <a:buSzPts val="1400"/>
              <a:buChar char="○"/>
            </a:pPr>
            <a:r>
              <a:rPr lang="en"/>
              <a:t>o clasă inner statică ClasaBuilder</a:t>
            </a:r>
            <a:endParaRPr/>
          </a:p>
        </p:txBody>
      </p:sp>
      <p:sp>
        <p:nvSpPr>
          <p:cNvPr id="135" name="Google Shape;13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2.1 Creational DP - </a:t>
            </a:r>
            <a:r>
              <a:rPr lang="en"/>
              <a:t>Factory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87900" y="1264450"/>
            <a:ext cx="8368200" cy="367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3000"/>
              </a:lnSpc>
              <a:spcBef>
                <a:spcPts val="0"/>
              </a:spcBef>
              <a:spcAft>
                <a:spcPts val="600"/>
              </a:spcAft>
              <a:buSzPts val="1800"/>
              <a:buChar char="➢"/>
            </a:pPr>
            <a:r>
              <a:rPr lang="en"/>
              <a:t>folosit atunci când avem </a:t>
            </a:r>
            <a:r>
              <a:rPr lang="en"/>
              <a:t>o clasă părinte cu multiple clase copii și, în funcție de un parametru, trebuie să returnăm una din subclase</a:t>
            </a:r>
            <a:endParaRPr/>
          </a:p>
        </p:txBody>
      </p:sp>
      <p:sp>
        <p:nvSpPr>
          <p:cNvPr id="142" name="Google Shape;14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Design Patterns - Structural 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87900" y="1264450"/>
            <a:ext cx="8368200" cy="367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Adapter</a:t>
            </a:r>
            <a:endParaRPr/>
          </a:p>
          <a:p>
            <a:pPr indent="-342900" lvl="0" marL="457200" rtl="0" algn="l">
              <a:lnSpc>
                <a:spcPct val="113000"/>
              </a:lnSpc>
              <a:spcBef>
                <a:spcPts val="12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Composite</a:t>
            </a:r>
            <a:endParaRPr/>
          </a:p>
          <a:p>
            <a:pPr indent="-342900" lvl="0" marL="457200" rtl="0" algn="l">
              <a:lnSpc>
                <a:spcPct val="113000"/>
              </a:lnSpc>
              <a:spcBef>
                <a:spcPts val="12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Proxy</a:t>
            </a:r>
            <a:endParaRPr/>
          </a:p>
          <a:p>
            <a:pPr indent="-342900" lvl="0" marL="457200" rtl="0" algn="l">
              <a:lnSpc>
                <a:spcPct val="113000"/>
              </a:lnSpc>
              <a:spcBef>
                <a:spcPts val="12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Flyweight</a:t>
            </a:r>
            <a:endParaRPr/>
          </a:p>
          <a:p>
            <a:pPr indent="-342900" lvl="0" marL="457200" rtl="0" algn="l">
              <a:lnSpc>
                <a:spcPct val="113000"/>
              </a:lnSpc>
              <a:spcBef>
                <a:spcPts val="12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Facade</a:t>
            </a:r>
            <a:endParaRPr/>
          </a:p>
          <a:p>
            <a:pPr indent="-342900" lvl="0" marL="457200" rtl="0" algn="l">
              <a:lnSpc>
                <a:spcPct val="113000"/>
              </a:lnSpc>
              <a:spcBef>
                <a:spcPts val="12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Bridge</a:t>
            </a:r>
            <a:endParaRPr/>
          </a:p>
          <a:p>
            <a:pPr indent="-342900" lvl="0" marL="457200" rtl="0" algn="l">
              <a:lnSpc>
                <a:spcPct val="113000"/>
              </a:lnSpc>
              <a:spcBef>
                <a:spcPts val="12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Decorator</a:t>
            </a:r>
            <a:endParaRPr/>
          </a:p>
        </p:txBody>
      </p:sp>
      <p:sp>
        <p:nvSpPr>
          <p:cNvPr id="149" name="Google Shape;14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 Structural DP - Decorator</a:t>
            </a:r>
            <a:endParaRPr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87900" y="1264450"/>
            <a:ext cx="8368200" cy="367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3000"/>
              </a:lnSpc>
              <a:spcBef>
                <a:spcPts val="0"/>
              </a:spcBef>
              <a:spcAft>
                <a:spcPts val="600"/>
              </a:spcAft>
              <a:buSzPts val="1800"/>
              <a:buChar char="➢"/>
            </a:pPr>
            <a:r>
              <a:rPr lang="en"/>
              <a:t>folosit atunci când vrem să extindem funcționalități ale unei clase deja existente.</a:t>
            </a:r>
            <a:endParaRPr/>
          </a:p>
        </p:txBody>
      </p:sp>
      <p:sp>
        <p:nvSpPr>
          <p:cNvPr id="156" name="Google Shape;15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 Structural DP - Proxy</a:t>
            </a:r>
            <a:endParaRPr/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387900" y="1264450"/>
            <a:ext cx="8368200" cy="367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3000"/>
              </a:lnSpc>
              <a:spcBef>
                <a:spcPts val="0"/>
              </a:spcBef>
              <a:spcAft>
                <a:spcPts val="600"/>
              </a:spcAft>
              <a:buSzPts val="1800"/>
              <a:buChar char="➢"/>
            </a:pPr>
            <a:r>
              <a:rPr lang="en"/>
              <a:t>ne permite să creăm un obiect intermediar care se comportă ca o interfață către altă resursă, ascunzând, în același timp, complexitatea componentei.</a:t>
            </a:r>
            <a:endParaRPr/>
          </a:p>
        </p:txBody>
      </p:sp>
      <p:sp>
        <p:nvSpPr>
          <p:cNvPr id="163" name="Google Shape;16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Design Patterns - Behavioural </a:t>
            </a:r>
            <a:endParaRPr/>
          </a:p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387900" y="1264450"/>
            <a:ext cx="8368200" cy="367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Observer</a:t>
            </a:r>
            <a:endParaRPr/>
          </a:p>
          <a:p>
            <a:pPr indent="-342900" lvl="0" marL="457200" rtl="0" algn="l">
              <a:lnSpc>
                <a:spcPct val="113000"/>
              </a:lnSpc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Strategy</a:t>
            </a:r>
            <a:endParaRPr/>
          </a:p>
          <a:p>
            <a:pPr indent="-342900" lvl="0" marL="457200" rtl="0" algn="l">
              <a:lnSpc>
                <a:spcPct val="113000"/>
              </a:lnSpc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Command</a:t>
            </a:r>
            <a:endParaRPr/>
          </a:p>
          <a:p>
            <a:pPr indent="-342900" lvl="0" marL="457200" rtl="0" algn="l">
              <a:lnSpc>
                <a:spcPct val="113000"/>
              </a:lnSpc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Visitor</a:t>
            </a:r>
            <a:endParaRPr/>
          </a:p>
          <a:p>
            <a:pPr indent="-342900" lvl="0" marL="457200" rtl="0" algn="l">
              <a:lnSpc>
                <a:spcPct val="113000"/>
              </a:lnSpc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Interpreter</a:t>
            </a:r>
            <a:endParaRPr/>
          </a:p>
        </p:txBody>
      </p:sp>
      <p:sp>
        <p:nvSpPr>
          <p:cNvPr id="170" name="Google Shape;17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2.3. Behavioural DP - Observer</a:t>
            </a:r>
            <a:endParaRPr/>
          </a:p>
        </p:txBody>
      </p:sp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387900" y="1264450"/>
            <a:ext cx="8368200" cy="367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folosit atunci când avem o relație One to Many între obiecte, iar dacă un obiect este modificat, vrem ca obiectele dependente să fie înștiințat automat.</a:t>
            </a:r>
            <a:endParaRPr/>
          </a:p>
        </p:txBody>
      </p:sp>
      <p:sp>
        <p:nvSpPr>
          <p:cNvPr id="177" name="Google Shape;17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2.3. Behavioural DP - Strategy</a:t>
            </a:r>
            <a:endParaRPr/>
          </a:p>
        </p:txBody>
      </p:sp>
      <p:sp>
        <p:nvSpPr>
          <p:cNvPr id="183" name="Google Shape;183;p30"/>
          <p:cNvSpPr txBox="1"/>
          <p:nvPr>
            <p:ph idx="1" type="body"/>
          </p:nvPr>
        </p:nvSpPr>
        <p:spPr>
          <a:xfrm>
            <a:off x="387900" y="1264450"/>
            <a:ext cx="8368200" cy="367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folosit atunci când vrem să modificăm comportamentul unei metode la Runtime</a:t>
            </a:r>
            <a:endParaRPr/>
          </a:p>
          <a:p>
            <a:pPr indent="-342900" lvl="0" marL="457200" rtl="0" algn="l">
              <a:lnSpc>
                <a:spcPct val="113000"/>
              </a:lnSpc>
              <a:spcBef>
                <a:spcPts val="600"/>
              </a:spcBef>
              <a:spcAft>
                <a:spcPts val="600"/>
              </a:spcAft>
              <a:buSzPts val="1800"/>
              <a:buChar char="➢"/>
            </a:pPr>
            <a:r>
              <a:rPr lang="en"/>
              <a:t>foarte folosit în realitate, respectă multe principii de design</a:t>
            </a:r>
            <a:endParaRPr/>
          </a:p>
        </p:txBody>
      </p:sp>
      <p:sp>
        <p:nvSpPr>
          <p:cNvPr id="184" name="Google Shape;18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Design Patterns - Miscellaneous </a:t>
            </a:r>
            <a:endParaRPr/>
          </a:p>
        </p:txBody>
      </p:sp>
      <p:sp>
        <p:nvSpPr>
          <p:cNvPr id="190" name="Google Shape;190;p31"/>
          <p:cNvSpPr txBox="1"/>
          <p:nvPr>
            <p:ph idx="1" type="body"/>
          </p:nvPr>
        </p:nvSpPr>
        <p:spPr>
          <a:xfrm>
            <a:off x="387900" y="1264450"/>
            <a:ext cx="8368200" cy="367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Dependency Injection &amp; Inversion of Control</a:t>
            </a:r>
            <a:endParaRPr/>
          </a:p>
          <a:p>
            <a:pPr indent="-342900" lvl="0" marL="457200" rtl="0" algn="l">
              <a:lnSpc>
                <a:spcPct val="113000"/>
              </a:lnSpc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DAO (Data Access Object)</a:t>
            </a:r>
            <a:endParaRPr/>
          </a:p>
          <a:p>
            <a:pPr indent="-342900" lvl="0" marL="457200" rtl="0" algn="l">
              <a:lnSpc>
                <a:spcPct val="113000"/>
              </a:lnSpc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MVC (Model - View - Controller)</a:t>
            </a:r>
            <a:endParaRPr/>
          </a:p>
        </p:txBody>
      </p:sp>
      <p:sp>
        <p:nvSpPr>
          <p:cNvPr id="191" name="Google Shape;19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2" name="Google Shape;19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3601" y="2029025"/>
            <a:ext cx="3032500" cy="263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idx="2" type="body"/>
          </p:nvPr>
        </p:nvSpPr>
        <p:spPr>
          <a:xfrm>
            <a:off x="4731300" y="504000"/>
            <a:ext cx="4209300" cy="39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Recapitulare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Design Patterns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Design Principles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Antipatterns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Ce urmează?</a:t>
            </a:r>
            <a:endParaRPr/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Cuprins</a:t>
            </a:r>
            <a:endParaRPr/>
          </a:p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 Structural DP - DI &amp; IoC</a:t>
            </a:r>
            <a:endParaRPr/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387900" y="1264450"/>
            <a:ext cx="8368200" cy="367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3000"/>
              </a:lnSpc>
              <a:spcBef>
                <a:spcPts val="0"/>
              </a:spcBef>
              <a:spcAft>
                <a:spcPts val="600"/>
              </a:spcAft>
              <a:buSzPts val="1800"/>
              <a:buChar char="➢"/>
            </a:pPr>
            <a:r>
              <a:rPr lang="en"/>
              <a:t>folosit atunci când vrem să extindem funcționalități ale unei clase deja existente.</a:t>
            </a:r>
            <a:endParaRPr/>
          </a:p>
        </p:txBody>
      </p:sp>
      <p:sp>
        <p:nvSpPr>
          <p:cNvPr id="199" name="Google Shape;19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Întrebări?</a:t>
            </a:r>
            <a:endParaRPr/>
          </a:p>
        </p:txBody>
      </p:sp>
      <p:sp>
        <p:nvSpPr>
          <p:cNvPr id="205" name="Google Shape;20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6" name="Google Shape;20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4713" y="1362250"/>
            <a:ext cx="3694575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Design Principles - SOLID</a:t>
            </a:r>
            <a:endParaRPr/>
          </a:p>
        </p:txBody>
      </p:sp>
      <p:sp>
        <p:nvSpPr>
          <p:cNvPr id="212" name="Google Shape;212;p34"/>
          <p:cNvSpPr txBox="1"/>
          <p:nvPr>
            <p:ph idx="1" type="body"/>
          </p:nvPr>
        </p:nvSpPr>
        <p:spPr>
          <a:xfrm>
            <a:off x="387900" y="1264450"/>
            <a:ext cx="8368200" cy="367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Single Responsibility Principle</a:t>
            </a:r>
            <a:endParaRPr/>
          </a:p>
          <a:p>
            <a:pPr indent="-317500" lvl="1" marL="91440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 clasă ar trebui să aibă doar o responsabilitate</a:t>
            </a:r>
            <a:endParaRPr/>
          </a:p>
          <a:p>
            <a:pPr indent="-342900" lvl="0" marL="457200" rtl="0" algn="l">
              <a:lnSpc>
                <a:spcPct val="113000"/>
              </a:lnSpc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O</a:t>
            </a:r>
            <a:r>
              <a:rPr lang="en" sz="1800"/>
              <a:t>pen Closed Principle</a:t>
            </a:r>
            <a:endParaRPr sz="1800"/>
          </a:p>
          <a:p>
            <a:pPr indent="-317500" lvl="1" marL="91440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componentele ar trebui să fie deschise pentru extensie, dar închise pentru modificare</a:t>
            </a:r>
            <a:endParaRPr/>
          </a:p>
          <a:p>
            <a:pPr indent="-317500" lvl="1" marL="91440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program by Interface, not by Implementation -&gt; Strategy/Decorator DP</a:t>
            </a:r>
            <a:endParaRPr/>
          </a:p>
          <a:p>
            <a:pPr indent="-342900" lvl="0" marL="457200" rtl="0" algn="l">
              <a:lnSpc>
                <a:spcPct val="113000"/>
              </a:lnSpc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Liskov’s Substitution Principle</a:t>
            </a:r>
            <a:endParaRPr sz="1800"/>
          </a:p>
          <a:p>
            <a:pPr indent="-317500" lvl="1" marL="91440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clasele extinse trebuie să fie înlocuibile cu clasa de bază</a:t>
            </a:r>
            <a:endParaRPr/>
          </a:p>
        </p:txBody>
      </p:sp>
      <p:sp>
        <p:nvSpPr>
          <p:cNvPr id="213" name="Google Shape;21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Design Principles - SOLID</a:t>
            </a:r>
            <a:endParaRPr/>
          </a:p>
        </p:txBody>
      </p:sp>
      <p:sp>
        <p:nvSpPr>
          <p:cNvPr id="219" name="Google Shape;219;p35"/>
          <p:cNvSpPr txBox="1"/>
          <p:nvPr>
            <p:ph idx="1" type="body"/>
          </p:nvPr>
        </p:nvSpPr>
        <p:spPr>
          <a:xfrm>
            <a:off x="387900" y="1264450"/>
            <a:ext cx="8368200" cy="367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Interface Segregation Principle</a:t>
            </a:r>
            <a:endParaRPr sz="1800"/>
          </a:p>
          <a:p>
            <a:pPr indent="-317500" lvl="1" marL="91440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nici o clasă nu trebuie să depindă de metode pe care nu le folosește	</a:t>
            </a:r>
            <a:endParaRPr/>
          </a:p>
          <a:p>
            <a:pPr indent="-317500" lvl="1" marL="91440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ex: </a:t>
            </a:r>
            <a:r>
              <a:rPr lang="en" u="sng">
                <a:solidFill>
                  <a:schemeClr val="hlink"/>
                </a:solidFill>
                <a:hlinkClick r:id="rId3"/>
              </a:rPr>
              <a:t>Collection</a:t>
            </a:r>
            <a:r>
              <a:rPr lang="en"/>
              <a:t> -&gt; Set -&gt; SortedSet -&gt; NavigableSet -&gt; HashSet	</a:t>
            </a:r>
            <a:endParaRPr/>
          </a:p>
          <a:p>
            <a:pPr indent="-342900" lvl="0" marL="457200" rtl="0" algn="l">
              <a:lnSpc>
                <a:spcPct val="113000"/>
              </a:lnSpc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Dependency Inversion Principle</a:t>
            </a:r>
            <a:endParaRPr/>
          </a:p>
          <a:p>
            <a:pPr indent="-317500" lvl="1" marL="91440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modulele high-level nu trebuie să depindă de module low-level. Ambele ar trebui să depindă de abstractizări.</a:t>
            </a:r>
            <a:endParaRPr/>
          </a:p>
          <a:p>
            <a:pPr indent="-317500" lvl="1" marL="91440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abstractizările nu trebuie să depindă de detalii. Detalii ar trebui să depindă </a:t>
            </a:r>
            <a:r>
              <a:rPr lang="en"/>
              <a:t>de abstractizări.</a:t>
            </a:r>
            <a:endParaRPr/>
          </a:p>
        </p:txBody>
      </p:sp>
      <p:sp>
        <p:nvSpPr>
          <p:cNvPr id="220" name="Google Shape;220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r>
              <a:rPr lang="en"/>
              <a:t> Design Principles</a:t>
            </a:r>
            <a:endParaRPr/>
          </a:p>
        </p:txBody>
      </p:sp>
      <p:sp>
        <p:nvSpPr>
          <p:cNvPr id="226" name="Google Shape;226;p36"/>
          <p:cNvSpPr txBox="1"/>
          <p:nvPr>
            <p:ph idx="1" type="body"/>
          </p:nvPr>
        </p:nvSpPr>
        <p:spPr>
          <a:xfrm>
            <a:off x="387900" y="1264450"/>
            <a:ext cx="8368200" cy="367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KISS (Keep It Simple Stupid)</a:t>
            </a:r>
            <a:endParaRPr/>
          </a:p>
          <a:p>
            <a:pPr indent="-342900" lvl="0" marL="457200" rtl="0" algn="l">
              <a:lnSpc>
                <a:spcPct val="113000"/>
              </a:lnSpc>
              <a:spcBef>
                <a:spcPts val="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DRY (Don’t Repeat Yourself) -&gt; WET (Write Everything Twice)</a:t>
            </a:r>
            <a:endParaRPr/>
          </a:p>
          <a:p>
            <a:pPr indent="-342900" lvl="0" marL="457200" rtl="0" algn="l">
              <a:lnSpc>
                <a:spcPct val="113000"/>
              </a:lnSpc>
              <a:spcBef>
                <a:spcPts val="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TDA (Tell, Don’t Ask)</a:t>
            </a:r>
            <a:endParaRPr/>
          </a:p>
          <a:p>
            <a:pPr indent="-342900" lvl="0" marL="457200" rtl="0" algn="l">
              <a:lnSpc>
                <a:spcPct val="113000"/>
              </a:lnSpc>
              <a:spcBef>
                <a:spcPts val="600"/>
              </a:spcBef>
              <a:spcAft>
                <a:spcPts val="600"/>
              </a:spcAft>
              <a:buSzPts val="1800"/>
              <a:buChar char="➢"/>
            </a:pPr>
            <a:r>
              <a:rPr lang="en"/>
              <a:t>YAGNI (You Aren’t Gonna Need It)</a:t>
            </a:r>
            <a:endParaRPr/>
          </a:p>
        </p:txBody>
      </p:sp>
      <p:sp>
        <p:nvSpPr>
          <p:cNvPr id="227" name="Google Shape;22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Antipatterns</a:t>
            </a:r>
            <a:endParaRPr/>
          </a:p>
        </p:txBody>
      </p:sp>
      <p:sp>
        <p:nvSpPr>
          <p:cNvPr id="233" name="Google Shape;233;p37"/>
          <p:cNvSpPr txBox="1"/>
          <p:nvPr>
            <p:ph idx="1" type="body"/>
          </p:nvPr>
        </p:nvSpPr>
        <p:spPr>
          <a:xfrm>
            <a:off x="387900" y="1264450"/>
            <a:ext cx="8368200" cy="367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God Object</a:t>
            </a:r>
            <a:endParaRPr/>
          </a:p>
          <a:p>
            <a:pPr indent="-342900" lvl="0" marL="457200" rtl="0" algn="l">
              <a:lnSpc>
                <a:spcPct val="113000"/>
              </a:lnSpc>
              <a:spcBef>
                <a:spcPts val="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Optimizare prematură (caching… multithreading… ML...)</a:t>
            </a:r>
            <a:endParaRPr/>
          </a:p>
          <a:p>
            <a:pPr indent="-342900" lvl="0" marL="457200" rtl="0" algn="l">
              <a:lnSpc>
                <a:spcPct val="113000"/>
              </a:lnSpc>
              <a:spcBef>
                <a:spcPts val="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Reinventing the wheel</a:t>
            </a:r>
            <a:endParaRPr/>
          </a:p>
          <a:p>
            <a:pPr indent="-342900" lvl="0" marL="457200" rtl="0" algn="l">
              <a:lnSpc>
                <a:spcPct val="113000"/>
              </a:lnSpc>
              <a:spcBef>
                <a:spcPts val="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Overengineering (adunare numere cu Callable și ExecutorService)</a:t>
            </a:r>
            <a:endParaRPr/>
          </a:p>
          <a:p>
            <a:pPr indent="-342900" lvl="0" marL="457200" rtl="0" algn="l">
              <a:lnSpc>
                <a:spcPct val="113000"/>
              </a:lnSpc>
              <a:spcBef>
                <a:spcPts val="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Spaghetti Code</a:t>
            </a:r>
            <a:endParaRPr/>
          </a:p>
          <a:p>
            <a:pPr indent="-317500" lvl="1" marL="914400" rtl="0" algn="l">
              <a:lnSpc>
                <a:spcPct val="113000"/>
              </a:lnSpc>
              <a:spcBef>
                <a:spcPts val="0"/>
              </a:spcBef>
              <a:spcAft>
                <a:spcPts val="600"/>
              </a:spcAft>
              <a:buSzPts val="1400"/>
              <a:buChar char="○"/>
            </a:pPr>
            <a:r>
              <a:rPr lang="en"/>
              <a:t>departament.getAngajat().getAdresa().getStrada().getCodPostal();</a:t>
            </a:r>
            <a:endParaRPr/>
          </a:p>
        </p:txBody>
      </p:sp>
      <p:sp>
        <p:nvSpPr>
          <p:cNvPr id="234" name="Google Shape;23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Antipatterns</a:t>
            </a:r>
            <a:endParaRPr/>
          </a:p>
        </p:txBody>
      </p:sp>
      <p:sp>
        <p:nvSpPr>
          <p:cNvPr id="240" name="Google Shape;240;p38"/>
          <p:cNvSpPr txBox="1"/>
          <p:nvPr>
            <p:ph idx="1" type="body"/>
          </p:nvPr>
        </p:nvSpPr>
        <p:spPr>
          <a:xfrm>
            <a:off x="387900" y="1264450"/>
            <a:ext cx="8368200" cy="367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Boilerplate Code (necesar, dar subinteles)</a:t>
            </a:r>
            <a:endParaRPr/>
          </a:p>
          <a:p>
            <a:pPr indent="-34290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Lava Code</a:t>
            </a:r>
            <a:endParaRPr/>
          </a:p>
          <a:p>
            <a:pPr indent="-317500" lvl="1" marL="9144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remove it!</a:t>
            </a:r>
            <a:endParaRPr/>
          </a:p>
          <a:p>
            <a:pPr indent="-342900" lvl="0" marL="457200" rtl="0" algn="l">
              <a:lnSpc>
                <a:spcPct val="113000"/>
              </a:lnSpc>
              <a:spcBef>
                <a:spcPts val="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Hot potato (excepții)</a:t>
            </a:r>
            <a:endParaRPr/>
          </a:p>
          <a:p>
            <a:pPr indent="-342900" lvl="0" marL="457200" rtl="0" algn="l">
              <a:lnSpc>
                <a:spcPct val="113000"/>
              </a:lnSpc>
              <a:spcBef>
                <a:spcPts val="600"/>
              </a:spcBef>
              <a:spcAft>
                <a:spcPts val="600"/>
              </a:spcAft>
              <a:buSzPts val="1800"/>
              <a:buChar char="➢"/>
            </a:pPr>
            <a:r>
              <a:rPr lang="en"/>
              <a:t>Code smells</a:t>
            </a:r>
            <a:endParaRPr/>
          </a:p>
        </p:txBody>
      </p:sp>
      <p:sp>
        <p:nvSpPr>
          <p:cNvPr id="241" name="Google Shape;241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. Ce urmează?</a:t>
            </a:r>
            <a:endParaRPr/>
          </a:p>
        </p:txBody>
      </p:sp>
      <p:sp>
        <p:nvSpPr>
          <p:cNvPr id="247" name="Google Shape;247;p39"/>
          <p:cNvSpPr txBox="1"/>
          <p:nvPr>
            <p:ph idx="1" type="body"/>
          </p:nvPr>
        </p:nvSpPr>
        <p:spPr>
          <a:xfrm>
            <a:off x="387900" y="1311775"/>
            <a:ext cx="8368200" cy="36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800"/>
              <a:buChar char="➢"/>
            </a:pPr>
            <a:r>
              <a:rPr lang="en"/>
              <a:t>Interfețe Grafice</a:t>
            </a:r>
            <a:endParaRPr/>
          </a:p>
        </p:txBody>
      </p:sp>
      <p:sp>
        <p:nvSpPr>
          <p:cNvPr id="248" name="Google Shape;248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Întrebări?</a:t>
            </a:r>
            <a:endParaRPr/>
          </a:p>
        </p:txBody>
      </p:sp>
      <p:sp>
        <p:nvSpPr>
          <p:cNvPr id="254" name="Google Shape;25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5" name="Google Shape;25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0238" y="1425225"/>
            <a:ext cx="3583525" cy="358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Recapitulare - Executor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87900" y="1489825"/>
            <a:ext cx="8368200" cy="35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Executor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ExecutorService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newSingleThreadExecutor()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newFixedThreadPool (int nThreads)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newCachedThreadPool()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ScheduledExecutorService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newSingleThreadScheduledExecutor()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newScheduledThreadPool(int nThreads)</a:t>
            </a:r>
            <a:endParaRPr/>
          </a:p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Recapitulare - Executor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87900" y="1489825"/>
            <a:ext cx="8368200" cy="35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Executor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execute(Runnable task)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ExecutorService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submit(Runnable/Callable task)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shutdown()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shutdownNow()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awaitTermination(long timeOut, TimeUnit unit)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isShutDown()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isTerminated()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invokeAll(Collection&lt;Callable&gt; tasks)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invokeAny(</a:t>
            </a:r>
            <a:r>
              <a:rPr lang="en"/>
              <a:t>Collection&lt;Callable&gt; tasks)</a:t>
            </a:r>
            <a:endParaRPr/>
          </a:p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Recapitulare - Executor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87900" y="1489825"/>
            <a:ext cx="8368200" cy="35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ScheduledExecutorService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schedule(Runnable/Callable task, long delay, TimeUnit unit)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scheduleAtFixedRate(Runnable task, long initialDelay, long period, TimeUnit unit)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scheduleWithFixedDelay(Runnable task, long initialDelay, long delay, TimeUnit unit)</a:t>
            </a:r>
            <a:endParaRPr/>
          </a:p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Recapitulare - Obiecte de Sincronizare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87900" y="1311775"/>
            <a:ext cx="8581200" cy="36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synchronized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Semaphore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ReentrantReadWriteLock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CyclicBarrier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Colecții Concurente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Clase Atomice</a:t>
            </a:r>
            <a:endParaRPr/>
          </a:p>
        </p:txBody>
      </p:sp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. Design Patterns 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87900" y="1264450"/>
            <a:ext cx="8368200" cy="367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un Design Pattern este o soluție dovedită pentru o problemă cunoscută și des întâlnită</a:t>
            </a:r>
            <a:endParaRPr/>
          </a:p>
          <a:p>
            <a:pPr indent="-342900" lvl="0" marL="457200" rtl="0" algn="l">
              <a:lnSpc>
                <a:spcPct val="113000"/>
              </a:lnSpc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pot fi:</a:t>
            </a:r>
            <a:endParaRPr/>
          </a:p>
          <a:p>
            <a:pPr indent="-317500" lvl="1" marL="914400" rtl="0" algn="l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Creational</a:t>
            </a:r>
            <a:endParaRPr/>
          </a:p>
          <a:p>
            <a:pPr indent="-317500" lvl="1" marL="914400" rtl="0" algn="l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Structural</a:t>
            </a:r>
            <a:endParaRPr/>
          </a:p>
          <a:p>
            <a:pPr indent="-317500" lvl="1" marL="914400" rtl="0" algn="l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Behavioural</a:t>
            </a:r>
            <a:endParaRPr/>
          </a:p>
          <a:p>
            <a:pPr indent="-317500" lvl="1" marL="914400" rtl="0" algn="l">
              <a:lnSpc>
                <a:spcPct val="113000"/>
              </a:lnSpc>
              <a:spcBef>
                <a:spcPts val="800"/>
              </a:spcBef>
              <a:spcAft>
                <a:spcPts val="1600"/>
              </a:spcAft>
              <a:buSzPts val="1400"/>
              <a:buChar char="○"/>
            </a:pPr>
            <a:r>
              <a:rPr lang="en"/>
              <a:t>Miscellaneous</a:t>
            </a:r>
            <a:endParaRPr/>
          </a:p>
        </p:txBody>
      </p:sp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Design Patterns - Creational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87900" y="1264450"/>
            <a:ext cx="8368200" cy="367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Singleton</a:t>
            </a:r>
            <a:endParaRPr/>
          </a:p>
          <a:p>
            <a:pPr indent="-342900" lvl="0" marL="457200" rtl="0" algn="l">
              <a:lnSpc>
                <a:spcPct val="113000"/>
              </a:lnSpc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Factory</a:t>
            </a:r>
            <a:endParaRPr/>
          </a:p>
          <a:p>
            <a:pPr indent="-342900" lvl="0" marL="457200" rtl="0" algn="l">
              <a:lnSpc>
                <a:spcPct val="113000"/>
              </a:lnSpc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Abstract Factory</a:t>
            </a:r>
            <a:endParaRPr/>
          </a:p>
          <a:p>
            <a:pPr indent="-342900" lvl="0" marL="457200" rtl="0" algn="l">
              <a:lnSpc>
                <a:spcPct val="113000"/>
              </a:lnSpc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Builder</a:t>
            </a:r>
            <a:endParaRPr/>
          </a:p>
          <a:p>
            <a:pPr indent="-342900" lvl="0" marL="457200" rtl="0" algn="l">
              <a:lnSpc>
                <a:spcPct val="113000"/>
              </a:lnSpc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Prototype</a:t>
            </a:r>
            <a:endParaRPr/>
          </a:p>
        </p:txBody>
      </p:sp>
      <p:sp>
        <p:nvSpPr>
          <p:cNvPr id="114" name="Google Shape;11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2.1 Creational DP - Singleton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87900" y="1264450"/>
            <a:ext cx="8368200" cy="367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o clasă </a:t>
            </a:r>
            <a:r>
              <a:rPr lang="en"/>
              <a:t>Singleton</a:t>
            </a:r>
            <a:r>
              <a:rPr lang="en"/>
              <a:t> este o clasă care poate avea maxim un obiect în orice moment al timpului</a:t>
            </a:r>
            <a:endParaRPr/>
          </a:p>
          <a:p>
            <a:pPr indent="-342900" lvl="0" marL="457200" rtl="0" algn="l">
              <a:lnSpc>
                <a:spcPct val="113000"/>
              </a:lnSpc>
              <a:spcBef>
                <a:spcPts val="600"/>
              </a:spcBef>
              <a:spcAft>
                <a:spcPts val="0"/>
              </a:spcAft>
              <a:buSzPts val="1800"/>
              <a:buChar char="➢"/>
            </a:pPr>
            <a:r>
              <a:rPr lang="en" u="sng">
                <a:solidFill>
                  <a:schemeClr val="hlink"/>
                </a:solidFill>
                <a:hlinkClick r:id="rId3"/>
              </a:rPr>
              <a:t>7 metode</a:t>
            </a:r>
            <a:r>
              <a:rPr lang="en"/>
              <a:t>:</a:t>
            </a:r>
            <a:endParaRPr/>
          </a:p>
          <a:p>
            <a:pPr indent="-342900" lvl="0" marL="91440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eager initialization</a:t>
            </a:r>
            <a:endParaRPr/>
          </a:p>
          <a:p>
            <a:pPr indent="-342900" lvl="0" marL="91440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static block initialization</a:t>
            </a:r>
            <a:endParaRPr/>
          </a:p>
          <a:p>
            <a:pPr indent="-342900" lvl="0" marL="91440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lazy initialization</a:t>
            </a:r>
            <a:endParaRPr/>
          </a:p>
          <a:p>
            <a:pPr indent="-342900" lvl="0" marL="91440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thread safe with lock on getter</a:t>
            </a:r>
            <a:endParaRPr/>
          </a:p>
          <a:p>
            <a:pPr indent="-342900" lvl="0" marL="91440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thread safe double checking</a:t>
            </a:r>
            <a:endParaRPr/>
          </a:p>
          <a:p>
            <a:pPr indent="-342900" lvl="0" marL="91440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inner class implementation</a:t>
            </a:r>
            <a:endParaRPr/>
          </a:p>
          <a:p>
            <a:pPr indent="-342900" lvl="0" marL="91440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enum </a:t>
            </a:r>
            <a:endParaRPr/>
          </a:p>
        </p:txBody>
      </p:sp>
      <p:sp>
        <p:nvSpPr>
          <p:cNvPr id="121" name="Google Shape;12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