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 Slab"/>
      <p:regular r:id="rId22"/>
      <p:bold r:id="rId23"/>
    </p:embeddedFon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font" Target="fonts/RobotoSlab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34ac7423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34ac7423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4ac7423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34ac7423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34ac7423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34ac7423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34ac7423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34ac7423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34ac7423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34ac7423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0d9040e6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0d9040e6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34ac7423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34ac7423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ee04fac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ee04fac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f8800af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f8800af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34ac742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34ac742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34ac7423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34ac7423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34ac7423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34ac7423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34ac7423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34ac7423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34ac7423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34ac7423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1P - Curs 7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Răzvan Corniță</a:t>
            </a:r>
            <a:endParaRPr/>
          </a:p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Întrebări?</a:t>
            </a:r>
            <a:endParaRPr/>
          </a:p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0938" y="1486499"/>
            <a:ext cx="3182132" cy="34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2.1. Interfețe Grafice - LayoutManager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87900" y="1489825"/>
            <a:ext cx="8368200" cy="3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componenta care dictează modul în care vor fi așezate componentele pe interfață (folosită pentru a aranja componentele într-un anumit fel)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pot fi: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E69138"/>
                </a:solidFill>
              </a:rPr>
              <a:t>B</a:t>
            </a:r>
            <a:r>
              <a:rPr lang="en">
                <a:solidFill>
                  <a:srgbClr val="E69138"/>
                </a:solidFill>
              </a:rPr>
              <a:t>orderLayout</a:t>
            </a:r>
            <a:endParaRPr>
              <a:solidFill>
                <a:srgbClr val="E69138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E69138"/>
                </a:solidFill>
              </a:rPr>
              <a:t>FlowLayout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E69138"/>
                </a:solidFill>
              </a:rPr>
              <a:t>GridLayout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CardLayout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GridBagLayout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BoxLayout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GroupLayout</a:t>
            </a:r>
            <a:endParaRPr/>
          </a:p>
        </p:txBody>
      </p:sp>
      <p:sp>
        <p:nvSpPr>
          <p:cNvPr id="139" name="Google Shape;13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2.2. Interfețe Grafice - BorderLayout</a:t>
            </a:r>
            <a:endParaRPr/>
          </a:p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9400" y="3477561"/>
            <a:ext cx="3726575" cy="1490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0249" y="1455375"/>
            <a:ext cx="1821900" cy="18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87900" y="1489825"/>
            <a:ext cx="4574400" cy="3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layout-ul default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așează componentele în 5 regiuni: Nord, Sud, Est, Vest și Centru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➢"/>
            </a:pPr>
            <a:r>
              <a:rPr lang="en"/>
              <a:t>fiecare regiune poate conține o singură componentă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2.3. Interfețe Grafice - FlowLayout</a:t>
            </a:r>
            <a:endParaRPr/>
          </a:p>
        </p:txBody>
      </p:sp>
      <p:sp>
        <p:nvSpPr>
          <p:cNvPr id="154" name="Google Shape;15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5225" y="1750750"/>
            <a:ext cx="285750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87900" y="1489825"/>
            <a:ext cx="4574400" cy="3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cel mai ușor layout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așează</a:t>
            </a:r>
            <a:r>
              <a:rPr lang="en"/>
              <a:t> componentele, de la stânga la dreapta, pe rânduri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când nu mai există spațiu la dreapta, se trece pe un nou rând</a:t>
            </a:r>
            <a:endParaRPr/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9738" y="3525200"/>
            <a:ext cx="3388475" cy="127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2.4. Interfețe Grafice - GridLayout</a:t>
            </a:r>
            <a:endParaRPr/>
          </a:p>
        </p:txBody>
      </p:sp>
      <p:sp>
        <p:nvSpPr>
          <p:cNvPr id="163" name="Google Shape;16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300" y="1568525"/>
            <a:ext cx="3467100" cy="33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6950" y="1627325"/>
            <a:ext cx="285750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0325" y="3290900"/>
            <a:ext cx="219075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Ce urmează?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87900" y="1311775"/>
            <a:ext cx="8368200" cy="36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Module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Reflection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Securitate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Git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Maven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Interview Tips &amp; Tricks</a:t>
            </a:r>
            <a:endParaRPr/>
          </a:p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Întrebări?</a:t>
            </a:r>
            <a:endParaRPr/>
          </a:p>
        </p:txBody>
      </p:sp>
      <p:sp>
        <p:nvSpPr>
          <p:cNvPr id="179" name="Google Shape;17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888" y="1362250"/>
            <a:ext cx="4618218" cy="369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4731300" y="504000"/>
            <a:ext cx="4209300" cy="39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Recapitulare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Interfețe Grafice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Ce urmează?</a:t>
            </a:r>
            <a:endParaRPr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Cuprins</a:t>
            </a:r>
            <a:endParaRPr/>
          </a:p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Recapitulare - Design Patterns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489825"/>
            <a:ext cx="4184100" cy="3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Creational: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Singleton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Registry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Builder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Factory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Structural:</a:t>
            </a:r>
            <a:endParaRPr/>
          </a:p>
          <a:p>
            <a:pPr indent="-317500" lvl="1" marL="914400" rtl="0" algn="l"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Decorator</a:t>
            </a:r>
            <a:endParaRPr/>
          </a:p>
          <a:p>
            <a:pPr indent="-317500" lvl="1" marL="914400" rtl="0" algn="l"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Proxy</a:t>
            </a:r>
            <a:endParaRPr/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572000" y="1489825"/>
            <a:ext cx="4184100" cy="3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Behavioural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Observer</a:t>
            </a:r>
            <a:endParaRPr/>
          </a:p>
          <a:p>
            <a:pPr indent="-317500" lvl="1" marL="914400" rtl="0" algn="l"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Strategy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Miscellaneous</a:t>
            </a:r>
            <a:endParaRPr/>
          </a:p>
          <a:p>
            <a:pPr indent="-317500" lvl="1" marL="914400" rtl="0" algn="l"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Dependency Injection &amp; Inversion of Control</a:t>
            </a:r>
            <a:endParaRPr/>
          </a:p>
          <a:p>
            <a:pPr indent="-317500" lvl="1" marL="914400" rtl="0" algn="l"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DAO (Data Access Object)</a:t>
            </a:r>
            <a:endParaRPr/>
          </a:p>
          <a:p>
            <a:pPr indent="-317500" lvl="1" marL="914400" rtl="0" algn="l"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MVC (Model View Controller)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Recapitulare - Design Principles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87900" y="1489825"/>
            <a:ext cx="4184100" cy="3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SOLID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Single Responsibility Principle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Open/Closed Principle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Liskov’s Substitution Principle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Interface Segregation Principle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Dependency Inversion Principle</a:t>
            </a:r>
            <a:endParaRPr/>
          </a:p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572000" y="1489825"/>
            <a:ext cx="4184100" cy="3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KISS (Keep It Simple Stupid)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DRY (Don’t Repeat Yourself) → WET (Write Everything Twice)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TDA (Tell, Don’t Ask)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SzPts val="1800"/>
              <a:buChar char="➢"/>
            </a:pPr>
            <a:r>
              <a:rPr lang="en"/>
              <a:t>YAGNI (You Ain’t Gonna Need It)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Recapitulare - Antipatterns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87900" y="1489825"/>
            <a:ext cx="4184100" cy="3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God Object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Optimizare prematură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Reinventing the wheel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Overengineering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Spaghetti Code</a:t>
            </a:r>
            <a:endParaRPr/>
          </a:p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4572000" y="1489825"/>
            <a:ext cx="4184100" cy="3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Boilerplate Code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Lava Code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Hot Potato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Code Smells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Interfețe Grafice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87900" y="1489825"/>
            <a:ext cx="8368200" cy="3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GUI (Graphical User Interface) - o modalitate prin care un utilizator poate interacționa cu aplicația (vs consola)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varianta veche - AWT (Abstract Windows Toolkit)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varianta noua - Swing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 framework care conține componente grafice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în pachetul javax.swing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folosit pentru a realiza aplicații Desktop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în timp, s-a realizat tranziția de la aplicații Desktop la aplicații Web (Spring Framework)</a:t>
            </a:r>
            <a:endParaRPr/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Interfețe Grafice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87900" y="1489825"/>
            <a:ext cx="3651000" cy="3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un GUI este alcătuit din mai multe componente grafice, care pot fi: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 tip contai</a:t>
            </a:r>
            <a:r>
              <a:rPr lang="en"/>
              <a:t>ner - componentă care poate </a:t>
            </a:r>
            <a:r>
              <a:rPr lang="en"/>
              <a:t>conține</a:t>
            </a:r>
            <a:r>
              <a:rPr lang="en"/>
              <a:t> și alte componente grafice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 tip obișnuit (butoane, labeluri, radio buttons, etc.)</a:t>
            </a:r>
            <a:endParaRPr/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7034" y="1489825"/>
            <a:ext cx="4417590" cy="35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Interfețe Grafice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87900" y="1489825"/>
            <a:ext cx="8368200" cy="3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clasa care definește o fereastră este JFrame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800"/>
              </a:spcAft>
              <a:buSzPts val="1800"/>
              <a:buChar char="➢"/>
            </a:pPr>
            <a:r>
              <a:rPr lang="en"/>
              <a:t>fiecare JFrame rulează pe un nou Thread</a:t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- How to Create a JAR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87900" y="1489825"/>
            <a:ext cx="8368200" cy="3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File </a:t>
            </a:r>
            <a:r>
              <a:rPr lang="en"/>
              <a:t> → Pr</a:t>
            </a:r>
            <a:r>
              <a:rPr lang="en"/>
              <a:t>oject Structure → Artifact → + → JAR → From modules with dependencies… → select Main Class → extract to the target JAR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800"/>
              </a:spcAft>
              <a:buSzPts val="1800"/>
              <a:buChar char="➢"/>
            </a:pPr>
            <a:r>
              <a:rPr lang="en"/>
              <a:t>Build → Build Artifacts… → Build → .jar file in out directory</a:t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