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7156DD-67BA-40CE-9B85-F196838E0E63}">
  <a:tblStyle styleId="{B37156DD-67BA-40CE-9B85-F196838E0E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0e373d7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0e373d7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0e373d7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0e373d7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0e373d7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0e373d7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0e373d7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0e373d7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0e373d7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0e373d7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0e373d7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0e373d7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0e373d7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0e373d7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0e373d7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0e373d7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0e373d7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0e373d7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0e373d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0e373d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d9040e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d9040e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0e373d7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0e373d7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815fea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815fea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0e373d7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0e373d7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0e373d7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0e373d7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0e373d7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0e373d7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0e373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0e373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0e373d7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0e373d7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1P - Curs 9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Răzvan Corniță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Baze de Date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reprezintă o colecție organizată de date, administrată de un sistem de gestiune - pentru a stoca datele în mod organizat, persistent, consistent, într-un volum mare.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până acum, singura variantă era stocarea în fișier; însă dacă erau multe date, sau dacă exista o anumită relație între ele, lucrurile se complicau.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Baze de Date - Clasificare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relaționale (SQL - Structured Query Language)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exemple: SQL Server, MySQL, </a:t>
            </a:r>
            <a:r>
              <a:rPr lang="en"/>
              <a:t>OracleDB, </a:t>
            </a:r>
            <a:r>
              <a:rPr lang="en"/>
              <a:t>PostgreSQL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stochează datele în tabele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 exista legături (relații) între tabele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non-relaționale (NoSQL)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exemple: MongoDB, Redis, </a:t>
            </a:r>
            <a:r>
              <a:rPr lang="en"/>
              <a:t>Cassandra</a:t>
            </a:r>
            <a:r>
              <a:rPr lang="en"/>
              <a:t> etc.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○"/>
            </a:pPr>
            <a:r>
              <a:rPr lang="en"/>
              <a:t>nu folosește tabele pentru a stoca datele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Baze de Date - SQL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 bază de date SQL este administrată de un server specializat, numit DBMS (</a:t>
            </a:r>
            <a:r>
              <a:rPr lang="en"/>
              <a:t>DBMS - Database Management System)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ocupă de permisiuni și privilegii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interpretează sintaxele trimise (query-uri)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sincronizează requesturile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datele sunt organizate sub formă de tabele (care conține coloane), cu diferite posibile relații între ele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Baze de Date - Exemplu de tabelă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1109700" y="159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{B37156DD-67BA-40CE-9B85-F196838E0E63}</a:tableStyleId>
              </a:tblPr>
              <a:tblGrid>
                <a:gridCol w="1145900"/>
                <a:gridCol w="2217500"/>
                <a:gridCol w="1692050"/>
                <a:gridCol w="1869125"/>
              </a:tblGrid>
              <a:tr h="5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UniversityId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BadgeId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76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Andrei Popescu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12351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6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Mihai Vlasceanu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44815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6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Dragos Ionescu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46274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George Popa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77239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Baze de Date - Relații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pot exista 3 tipuri de relații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OneToOne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OneToMany / ManyToOne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ManyToMany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doar la nivel teoretic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 nivel practic se sparge în 2 relații de tip OneToMany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Baze de Date - Exemplu de relații</a:t>
            </a:r>
            <a:endParaRPr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3" name="Google Shape;163;p27"/>
          <p:cNvGraphicFramePr/>
          <p:nvPr/>
        </p:nvGraphicFramePr>
        <p:xfrm>
          <a:off x="206575" y="2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{B37156DD-67BA-40CE-9B85-F196838E0E63}</a:tableStyleId>
              </a:tblPr>
              <a:tblGrid>
                <a:gridCol w="575125"/>
                <a:gridCol w="1036700"/>
                <a:gridCol w="1091525"/>
                <a:gridCol w="1146700"/>
              </a:tblGrid>
              <a:tr h="57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University_Id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BadgeId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17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Andrei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12351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Mihai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44815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Dragos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46274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5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George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77239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4" name="Google Shape;164;p27"/>
          <p:cNvGraphicFramePr/>
          <p:nvPr/>
        </p:nvGraphicFramePr>
        <p:xfrm>
          <a:off x="4620500" y="12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{B37156DD-67BA-40CE-9B85-F196838E0E63}</a:tableStyleId>
              </a:tblPr>
              <a:tblGrid>
                <a:gridCol w="566850"/>
                <a:gridCol w="896600"/>
                <a:gridCol w="1149250"/>
                <a:gridCol w="1665975"/>
              </a:tblGrid>
              <a:tr h="57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Adresa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Numar_Studenti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17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UPB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Splaiul...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29401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UMF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Strada...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5801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ASE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Bulevardul...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12406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5" name="Google Shape;165;p27"/>
          <p:cNvGraphicFramePr/>
          <p:nvPr/>
        </p:nvGraphicFramePr>
        <p:xfrm>
          <a:off x="5087963" y="329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{B37156DD-67BA-40CE-9B85-F196838E0E63}</a:tableStyleId>
              </a:tblPr>
              <a:tblGrid>
                <a:gridCol w="616325"/>
                <a:gridCol w="1300500"/>
                <a:gridCol w="1426925"/>
              </a:tblGrid>
              <a:tr h="57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Data_Emitere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Data_Expirare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17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12351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04.10.2017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04.10.2021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46274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02.10.2018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02.10.2022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44815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27.09.2016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27.09.2020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Baze de Date - Chei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primary key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este unică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este utilizată pentru a identifica fiecare linie din tabelă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 poate fi NULL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unique key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este folosită pentru a declara că fiecare linie trebuie să aibă o valoare diferită în coloana respectivă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poate fi NULL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foreign key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reprezintă primary key-ul unei alte tabele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poate avea duplicate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este folosită pentru a indentifica legătura cu alte linii din alte tabele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JDBC (Java Database Connectivity)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este un API cu care ne putem conecta la o bază de date, și cu care putem executa cereri (queries) pe aceasta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conține abstractizări, iar fiecare abstractizare este implementată dedicat, în funcție de baza de date la care ne conectăm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pentru a ne conecta la o bază de date, e nevoie de un driver (un jar, pentru fiecare tip de conexiune)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cel mai des, această bibliotecă este importată folosind Maven (mysql connector)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JDBC (Java Database Connectivity)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87900" y="1489825"/>
            <a:ext cx="85968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conține o clasă </a:t>
            </a:r>
            <a:r>
              <a:rPr lang="en"/>
              <a:t>utilitar</a:t>
            </a:r>
            <a:r>
              <a:rPr lang="en"/>
              <a:t> DriverManager, care poate să ne obțină o conexiune la o bază de date, în funcție de 3 elemente: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identificator bazei de date la care vrem să ne conectăm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formatul este</a:t>
            </a:r>
            <a:r>
              <a:rPr lang="en"/>
              <a:t> </a:t>
            </a:r>
            <a:r>
              <a:rPr lang="en">
                <a:solidFill>
                  <a:srgbClr val="E69138"/>
                </a:solidFill>
              </a:rPr>
              <a:t>[protocol]</a:t>
            </a:r>
            <a:r>
              <a:rPr b="1" lang="en"/>
              <a:t>://</a:t>
            </a:r>
            <a:r>
              <a:rPr lang="en">
                <a:solidFill>
                  <a:srgbClr val="E69138"/>
                </a:solidFill>
              </a:rPr>
              <a:t>[host]</a:t>
            </a:r>
            <a:r>
              <a:rPr b="1" lang="en"/>
              <a:t>:</a:t>
            </a:r>
            <a:r>
              <a:rPr lang="en">
                <a:solidFill>
                  <a:srgbClr val="E69138"/>
                </a:solidFill>
              </a:rPr>
              <a:t>[port]</a:t>
            </a:r>
            <a:r>
              <a:rPr b="1" lang="en"/>
              <a:t>/</a:t>
            </a:r>
            <a:r>
              <a:rPr lang="en">
                <a:solidFill>
                  <a:srgbClr val="E69138"/>
                </a:solidFill>
              </a:rPr>
              <a:t>[path]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în cazul nostru este </a:t>
            </a:r>
            <a:r>
              <a:rPr lang="en">
                <a:solidFill>
                  <a:srgbClr val="F9CB9C"/>
                </a:solidFill>
              </a:rPr>
              <a:t>jdbc:mysql://localhost:3306/java1pc8</a:t>
            </a:r>
            <a:endParaRPr>
              <a:solidFill>
                <a:srgbClr val="F9CB9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</a:t>
            </a:r>
            <a:r>
              <a:rPr lang="en"/>
              <a:t>ser - root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parolă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 baza conexiunii, facem un Statement (cererea - query-ul)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Întrebări?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038" y="1362250"/>
            <a:ext cx="2691930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731300" y="504000"/>
            <a:ext cx="4209300" cy="39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Recapitulare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Adnotări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Baze de 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JDBC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 urmează?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Ce urmează?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Examen :)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Adnotări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inițial erau la cursul de J2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începând cu certificarea pe versiunea 11 a limbajului, sunt cerute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elementul de sintaxă care precizează un set de meta informații (un atribut legat de clasă care nu se leagă efectiv de membrii clasei) despre alte elemente de sintaxă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@Override, @FunctionalInterface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Adnotări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vine ca o extensie a interfeței marker (interfață fără nicio metodă abstractă, rolul ei era de a marca o clasă / proprietate - Serializable)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interfața marker poate să sublinieze maxim o singură proprietate, nu putem să avem mai multe proprietăți folosind aceeași interfață marker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 putem marca orice (ex: o metodă trebuie să logheze ceva, sau informații legate de un atribut)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ne lasă să subliniem oricâte informații, nu doar despre clasă, ci și despre orice element de limbaj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Adnotări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începe cu @, continuă cu litere mari - @MyAnnotation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metodele definite se vor transforma în proprietăți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@Override este o proprietate a unei metode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@FunctionaInterface este o proprietate a unei interfețe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800"/>
              </a:spcAft>
              <a:buSzPts val="1400"/>
              <a:buChar char="○"/>
            </a:pPr>
            <a:r>
              <a:rPr lang="en"/>
              <a:t>@MyAnnotation este o proprietate generală - poate fi pusă pe orice element care nu se află într-o metodă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Adnotări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pentru a </a:t>
            </a:r>
            <a:r>
              <a:rPr lang="en"/>
              <a:t>restricționa</a:t>
            </a:r>
            <a:r>
              <a:rPr lang="en"/>
              <a:t> elementele de limbaj pe care poate fi </a:t>
            </a:r>
            <a:r>
              <a:rPr lang="en"/>
              <a:t>pusă</a:t>
            </a:r>
            <a:r>
              <a:rPr lang="en"/>
              <a:t> o adnotare, se poate folosi adnotarea @Target, care primește un parametru de tip ElementType, adnotarea putând fi pusă pe: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altă adnotare (ANNOTATION_TYPE)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 constructor (CONSTRUCTOR)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 field (FIELD)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variabilă locală (LOCAL_VARIABLE)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metodă (METHOD)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 parametru (PARAMETER)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clasă (TYPE)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 pachet (PACKAGE)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 modul (MODULE)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Adnotări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perioada lor de viață poate fi de 3 tipuri: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-</a:t>
            </a:r>
            <a:r>
              <a:rPr lang="en"/>
              <a:t> sunt vizibile doar la momentul scrierii codului (sunt date la o parte de compilator), când se ajunge la </a:t>
            </a:r>
            <a:r>
              <a:rPr lang="en"/>
              <a:t>fișierele</a:t>
            </a:r>
            <a:r>
              <a:rPr lang="en"/>
              <a:t> .class, ele nu mai există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- există în </a:t>
            </a:r>
            <a:r>
              <a:rPr lang="en"/>
              <a:t>fișierele</a:t>
            </a:r>
            <a:r>
              <a:rPr lang="en"/>
              <a:t> .class, dar vor fi date la o parte de interpretor</a:t>
            </a:r>
            <a:endParaRPr i="1" sz="900">
              <a:solidFill>
                <a:srgbClr val="546E7A"/>
              </a:solidFill>
              <a:highlight>
                <a:srgbClr val="26323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Runtime - existente și la Runtime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pentru a specifica durata de viață, se folosește adnotarea @Retention, care primește un parametru de tip RetentionPolicy (SOURCE, CLASS sau RUNTIME)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Întrebări?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675" y="1362250"/>
            <a:ext cx="4370661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Baze de Date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reprezintă o colecție organizată de date, administrată de un sistem de gestiune (DBMS - Database Management System) - pentru a stoca datele în mod organizat, persistent, consistent, într-un volum mare.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până acum, singura variantă era stocarea în fișier; însă dacă erau multe date, sau dacă exista o anumită relație între ele, lucrurile se complicau.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