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1.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2" name="Shape 3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5" name="Shape 3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3" name="Shape 3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9" name="Shape 3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5" name="Shape 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9" name="Shape 3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85" name="Shape 3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1" name="Shape 3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3" name="Shape 4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9" name="Shape 4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1" name="Shape 4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7" name="Shape 4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3" name="Shape 4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9" name="Shape 4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51" name="Shape 4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7" name="Shape 4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3" name="Shape 4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15" name="Shape 15"/>
        <p:cNvGrpSpPr/>
        <p:nvPr/>
      </p:nvGrpSpPr>
      <p:grpSpPr>
        <a:xfrm>
          <a:off x="0" y="0"/>
          <a:ext cx="0" cy="0"/>
          <a:chOff x="0" y="0"/>
          <a:chExt cx="0" cy="0"/>
        </a:xfrm>
      </p:grpSpPr>
      <p:sp>
        <p:nvSpPr>
          <p:cNvPr id="16" name="Shape 16"/>
          <p:cNvSpPr txBox="1"/>
          <p:nvPr>
            <p:ph type="title"/>
          </p:nvPr>
        </p:nvSpPr>
        <p:spPr>
          <a:xfrm>
            <a:off x="1435608" y="274637"/>
            <a:ext cx="7498080" cy="1143000"/>
          </a:xfrm>
          <a:prstGeom prst="rect">
            <a:avLst/>
          </a:prstGeom>
          <a:noFill/>
          <a:ln>
            <a:noFill/>
          </a:ln>
        </p:spPr>
        <p:txBody>
          <a:bodyPr anchorCtr="0" anchor="ctr" bIns="91425" lIns="91425" rIns="91425" tIns="91425"/>
          <a:lstStyle>
            <a:lvl1pPr rtl="0" algn="l">
              <a:spcBef>
                <a:spcPts val="0"/>
              </a:spcBef>
              <a:buClr>
                <a:srgbClr val="562214"/>
              </a:buClr>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 name="Shape 17"/>
          <p:cNvSpPr txBox="1"/>
          <p:nvPr>
            <p:ph idx="1" type="body"/>
          </p:nvPr>
        </p:nvSpPr>
        <p:spPr>
          <a:xfrm>
            <a:off x="1435608" y="1447800"/>
            <a:ext cx="7498080" cy="4800600"/>
          </a:xfrm>
          <a:prstGeom prst="rect">
            <a:avLst/>
          </a:prstGeom>
          <a:noFill/>
          <a:ln>
            <a:noFill/>
          </a:ln>
        </p:spPr>
        <p:txBody>
          <a:bodyPr anchorCtr="0" anchor="t" bIns="91425" lIns="91425" rIns="91425" tIns="91425"/>
          <a:lstStyle>
            <a:lvl1pPr indent="-127000" marL="365760" rtl="0" algn="l">
              <a:lnSpc>
                <a:spcPct val="100000"/>
              </a:lnSpc>
              <a:spcBef>
                <a:spcPts val="600"/>
              </a:spcBef>
              <a:buClr>
                <a:schemeClr val="accent1"/>
              </a:buClr>
              <a:buFont typeface="Noto Symbol"/>
              <a:buChar char="●"/>
              <a:defRPr/>
            </a:lvl1pPr>
            <a:lvl2pPr indent="-68580" marL="640080" rtl="0" algn="l">
              <a:lnSpc>
                <a:spcPct val="100000"/>
              </a:lnSpc>
              <a:spcBef>
                <a:spcPts val="550"/>
              </a:spcBef>
              <a:buClr>
                <a:schemeClr val="accent1"/>
              </a:buClr>
              <a:buFont typeface="Verdana"/>
              <a:buChar char="◦"/>
              <a:defRPr/>
            </a:lvl2pPr>
            <a:lvl3pPr indent="-86867" marL="886967" rtl="0" algn="l">
              <a:lnSpc>
                <a:spcPct val="100000"/>
              </a:lnSpc>
              <a:spcBef>
                <a:spcPts val="480"/>
              </a:spcBef>
              <a:buClr>
                <a:schemeClr val="accent2"/>
              </a:buClr>
              <a:buFont typeface="Noto Symbol"/>
              <a:buChar char="⚫"/>
              <a:defRPr/>
            </a:lvl3pPr>
            <a:lvl4pPr indent="-55880" marL="1097280" rtl="0" algn="l">
              <a:lnSpc>
                <a:spcPct val="100000"/>
              </a:lnSpc>
              <a:spcBef>
                <a:spcPts val="400"/>
              </a:spcBef>
              <a:buClr>
                <a:schemeClr val="accent3"/>
              </a:buClr>
              <a:buFont typeface="Noto Symbol"/>
              <a:buChar char="⚫"/>
              <a:defRPr/>
            </a:lvl4pPr>
            <a:lvl5pPr indent="-66547" marL="1298448" rtl="0" algn="l">
              <a:lnSpc>
                <a:spcPct val="100000"/>
              </a:lnSpc>
              <a:spcBef>
                <a:spcPts val="400"/>
              </a:spcBef>
              <a:buClr>
                <a:schemeClr val="accent4"/>
              </a:buClr>
              <a:buFont typeface="Noto Symbol"/>
              <a:buChar char="⚫"/>
              <a:defRPr/>
            </a:lvl5pPr>
            <a:lvl6pPr indent="-60960" marL="1508760" rtl="0" algn="l">
              <a:lnSpc>
                <a:spcPct val="100000"/>
              </a:lnSpc>
              <a:spcBef>
                <a:spcPts val="400"/>
              </a:spcBef>
              <a:buClr>
                <a:schemeClr val="accent5"/>
              </a:buClr>
              <a:buFont typeface="Noto Symbol"/>
              <a:buChar char="⚫"/>
              <a:defRPr/>
            </a:lvl6pPr>
            <a:lvl7pPr indent="-68072" marL="1719072" rtl="0" algn="l">
              <a:lnSpc>
                <a:spcPct val="100000"/>
              </a:lnSpc>
              <a:spcBef>
                <a:spcPts val="400"/>
              </a:spcBef>
              <a:buClr>
                <a:schemeClr val="accent6"/>
              </a:buClr>
              <a:buFont typeface="Noto Symbol"/>
              <a:buChar char="⚫"/>
              <a:defRPr/>
            </a:lvl7pPr>
            <a:lvl8pPr indent="-66039" marL="1920240" rtl="0" algn="l">
              <a:lnSpc>
                <a:spcPct val="100000"/>
              </a:lnSpc>
              <a:spcBef>
                <a:spcPts val="400"/>
              </a:spcBef>
              <a:buClr>
                <a:schemeClr val="accent6"/>
              </a:buClr>
              <a:buFont typeface="Noto Symbol"/>
              <a:buChar char="⚫"/>
              <a:defRPr/>
            </a:lvl8pPr>
            <a:lvl9pPr indent="-60451" marL="2130552" rtl="0" algn="l">
              <a:lnSpc>
                <a:spcPct val="100000"/>
              </a:lnSpc>
              <a:spcBef>
                <a:spcPts val="400"/>
              </a:spcBef>
              <a:buClr>
                <a:schemeClr val="accent6"/>
              </a:buClr>
              <a:buFont typeface="Noto Symbol"/>
              <a:buChar char="⚫"/>
              <a:defRPr/>
            </a:lvl9pPr>
          </a:lstStyle>
          <a:p/>
        </p:txBody>
      </p:sp>
      <p:sp>
        <p:nvSpPr>
          <p:cNvPr id="18" name="Shape 18"/>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 name="Shape 19"/>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83" name="Shape 83"/>
        <p:cNvGrpSpPr/>
        <p:nvPr/>
      </p:nvGrpSpPr>
      <p:grpSpPr>
        <a:xfrm>
          <a:off x="0" y="0"/>
          <a:ext cx="0" cy="0"/>
          <a:chOff x="0" y="0"/>
          <a:chExt cx="0" cy="0"/>
        </a:xfrm>
      </p:grpSpPr>
      <p:sp>
        <p:nvSpPr>
          <p:cNvPr id="84" name="Shape 84"/>
          <p:cNvSpPr txBox="1"/>
          <p:nvPr>
            <p:ph type="title"/>
          </p:nvPr>
        </p:nvSpPr>
        <p:spPr>
          <a:xfrm>
            <a:off x="1435608" y="274637"/>
            <a:ext cx="7498080" cy="1143000"/>
          </a:xfrm>
          <a:prstGeom prst="rect">
            <a:avLst/>
          </a:prstGeom>
          <a:noFill/>
          <a:ln>
            <a:noFill/>
          </a:ln>
        </p:spPr>
        <p:txBody>
          <a:bodyPr anchorCtr="0" anchor="ctr" bIns="91425" lIns="91425" rIns="91425" tIns="91425"/>
          <a:lstStyle>
            <a:lvl1pPr rtl="0" algn="l">
              <a:spcBef>
                <a:spcPts val="0"/>
              </a:spcBef>
              <a:buClr>
                <a:srgbClr val="562214"/>
              </a:buClr>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idx="1" type="body"/>
          </p:nvPr>
        </p:nvSpPr>
        <p:spPr>
          <a:xfrm rot="5400000">
            <a:off x="2784348" y="99059"/>
            <a:ext cx="4800600" cy="7498080"/>
          </a:xfrm>
          <a:prstGeom prst="rect">
            <a:avLst/>
          </a:prstGeom>
          <a:noFill/>
          <a:ln>
            <a:noFill/>
          </a:ln>
        </p:spPr>
        <p:txBody>
          <a:bodyPr anchorCtr="0" anchor="t" bIns="91425" lIns="91425" rIns="91425" tIns="91425"/>
          <a:lstStyle>
            <a:lvl1pPr indent="-127000" marL="365760" rtl="0" algn="l">
              <a:lnSpc>
                <a:spcPct val="100000"/>
              </a:lnSpc>
              <a:spcBef>
                <a:spcPts val="600"/>
              </a:spcBef>
              <a:buClr>
                <a:schemeClr val="accent1"/>
              </a:buClr>
              <a:buFont typeface="Noto Symbol"/>
              <a:buChar char="●"/>
              <a:defRPr/>
            </a:lvl1pPr>
            <a:lvl2pPr indent="-68580" marL="640080" rtl="0" algn="l">
              <a:lnSpc>
                <a:spcPct val="100000"/>
              </a:lnSpc>
              <a:spcBef>
                <a:spcPts val="550"/>
              </a:spcBef>
              <a:buClr>
                <a:schemeClr val="accent1"/>
              </a:buClr>
              <a:buFont typeface="Verdana"/>
              <a:buChar char="◦"/>
              <a:defRPr/>
            </a:lvl2pPr>
            <a:lvl3pPr indent="-86867" marL="886967" rtl="0" algn="l">
              <a:lnSpc>
                <a:spcPct val="100000"/>
              </a:lnSpc>
              <a:spcBef>
                <a:spcPts val="480"/>
              </a:spcBef>
              <a:buClr>
                <a:schemeClr val="accent2"/>
              </a:buClr>
              <a:buFont typeface="Noto Symbol"/>
              <a:buChar char="⚫"/>
              <a:defRPr/>
            </a:lvl3pPr>
            <a:lvl4pPr indent="-55880" marL="1097280" rtl="0" algn="l">
              <a:lnSpc>
                <a:spcPct val="100000"/>
              </a:lnSpc>
              <a:spcBef>
                <a:spcPts val="400"/>
              </a:spcBef>
              <a:buClr>
                <a:schemeClr val="accent3"/>
              </a:buClr>
              <a:buFont typeface="Noto Symbol"/>
              <a:buChar char="⚫"/>
              <a:defRPr/>
            </a:lvl4pPr>
            <a:lvl5pPr indent="-66547" marL="1298448" rtl="0" algn="l">
              <a:lnSpc>
                <a:spcPct val="100000"/>
              </a:lnSpc>
              <a:spcBef>
                <a:spcPts val="400"/>
              </a:spcBef>
              <a:buClr>
                <a:schemeClr val="accent4"/>
              </a:buClr>
              <a:buFont typeface="Noto Symbol"/>
              <a:buChar char="⚫"/>
              <a:defRPr/>
            </a:lvl5pPr>
            <a:lvl6pPr indent="-60960" marL="1508760" rtl="0" algn="l">
              <a:lnSpc>
                <a:spcPct val="100000"/>
              </a:lnSpc>
              <a:spcBef>
                <a:spcPts val="400"/>
              </a:spcBef>
              <a:buClr>
                <a:schemeClr val="accent5"/>
              </a:buClr>
              <a:buFont typeface="Noto Symbol"/>
              <a:buChar char="⚫"/>
              <a:defRPr/>
            </a:lvl6pPr>
            <a:lvl7pPr indent="-68072" marL="1719072" rtl="0" algn="l">
              <a:lnSpc>
                <a:spcPct val="100000"/>
              </a:lnSpc>
              <a:spcBef>
                <a:spcPts val="400"/>
              </a:spcBef>
              <a:buClr>
                <a:schemeClr val="accent6"/>
              </a:buClr>
              <a:buFont typeface="Noto Symbol"/>
              <a:buChar char="⚫"/>
              <a:defRPr/>
            </a:lvl7pPr>
            <a:lvl8pPr indent="-66039" marL="1920240" rtl="0" algn="l">
              <a:lnSpc>
                <a:spcPct val="100000"/>
              </a:lnSpc>
              <a:spcBef>
                <a:spcPts val="400"/>
              </a:spcBef>
              <a:buClr>
                <a:schemeClr val="accent6"/>
              </a:buClr>
              <a:buFont typeface="Noto Symbol"/>
              <a:buChar char="⚫"/>
              <a:defRPr/>
            </a:lvl8pPr>
            <a:lvl9pPr indent="-60451" marL="2130552" rtl="0" algn="l">
              <a:lnSpc>
                <a:spcPct val="100000"/>
              </a:lnSpc>
              <a:spcBef>
                <a:spcPts val="400"/>
              </a:spcBef>
              <a:buClr>
                <a:schemeClr val="accent6"/>
              </a:buClr>
              <a:buFont typeface="Noto Symbol"/>
              <a:buChar char="⚫"/>
              <a:defRPr/>
            </a:lvl9pPr>
          </a:lstStyle>
          <a:p/>
        </p:txBody>
      </p:sp>
      <p:sp>
        <p:nvSpPr>
          <p:cNvPr id="86" name="Shape 86"/>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7" name="Shape 87"/>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8" name="Shape 88"/>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89" name="Shape 89"/>
        <p:cNvGrpSpPr/>
        <p:nvPr/>
      </p:nvGrpSpPr>
      <p:grpSpPr>
        <a:xfrm>
          <a:off x="0" y="0"/>
          <a:ext cx="0" cy="0"/>
          <a:chOff x="0" y="0"/>
          <a:chExt cx="0" cy="0"/>
        </a:xfrm>
      </p:grpSpPr>
      <p:sp>
        <p:nvSpPr>
          <p:cNvPr id="90" name="Shape 90"/>
          <p:cNvSpPr txBox="1"/>
          <p:nvPr>
            <p:ph type="title"/>
          </p:nvPr>
        </p:nvSpPr>
        <p:spPr>
          <a:xfrm rot="5400000">
            <a:off x="4846637" y="2286001"/>
            <a:ext cx="5851525" cy="1828800"/>
          </a:xfrm>
          <a:prstGeom prst="rect">
            <a:avLst/>
          </a:prstGeom>
          <a:noFill/>
          <a:ln>
            <a:noFill/>
          </a:ln>
        </p:spPr>
        <p:txBody>
          <a:bodyPr anchorCtr="0" anchor="ctr" bIns="91425" lIns="91425" rIns="91425" tIns="91425"/>
          <a:lstStyle>
            <a:lvl1pPr rtl="0" algn="l">
              <a:spcBef>
                <a:spcPts val="0"/>
              </a:spcBef>
              <a:buClr>
                <a:srgbClr val="562214"/>
              </a:buClr>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1" name="Shape 91"/>
          <p:cNvSpPr txBox="1"/>
          <p:nvPr>
            <p:ph idx="1" type="body"/>
          </p:nvPr>
        </p:nvSpPr>
        <p:spPr>
          <a:xfrm rot="5400000">
            <a:off x="998537" y="419102"/>
            <a:ext cx="5851525" cy="5562600"/>
          </a:xfrm>
          <a:prstGeom prst="rect">
            <a:avLst/>
          </a:prstGeom>
          <a:noFill/>
          <a:ln>
            <a:noFill/>
          </a:ln>
        </p:spPr>
        <p:txBody>
          <a:bodyPr anchorCtr="0" anchor="t" bIns="91425" lIns="91425" rIns="91425" tIns="91425"/>
          <a:lstStyle>
            <a:lvl1pPr indent="-127000" marL="365760" rtl="0" algn="l">
              <a:lnSpc>
                <a:spcPct val="100000"/>
              </a:lnSpc>
              <a:spcBef>
                <a:spcPts val="600"/>
              </a:spcBef>
              <a:buClr>
                <a:schemeClr val="accent1"/>
              </a:buClr>
              <a:buFont typeface="Noto Symbol"/>
              <a:buChar char="●"/>
              <a:defRPr/>
            </a:lvl1pPr>
            <a:lvl2pPr indent="-68580" marL="640080" rtl="0" algn="l">
              <a:lnSpc>
                <a:spcPct val="100000"/>
              </a:lnSpc>
              <a:spcBef>
                <a:spcPts val="550"/>
              </a:spcBef>
              <a:buClr>
                <a:schemeClr val="accent1"/>
              </a:buClr>
              <a:buFont typeface="Verdana"/>
              <a:buChar char="◦"/>
              <a:defRPr/>
            </a:lvl2pPr>
            <a:lvl3pPr indent="-86867" marL="886967" rtl="0" algn="l">
              <a:lnSpc>
                <a:spcPct val="100000"/>
              </a:lnSpc>
              <a:spcBef>
                <a:spcPts val="480"/>
              </a:spcBef>
              <a:buClr>
                <a:schemeClr val="accent2"/>
              </a:buClr>
              <a:buFont typeface="Noto Symbol"/>
              <a:buChar char="⚫"/>
              <a:defRPr/>
            </a:lvl3pPr>
            <a:lvl4pPr indent="-55880" marL="1097280" rtl="0" algn="l">
              <a:lnSpc>
                <a:spcPct val="100000"/>
              </a:lnSpc>
              <a:spcBef>
                <a:spcPts val="400"/>
              </a:spcBef>
              <a:buClr>
                <a:schemeClr val="accent3"/>
              </a:buClr>
              <a:buFont typeface="Noto Symbol"/>
              <a:buChar char="⚫"/>
              <a:defRPr/>
            </a:lvl4pPr>
            <a:lvl5pPr indent="-66547" marL="1298448" rtl="0" algn="l">
              <a:lnSpc>
                <a:spcPct val="100000"/>
              </a:lnSpc>
              <a:spcBef>
                <a:spcPts val="400"/>
              </a:spcBef>
              <a:buClr>
                <a:schemeClr val="accent4"/>
              </a:buClr>
              <a:buFont typeface="Noto Symbol"/>
              <a:buChar char="⚫"/>
              <a:defRPr/>
            </a:lvl5pPr>
            <a:lvl6pPr indent="-60960" marL="1508760" rtl="0" algn="l">
              <a:lnSpc>
                <a:spcPct val="100000"/>
              </a:lnSpc>
              <a:spcBef>
                <a:spcPts val="400"/>
              </a:spcBef>
              <a:buClr>
                <a:schemeClr val="accent5"/>
              </a:buClr>
              <a:buFont typeface="Noto Symbol"/>
              <a:buChar char="⚫"/>
              <a:defRPr/>
            </a:lvl6pPr>
            <a:lvl7pPr indent="-68072" marL="1719072" rtl="0" algn="l">
              <a:lnSpc>
                <a:spcPct val="100000"/>
              </a:lnSpc>
              <a:spcBef>
                <a:spcPts val="400"/>
              </a:spcBef>
              <a:buClr>
                <a:schemeClr val="accent6"/>
              </a:buClr>
              <a:buFont typeface="Noto Symbol"/>
              <a:buChar char="⚫"/>
              <a:defRPr/>
            </a:lvl7pPr>
            <a:lvl8pPr indent="-66039" marL="1920240" rtl="0" algn="l">
              <a:lnSpc>
                <a:spcPct val="100000"/>
              </a:lnSpc>
              <a:spcBef>
                <a:spcPts val="400"/>
              </a:spcBef>
              <a:buClr>
                <a:schemeClr val="accent6"/>
              </a:buClr>
              <a:buFont typeface="Noto Symbol"/>
              <a:buChar char="⚫"/>
              <a:defRPr/>
            </a:lvl8pPr>
            <a:lvl9pPr indent="-60451" marL="2130552" rtl="0" algn="l">
              <a:lnSpc>
                <a:spcPct val="100000"/>
              </a:lnSpc>
              <a:spcBef>
                <a:spcPts val="400"/>
              </a:spcBef>
              <a:buClr>
                <a:schemeClr val="accent6"/>
              </a:buClr>
              <a:buFont typeface="Noto Symbol"/>
              <a:buChar char="⚫"/>
              <a:defRPr/>
            </a:lvl9pPr>
          </a:lstStyle>
          <a:p/>
        </p:txBody>
      </p:sp>
      <p:sp>
        <p:nvSpPr>
          <p:cNvPr id="92" name="Shape 92"/>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3" name="Shape 93"/>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4" name="Shape 94"/>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21" name="Shape 21"/>
        <p:cNvGrpSpPr/>
        <p:nvPr/>
      </p:nvGrpSpPr>
      <p:grpSpPr>
        <a:xfrm>
          <a:off x="0" y="0"/>
          <a:ext cx="0" cy="0"/>
          <a:chOff x="0" y="0"/>
          <a:chExt cx="0" cy="0"/>
        </a:xfrm>
      </p:grpSpPr>
      <p:sp>
        <p:nvSpPr>
          <p:cNvPr id="22" name="Shape 22"/>
          <p:cNvSpPr txBox="1"/>
          <p:nvPr>
            <p:ph type="ctrTitle"/>
          </p:nvPr>
        </p:nvSpPr>
        <p:spPr>
          <a:xfrm>
            <a:off x="1432559" y="359897"/>
            <a:ext cx="7406639" cy="1472183"/>
          </a:xfrm>
          <a:prstGeom prst="rect">
            <a:avLst/>
          </a:prstGeom>
          <a:noFill/>
          <a:ln>
            <a:noFill/>
          </a:ln>
        </p:spPr>
        <p:txBody>
          <a:bodyPr anchorCtr="0" anchor="b" bIns="91425" lIns="91425" rIns="91425" tIns="91425"/>
          <a:lstStyle>
            <a:lvl1pPr indent="0" marL="0" marR="0" rtl="0" algn="l">
              <a:spcBef>
                <a:spcPts val="0"/>
              </a:spcBef>
              <a:buClr>
                <a:srgbClr val="562214"/>
              </a:buClr>
              <a:buFont typeface="Cabin"/>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3" name="Shape 23"/>
          <p:cNvSpPr txBox="1"/>
          <p:nvPr>
            <p:ph idx="1" type="subTitle"/>
          </p:nvPr>
        </p:nvSpPr>
        <p:spPr>
          <a:xfrm>
            <a:off x="1432559" y="1850064"/>
            <a:ext cx="7406639" cy="1752600"/>
          </a:xfrm>
          <a:prstGeom prst="rect">
            <a:avLst/>
          </a:prstGeom>
          <a:noFill/>
          <a:ln>
            <a:noFill/>
          </a:ln>
        </p:spPr>
        <p:txBody>
          <a:bodyPr anchorCtr="0" anchor="t" bIns="91425" lIns="91425" rIns="91425" tIns="91425"/>
          <a:lstStyle>
            <a:lvl1pPr indent="-2032" marL="27432" marR="0" rtl="0" algn="l">
              <a:lnSpc>
                <a:spcPct val="100000"/>
              </a:lnSpc>
              <a:spcBef>
                <a:spcPts val="600"/>
              </a:spcBef>
              <a:buClr>
                <a:schemeClr val="accent1"/>
              </a:buClr>
              <a:buFont typeface="Noto Symbol"/>
              <a:buNone/>
              <a:defRPr/>
            </a:lvl1pPr>
            <a:lvl2pPr indent="0" marL="457200" marR="0" rtl="0" algn="ctr">
              <a:lnSpc>
                <a:spcPct val="100000"/>
              </a:lnSpc>
              <a:spcBef>
                <a:spcPts val="550"/>
              </a:spcBef>
              <a:buClr>
                <a:schemeClr val="accent1"/>
              </a:buClr>
              <a:buFont typeface="Verdana"/>
              <a:buNone/>
              <a:defRPr/>
            </a:lvl2pPr>
            <a:lvl3pPr indent="0" marL="914400" marR="0" rtl="0" algn="ctr">
              <a:lnSpc>
                <a:spcPct val="100000"/>
              </a:lnSpc>
              <a:spcBef>
                <a:spcPts val="480"/>
              </a:spcBef>
              <a:buClr>
                <a:schemeClr val="accent2"/>
              </a:buClr>
              <a:buFont typeface="Noto Symbol"/>
              <a:buNone/>
              <a:defRPr/>
            </a:lvl3pPr>
            <a:lvl4pPr indent="0" marL="1371600" marR="0" rtl="0" algn="ctr">
              <a:lnSpc>
                <a:spcPct val="100000"/>
              </a:lnSpc>
              <a:spcBef>
                <a:spcPts val="400"/>
              </a:spcBef>
              <a:buClr>
                <a:schemeClr val="accent3"/>
              </a:buClr>
              <a:buFont typeface="Noto Symbol"/>
              <a:buNone/>
              <a:defRPr/>
            </a:lvl4pPr>
            <a:lvl5pPr indent="0" marL="1828800" marR="0" rtl="0" algn="ctr">
              <a:lnSpc>
                <a:spcPct val="100000"/>
              </a:lnSpc>
              <a:spcBef>
                <a:spcPts val="400"/>
              </a:spcBef>
              <a:buClr>
                <a:schemeClr val="accent4"/>
              </a:buClr>
              <a:buFont typeface="Noto Symbol"/>
              <a:buNone/>
              <a:defRPr/>
            </a:lvl5pPr>
            <a:lvl6pPr indent="0" marL="2286000" marR="0" rtl="0" algn="ctr">
              <a:lnSpc>
                <a:spcPct val="100000"/>
              </a:lnSpc>
              <a:spcBef>
                <a:spcPts val="400"/>
              </a:spcBef>
              <a:buClr>
                <a:schemeClr val="accent5"/>
              </a:buClr>
              <a:buFont typeface="Noto Symbol"/>
              <a:buNone/>
              <a:defRPr/>
            </a:lvl6pPr>
            <a:lvl7pPr indent="0" marL="2743200" marR="0" rtl="0" algn="ctr">
              <a:lnSpc>
                <a:spcPct val="100000"/>
              </a:lnSpc>
              <a:spcBef>
                <a:spcPts val="400"/>
              </a:spcBef>
              <a:buClr>
                <a:schemeClr val="accent6"/>
              </a:buClr>
              <a:buFont typeface="Noto Symbol"/>
              <a:buNone/>
              <a:defRPr/>
            </a:lvl7pPr>
            <a:lvl8pPr indent="0" marL="3200400" marR="0" rtl="0" algn="ctr">
              <a:lnSpc>
                <a:spcPct val="100000"/>
              </a:lnSpc>
              <a:spcBef>
                <a:spcPts val="400"/>
              </a:spcBef>
              <a:buClr>
                <a:schemeClr val="accent6"/>
              </a:buClr>
              <a:buFont typeface="Noto Symbol"/>
              <a:buNone/>
              <a:defRPr/>
            </a:lvl8pPr>
            <a:lvl9pPr indent="0" marL="3657600" marR="0" rtl="0" algn="ctr">
              <a:lnSpc>
                <a:spcPct val="100000"/>
              </a:lnSpc>
              <a:spcBef>
                <a:spcPts val="400"/>
              </a:spcBef>
              <a:buClr>
                <a:schemeClr val="accent6"/>
              </a:buClr>
              <a:buFont typeface="Noto Symbol"/>
              <a:buNone/>
              <a:defRPr/>
            </a:lvl9pPr>
          </a:lstStyle>
          <a:p/>
        </p:txBody>
      </p:sp>
      <p:sp>
        <p:nvSpPr>
          <p:cNvPr id="24" name="Shape 24"/>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5" name="Shape 25"/>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
        <p:nvSpPr>
          <p:cNvPr id="27" name="Shape 27"/>
          <p:cNvSpPr/>
          <p:nvPr/>
        </p:nvSpPr>
        <p:spPr>
          <a:xfrm>
            <a:off x="921433" y="1413801"/>
            <a:ext cx="210312" cy="210312"/>
          </a:xfrm>
          <a:prstGeom prst="ellipse">
            <a:avLst/>
          </a:prstGeom>
          <a:gradFill>
            <a:gsLst>
              <a:gs pos="0">
                <a:srgbClr val="E3FAFF">
                  <a:alpha val="94901"/>
                </a:srgbClr>
              </a:gs>
              <a:gs pos="50000">
                <a:srgbClr val="C9F3FD">
                  <a:alpha val="89803"/>
                </a:srgbClr>
              </a:gs>
              <a:gs pos="95000">
                <a:srgbClr val="79E2FE">
                  <a:alpha val="87843"/>
                </a:srgbClr>
              </a:gs>
              <a:gs pos="100000">
                <a:srgbClr val="00ABD5">
                  <a:alpha val="84705"/>
                </a:srgbClr>
              </a:gs>
            </a:gsLst>
            <a:path path="circle">
              <a:fillToRect b="100%" r="100%"/>
            </a:path>
            <a:tileRect l="-100%" t="-100%"/>
          </a:gradFill>
          <a:ln cap="rnd" w="9525">
            <a:solidFill>
              <a:srgbClr val="2F8EA5">
                <a:alpha val="60000"/>
              </a:srgb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dk1"/>
              </a:solidFill>
              <a:latin typeface="Arial"/>
              <a:ea typeface="Arial"/>
              <a:cs typeface="Arial"/>
              <a:sym typeface="Arial"/>
            </a:endParaRPr>
          </a:p>
        </p:txBody>
      </p:sp>
      <p:sp>
        <p:nvSpPr>
          <p:cNvPr id="28" name="Shape 28"/>
          <p:cNvSpPr/>
          <p:nvPr/>
        </p:nvSpPr>
        <p:spPr>
          <a:xfrm>
            <a:off x="1157175" y="1345016"/>
            <a:ext cx="64008" cy="64008"/>
          </a:xfrm>
          <a:prstGeom prst="ellipse">
            <a:avLst/>
          </a:prstGeom>
          <a:noFill/>
          <a:ln cap="rnd" w="12700">
            <a:solidFill>
              <a:srgbClr val="318093">
                <a:alpha val="60000"/>
              </a:srgb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29" name="Shape 29"/>
        <p:cNvGrpSpPr/>
        <p:nvPr/>
      </p:nvGrpSpPr>
      <p:grpSpPr>
        <a:xfrm>
          <a:off x="0" y="0"/>
          <a:ext cx="0" cy="0"/>
          <a:chOff x="0" y="0"/>
          <a:chExt cx="0" cy="0"/>
        </a:xfrm>
      </p:grpSpPr>
      <p:sp>
        <p:nvSpPr>
          <p:cNvPr id="30" name="Shape 30"/>
          <p:cNvSpPr/>
          <p:nvPr/>
        </p:nvSpPr>
        <p:spPr>
          <a:xfrm>
            <a:off x="2282890" y="-54"/>
            <a:ext cx="6858000" cy="6858053"/>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31" name="Shape 31"/>
          <p:cNvSpPr txBox="1"/>
          <p:nvPr>
            <p:ph type="title"/>
          </p:nvPr>
        </p:nvSpPr>
        <p:spPr>
          <a:xfrm>
            <a:off x="2578391" y="2600325"/>
            <a:ext cx="6400799" cy="2286000"/>
          </a:xfrm>
          <a:prstGeom prst="rect">
            <a:avLst/>
          </a:prstGeom>
          <a:noFill/>
          <a:ln>
            <a:noFill/>
          </a:ln>
        </p:spPr>
        <p:txBody>
          <a:bodyPr anchorCtr="0" anchor="t" bIns="91425" lIns="91425" rIns="91425" tIns="91425"/>
          <a:lstStyle>
            <a:lvl1pPr rtl="0" algn="l">
              <a:lnSpc>
                <a:spcPct val="112500"/>
              </a:lnSpc>
              <a:spcBef>
                <a:spcPts val="0"/>
              </a:spcBef>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2578391" y="1066800"/>
            <a:ext cx="6400799" cy="1509711"/>
          </a:xfrm>
          <a:prstGeom prst="rect">
            <a:avLst/>
          </a:prstGeom>
          <a:noFill/>
          <a:ln>
            <a:noFill/>
          </a:ln>
        </p:spPr>
        <p:txBody>
          <a:bodyPr anchorCtr="0" anchor="b" bIns="91425" lIns="91425" rIns="91425" tIns="91425"/>
          <a:lstStyle>
            <a:lvl1pPr indent="-5588" marL="18288" rtl="0">
              <a:lnSpc>
                <a:spcPct val="115000"/>
              </a:lnSpc>
              <a:spcBef>
                <a:spcPts val="0"/>
              </a:spcBef>
              <a:buClr>
                <a:srgbClr val="341108"/>
              </a:buClr>
              <a:buFont typeface="Cabin"/>
              <a:buNone/>
              <a:defRPr/>
            </a:lvl1pPr>
            <a:lvl2pPr rtl="0">
              <a:spcBef>
                <a:spcPts val="0"/>
              </a:spcBef>
              <a:buClr>
                <a:srgbClr val="888888"/>
              </a:buClr>
              <a:buFont typeface="Cabin"/>
              <a:buNone/>
              <a:defRPr/>
            </a:lvl2pPr>
            <a:lvl3pPr rtl="0">
              <a:spcBef>
                <a:spcPts val="0"/>
              </a:spcBef>
              <a:buClr>
                <a:srgbClr val="888888"/>
              </a:buClr>
              <a:buFont typeface="Cabin"/>
              <a:buNone/>
              <a:defRPr/>
            </a:lvl3pPr>
            <a:lvl4pPr rtl="0">
              <a:spcBef>
                <a:spcPts val="0"/>
              </a:spcBef>
              <a:buClr>
                <a:srgbClr val="888888"/>
              </a:buClr>
              <a:buFont typeface="Cabin"/>
              <a:buNone/>
              <a:defRPr/>
            </a:lvl4pPr>
            <a:lvl5pPr rtl="0">
              <a:spcBef>
                <a:spcPts val="0"/>
              </a:spcBef>
              <a:buClr>
                <a:srgbClr val="888888"/>
              </a:buClr>
              <a:buFont typeface="Cabin"/>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5" name="Shape 35"/>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
        <p:nvSpPr>
          <p:cNvPr id="36" name="Shape 36"/>
          <p:cNvSpPr/>
          <p:nvPr/>
        </p:nvSpPr>
        <p:spPr>
          <a:xfrm>
            <a:off x="2286000" y="0"/>
            <a:ext cx="76199" cy="6858053"/>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37" name="Shape 37"/>
          <p:cNvSpPr/>
          <p:nvPr/>
        </p:nvSpPr>
        <p:spPr>
          <a:xfrm>
            <a:off x="2172321" y="2814656"/>
            <a:ext cx="210312" cy="210312"/>
          </a:xfrm>
          <a:prstGeom prst="ellipse">
            <a:avLst/>
          </a:prstGeom>
          <a:gradFill>
            <a:gsLst>
              <a:gs pos="0">
                <a:srgbClr val="E3FAFF">
                  <a:alpha val="94901"/>
                </a:srgbClr>
              </a:gs>
              <a:gs pos="50000">
                <a:srgbClr val="C9F3FD">
                  <a:alpha val="89803"/>
                </a:srgbClr>
              </a:gs>
              <a:gs pos="95000">
                <a:srgbClr val="79E2FE">
                  <a:alpha val="87843"/>
                </a:srgbClr>
              </a:gs>
              <a:gs pos="100000">
                <a:srgbClr val="00ABD5">
                  <a:alpha val="84705"/>
                </a:srgbClr>
              </a:gs>
            </a:gsLst>
            <a:path path="circle">
              <a:fillToRect b="100%" r="100%"/>
            </a:path>
            <a:tileRect l="-100%" t="-100%"/>
          </a:gradFill>
          <a:ln cap="rnd" w="9525">
            <a:solidFill>
              <a:srgbClr val="2F8EA5">
                <a:alpha val="60000"/>
              </a:srgb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dk1"/>
              </a:solidFill>
              <a:latin typeface="Arial"/>
              <a:ea typeface="Arial"/>
              <a:cs typeface="Arial"/>
              <a:sym typeface="Arial"/>
            </a:endParaRPr>
          </a:p>
        </p:txBody>
      </p:sp>
      <p:sp>
        <p:nvSpPr>
          <p:cNvPr id="38" name="Shape 38"/>
          <p:cNvSpPr/>
          <p:nvPr/>
        </p:nvSpPr>
        <p:spPr>
          <a:xfrm>
            <a:off x="2408064" y="2745869"/>
            <a:ext cx="64008" cy="64008"/>
          </a:xfrm>
          <a:prstGeom prst="ellipse">
            <a:avLst/>
          </a:prstGeom>
          <a:noFill/>
          <a:ln cap="rnd" w="12700">
            <a:solidFill>
              <a:srgbClr val="318093">
                <a:alpha val="60000"/>
              </a:srgb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9" name="Shape 39"/>
        <p:cNvGrpSpPr/>
        <p:nvPr/>
      </p:nvGrpSpPr>
      <p:grpSpPr>
        <a:xfrm>
          <a:off x="0" y="0"/>
          <a:ext cx="0" cy="0"/>
          <a:chOff x="0" y="0"/>
          <a:chExt cx="0" cy="0"/>
        </a:xfrm>
      </p:grpSpPr>
      <p:sp>
        <p:nvSpPr>
          <p:cNvPr id="40" name="Shape 40"/>
          <p:cNvSpPr txBox="1"/>
          <p:nvPr>
            <p:ph type="title"/>
          </p:nvPr>
        </p:nvSpPr>
        <p:spPr>
          <a:xfrm>
            <a:off x="1435608" y="274319"/>
            <a:ext cx="7498080" cy="1143000"/>
          </a:xfrm>
          <a:prstGeom prst="rect">
            <a:avLst/>
          </a:prstGeom>
          <a:noFill/>
          <a:ln>
            <a:noFill/>
          </a:ln>
        </p:spPr>
        <p:txBody>
          <a:bodyPr anchorCtr="0" anchor="ctr" bIns="91425" lIns="91425" rIns="91425" tIns="91425"/>
          <a:lstStyle>
            <a:lvl1pPr rtl="0" algn="l">
              <a:spcBef>
                <a:spcPts val="0"/>
              </a:spcBef>
              <a:buClr>
                <a:srgbClr val="562214"/>
              </a:buClr>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1435608" y="1524000"/>
            <a:ext cx="3657600" cy="466343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2" type="body"/>
          </p:nvPr>
        </p:nvSpPr>
        <p:spPr>
          <a:xfrm>
            <a:off x="5276087" y="1524000"/>
            <a:ext cx="3657600" cy="466343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4" name="Shape 44"/>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6" name="Shape 46"/>
        <p:cNvGrpSpPr/>
        <p:nvPr/>
      </p:nvGrpSpPr>
      <p:grpSpPr>
        <a:xfrm>
          <a:off x="0" y="0"/>
          <a:ext cx="0" cy="0"/>
          <a:chOff x="0" y="0"/>
          <a:chExt cx="0" cy="0"/>
        </a:xfrm>
      </p:grpSpPr>
      <p:sp>
        <p:nvSpPr>
          <p:cNvPr id="47" name="Shape 47"/>
          <p:cNvSpPr txBox="1"/>
          <p:nvPr>
            <p:ph type="title"/>
          </p:nvPr>
        </p:nvSpPr>
        <p:spPr>
          <a:xfrm>
            <a:off x="457200" y="5160335"/>
            <a:ext cx="8229600" cy="114300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x="457200" y="328278"/>
            <a:ext cx="4023360" cy="640079"/>
          </a:xfrm>
          <a:prstGeom prst="rect">
            <a:avLst/>
          </a:prstGeom>
          <a:solidFill>
            <a:schemeClr val="lt1"/>
          </a:solidFill>
          <a:ln cap="flat" w="10775">
            <a:solidFill>
              <a:schemeClr val="lt1"/>
            </a:solidFill>
            <a:prstDash val="solid"/>
            <a:miter/>
            <a:headEnd len="med" w="med" type="none"/>
            <a:tailEnd len="med" w="med" type="none"/>
          </a:ln>
        </p:spPr>
        <p:txBody>
          <a:bodyPr anchorCtr="0" anchor="ctr" bIns="91425" lIns="91425" rIns="91425" tIns="91425"/>
          <a:lstStyle>
            <a:lvl1pPr indent="-507" marL="64008" rtl="0" algn="l">
              <a:lnSpc>
                <a:spcPct val="100000"/>
              </a:lnSpc>
              <a:spcBef>
                <a:spcPts val="100"/>
              </a:spcBef>
              <a:buClr>
                <a:schemeClr val="dk1"/>
              </a:buClr>
              <a:buFont typeface="Cabin"/>
              <a:buNone/>
              <a:defRPr/>
            </a:lvl1pPr>
            <a:lvl2pPr rtl="0">
              <a:spcBef>
                <a:spcPts val="0"/>
              </a:spcBef>
              <a:buFont typeface="Cabin"/>
              <a:buNone/>
              <a:defRPr/>
            </a:lvl2pPr>
            <a:lvl3pPr rtl="0">
              <a:spcBef>
                <a:spcPts val="0"/>
              </a:spcBef>
              <a:buFont typeface="Cabin"/>
              <a:buNone/>
              <a:defRPr/>
            </a:lvl3pPr>
            <a:lvl4pPr rtl="0">
              <a:spcBef>
                <a:spcPts val="0"/>
              </a:spcBef>
              <a:buFont typeface="Cabin"/>
              <a:buNone/>
              <a:defRPr/>
            </a:lvl4pPr>
            <a:lvl5pPr rtl="0">
              <a:spcBef>
                <a:spcPts val="0"/>
              </a:spcBef>
              <a:buFont typeface="Cabin"/>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2" type="body"/>
          </p:nvPr>
        </p:nvSpPr>
        <p:spPr>
          <a:xfrm>
            <a:off x="4663439" y="328278"/>
            <a:ext cx="4023360" cy="640079"/>
          </a:xfrm>
          <a:prstGeom prst="rect">
            <a:avLst/>
          </a:prstGeom>
          <a:solidFill>
            <a:schemeClr val="lt1"/>
          </a:solidFill>
          <a:ln cap="flat" w="10775">
            <a:solidFill>
              <a:schemeClr val="lt1"/>
            </a:solidFill>
            <a:prstDash val="solid"/>
            <a:miter/>
            <a:headEnd len="med" w="med" type="none"/>
            <a:tailEnd len="med" w="med" type="none"/>
          </a:ln>
        </p:spPr>
        <p:txBody>
          <a:bodyPr anchorCtr="0" anchor="ctr" bIns="91425" lIns="91425" rIns="91425" tIns="91425"/>
          <a:lstStyle>
            <a:lvl1pPr indent="-507" marL="64008" rtl="0" algn="l">
              <a:lnSpc>
                <a:spcPct val="100000"/>
              </a:lnSpc>
              <a:spcBef>
                <a:spcPts val="100"/>
              </a:spcBef>
              <a:buClr>
                <a:schemeClr val="dk1"/>
              </a:buClr>
              <a:buFont typeface="Cabin"/>
              <a:buNone/>
              <a:defRPr/>
            </a:lvl1pPr>
            <a:lvl2pPr rtl="0">
              <a:spcBef>
                <a:spcPts val="0"/>
              </a:spcBef>
              <a:buFont typeface="Cabin"/>
              <a:buNone/>
              <a:defRPr/>
            </a:lvl2pPr>
            <a:lvl3pPr rtl="0">
              <a:spcBef>
                <a:spcPts val="0"/>
              </a:spcBef>
              <a:buFont typeface="Cabin"/>
              <a:buNone/>
              <a:defRPr/>
            </a:lvl3pPr>
            <a:lvl4pPr rtl="0">
              <a:spcBef>
                <a:spcPts val="0"/>
              </a:spcBef>
              <a:buFont typeface="Cabin"/>
              <a:buNone/>
              <a:defRPr/>
            </a:lvl4pPr>
            <a:lvl5pPr rtl="0">
              <a:spcBef>
                <a:spcPts val="0"/>
              </a:spcBef>
              <a:buFont typeface="Cabin"/>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3" type="body"/>
          </p:nvPr>
        </p:nvSpPr>
        <p:spPr>
          <a:xfrm>
            <a:off x="457200" y="969336"/>
            <a:ext cx="4023360" cy="4114800"/>
          </a:xfrm>
          <a:prstGeom prst="rect">
            <a:avLst/>
          </a:prstGeom>
          <a:noFill/>
          <a:ln cap="flat" w="10775">
            <a:solidFill>
              <a:schemeClr val="lt1"/>
            </a:solidFill>
            <a:prstDash val="dash"/>
            <a:miter/>
            <a:headEnd len="med" w="med" type="none"/>
            <a:tailEnd len="med" w="med" type="none"/>
          </a:ln>
        </p:spPr>
        <p:txBody>
          <a:bodyPr anchorCtr="0" anchor="t" bIns="91425" lIns="91425" rIns="91425" tIns="91425"/>
          <a:lstStyle>
            <a:lvl1pPr indent="-278892" marL="393192" rtl="0">
              <a:lnSpc>
                <a:spcPct val="100000"/>
              </a:lnSpc>
              <a:spcBef>
                <a:spcPts val="700"/>
              </a:spcBef>
              <a:defRPr/>
            </a:lvl1pPr>
            <a:lvl2pPr rtl="0">
              <a:lnSpc>
                <a:spcPct val="100000"/>
              </a:lnSpc>
              <a:spcBef>
                <a:spcPts val="700"/>
              </a:spcBef>
              <a:defRPr/>
            </a:lvl2pPr>
            <a:lvl3pPr rtl="0">
              <a:lnSpc>
                <a:spcPct val="100000"/>
              </a:lnSpc>
              <a:spcBef>
                <a:spcPts val="700"/>
              </a:spcBef>
              <a:defRPr/>
            </a:lvl3pPr>
            <a:lvl4pPr rtl="0">
              <a:lnSpc>
                <a:spcPct val="100000"/>
              </a:lnSpc>
              <a:spcBef>
                <a:spcPts val="700"/>
              </a:spcBef>
              <a:defRPr/>
            </a:lvl4pPr>
            <a:lvl5pPr rtl="0">
              <a:lnSpc>
                <a:spcPct val="100000"/>
              </a:lnSpc>
              <a:spcBef>
                <a:spcPts val="70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4" type="body"/>
          </p:nvPr>
        </p:nvSpPr>
        <p:spPr>
          <a:xfrm>
            <a:off x="4663439" y="969336"/>
            <a:ext cx="4023360" cy="4114800"/>
          </a:xfrm>
          <a:prstGeom prst="rect">
            <a:avLst/>
          </a:prstGeom>
          <a:noFill/>
          <a:ln cap="flat" w="10775">
            <a:solidFill>
              <a:schemeClr val="lt1"/>
            </a:solidFill>
            <a:prstDash val="dash"/>
            <a:miter/>
            <a:headEnd len="med" w="med" type="none"/>
            <a:tailEnd len="med" w="med" type="none"/>
          </a:ln>
        </p:spPr>
        <p:txBody>
          <a:bodyPr anchorCtr="0" anchor="t" bIns="91425" lIns="91425" rIns="91425" tIns="91425"/>
          <a:lstStyle>
            <a:lvl1pPr indent="-278892" marL="393192" rtl="0">
              <a:lnSpc>
                <a:spcPct val="100000"/>
              </a:lnSpc>
              <a:spcBef>
                <a:spcPts val="700"/>
              </a:spcBef>
              <a:defRPr/>
            </a:lvl1pPr>
            <a:lvl2pPr rtl="0">
              <a:lnSpc>
                <a:spcPct val="100000"/>
              </a:lnSpc>
              <a:spcBef>
                <a:spcPts val="700"/>
              </a:spcBef>
              <a:defRPr/>
            </a:lvl2pPr>
            <a:lvl3pPr rtl="0">
              <a:lnSpc>
                <a:spcPct val="100000"/>
              </a:lnSpc>
              <a:spcBef>
                <a:spcPts val="700"/>
              </a:spcBef>
              <a:defRPr/>
            </a:lvl3pPr>
            <a:lvl4pPr rtl="0">
              <a:lnSpc>
                <a:spcPct val="100000"/>
              </a:lnSpc>
              <a:spcBef>
                <a:spcPts val="700"/>
              </a:spcBef>
              <a:defRPr/>
            </a:lvl4pPr>
            <a:lvl5pPr rtl="0">
              <a:lnSpc>
                <a:spcPct val="100000"/>
              </a:lnSpc>
              <a:spcBef>
                <a:spcPts val="70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55" name="Shape 55"/>
        <p:cNvGrpSpPr/>
        <p:nvPr/>
      </p:nvGrpSpPr>
      <p:grpSpPr>
        <a:xfrm>
          <a:off x="0" y="0"/>
          <a:ext cx="0" cy="0"/>
          <a:chOff x="0" y="0"/>
          <a:chExt cx="0" cy="0"/>
        </a:xfrm>
      </p:grpSpPr>
      <p:sp>
        <p:nvSpPr>
          <p:cNvPr id="56" name="Shape 56"/>
          <p:cNvSpPr txBox="1"/>
          <p:nvPr>
            <p:ph type="title"/>
          </p:nvPr>
        </p:nvSpPr>
        <p:spPr>
          <a:xfrm>
            <a:off x="1435608" y="274319"/>
            <a:ext cx="7498080" cy="1143000"/>
          </a:xfrm>
          <a:prstGeom prst="rect">
            <a:avLst/>
          </a:prstGeom>
          <a:noFill/>
          <a:ln>
            <a:noFill/>
          </a:ln>
        </p:spPr>
        <p:txBody>
          <a:bodyPr anchorCtr="0" anchor="ctr" bIns="91425" lIns="91425" rIns="91425" tIns="91425"/>
          <a:lstStyle>
            <a:lvl1pPr rtl="0" algn="l">
              <a:spcBef>
                <a:spcPts val="0"/>
              </a:spcBef>
              <a:buClr>
                <a:srgbClr val="562214"/>
              </a:buClr>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0" name="Shape 60"/>
        <p:cNvGrpSpPr/>
        <p:nvPr/>
      </p:nvGrpSpPr>
      <p:grpSpPr>
        <a:xfrm>
          <a:off x="0" y="0"/>
          <a:ext cx="0" cy="0"/>
          <a:chOff x="0" y="0"/>
          <a:chExt cx="0" cy="0"/>
        </a:xfrm>
      </p:grpSpPr>
      <p:sp>
        <p:nvSpPr>
          <p:cNvPr id="61" name="Shape 61"/>
          <p:cNvSpPr/>
          <p:nvPr/>
        </p:nvSpPr>
        <p:spPr>
          <a:xfrm>
            <a:off x="1014983" y="0"/>
            <a:ext cx="8129015" cy="6858000"/>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62" name="Shape 62"/>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
        <p:nvSpPr>
          <p:cNvPr id="65" name="Shape 65"/>
          <p:cNvSpPr/>
          <p:nvPr/>
        </p:nvSpPr>
        <p:spPr>
          <a:xfrm>
            <a:off x="1014983" y="-54"/>
            <a:ext cx="73151" cy="6858053"/>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6" name="Shape 66"/>
        <p:cNvGrpSpPr/>
        <p:nvPr/>
      </p:nvGrpSpPr>
      <p:grpSpPr>
        <a:xfrm>
          <a:off x="0" y="0"/>
          <a:ext cx="0" cy="0"/>
          <a:chOff x="0" y="0"/>
          <a:chExt cx="0" cy="0"/>
        </a:xfrm>
      </p:grpSpPr>
      <p:sp>
        <p:nvSpPr>
          <p:cNvPr id="67" name="Shape 67"/>
          <p:cNvSpPr txBox="1"/>
          <p:nvPr>
            <p:ph type="title"/>
          </p:nvPr>
        </p:nvSpPr>
        <p:spPr>
          <a:xfrm>
            <a:off x="457200" y="216778"/>
            <a:ext cx="3809999" cy="1162049"/>
          </a:xfrm>
          <a:prstGeom prst="rect">
            <a:avLst/>
          </a:prstGeom>
          <a:noFill/>
          <a:ln>
            <a:noFill/>
          </a:ln>
        </p:spPr>
        <p:txBody>
          <a:bodyPr anchorCtr="0" anchor="b" bIns="91425" lIns="91425" rIns="91425" tIns="91425"/>
          <a:lstStyle>
            <a:lvl1pPr rtl="0" algn="l">
              <a:lnSpc>
                <a:spcPct val="90909"/>
              </a:lnSpc>
              <a:spcBef>
                <a:spcPts val="0"/>
              </a:spcBef>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txBox="1"/>
          <p:nvPr>
            <p:ph idx="1" type="body"/>
          </p:nvPr>
        </p:nvSpPr>
        <p:spPr>
          <a:xfrm>
            <a:off x="457200" y="1406963"/>
            <a:ext cx="3809999" cy="698500"/>
          </a:xfrm>
          <a:prstGeom prst="rect">
            <a:avLst/>
          </a:prstGeom>
          <a:noFill/>
          <a:ln>
            <a:noFill/>
          </a:ln>
        </p:spPr>
        <p:txBody>
          <a:bodyPr anchorCtr="0" anchor="t" bIns="91425" lIns="91425" rIns="91425" tIns="91425"/>
          <a:lstStyle>
            <a:lvl1pPr indent="-7619" marL="45720" rtl="0">
              <a:lnSpc>
                <a:spcPct val="100000"/>
              </a:lnSpc>
              <a:spcBef>
                <a:spcPts val="0"/>
              </a:spcBef>
              <a:buFont typeface="Cabin"/>
              <a:buNone/>
              <a:defRPr/>
            </a:lvl1pPr>
            <a:lvl2pPr rtl="0">
              <a:spcBef>
                <a:spcPts val="0"/>
              </a:spcBef>
              <a:buFont typeface="Cabin"/>
              <a:buNone/>
              <a:defRPr/>
            </a:lvl2pPr>
            <a:lvl3pPr rtl="0">
              <a:spcBef>
                <a:spcPts val="0"/>
              </a:spcBef>
              <a:buFont typeface="Cabin"/>
              <a:buNone/>
              <a:defRPr/>
            </a:lvl3pPr>
            <a:lvl4pPr rtl="0">
              <a:spcBef>
                <a:spcPts val="0"/>
              </a:spcBef>
              <a:buFont typeface="Cabin"/>
              <a:buNone/>
              <a:defRPr/>
            </a:lvl4pPr>
            <a:lvl5pPr rtl="0">
              <a:spcBef>
                <a:spcPts val="0"/>
              </a:spcBef>
              <a:buFont typeface="Cabin"/>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2" type="body"/>
          </p:nvPr>
        </p:nvSpPr>
        <p:spPr>
          <a:xfrm>
            <a:off x="457200" y="2133600"/>
            <a:ext cx="8153399" cy="39925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0" name="Shape 70"/>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73" name="Shape 73"/>
        <p:cNvGrpSpPr/>
        <p:nvPr/>
      </p:nvGrpSpPr>
      <p:grpSpPr>
        <a:xfrm>
          <a:off x="0" y="0"/>
          <a:ext cx="0" cy="0"/>
          <a:chOff x="0" y="0"/>
          <a:chExt cx="0" cy="0"/>
        </a:xfrm>
      </p:grpSpPr>
      <p:sp>
        <p:nvSpPr>
          <p:cNvPr id="74" name="Shape 74"/>
          <p:cNvSpPr txBox="1"/>
          <p:nvPr>
            <p:ph type="title"/>
          </p:nvPr>
        </p:nvSpPr>
        <p:spPr>
          <a:xfrm>
            <a:off x="5886896" y="1066800"/>
            <a:ext cx="2743199" cy="1981199"/>
          </a:xfrm>
          <a:prstGeom prst="rect">
            <a:avLst/>
          </a:prstGeom>
          <a:noFill/>
          <a:ln>
            <a:noFill/>
          </a:ln>
        </p:spPr>
        <p:txBody>
          <a:bodyPr anchorCtr="0" anchor="b" bIns="91425" lIns="91425" rIns="91425" tIns="91425"/>
          <a:lstStyle>
            <a:lvl1pPr rtl="0" algn="l">
              <a:spcBef>
                <a:spcPts val="0"/>
              </a:spcBef>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6" name="Shape 76"/>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
        <p:nvSpPr>
          <p:cNvPr id="78" name="Shape 78"/>
          <p:cNvSpPr/>
          <p:nvPr/>
        </p:nvSpPr>
        <p:spPr>
          <a:xfrm>
            <a:off x="762000" y="1066800"/>
            <a:ext cx="4572000" cy="4572000"/>
          </a:xfrm>
          <a:prstGeom prst="rect">
            <a:avLst/>
          </a:prstGeom>
          <a:solidFill>
            <a:srgbClr val="FFFFFF"/>
          </a:solidFill>
          <a:ln cap="sq" w="88900">
            <a:solidFill>
              <a:srgbClr val="FFFFFF"/>
            </a:solidFill>
            <a:prstDash val="solid"/>
            <a:miter/>
            <a:headEnd len="med" w="med" type="none"/>
            <a:tailEnd len="med" w="med" type="none"/>
          </a:ln>
        </p:spPr>
        <p:txBody>
          <a:bodyPr anchorCtr="0" anchor="t" bIns="45700" lIns="91425" rIns="91425" tIns="274300">
            <a:noAutofit/>
          </a:bodyPr>
          <a:lstStyle/>
          <a:p>
            <a:pPr indent="0" lvl="0" marL="0" marR="0" rtl="0" algn="l">
              <a:lnSpc>
                <a:spcPct val="93750"/>
              </a:lnSpc>
              <a:spcBef>
                <a:spcPts val="0"/>
              </a:spcBef>
              <a:spcAft>
                <a:spcPts val="0"/>
              </a:spcAft>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79" name="Shape 79"/>
          <p:cNvSpPr/>
          <p:nvPr>
            <p:ph idx="2" type="pic"/>
          </p:nvPr>
        </p:nvSpPr>
        <p:spPr>
          <a:xfrm>
            <a:off x="838200" y="1143003"/>
            <a:ext cx="4419599" cy="3514531"/>
          </a:xfrm>
          <a:prstGeom prst="roundRect">
            <a:avLst>
              <a:gd fmla="val 783" name="adj"/>
            </a:avLst>
          </a:prstGeom>
          <a:solidFill>
            <a:schemeClr val="lt2"/>
          </a:solidFill>
          <a:ln>
            <a:noFill/>
          </a:ln>
        </p:spPr>
        <p:txBody>
          <a:bodyPr anchorCtr="0" anchor="t" bIns="91425" lIns="91425" rIns="91425" tIns="91425"/>
          <a:lstStyle>
            <a:lvl1pPr indent="0" marL="0" marR="0" rtl="0" algn="r">
              <a:spcBef>
                <a:spcPts val="0"/>
              </a:spcBef>
              <a:buClr>
                <a:srgbClr val="B4A688"/>
              </a:buClr>
              <a:buFont typeface="Cabin"/>
              <a:buNone/>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0" name="Shape 80"/>
          <p:cNvSpPr/>
          <p:nvPr/>
        </p:nvSpPr>
        <p:spPr>
          <a:xfrm rot="-2131329">
            <a:off x="396725" y="954340"/>
            <a:ext cx="685799" cy="204309"/>
          </a:xfrm>
          <a:prstGeom prst="flowChartProcess">
            <a:avLst/>
          </a:prstGeom>
          <a:solidFill>
            <a:srgbClr val="FBFBFB">
              <a:alpha val="44705"/>
            </a:srgbClr>
          </a:solidFill>
          <a:ln cap="rnd"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81" name="Shape 81"/>
          <p:cNvSpPr/>
          <p:nvPr/>
        </p:nvSpPr>
        <p:spPr>
          <a:xfrm flipH="1" rot="2103353">
            <a:off x="5003667" y="936786"/>
            <a:ext cx="649224" cy="204310"/>
          </a:xfrm>
          <a:prstGeom prst="flowChartProcess">
            <a:avLst/>
          </a:prstGeom>
          <a:solidFill>
            <a:srgbClr val="FBFBFB">
              <a:alpha val="44705"/>
            </a:srgbClr>
          </a:solidFill>
          <a:ln cap="rnd"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82" name="Shape 82"/>
          <p:cNvSpPr txBox="1"/>
          <p:nvPr>
            <p:ph idx="1" type="body"/>
          </p:nvPr>
        </p:nvSpPr>
        <p:spPr>
          <a:xfrm>
            <a:off x="838200" y="4800600"/>
            <a:ext cx="4419599" cy="762000"/>
          </a:xfrm>
          <a:prstGeom prst="rect">
            <a:avLst/>
          </a:prstGeom>
          <a:noFill/>
          <a:ln>
            <a:noFill/>
          </a:ln>
        </p:spPr>
        <p:txBody>
          <a:bodyPr anchorCtr="0" anchor="ctr" bIns="91425" lIns="91425" rIns="91425" tIns="91425"/>
          <a:lstStyle>
            <a:lvl1pPr indent="0" marL="0" rtl="0" algn="l">
              <a:lnSpc>
                <a:spcPct val="114285"/>
              </a:lnSpc>
              <a:spcBef>
                <a:spcPts val="0"/>
              </a:spcBef>
              <a:buClr>
                <a:srgbClr val="777777"/>
              </a:buClr>
              <a:buFont typeface="Cabi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theme" Target="../theme/theme2.xml"/><Relationship Id="rId1" Type="http://schemas.openxmlformats.org/officeDocument/2006/relationships/image" Target="../media/image00.pn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xy" tx="0" sx="90000" ty="0" sy="90000"/>
        </a:blipFill>
      </p:bgPr>
    </p:bg>
    <p:spTree>
      <p:nvGrpSpPr>
        <p:cNvPr id="4" name="Shape 4"/>
        <p:cNvGrpSpPr/>
        <p:nvPr/>
      </p:nvGrpSpPr>
      <p:grpSpPr>
        <a:xfrm>
          <a:off x="0" y="0"/>
          <a:ext cx="0" cy="0"/>
          <a:chOff x="0" y="0"/>
          <a:chExt cx="0" cy="0"/>
        </a:xfrm>
      </p:grpSpPr>
      <p:sp>
        <p:nvSpPr>
          <p:cNvPr id="5" name="Shape 5"/>
          <p:cNvSpPr/>
          <p:nvPr/>
        </p:nvSpPr>
        <p:spPr>
          <a:xfrm>
            <a:off x="-815927" y="-815922"/>
            <a:ext cx="1638886" cy="1638886"/>
          </a:xfrm>
          <a:prstGeom prst="pie">
            <a:avLst>
              <a:gd fmla="val 0" name="adj1"/>
              <a:gd fmla="val 5402120" name="adj2"/>
            </a:avLst>
          </a:prstGeom>
          <a:solidFill>
            <a:srgbClr val="FEFCF8">
              <a:alpha val="32941"/>
            </a:srgbClr>
          </a:solidFill>
          <a:ln cap="rnd" w="9525">
            <a:solidFill>
              <a:srgbClr val="D2C29E"/>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6" name="Shape 6"/>
          <p:cNvSpPr/>
          <p:nvPr/>
        </p:nvSpPr>
        <p:spPr>
          <a:xfrm>
            <a:off x="168816" y="21102"/>
            <a:ext cx="1702190" cy="1702190"/>
          </a:xfrm>
          <a:prstGeom prst="ellipse">
            <a:avLst/>
          </a:prstGeom>
          <a:noFill/>
          <a:ln cap="rnd" w="27300">
            <a:solidFill>
              <a:srgbClr val="FFF9E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7" name="Shape 7"/>
          <p:cNvSpPr/>
          <p:nvPr/>
        </p:nvSpPr>
        <p:spPr>
          <a:xfrm rot="2315675">
            <a:off x="182880" y="1055077"/>
            <a:ext cx="1125716" cy="1102624"/>
          </a:xfrm>
          <a:prstGeom prst="donut">
            <a:avLst>
              <a:gd fmla="val 11833" name="adj"/>
            </a:avLst>
          </a:prstGeom>
          <a:gradFill>
            <a:gsLst>
              <a:gs pos="0">
                <a:srgbClr val="FFFDFB">
                  <a:alpha val="69803"/>
                </a:srgbClr>
              </a:gs>
              <a:gs pos="70000">
                <a:srgbClr val="FFFFFE">
                  <a:alpha val="54901"/>
                </a:srgbClr>
              </a:gs>
              <a:gs pos="100000">
                <a:srgbClr val="EED08D">
                  <a:alpha val="60000"/>
                </a:srgbClr>
              </a:gs>
            </a:gsLst>
            <a:path path="circle">
              <a:fillToRect b="100%" r="100%"/>
            </a:path>
            <a:tileRect l="-100%" t="-100%"/>
          </a:gradFill>
          <a:ln cap="rnd" w="9525">
            <a:solidFill>
              <a:srgbClr val="C6B79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8" name="Shape 8"/>
          <p:cNvSpPr/>
          <p:nvPr/>
        </p:nvSpPr>
        <p:spPr>
          <a:xfrm>
            <a:off x="1012873" y="-54"/>
            <a:ext cx="8131127" cy="6858053"/>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
        <p:nvSpPr>
          <p:cNvPr id="9" name="Shape 9"/>
          <p:cNvSpPr txBox="1"/>
          <p:nvPr>
            <p:ph type="title"/>
          </p:nvPr>
        </p:nvSpPr>
        <p:spPr>
          <a:xfrm>
            <a:off x="1435608" y="274637"/>
            <a:ext cx="7498080" cy="1143000"/>
          </a:xfrm>
          <a:prstGeom prst="rect">
            <a:avLst/>
          </a:prstGeom>
          <a:noFill/>
          <a:ln>
            <a:noFill/>
          </a:ln>
        </p:spPr>
        <p:txBody>
          <a:bodyPr anchorCtr="0" anchor="ctr" bIns="91425" lIns="91425" rIns="91425" tIns="91425"/>
          <a:lstStyle>
            <a:lvl1pPr indent="0" marL="0" marR="0" rtl="0" algn="l">
              <a:spcBef>
                <a:spcPts val="0"/>
              </a:spcBef>
              <a:buClr>
                <a:srgbClr val="562214"/>
              </a:buClr>
              <a:buFont typeface="Cabin"/>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1435608" y="1447800"/>
            <a:ext cx="7498080" cy="4800600"/>
          </a:xfrm>
          <a:prstGeom prst="rect">
            <a:avLst/>
          </a:prstGeom>
          <a:noFill/>
          <a:ln>
            <a:noFill/>
          </a:ln>
        </p:spPr>
        <p:txBody>
          <a:bodyPr anchorCtr="0" anchor="t" bIns="91425" lIns="91425" rIns="91425" tIns="91425"/>
          <a:lstStyle>
            <a:lvl1pPr indent="-127000" marL="365760" marR="0" rtl="0" algn="l">
              <a:lnSpc>
                <a:spcPct val="100000"/>
              </a:lnSpc>
              <a:spcBef>
                <a:spcPts val="600"/>
              </a:spcBef>
              <a:buClr>
                <a:schemeClr val="accent1"/>
              </a:buClr>
              <a:buFont typeface="Noto Symbol"/>
              <a:buChar char="●"/>
              <a:defRPr/>
            </a:lvl1pPr>
            <a:lvl2pPr indent="-68580" marL="640080" marR="0" rtl="0" algn="l">
              <a:lnSpc>
                <a:spcPct val="100000"/>
              </a:lnSpc>
              <a:spcBef>
                <a:spcPts val="550"/>
              </a:spcBef>
              <a:buClr>
                <a:schemeClr val="accent1"/>
              </a:buClr>
              <a:buFont typeface="Verdana"/>
              <a:buChar char="◦"/>
              <a:defRPr/>
            </a:lvl2pPr>
            <a:lvl3pPr indent="-86867" marL="886967" marR="0" rtl="0" algn="l">
              <a:lnSpc>
                <a:spcPct val="100000"/>
              </a:lnSpc>
              <a:spcBef>
                <a:spcPts val="480"/>
              </a:spcBef>
              <a:buClr>
                <a:schemeClr val="accent2"/>
              </a:buClr>
              <a:buFont typeface="Noto Symbol"/>
              <a:buChar char="⚫"/>
              <a:defRPr/>
            </a:lvl3pPr>
            <a:lvl4pPr indent="-55880" marL="1097280" marR="0" rtl="0" algn="l">
              <a:lnSpc>
                <a:spcPct val="100000"/>
              </a:lnSpc>
              <a:spcBef>
                <a:spcPts val="400"/>
              </a:spcBef>
              <a:buClr>
                <a:schemeClr val="accent3"/>
              </a:buClr>
              <a:buFont typeface="Noto Symbol"/>
              <a:buChar char="⚫"/>
              <a:defRPr/>
            </a:lvl4pPr>
            <a:lvl5pPr indent="-66547" marL="1298448" marR="0" rtl="0" algn="l">
              <a:lnSpc>
                <a:spcPct val="100000"/>
              </a:lnSpc>
              <a:spcBef>
                <a:spcPts val="400"/>
              </a:spcBef>
              <a:buClr>
                <a:schemeClr val="accent4"/>
              </a:buClr>
              <a:buFont typeface="Noto Symbol"/>
              <a:buChar char="⚫"/>
              <a:defRPr/>
            </a:lvl5pPr>
            <a:lvl6pPr indent="-60960" marL="1508760" marR="0" rtl="0" algn="l">
              <a:lnSpc>
                <a:spcPct val="100000"/>
              </a:lnSpc>
              <a:spcBef>
                <a:spcPts val="400"/>
              </a:spcBef>
              <a:buClr>
                <a:schemeClr val="accent5"/>
              </a:buClr>
              <a:buFont typeface="Noto Symbol"/>
              <a:buChar char="⚫"/>
              <a:defRPr/>
            </a:lvl6pPr>
            <a:lvl7pPr indent="-68072" marL="1719072" marR="0" rtl="0" algn="l">
              <a:lnSpc>
                <a:spcPct val="100000"/>
              </a:lnSpc>
              <a:spcBef>
                <a:spcPts val="400"/>
              </a:spcBef>
              <a:buClr>
                <a:schemeClr val="accent6"/>
              </a:buClr>
              <a:buFont typeface="Noto Symbol"/>
              <a:buChar char="⚫"/>
              <a:defRPr/>
            </a:lvl7pPr>
            <a:lvl8pPr indent="-66039" marL="1920240" marR="0" rtl="0" algn="l">
              <a:lnSpc>
                <a:spcPct val="100000"/>
              </a:lnSpc>
              <a:spcBef>
                <a:spcPts val="400"/>
              </a:spcBef>
              <a:buClr>
                <a:schemeClr val="accent6"/>
              </a:buClr>
              <a:buFont typeface="Noto Symbol"/>
              <a:buChar char="⚫"/>
              <a:defRPr/>
            </a:lvl8pPr>
            <a:lvl9pPr indent="-60451" marL="2130552" marR="0" rtl="0" algn="l">
              <a:lnSpc>
                <a:spcPct val="100000"/>
              </a:lnSpc>
              <a:spcBef>
                <a:spcPts val="400"/>
              </a:spcBef>
              <a:buClr>
                <a:schemeClr val="accent6"/>
              </a:buClr>
              <a:buFont typeface="Noto Symbol"/>
              <a:buChar char="⚫"/>
              <a:defRPr/>
            </a:lvl9pPr>
          </a:lstStyle>
          <a:p/>
        </p:txBody>
      </p:sp>
      <p:sp>
        <p:nvSpPr>
          <p:cNvPr id="11" name="Shape 11"/>
          <p:cNvSpPr txBox="1"/>
          <p:nvPr>
            <p:ph idx="10" type="dt"/>
          </p:nvPr>
        </p:nvSpPr>
        <p:spPr>
          <a:xfrm>
            <a:off x="3581400" y="6305550"/>
            <a:ext cx="2133599" cy="476249"/>
          </a:xfrm>
          <a:prstGeom prst="rect">
            <a:avLst/>
          </a:prstGeom>
          <a:noFill/>
          <a:ln>
            <a:noFill/>
          </a:ln>
        </p:spPr>
        <p:txBody>
          <a:bodyPr anchorCtr="0" anchor="b"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1" type="ftr"/>
          </p:nvPr>
        </p:nvSpPr>
        <p:spPr>
          <a:xfrm>
            <a:off x="5715000" y="6305550"/>
            <a:ext cx="2895600" cy="476249"/>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 name="Shape 13"/>
          <p:cNvSpPr txBox="1"/>
          <p:nvPr>
            <p:ph idx="12" type="sldNum"/>
          </p:nvPr>
        </p:nvSpPr>
        <p:spPr>
          <a:xfrm>
            <a:off x="8613647" y="6305550"/>
            <a:ext cx="457200" cy="476249"/>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1200" u="none" cap="none" strike="noStrike">
                <a:solidFill>
                  <a:srgbClr val="B4A688"/>
                </a:solidFill>
                <a:latin typeface="Cabin"/>
                <a:ea typeface="Cabin"/>
                <a:cs typeface="Cabin"/>
                <a:sym typeface="Cabin"/>
              </a:defRPr>
            </a:lvl1pPr>
          </a:lstStyle>
          <a:p>
            <a:pPr indent="0" lvl="0" marL="0">
              <a:spcBef>
                <a:spcPts val="0"/>
              </a:spcBef>
              <a:buClr>
                <a:srgbClr val="B4A688"/>
              </a:buClr>
              <a:buSzPct val="25000"/>
              <a:buFont typeface="Cabin"/>
              <a:buNone/>
            </a:pPr>
            <a:fld id="{00000000-1234-1234-1234-123412341234}" type="slidenum">
              <a:rPr lang="es-CR"/>
              <a:t>‹#›</a:t>
            </a:fld>
          </a:p>
        </p:txBody>
      </p:sp>
      <p:sp>
        <p:nvSpPr>
          <p:cNvPr id="14" name="Shape 14"/>
          <p:cNvSpPr/>
          <p:nvPr/>
        </p:nvSpPr>
        <p:spPr>
          <a:xfrm>
            <a:off x="1014983" y="-54"/>
            <a:ext cx="73151" cy="6858053"/>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 Id="rId3" Type="http://schemas.openxmlformats.org/officeDocument/2006/relationships/hyperlink" Target="https://translate.googleusercontent.com/translate_c?depth=1&amp;hl=es&amp;rurl=translate.google.com&amp;sl=en&amp;tl=es&amp;u=https://developer.mozilla.org/en-US/docs/Web/JavaScript/Reference/Global_Objects/NaN&amp;usg=ALkJrhgOJEY5nBiwBv9lgYJunXv3KPx0FQ"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 Id="rId3" Type="http://schemas.openxmlformats.org/officeDocument/2006/relationships/hyperlink" Target="https://translate.googleusercontent.com/translate_c?depth=1&amp;hl=es&amp;rurl=translate.google.com&amp;sl=en&amp;tl=es&amp;u=https://developer.mozilla.org/en-US/docs/Web/JavaScript/Reference/Global_Objects/null&amp;usg=ALkJrhiEtL-HEO5Z3hotVdEInwIhGNIsAQ"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0" y="1052736"/>
            <a:ext cx="9144000" cy="1656183"/>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5400" u="none" cap="none" strike="noStrike">
                <a:solidFill>
                  <a:srgbClr val="703203"/>
                </a:solidFill>
                <a:latin typeface="Calibri"/>
                <a:ea typeface="Calibri"/>
                <a:cs typeface="Calibri"/>
                <a:sym typeface="Calibri"/>
              </a:rPr>
              <a:t>Resumen JavaScript</a:t>
            </a:r>
          </a:p>
        </p:txBody>
      </p:sp>
      <p:sp>
        <p:nvSpPr>
          <p:cNvPr id="97" name="Shape 97"/>
          <p:cNvSpPr txBox="1"/>
          <p:nvPr>
            <p:ph idx="1" type="body"/>
          </p:nvPr>
        </p:nvSpPr>
        <p:spPr>
          <a:xfrm>
            <a:off x="457200" y="2708918"/>
            <a:ext cx="8229600" cy="3417243"/>
          </a:xfrm>
          <a:prstGeom prst="rect">
            <a:avLst/>
          </a:prstGeom>
          <a:noFill/>
          <a:ln>
            <a:noFill/>
          </a:ln>
        </p:spPr>
        <p:txBody>
          <a:bodyPr anchorCtr="0" anchor="t" bIns="45700" lIns="91425" rIns="91425" tIns="45700">
            <a:noAutofit/>
          </a:bodyPr>
          <a:lstStyle/>
          <a:p>
            <a:pPr indent="-139700" lvl="0" marL="342900" marR="0" rtl="0" algn="l">
              <a:lnSpc>
                <a:spcPct val="100000"/>
              </a:lnSpc>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a:t>
            </a:r>
            <a:r>
              <a:rPr b="0" baseline="0" i="0" lang="es-CR" sz="3200" u="none" cap="none" strike="noStrike">
                <a:solidFill>
                  <a:srgbClr val="703203"/>
                </a:solidFill>
                <a:latin typeface="Arial"/>
                <a:ea typeface="Arial"/>
                <a:cs typeface="Arial"/>
                <a:sym typeface="Arial"/>
              </a:rPr>
              <a:t>Ginna Solano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chemeClr val="dk1"/>
                </a:solidFill>
                <a:latin typeface="Calibri"/>
                <a:ea typeface="Calibri"/>
                <a:cs typeface="Calibri"/>
                <a:sym typeface="Calibri"/>
              </a:rPr>
              <a:t> </a:t>
            </a:r>
            <a:r>
              <a:rPr b="0" baseline="0" i="0" lang="es-CR" sz="3600" u="none" cap="none" strike="noStrike">
                <a:solidFill>
                  <a:srgbClr val="703203"/>
                </a:solidFill>
                <a:latin typeface="Calibri"/>
                <a:ea typeface="Calibri"/>
                <a:cs typeface="Calibri"/>
                <a:sym typeface="Calibri"/>
              </a:rPr>
              <a:t>Palabras reservadas:</a:t>
            </a:r>
            <a:br>
              <a:rPr b="0" baseline="0" i="0" lang="es-CR" sz="3950" u="none" cap="none" strike="noStrike">
                <a:solidFill>
                  <a:schemeClr val="dk1"/>
                </a:solidFill>
                <a:latin typeface="Calibri"/>
                <a:ea typeface="Calibri"/>
                <a:cs typeface="Calibri"/>
                <a:sym typeface="Calibri"/>
              </a:rPr>
            </a:br>
          </a:p>
        </p:txBody>
      </p:sp>
      <p:sp>
        <p:nvSpPr>
          <p:cNvPr id="149" name="Shape 149"/>
          <p:cNvSpPr txBox="1"/>
          <p:nvPr>
            <p:ph idx="1" type="body"/>
          </p:nvPr>
        </p:nvSpPr>
        <p:spPr>
          <a:xfrm>
            <a:off x="971600" y="692695"/>
            <a:ext cx="7715199" cy="5688632"/>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Break: </a:t>
            </a:r>
            <a:r>
              <a:rPr b="1" baseline="0" i="0" lang="es-CR" sz="2400" u="none" cap="none" strike="noStrike">
                <a:solidFill>
                  <a:schemeClr val="dk1"/>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Esta sentencia termina una acción.</a:t>
            </a:r>
          </a:p>
          <a:p>
            <a:pPr indent="-342900" lvl="0" marL="342900" marR="0" rtl="0" algn="l">
              <a:lnSpc>
                <a:spcPct val="100000"/>
              </a:lnSpc>
              <a:spcBef>
                <a:spcPts val="64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Function</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Declaración de una función.</a:t>
            </a:r>
          </a:p>
          <a:p>
            <a:pPr indent="-342900" lvl="0" marL="342900" marR="0" rtl="0" algn="l">
              <a:lnSpc>
                <a:spcPct val="100000"/>
              </a:lnSpc>
              <a:spcBef>
                <a:spcPts val="64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Return:  </a:t>
            </a:r>
            <a:r>
              <a:rPr b="0" baseline="0" i="0" lang="es-CR" sz="2400" u="none" cap="none" strike="noStrike">
                <a:solidFill>
                  <a:schemeClr val="dk1"/>
                </a:solidFill>
                <a:latin typeface="Calibri"/>
                <a:ea typeface="Calibri"/>
                <a:cs typeface="Calibri"/>
                <a:sym typeface="Calibri"/>
              </a:rPr>
              <a:t>Finaliza una función devolviendo un valor.</a:t>
            </a:r>
          </a:p>
          <a:p>
            <a:pPr indent="-342900" lvl="0" marL="342900" marR="0" rtl="0" algn="l">
              <a:lnSpc>
                <a:spcPct val="100000"/>
              </a:lnSpc>
              <a:spcBef>
                <a:spcPts val="64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Var</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Declaración de variable.</a:t>
            </a:r>
          </a:p>
          <a:p>
            <a:pPr indent="-342900" lvl="0" marL="342900" marR="0" rtl="0" algn="l">
              <a:lnSpc>
                <a:spcPct val="100000"/>
              </a:lnSpc>
              <a:spcBef>
                <a:spcPts val="64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0"/>
              </a:spcBef>
              <a:buClr>
                <a:schemeClr val="dk1"/>
              </a:buClr>
              <a:buSzPct val="25000"/>
              <a:buFont typeface="Noto Symbol"/>
              <a:buNone/>
            </a:pPr>
            <a:r>
              <a:rPr b="1" baseline="0" i="0" lang="es-CR" sz="2400" u="none" cap="none" strike="noStrike">
                <a:solidFill>
                  <a:srgbClr val="703203"/>
                </a:solidFill>
                <a:latin typeface="Arial"/>
                <a:ea typeface="Arial"/>
                <a:cs typeface="Arial"/>
                <a:sym typeface="Arial"/>
              </a:rPr>
              <a:t>Case</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Nos permite tener varias opciones o simplificar un poco el código.</a:t>
            </a:r>
          </a:p>
          <a:p>
            <a:pPr indent="-342900" lvl="0" marL="342900" marR="0" rtl="0" algn="l">
              <a:lnSpc>
                <a:spcPct val="90000"/>
              </a:lnSpc>
              <a:spcBef>
                <a:spcPts val="0"/>
              </a:spcBef>
              <a:buClr>
                <a:schemeClr val="dk1"/>
              </a:buClr>
              <a:buFont typeface="Noto Symbo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0"/>
              </a:spcBef>
              <a:buClr>
                <a:schemeClr val="dk1"/>
              </a:buClr>
              <a:buSzPct val="25000"/>
              <a:buFont typeface="Noto Symbol"/>
              <a:buNone/>
            </a:pPr>
            <a:r>
              <a:rPr b="1" baseline="0" i="1" lang="es-CR" sz="2400" u="none" cap="none" strike="noStrike">
                <a:solidFill>
                  <a:srgbClr val="703203"/>
                </a:solidFill>
                <a:latin typeface="Arial"/>
                <a:ea typeface="Arial"/>
                <a:cs typeface="Arial"/>
                <a:sym typeface="Arial"/>
              </a:rPr>
              <a:t>If:  </a:t>
            </a:r>
            <a:r>
              <a:rPr b="0" baseline="0" i="0" lang="es-CR" sz="2400" u="none" cap="none" strike="noStrike">
                <a:solidFill>
                  <a:schemeClr val="dk1"/>
                </a:solidFill>
                <a:latin typeface="Calibri"/>
                <a:ea typeface="Calibri"/>
                <a:cs typeface="Calibri"/>
                <a:sym typeface="Calibri"/>
              </a:rPr>
              <a:t>Ejecuta una sentencia si una condición especificada es evaluada como verdadera.</a:t>
            </a:r>
          </a:p>
          <a:p>
            <a:pPr indent="-342900" lvl="0" marL="342900" marR="0" rtl="0" algn="l">
              <a:lnSpc>
                <a:spcPct val="90000"/>
              </a:lnSpc>
              <a:spcBef>
                <a:spcPts val="0"/>
              </a:spcBef>
              <a:buClr>
                <a:schemeClr val="dk1"/>
              </a:buClr>
              <a:buFont typeface="Noto Symbo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1" type="body"/>
          </p:nvPr>
        </p:nvSpPr>
        <p:spPr>
          <a:xfrm>
            <a:off x="971600" y="627352"/>
            <a:ext cx="7715199" cy="5825984"/>
          </a:xfrm>
          <a:prstGeom prst="rect">
            <a:avLst/>
          </a:prstGeom>
          <a:noFill/>
          <a:ln>
            <a:noFill/>
          </a:ln>
        </p:spPr>
        <p:txBody>
          <a:bodyPr anchorCtr="0" anchor="t" bIns="45700" lIns="91425" rIns="91425" tIns="45700">
            <a:noAutofit/>
          </a:bodyPr>
          <a:lstStyle/>
          <a:p>
            <a:pPr indent="-514350" lvl="0" marL="514350" marR="0" rtl="0" algn="l">
              <a:lnSpc>
                <a:spcPct val="9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Delete</a:t>
            </a:r>
            <a:r>
              <a:rPr b="0" baseline="0" i="0" lang="es-CR" sz="2400" u="none" cap="none" strike="noStrike">
                <a:solidFill>
                  <a:srgbClr val="703203"/>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Elimina una propiedad de un objeto.</a:t>
            </a:r>
          </a:p>
          <a:p>
            <a:pPr indent="-514350" lvl="0" marL="514350" marR="0" rtl="0" algn="l">
              <a:lnSpc>
                <a:spcPct val="90000"/>
              </a:lnSpc>
              <a:spcBef>
                <a:spcPts val="59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a:t>
            </a:r>
          </a:p>
          <a:p>
            <a:pPr indent="-514350" lvl="0" marL="514350" marR="0" rtl="0" algn="l">
              <a:lnSpc>
                <a:spcPct val="90000"/>
              </a:lnSpc>
              <a:spcBef>
                <a:spcPts val="590"/>
              </a:spcBef>
              <a:buClr>
                <a:schemeClr val="dk1"/>
              </a:buClr>
              <a:buSzPct val="25000"/>
              <a:buFont typeface="Arial"/>
              <a:buNone/>
            </a:pPr>
            <a:r>
              <a:rPr b="0" baseline="0" i="0" lang="es-CR" sz="2400" u="none" cap="none" strike="noStrike">
                <a:solidFill>
                  <a:srgbClr val="C58C00"/>
                </a:solidFill>
                <a:latin typeface="Calibri"/>
                <a:ea typeface="Calibri"/>
                <a:cs typeface="Calibri"/>
                <a:sym typeface="Calibri"/>
              </a:rPr>
              <a:t>Ejemplo:</a:t>
            </a:r>
          </a:p>
          <a:p>
            <a:pPr indent="-514350" lvl="0" marL="514350" marR="0" rtl="0" algn="l">
              <a:lnSpc>
                <a:spcPct val="90000"/>
              </a:lnSpc>
              <a:spcBef>
                <a:spcPts val="59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var person = {firstName:"John", lastName:"Doe", age:50, eyeColor:"blue"};</a:t>
            </a:r>
            <a:br>
              <a:rPr b="0" baseline="0" i="0" lang="es-CR" sz="2400" u="none" cap="none" strike="noStrike">
                <a:solidFill>
                  <a:schemeClr val="dk1"/>
                </a:solidFill>
                <a:latin typeface="Calibri"/>
                <a:ea typeface="Calibri"/>
                <a:cs typeface="Calibri"/>
                <a:sym typeface="Calibri"/>
              </a:rPr>
            </a:br>
            <a:r>
              <a:rPr b="0" baseline="0" i="0" lang="es-CR" sz="2400" u="none" cap="none" strike="noStrike">
                <a:solidFill>
                  <a:schemeClr val="dk1"/>
                </a:solidFill>
                <a:latin typeface="Calibri"/>
                <a:ea typeface="Calibri"/>
                <a:cs typeface="Calibri"/>
                <a:sym typeface="Calibri"/>
              </a:rPr>
              <a:t>delete person.age;   // or delete person["age"];</a:t>
            </a:r>
          </a:p>
          <a:p>
            <a:pPr indent="-342900" lvl="0" marL="342900" marR="0" rtl="0" algn="l">
              <a:lnSpc>
                <a:spcPct val="100000"/>
              </a:lnSpc>
              <a:spcBef>
                <a:spcPts val="640"/>
              </a:spcBef>
              <a:buClr>
                <a:schemeClr val="dk1"/>
              </a:buClr>
              <a:buFont typeface="Noto Symbo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Noto Symbol"/>
              <a:buNone/>
            </a:pPr>
            <a:r>
              <a:rPr b="1" baseline="0" i="0" lang="es-CR" sz="2400" u="none" cap="none" strike="noStrike">
                <a:solidFill>
                  <a:srgbClr val="703203"/>
                </a:solidFill>
                <a:latin typeface="Arial"/>
                <a:ea typeface="Arial"/>
                <a:cs typeface="Arial"/>
                <a:sym typeface="Arial"/>
              </a:rPr>
              <a:t>Switch: </a:t>
            </a:r>
            <a:r>
              <a:rPr b="0" baseline="0" i="0" lang="es-CR" sz="2400" u="none" cap="none" strike="noStrike">
                <a:solidFill>
                  <a:schemeClr val="dk1"/>
                </a:solidFill>
                <a:latin typeface="Calibri"/>
                <a:ea typeface="Calibri"/>
                <a:cs typeface="Calibri"/>
                <a:sym typeface="Calibri"/>
              </a:rPr>
              <a:t>Permite tener varias opciones o simplificar un poco el código.</a:t>
            </a:r>
            <a:br>
              <a:rPr b="0" baseline="0" i="0" lang="es-CR" sz="2400" u="none" cap="none" strike="noStrike">
                <a:solidFill>
                  <a:schemeClr val="dk1"/>
                </a:solidFill>
                <a:latin typeface="Calibri"/>
                <a:ea typeface="Calibri"/>
                <a:cs typeface="Calibri"/>
                <a:sym typeface="Calibri"/>
              </a:rPr>
            </a:br>
          </a:p>
          <a:p>
            <a:pPr indent="-342900" lvl="0" marL="342900" marR="0" rtl="0" algn="l">
              <a:lnSpc>
                <a:spcPct val="100000"/>
              </a:lnSpc>
              <a:spcBef>
                <a:spcPts val="640"/>
              </a:spcBef>
              <a:buClr>
                <a:schemeClr val="dk1"/>
              </a:buClr>
              <a:buSzPct val="25000"/>
              <a:buFont typeface="Noto Symbol"/>
              <a:buNone/>
            </a:pPr>
            <a:r>
              <a:rPr b="1" baseline="0" i="0" lang="es-CR" sz="2400" u="none" cap="none" strike="noStrike">
                <a:solidFill>
                  <a:srgbClr val="703203"/>
                </a:solidFill>
                <a:latin typeface="Arial"/>
                <a:ea typeface="Arial"/>
                <a:cs typeface="Arial"/>
                <a:sym typeface="Arial"/>
              </a:rPr>
              <a:t>Void: </a:t>
            </a:r>
            <a:r>
              <a:rPr b="0" baseline="0" i="0" lang="es-CR" sz="2400" u="none" cap="none" strike="noStrike">
                <a:solidFill>
                  <a:schemeClr val="dk1"/>
                </a:solidFill>
                <a:latin typeface="Calibri"/>
                <a:ea typeface="Calibri"/>
                <a:cs typeface="Calibri"/>
                <a:sym typeface="Calibri"/>
              </a:rPr>
              <a:t>Se utiliza para tomar decisiones en función de distintos estados o valores de una variable.</a:t>
            </a:r>
          </a:p>
          <a:p>
            <a:pPr indent="-342900" lvl="0" marL="342900" marR="0" rtl="0" algn="l">
              <a:lnSpc>
                <a:spcPct val="100000"/>
              </a:lnSpc>
              <a:spcBef>
                <a:spcPts val="640"/>
              </a:spcBef>
              <a:buClr>
                <a:schemeClr val="dk1"/>
              </a:buClr>
              <a:buFont typeface="Noto Symbo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Noto Symbol"/>
              <a:buNone/>
            </a:pPr>
            <a:r>
              <a:rPr b="1" baseline="0" i="0" lang="es-CR" sz="2400" u="none" cap="none" strike="noStrike">
                <a:solidFill>
                  <a:srgbClr val="703203"/>
                </a:solidFill>
                <a:latin typeface="Arial"/>
                <a:ea typeface="Arial"/>
                <a:cs typeface="Arial"/>
                <a:sym typeface="Arial"/>
              </a:rPr>
              <a:t>Catch: </a:t>
            </a:r>
            <a:r>
              <a:rPr b="0" baseline="0" i="0" lang="es-CR" sz="2400" u="none" cap="none" strike="noStrike">
                <a:solidFill>
                  <a:schemeClr val="dk1"/>
                </a:solidFill>
                <a:latin typeface="Calibri"/>
                <a:ea typeface="Calibri"/>
                <a:cs typeface="Calibri"/>
                <a:sym typeface="Calibri"/>
              </a:rPr>
              <a:t>Permite manejar el error. Emitiendo código.</a:t>
            </a:r>
          </a:p>
          <a:p>
            <a:pPr indent="-165100" lvl="0" marL="342900" marR="0" rtl="0" algn="l">
              <a:lnSpc>
                <a:spcPct val="9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a:p>
            <a:pPr indent="-165100" lvl="0" marL="342900" marR="0" rtl="0" algn="l">
              <a:lnSpc>
                <a:spcPct val="9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971599" y="1124744"/>
            <a:ext cx="7715198" cy="500141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This</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 This hace referencia al objeto global. No se puede establecer por la asignación durante la ejecución, y puede ser diferente cada vez que la función se llama. </a:t>
            </a:r>
          </a:p>
          <a:p>
            <a:pPr indent="-342900" lvl="0" marL="342900" marR="0" rtl="0" algn="l">
              <a:lnSpc>
                <a:spcPct val="10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While:  </a:t>
            </a:r>
            <a:r>
              <a:rPr b="0" baseline="0" i="0" lang="es-CR" sz="2400" u="none" cap="none" strike="noStrike">
                <a:solidFill>
                  <a:schemeClr val="dk1"/>
                </a:solidFill>
                <a:latin typeface="Calibri"/>
                <a:ea typeface="Calibri"/>
                <a:cs typeface="Calibri"/>
                <a:sym typeface="Calibri"/>
              </a:rPr>
              <a:t>Ejecuta una sentencia, hasta que la condición sea evaluada como verdadera.</a:t>
            </a:r>
          </a:p>
          <a:p>
            <a:pPr indent="-342900" lvl="0" marL="342900" marR="0" rtl="0" algn="l">
              <a:lnSpc>
                <a:spcPct val="100000"/>
              </a:lnSpc>
              <a:spcBef>
                <a:spcPts val="64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In:  </a:t>
            </a:r>
            <a:r>
              <a:rPr b="0" baseline="0" i="0" lang="es-CR" sz="2400" u="none" cap="none" strike="noStrike">
                <a:solidFill>
                  <a:schemeClr val="dk1"/>
                </a:solidFill>
                <a:latin typeface="Calibri"/>
                <a:ea typeface="Calibri"/>
                <a:cs typeface="Calibri"/>
                <a:sym typeface="Calibri"/>
              </a:rPr>
              <a:t>El operador in retorna true si la propiedad especificada está en el objeto especificado</a:t>
            </a:r>
            <a:r>
              <a:rPr b="0" baseline="0" i="0" lang="es-CR" sz="3200" u="none" cap="none" strike="noStrike">
                <a:solidFill>
                  <a:schemeClr val="dk1"/>
                </a:solidFill>
                <a:latin typeface="Calibri"/>
                <a:ea typeface="Calibri"/>
                <a:cs typeface="Calibri"/>
                <a:sym typeface="Calibri"/>
              </a:rPr>
              <a:t>.</a:t>
            </a:r>
          </a:p>
          <a:p>
            <a:pPr indent="-3429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Noto Symbol"/>
              <a:buNone/>
            </a:pPr>
            <a:r>
              <a:rPr b="1" baseline="0" i="0" lang="es-CR" sz="2400" u="none" cap="none" strike="noStrike">
                <a:solidFill>
                  <a:srgbClr val="703203"/>
                </a:solidFill>
                <a:latin typeface="Arial"/>
                <a:ea typeface="Arial"/>
                <a:cs typeface="Arial"/>
                <a:sym typeface="Arial"/>
              </a:rPr>
              <a:t>Debugger: </a:t>
            </a:r>
            <a:r>
              <a:rPr b="0" baseline="0" i="0" lang="es-CR" sz="2400" u="none" cap="none" strike="noStrike">
                <a:solidFill>
                  <a:schemeClr val="dk1"/>
                </a:solidFill>
                <a:latin typeface="Calibri"/>
                <a:ea typeface="Calibri"/>
                <a:cs typeface="Calibri"/>
                <a:sym typeface="Calibri"/>
              </a:rPr>
              <a:t>Es como colocar un punto de interrupción en el código. </a:t>
            </a:r>
          </a:p>
          <a:p>
            <a:pPr indent="-3429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idx="1" type="body"/>
          </p:nvPr>
        </p:nvSpPr>
        <p:spPr>
          <a:xfrm>
            <a:off x="971600" y="980728"/>
            <a:ext cx="7715199" cy="5588622"/>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dk1"/>
              </a:buClr>
              <a:buFont typeface="Arial"/>
              <a:buNone/>
            </a:pPr>
            <a:r>
              <a:t/>
            </a:r>
            <a:endParaRPr b="1" baseline="0" i="0" sz="2950" u="none" cap="none" strike="noStrike">
              <a:solidFill>
                <a:schemeClr val="dk1"/>
              </a:solidFill>
              <a:latin typeface="Calibri"/>
              <a:ea typeface="Calibri"/>
              <a:cs typeface="Calibri"/>
              <a:sym typeface="Calibri"/>
            </a:endParaRPr>
          </a:p>
          <a:p>
            <a:pPr indent="0" lvl="0" marL="0" marR="0" rtl="0" algn="l">
              <a:lnSpc>
                <a:spcPct val="80000"/>
              </a:lnSpc>
              <a:spcBef>
                <a:spcPts val="59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For: </a:t>
            </a:r>
            <a:r>
              <a:rPr b="0" baseline="0" i="0" lang="es-CR" sz="2400" u="none" cap="none" strike="noStrike">
                <a:solidFill>
                  <a:schemeClr val="dk1"/>
                </a:solidFill>
                <a:latin typeface="Calibri"/>
                <a:ea typeface="Calibri"/>
                <a:cs typeface="Calibri"/>
                <a:sym typeface="Calibri"/>
              </a:rPr>
              <a:t>Se utiliza para repetir una secuencia de instrucciones sobre todo cuando se conoce la cantidad exacta de veces que se quiere ejecutar cierta instrucción.</a:t>
            </a:r>
          </a:p>
          <a:p>
            <a:pPr indent="0" lvl="0" marL="0" marR="0" rtl="0" algn="l">
              <a:lnSpc>
                <a:spcPct val="80000"/>
              </a:lnSpc>
              <a:spcBef>
                <a:spcPts val="59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59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New: </a:t>
            </a:r>
            <a:r>
              <a:rPr b="0" baseline="0" i="0" lang="es-CR" sz="2400" u="none" cap="none" strike="noStrike">
                <a:solidFill>
                  <a:schemeClr val="dk1"/>
                </a:solidFill>
                <a:latin typeface="Calibri"/>
                <a:ea typeface="Calibri"/>
                <a:cs typeface="Calibri"/>
                <a:sym typeface="Calibri"/>
              </a:rPr>
              <a:t>Constructor de un objeto.</a:t>
            </a:r>
          </a:p>
          <a:p>
            <a:pPr indent="-342900" lvl="0" marL="342900" marR="0" rtl="0" algn="l">
              <a:lnSpc>
                <a:spcPct val="80000"/>
              </a:lnSpc>
              <a:spcBef>
                <a:spcPts val="59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59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80000"/>
              </a:lnSpc>
              <a:spcBef>
                <a:spcPts val="59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Typeoff:  </a:t>
            </a:r>
            <a:r>
              <a:rPr b="0" baseline="0" i="0" lang="es-CR" sz="2400" u="none" cap="none" strike="noStrike">
                <a:solidFill>
                  <a:schemeClr val="dk1"/>
                </a:solidFill>
                <a:latin typeface="Calibri"/>
                <a:ea typeface="Calibri"/>
                <a:cs typeface="Calibri"/>
                <a:sym typeface="Calibri"/>
              </a:rPr>
              <a:t>Devuelve una cadena que identifica el tipo de datos de una expresión. ej: booleano,number,string.</a:t>
            </a:r>
          </a:p>
          <a:p>
            <a:pPr indent="-165100" lvl="0" marL="342900" marR="0" rtl="0" algn="l">
              <a:lnSpc>
                <a:spcPct val="8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a:p>
            <a:pPr indent="-165100" lvl="0" marL="342900" marR="0" rtl="0" algn="l">
              <a:lnSpc>
                <a:spcPct val="8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rgbClr val="703203"/>
                </a:solidFill>
                <a:latin typeface="Calibri"/>
                <a:ea typeface="Calibri"/>
                <a:cs typeface="Calibri"/>
                <a:sym typeface="Calibri"/>
              </a:rPr>
              <a:t>Futuras palabras reservadas:</a:t>
            </a:r>
          </a:p>
        </p:txBody>
      </p:sp>
      <p:sp>
        <p:nvSpPr>
          <p:cNvPr id="170" name="Shape 170"/>
          <p:cNvSpPr txBox="1"/>
          <p:nvPr>
            <p:ph idx="1" type="body"/>
          </p:nvPr>
        </p:nvSpPr>
        <p:spPr>
          <a:xfrm>
            <a:off x="1259632" y="1428736"/>
            <a:ext cx="7427167" cy="469742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Class                              Implements</a:t>
            </a: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Enum                            Interface</a:t>
            </a: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Export                           Package</a:t>
            </a: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Extends                         Private</a:t>
            </a: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Import                           Protected</a:t>
            </a: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Super                             Public</a:t>
            </a:r>
          </a:p>
          <a:p>
            <a:pPr indent="-342900" lvl="0" marL="342900" marR="0" rtl="0" algn="l">
              <a:lnSpc>
                <a:spcPct val="100000"/>
              </a:lnSpc>
              <a:spcBef>
                <a:spcPts val="64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Static                              Yield</a:t>
            </a:r>
          </a:p>
          <a:p>
            <a:pPr indent="-3429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0" y="274637"/>
            <a:ext cx="9144000" cy="634081"/>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rgbClr val="703203"/>
                </a:solidFill>
                <a:latin typeface="Calibri"/>
                <a:ea typeface="Calibri"/>
                <a:cs typeface="Calibri"/>
                <a:sym typeface="Calibri"/>
              </a:rPr>
              <a:t>Lista de eventos</a:t>
            </a:r>
          </a:p>
        </p:txBody>
      </p:sp>
      <p:sp>
        <p:nvSpPr>
          <p:cNvPr id="176" name="Shape 176"/>
          <p:cNvSpPr txBox="1"/>
          <p:nvPr>
            <p:ph idx="1" type="body"/>
          </p:nvPr>
        </p:nvSpPr>
        <p:spPr>
          <a:xfrm>
            <a:off x="971600" y="1124744"/>
            <a:ext cx="8172399" cy="5733256"/>
          </a:xfrm>
          <a:prstGeom prst="rect">
            <a:avLst/>
          </a:prstGeom>
          <a:noFill/>
          <a:ln>
            <a:noFill/>
          </a:ln>
        </p:spPr>
        <p:txBody>
          <a:bodyPr anchorCtr="0" anchor="t" bIns="45700" lIns="91425" rIns="91425" tIns="45700">
            <a:noAutofit/>
          </a:bodyPr>
          <a:lstStyle/>
          <a:p>
            <a:pPr indent="-342900" lvl="0" marL="342900" marR="0" rtl="0" algn="ctr">
              <a:lnSpc>
                <a:spcPct val="80000"/>
              </a:lnSpc>
              <a:spcBef>
                <a:spcPts val="0"/>
              </a:spcBef>
              <a:buClr>
                <a:schemeClr val="dk1"/>
              </a:buClr>
              <a:buSzPct val="25000"/>
              <a:buFont typeface="Noto Symbol"/>
              <a:buNone/>
            </a:pPr>
            <a:r>
              <a:rPr b="1" baseline="0" i="0" lang="es-CR" sz="2000" u="none" cap="none" strike="noStrike">
                <a:solidFill>
                  <a:srgbClr val="703203"/>
                </a:solidFill>
                <a:latin typeface="Calibri"/>
                <a:ea typeface="Calibri"/>
                <a:cs typeface="Calibri"/>
                <a:sym typeface="Calibri"/>
              </a:rPr>
              <a:t>Nombre con prefijo on:  </a:t>
            </a:r>
          </a:p>
          <a:p>
            <a:pPr indent="-342900" lvl="0" marL="342900" marR="0" rtl="0" algn="l">
              <a:lnSpc>
                <a:spcPct val="80000"/>
              </a:lnSpc>
              <a:spcBef>
                <a:spcPts val="0"/>
              </a:spcBef>
              <a:buClr>
                <a:schemeClr val="dk1"/>
              </a:buClr>
              <a:buFont typeface="Noto Symbol"/>
              <a:buNone/>
            </a:pPr>
            <a:r>
              <a:t/>
            </a:r>
            <a:endParaRPr b="1" baseline="0" i="0" sz="2000" u="none" cap="none" strike="noStrike">
              <a:solidFill>
                <a:srgbClr val="703203"/>
              </a:solidFill>
              <a:latin typeface="Calibri"/>
              <a:ea typeface="Calibri"/>
              <a:cs typeface="Calibri"/>
              <a:sym typeface="Calibri"/>
            </a:endParaRPr>
          </a:p>
          <a:p>
            <a:pPr indent="-342900" lvl="0" marL="342900" marR="0" rtl="0" algn="l">
              <a:lnSpc>
                <a:spcPct val="80000"/>
              </a:lnSpc>
              <a:spcBef>
                <a:spcPts val="0"/>
              </a:spcBef>
              <a:buClr>
                <a:schemeClr val="dk1"/>
              </a:buClr>
              <a:buSzPct val="25000"/>
              <a:buFont typeface="Noto Symbol"/>
              <a:buNone/>
            </a:pPr>
            <a:r>
              <a:rPr b="1" baseline="0" i="0" lang="es-CR" sz="2400" u="none" cap="none" strike="noStrike">
                <a:solidFill>
                  <a:srgbClr val="703203"/>
                </a:solidFill>
                <a:latin typeface="Calibri"/>
                <a:ea typeface="Calibri"/>
                <a:cs typeface="Calibri"/>
                <a:sym typeface="Calibri"/>
              </a:rPr>
              <a:t>Relacionados con el ratón:</a:t>
            </a:r>
          </a:p>
          <a:p>
            <a:pPr indent="-342900" lvl="0" marL="342900" marR="0" rtl="0" algn="l">
              <a:lnSpc>
                <a:spcPct val="80000"/>
              </a:lnSpc>
              <a:spcBef>
                <a:spcPts val="418"/>
              </a:spcBef>
              <a:buClr>
                <a:schemeClr val="dk1"/>
              </a:buClr>
              <a:buFont typeface="Arial"/>
              <a:buNone/>
            </a:pPr>
            <a:r>
              <a:t/>
            </a:r>
            <a:endParaRPr b="1" baseline="0" i="0" sz="2100" u="none" cap="none" strike="noStrike">
              <a:solidFill>
                <a:schemeClr val="dk1"/>
              </a:solidFill>
              <a:latin typeface="Calibri"/>
              <a:ea typeface="Calibri"/>
              <a:cs typeface="Calibri"/>
              <a:sym typeface="Calibri"/>
            </a:endParaRPr>
          </a:p>
          <a:p>
            <a:pPr indent="0" lvl="0" marL="0" marR="0" rtl="0" algn="l">
              <a:lnSpc>
                <a:spcPct val="80000"/>
              </a:lnSpc>
              <a:spcBef>
                <a:spcPts val="420"/>
              </a:spcBef>
              <a:buClr>
                <a:schemeClr val="dk1"/>
              </a:buClr>
              <a:buSzPct val="25000"/>
              <a:buFont typeface="Arial"/>
              <a:buNone/>
            </a:pPr>
            <a:r>
              <a:rPr b="1" baseline="0" i="0" lang="es-CR" sz="2100" u="none" cap="none" strike="noStrike">
                <a:solidFill>
                  <a:srgbClr val="703203"/>
                </a:solidFill>
                <a:latin typeface="Arial"/>
                <a:ea typeface="Arial"/>
                <a:cs typeface="Arial"/>
                <a:sym typeface="Arial"/>
              </a:rPr>
              <a:t>Onclick: </a:t>
            </a:r>
            <a:r>
              <a:rPr b="0" baseline="0" i="0" lang="es-CR" sz="2100" u="none" cap="none" strike="noStrike">
                <a:solidFill>
                  <a:schemeClr val="dk1"/>
                </a:solidFill>
                <a:latin typeface="Calibri"/>
                <a:ea typeface="Calibri"/>
                <a:cs typeface="Calibri"/>
                <a:sym typeface="Calibri"/>
              </a:rPr>
              <a:t>Click sobre un elemento.</a:t>
            </a:r>
          </a:p>
          <a:p>
            <a:pPr indent="-342900" lvl="0" marL="342900" marR="0" rtl="0" algn="l">
              <a:lnSpc>
                <a:spcPct val="80000"/>
              </a:lnSpc>
              <a:spcBef>
                <a:spcPts val="42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0" lvl="0" marL="0" marR="0" rtl="0" algn="l">
              <a:lnSpc>
                <a:spcPct val="80000"/>
              </a:lnSpc>
              <a:spcBef>
                <a:spcPts val="420"/>
              </a:spcBef>
              <a:buClr>
                <a:schemeClr val="dk1"/>
              </a:buClr>
              <a:buSzPct val="25000"/>
              <a:buFont typeface="Arial"/>
              <a:buNone/>
            </a:pPr>
            <a:r>
              <a:rPr b="1" baseline="0" i="0" lang="es-CR" sz="2100" u="none" cap="none" strike="noStrike">
                <a:solidFill>
                  <a:srgbClr val="703203"/>
                </a:solidFill>
                <a:latin typeface="Arial"/>
                <a:ea typeface="Arial"/>
                <a:cs typeface="Arial"/>
                <a:sym typeface="Arial"/>
              </a:rPr>
              <a:t>Ondblclick: </a:t>
            </a:r>
            <a:r>
              <a:rPr b="0" baseline="0" i="0" lang="es-CR" sz="2100" u="none" cap="none" strike="noStrike">
                <a:solidFill>
                  <a:schemeClr val="dk1"/>
                </a:solidFill>
                <a:latin typeface="Calibri"/>
                <a:ea typeface="Calibri"/>
                <a:cs typeface="Calibri"/>
                <a:sym typeface="Calibri"/>
              </a:rPr>
              <a:t>Doble click sobre un elemento.</a:t>
            </a:r>
          </a:p>
          <a:p>
            <a:pPr indent="-342900" lvl="0" marL="342900" marR="0" rtl="0" algn="l">
              <a:lnSpc>
                <a:spcPct val="80000"/>
              </a:lnSpc>
              <a:spcBef>
                <a:spcPts val="42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0" lvl="0" marL="0" marR="0" rtl="0" algn="l">
              <a:lnSpc>
                <a:spcPct val="80000"/>
              </a:lnSpc>
              <a:spcBef>
                <a:spcPts val="420"/>
              </a:spcBef>
              <a:buClr>
                <a:schemeClr val="dk1"/>
              </a:buClr>
              <a:buSzPct val="25000"/>
              <a:buFont typeface="Arial"/>
              <a:buNone/>
            </a:pPr>
            <a:r>
              <a:rPr b="1" baseline="0" i="0" lang="es-CR" sz="2100" u="none" cap="none" strike="noStrike">
                <a:solidFill>
                  <a:srgbClr val="703203"/>
                </a:solidFill>
                <a:latin typeface="Arial"/>
                <a:ea typeface="Arial"/>
                <a:cs typeface="Arial"/>
                <a:sym typeface="Arial"/>
              </a:rPr>
              <a:t>Onmousedown: </a:t>
            </a:r>
            <a:r>
              <a:rPr b="0" baseline="0" i="0" lang="es-CR" sz="2100" u="none" cap="none" strike="noStrike">
                <a:solidFill>
                  <a:schemeClr val="dk1"/>
                </a:solidFill>
                <a:latin typeface="Calibri"/>
                <a:ea typeface="Calibri"/>
                <a:cs typeface="Calibri"/>
                <a:sym typeface="Calibri"/>
              </a:rPr>
              <a:t>Se pulsa un botón del ratón sobre un elemento.</a:t>
            </a:r>
          </a:p>
          <a:p>
            <a:pPr indent="-342900" lvl="0" marL="342900" marR="0" rtl="0" algn="l">
              <a:lnSpc>
                <a:spcPct val="80000"/>
              </a:lnSpc>
              <a:spcBef>
                <a:spcPts val="42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0" lvl="0" marL="0" marR="0" rtl="0" algn="l">
              <a:lnSpc>
                <a:spcPct val="80000"/>
              </a:lnSpc>
              <a:spcBef>
                <a:spcPts val="420"/>
              </a:spcBef>
              <a:buClr>
                <a:schemeClr val="dk1"/>
              </a:buClr>
              <a:buSzPct val="25000"/>
              <a:buFont typeface="Arial"/>
              <a:buNone/>
            </a:pPr>
            <a:r>
              <a:rPr b="1" baseline="0" i="0" lang="es-CR" sz="2100" u="none" cap="none" strike="noStrike">
                <a:solidFill>
                  <a:srgbClr val="703203"/>
                </a:solidFill>
                <a:latin typeface="Arial"/>
                <a:ea typeface="Arial"/>
                <a:cs typeface="Arial"/>
                <a:sym typeface="Arial"/>
              </a:rPr>
              <a:t>Onmouseenter: </a:t>
            </a:r>
            <a:r>
              <a:rPr b="0" baseline="0" i="0" lang="es-CR" sz="2100" u="none" cap="none" strike="noStrike">
                <a:solidFill>
                  <a:schemeClr val="dk1"/>
                </a:solidFill>
                <a:latin typeface="Calibri"/>
                <a:ea typeface="Calibri"/>
                <a:cs typeface="Calibri"/>
                <a:sym typeface="Calibri"/>
              </a:rPr>
              <a:t>El puntero del ratón entra en el área de un elemento</a:t>
            </a:r>
            <a:r>
              <a:rPr b="0" baseline="0" i="0" lang="es-CR" sz="1500" u="none" cap="none" strike="noStrike">
                <a:solidFill>
                  <a:schemeClr val="dk1"/>
                </a:solidFill>
                <a:latin typeface="Calibri"/>
                <a:ea typeface="Calibri"/>
                <a:cs typeface="Calibri"/>
                <a:sym typeface="Calibri"/>
              </a:rPr>
              <a:t>.</a:t>
            </a:r>
          </a:p>
          <a:p>
            <a:pPr indent="-342900" lvl="0" marL="342900" marR="0" rtl="0" algn="l">
              <a:lnSpc>
                <a:spcPct val="80000"/>
              </a:lnSpc>
              <a:spcBef>
                <a:spcPts val="420"/>
              </a:spcBef>
              <a:buClr>
                <a:schemeClr val="dk1"/>
              </a:buClr>
              <a:buFont typeface="Arial"/>
              <a:buNone/>
            </a:pPr>
            <a:r>
              <a:t/>
            </a:r>
            <a:endParaRPr b="0" baseline="0" i="0" sz="1500" u="none" cap="none" strike="noStrike">
              <a:solidFill>
                <a:schemeClr val="dk1"/>
              </a:solidFill>
              <a:latin typeface="Calibri"/>
              <a:ea typeface="Calibri"/>
              <a:cs typeface="Calibri"/>
              <a:sym typeface="Calibri"/>
            </a:endParaRPr>
          </a:p>
          <a:p>
            <a:pPr indent="-342900" lvl="0" marL="342900" marR="0" rtl="0" algn="l">
              <a:lnSpc>
                <a:spcPct val="80000"/>
              </a:lnSpc>
              <a:spcBef>
                <a:spcPts val="420"/>
              </a:spcBef>
              <a:buClr>
                <a:schemeClr val="dk1"/>
              </a:buClr>
              <a:buFont typeface="Arial"/>
              <a:buNone/>
            </a:pPr>
            <a:r>
              <a:t/>
            </a:r>
            <a:endParaRPr b="0" baseline="0" i="0" sz="1500" u="none" cap="none" strike="noStrike">
              <a:solidFill>
                <a:schemeClr val="dk1"/>
              </a:solidFill>
              <a:latin typeface="Calibri"/>
              <a:ea typeface="Calibri"/>
              <a:cs typeface="Calibri"/>
              <a:sym typeface="Calibri"/>
            </a:endParaRPr>
          </a:p>
          <a:p>
            <a:pPr indent="-342900" lvl="0" marL="342900" marR="0" rtl="0" algn="l">
              <a:lnSpc>
                <a:spcPct val="90000"/>
              </a:lnSpc>
              <a:spcBef>
                <a:spcPts val="0"/>
              </a:spcBef>
              <a:buClr>
                <a:schemeClr val="dk1"/>
              </a:buClr>
              <a:buSzPct val="25000"/>
              <a:buFont typeface="Noto Symbol"/>
              <a:buNone/>
            </a:pPr>
            <a:r>
              <a:rPr b="0" baseline="0" i="0" lang="es-CR" sz="2100" u="none" cap="none" strike="noStrike">
                <a:solidFill>
                  <a:srgbClr val="703203"/>
                </a:solidFill>
                <a:latin typeface="Arial"/>
                <a:ea typeface="Arial"/>
                <a:cs typeface="Arial"/>
                <a:sym typeface="Arial"/>
              </a:rPr>
              <a:t>Onmousemove: </a:t>
            </a:r>
            <a:r>
              <a:rPr b="0" baseline="0" i="0" lang="es-CR" sz="2100" u="none" cap="none" strike="noStrike">
                <a:solidFill>
                  <a:schemeClr val="dk1"/>
                </a:solidFill>
                <a:latin typeface="Calibri"/>
                <a:ea typeface="Calibri"/>
                <a:cs typeface="Calibri"/>
                <a:sym typeface="Calibri"/>
              </a:rPr>
              <a:t>El puntero del ratón se está moviendo sobre el área de un elemento.</a:t>
            </a:r>
          </a:p>
          <a:p>
            <a:pPr indent="-342900" lvl="0" marL="342900" marR="0" rtl="0" algn="l">
              <a:lnSpc>
                <a:spcPct val="80000"/>
              </a:lnSpc>
              <a:spcBef>
                <a:spcPts val="420"/>
              </a:spcBef>
              <a:buClr>
                <a:schemeClr val="dk1"/>
              </a:buClr>
              <a:buFont typeface="Arial"/>
              <a:buNone/>
            </a:pPr>
            <a:r>
              <a:t/>
            </a:r>
            <a:endParaRPr b="0" baseline="0" i="0" sz="1500" u="none" cap="none" strike="noStrike">
              <a:solidFill>
                <a:schemeClr val="dk1"/>
              </a:solidFill>
              <a:latin typeface="Calibri"/>
              <a:ea typeface="Calibri"/>
              <a:cs typeface="Calibri"/>
              <a:sym typeface="Calibri"/>
            </a:endParaRPr>
          </a:p>
          <a:p>
            <a:pPr indent="-342900" lvl="0" marL="342900" marR="0" rtl="0" algn="l">
              <a:lnSpc>
                <a:spcPct val="80000"/>
              </a:lnSpc>
              <a:spcBef>
                <a:spcPts val="304"/>
              </a:spcBef>
              <a:buClr>
                <a:schemeClr val="dk1"/>
              </a:buClr>
              <a:buFont typeface="Arial"/>
              <a:buNone/>
            </a:pPr>
            <a:r>
              <a:t/>
            </a:r>
            <a:endParaRPr b="1" baseline="0" i="0" sz="1500" u="none" cap="none" strike="noStrike">
              <a:solidFill>
                <a:schemeClr val="dk1"/>
              </a:solidFill>
              <a:latin typeface="Calibri"/>
              <a:ea typeface="Calibri"/>
              <a:cs typeface="Calibri"/>
              <a:sym typeface="Calibri"/>
            </a:endParaRPr>
          </a:p>
          <a:p>
            <a:pPr indent="-254000" lvl="0" marL="342900" marR="0" rtl="0" algn="l">
              <a:lnSpc>
                <a:spcPct val="80000"/>
              </a:lnSpc>
              <a:spcBef>
                <a:spcPts val="304"/>
              </a:spcBef>
              <a:buClr>
                <a:schemeClr val="dk1"/>
              </a:buClr>
              <a:buFont typeface="Arial"/>
              <a:buNone/>
            </a:pPr>
            <a:r>
              <a:t/>
            </a:r>
            <a:endParaRPr b="0" baseline="0" i="0" sz="15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971600" y="332656"/>
            <a:ext cx="8172399" cy="5793507"/>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buClr>
                <a:schemeClr val="dk1"/>
              </a:buClr>
              <a:buFont typeface="Arial"/>
              <a:buNone/>
            </a:pPr>
            <a:r>
              <a:t/>
            </a:r>
            <a:endParaRPr b="1"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SzPct val="25000"/>
              <a:buFont typeface="Arial"/>
              <a:buNone/>
            </a:pPr>
            <a:r>
              <a:rPr b="1" baseline="0" i="0" lang="es-CR" sz="2100" u="none" cap="none" strike="noStrike">
                <a:solidFill>
                  <a:srgbClr val="703203"/>
                </a:solidFill>
                <a:latin typeface="Arial"/>
                <a:ea typeface="Arial"/>
                <a:cs typeface="Arial"/>
                <a:sym typeface="Arial"/>
              </a:rPr>
              <a:t>Onmouseup: </a:t>
            </a:r>
            <a:r>
              <a:rPr b="0" baseline="0" i="0" lang="es-CR" sz="2100" u="none" cap="none" strike="noStrike">
                <a:solidFill>
                  <a:schemeClr val="dk1"/>
                </a:solidFill>
                <a:latin typeface="Calibri"/>
                <a:ea typeface="Calibri"/>
                <a:cs typeface="Calibri"/>
                <a:sym typeface="Calibri"/>
              </a:rPr>
              <a:t>Un botón del ratón se libera estando sobre un elemento</a:t>
            </a:r>
          </a:p>
          <a:p>
            <a:pPr indent="-342900" lvl="0" marL="342900" marR="0" rtl="0" algn="l">
              <a:lnSpc>
                <a:spcPct val="90000"/>
              </a:lnSpc>
              <a:spcBef>
                <a:spcPts val="54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Font typeface="Arial"/>
              <a:buNone/>
            </a:pPr>
            <a:r>
              <a:t/>
            </a:r>
            <a:endParaRPr b="1"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SzPct val="25000"/>
              <a:buFont typeface="Arial"/>
              <a:buNone/>
            </a:pPr>
            <a:r>
              <a:rPr b="1" baseline="0" i="0" lang="es-CR" sz="2100" u="none" cap="none" strike="noStrike">
                <a:solidFill>
                  <a:srgbClr val="703203"/>
                </a:solidFill>
                <a:latin typeface="Arial"/>
                <a:ea typeface="Arial"/>
                <a:cs typeface="Arial"/>
                <a:sym typeface="Arial"/>
              </a:rPr>
              <a:t>Contextmenu</a:t>
            </a:r>
            <a:r>
              <a:rPr b="1" baseline="0" i="0" lang="es-CR" sz="2100" u="none" cap="none" strike="noStrike">
                <a:solidFill>
                  <a:schemeClr val="dk1"/>
                </a:solidFill>
                <a:latin typeface="Calibri"/>
                <a:ea typeface="Calibri"/>
                <a:cs typeface="Calibri"/>
                <a:sym typeface="Calibri"/>
              </a:rPr>
              <a:t>: </a:t>
            </a:r>
            <a:r>
              <a:rPr b="0" baseline="0" i="0" lang="es-CR" sz="2100" u="none" cap="none" strike="noStrike">
                <a:solidFill>
                  <a:schemeClr val="dk1"/>
                </a:solidFill>
                <a:latin typeface="Calibri"/>
                <a:ea typeface="Calibri"/>
                <a:cs typeface="Calibri"/>
                <a:sym typeface="Calibri"/>
              </a:rPr>
              <a:t>Se pulsa el botón derecho del ratón (antes de que aparezca el menú contextual)</a:t>
            </a:r>
          </a:p>
          <a:p>
            <a:pPr indent="-342900" lvl="0" marL="342900" marR="0" rtl="0" algn="l">
              <a:lnSpc>
                <a:spcPct val="90000"/>
              </a:lnSpc>
              <a:spcBef>
                <a:spcPts val="54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SzPct val="25000"/>
              <a:buFont typeface="Noto Symbol"/>
              <a:buNone/>
            </a:pPr>
            <a:r>
              <a:rPr b="0" baseline="0" i="0" lang="es-CR" sz="2100" u="none" cap="none" strike="noStrike">
                <a:solidFill>
                  <a:srgbClr val="703203"/>
                </a:solidFill>
                <a:latin typeface="Arial"/>
                <a:ea typeface="Arial"/>
                <a:cs typeface="Arial"/>
                <a:sym typeface="Arial"/>
              </a:rPr>
              <a:t>Onmouseleave</a:t>
            </a:r>
            <a:r>
              <a:rPr b="0" baseline="0" i="0" lang="es-CR" sz="2100" u="none" cap="none" strike="noStrike">
                <a:solidFill>
                  <a:schemeClr val="dk1"/>
                </a:solidFill>
                <a:latin typeface="Calibri"/>
                <a:ea typeface="Calibri"/>
                <a:cs typeface="Calibri"/>
                <a:sym typeface="Calibri"/>
              </a:rPr>
              <a:t>: El puntero del ratón sale del área de un elemento.</a:t>
            </a:r>
          </a:p>
          <a:p>
            <a:pPr indent="-342900" lvl="0" marL="342900" marR="0" rtl="0" algn="l">
              <a:lnSpc>
                <a:spcPct val="90000"/>
              </a:lnSpc>
              <a:spcBef>
                <a:spcPts val="540"/>
              </a:spcBef>
              <a:buClr>
                <a:schemeClr val="dk1"/>
              </a:buClr>
              <a:buFont typeface="Noto Symbol"/>
              <a:buNone/>
            </a:pPr>
            <a:r>
              <a:t/>
            </a:r>
            <a:endParaRPr b="0"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Font typeface="Noto Symbol"/>
              <a:buNone/>
            </a:pPr>
            <a:r>
              <a:t/>
            </a:r>
            <a:endParaRPr b="0" baseline="0" i="0" sz="21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buClr>
                <a:schemeClr val="dk1"/>
              </a:buClr>
              <a:buSzPct val="25000"/>
              <a:buFont typeface="Noto Symbol"/>
              <a:buNone/>
            </a:pPr>
            <a:r>
              <a:rPr b="0" baseline="0" i="0" lang="es-CR" sz="2100" u="none" cap="none" strike="noStrike">
                <a:solidFill>
                  <a:srgbClr val="703203"/>
                </a:solidFill>
                <a:latin typeface="Arial"/>
                <a:ea typeface="Arial"/>
                <a:cs typeface="Arial"/>
                <a:sym typeface="Arial"/>
              </a:rPr>
              <a:t>Onmouseout: </a:t>
            </a:r>
            <a:r>
              <a:rPr b="0" baseline="0" i="0" lang="es-CR" sz="2100" u="none" cap="none" strike="noStrike">
                <a:solidFill>
                  <a:schemeClr val="dk1"/>
                </a:solidFill>
                <a:latin typeface="Calibri"/>
                <a:ea typeface="Calibri"/>
                <a:cs typeface="Calibri"/>
                <a:sym typeface="Calibri"/>
              </a:rPr>
              <a:t>El puntero del ratón sale fuera del área del elemento o fuera de uno de sus hijos</a:t>
            </a:r>
          </a:p>
          <a:p>
            <a:pPr indent="-342900" lvl="0" marL="342900" marR="0" rtl="0" algn="l">
              <a:lnSpc>
                <a:spcPct val="90000"/>
              </a:lnSpc>
              <a:spcBef>
                <a:spcPts val="540"/>
              </a:spcBef>
              <a:buClr>
                <a:schemeClr val="dk1"/>
              </a:buClr>
              <a:buFont typeface="Arial"/>
              <a:buNone/>
            </a:pPr>
            <a:r>
              <a:t/>
            </a:r>
            <a:endParaRPr b="0" baseline="0" i="0" sz="2100" u="none" cap="none" strike="noStrike">
              <a:solidFill>
                <a:schemeClr val="dk1"/>
              </a:solidFill>
              <a:latin typeface="Calibri"/>
              <a:ea typeface="Calibri"/>
              <a:cs typeface="Calibri"/>
              <a:sym typeface="Calibri"/>
            </a:endParaRPr>
          </a:p>
          <a:p>
            <a:pPr indent="-177800" lvl="0" marL="342900" marR="0" rtl="0" algn="l">
              <a:lnSpc>
                <a:spcPct val="90000"/>
              </a:lnSpc>
              <a:spcBef>
                <a:spcPts val="544"/>
              </a:spcBef>
              <a:buClr>
                <a:schemeClr val="dk1"/>
              </a:buClr>
              <a:buFont typeface="Arial"/>
              <a:buNone/>
            </a:pPr>
            <a:r>
              <a:t/>
            </a:r>
            <a:endParaRPr b="1" baseline="0" i="0" sz="2700" u="none" cap="none" strike="noStrike">
              <a:solidFill>
                <a:schemeClr val="dk1"/>
              </a:solidFill>
              <a:latin typeface="Calibri"/>
              <a:ea typeface="Calibri"/>
              <a:cs typeface="Calibri"/>
              <a:sym typeface="Calibri"/>
            </a:endParaRPr>
          </a:p>
          <a:p>
            <a:pPr indent="-177800" lvl="0" marL="342900" marR="0" rtl="0" algn="l">
              <a:lnSpc>
                <a:spcPct val="90000"/>
              </a:lnSpc>
              <a:spcBef>
                <a:spcPts val="544"/>
              </a:spcBef>
              <a:buClr>
                <a:schemeClr val="dk1"/>
              </a:buClr>
              <a:buFont typeface="Arial"/>
              <a:buNone/>
            </a:pPr>
            <a:r>
              <a:t/>
            </a:r>
            <a:endParaRPr b="1" baseline="0" i="0" sz="2700" u="none" cap="none" strike="noStrike">
              <a:solidFill>
                <a:schemeClr val="dk1"/>
              </a:solidFill>
              <a:latin typeface="Calibri"/>
              <a:ea typeface="Calibri"/>
              <a:cs typeface="Calibri"/>
              <a:sym typeface="Calibri"/>
            </a:endParaRPr>
          </a:p>
          <a:p>
            <a:pPr indent="-177800" lvl="0" marL="342900" marR="0" rtl="0" algn="l">
              <a:lnSpc>
                <a:spcPct val="90000"/>
              </a:lnSpc>
              <a:spcBef>
                <a:spcPts val="544"/>
              </a:spcBef>
              <a:buClr>
                <a:schemeClr val="dk1"/>
              </a:buClr>
              <a:buFont typeface="Arial"/>
              <a:buNone/>
            </a:pPr>
            <a:r>
              <a:t/>
            </a:r>
            <a:endParaRPr b="0" baseline="0" i="0" sz="27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0" y="274637"/>
            <a:ext cx="91440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baseline="0" i="0" lang="es-CR" sz="3600" u="none" cap="none" strike="noStrike">
                <a:solidFill>
                  <a:srgbClr val="703203"/>
                </a:solidFill>
                <a:latin typeface="Calibri"/>
                <a:ea typeface="Calibri"/>
                <a:cs typeface="Calibri"/>
                <a:sym typeface="Calibri"/>
              </a:rPr>
              <a:t>Relacionados con el teclado</a:t>
            </a:r>
            <a:br>
              <a:rPr b="0" baseline="0" i="0" lang="es-CR" sz="3950" u="none" cap="none" strike="noStrike">
                <a:solidFill>
                  <a:schemeClr val="dk1"/>
                </a:solidFill>
                <a:latin typeface="Calibri"/>
                <a:ea typeface="Calibri"/>
                <a:cs typeface="Calibri"/>
                <a:sym typeface="Calibri"/>
              </a:rPr>
            </a:br>
          </a:p>
        </p:txBody>
      </p:sp>
      <p:sp>
        <p:nvSpPr>
          <p:cNvPr id="187" name="Shape 187"/>
          <p:cNvSpPr txBox="1"/>
          <p:nvPr>
            <p:ph idx="1" type="body"/>
          </p:nvPr>
        </p:nvSpPr>
        <p:spPr>
          <a:xfrm>
            <a:off x="971600" y="1618400"/>
            <a:ext cx="7962000" cy="46299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Onkeydown: </a:t>
            </a:r>
            <a:r>
              <a:rPr b="0" baseline="0" i="0" lang="es-CR" sz="2400" u="none" cap="none" strike="noStrike">
                <a:solidFill>
                  <a:schemeClr val="dk1"/>
                </a:solidFill>
                <a:latin typeface="Calibri"/>
                <a:ea typeface="Calibri"/>
                <a:cs typeface="Calibri"/>
                <a:sym typeface="Calibri"/>
              </a:rPr>
              <a:t>El usuario tiene pulsada una tecla (para elementos de formulario y body)</a:t>
            </a:r>
          </a:p>
          <a:p>
            <a:pPr indent="-342900" lvl="0" marL="342900" marR="0" rtl="0" algn="l">
              <a:lnSpc>
                <a:spcPct val="100000"/>
              </a:lnSpc>
              <a:spcBef>
                <a:spcPts val="64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Onkeypress: </a:t>
            </a:r>
            <a:r>
              <a:rPr b="0" baseline="0" i="0" lang="es-CR" sz="2400" u="none" cap="none" strike="noStrike">
                <a:solidFill>
                  <a:schemeClr val="dk1"/>
                </a:solidFill>
                <a:latin typeface="Calibri"/>
                <a:ea typeface="Calibri"/>
                <a:cs typeface="Calibri"/>
                <a:sym typeface="Calibri"/>
              </a:rPr>
              <a:t>El usuario pulsa una tecla (momento justo en que la pulsa) (para elementos de formulario y body)</a:t>
            </a: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rgbClr val="703203"/>
                </a:solidFill>
                <a:latin typeface="Calibri"/>
                <a:ea typeface="Calibri"/>
                <a:cs typeface="Calibri"/>
                <a:sym typeface="Calibri"/>
              </a:rPr>
              <a:t>Diferencia entre: Window.onload y document ready:</a:t>
            </a:r>
          </a:p>
        </p:txBody>
      </p:sp>
      <p:sp>
        <p:nvSpPr>
          <p:cNvPr id="193" name="Shape 193"/>
          <p:cNvSpPr txBox="1"/>
          <p:nvPr>
            <p:ph idx="1" type="body"/>
          </p:nvPr>
        </p:nvSpPr>
        <p:spPr>
          <a:xfrm>
            <a:off x="755575" y="1525925"/>
            <a:ext cx="8388299" cy="51434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dk1"/>
              </a:buClr>
              <a:buSzPct val="25000"/>
              <a:buFont typeface="Arial"/>
              <a:buNone/>
            </a:pPr>
            <a:r>
              <a:rPr b="0" baseline="0" i="0" lang="es-CR" sz="2200" u="none" cap="none" strike="noStrike">
                <a:solidFill>
                  <a:schemeClr val="dk1"/>
                </a:solidFill>
                <a:latin typeface="Calibri"/>
                <a:ea typeface="Calibri"/>
                <a:cs typeface="Calibri"/>
                <a:sym typeface="Calibri"/>
              </a:rPr>
              <a:t> </a:t>
            </a:r>
            <a:r>
              <a:rPr lang="es-CR" sz="2200">
                <a:latin typeface="Calibri"/>
                <a:ea typeface="Calibri"/>
                <a:cs typeface="Calibri"/>
                <a:sym typeface="Calibri"/>
              </a:rPr>
              <a:t>     </a:t>
            </a:r>
            <a:r>
              <a:rPr b="0" baseline="0" i="0" lang="es-CR" sz="2200" u="none" cap="none" strike="noStrike">
                <a:solidFill>
                  <a:schemeClr val="dk1"/>
                </a:solidFill>
                <a:latin typeface="Calibri"/>
                <a:ea typeface="Calibri"/>
                <a:cs typeface="Calibri"/>
                <a:sym typeface="Calibri"/>
              </a:rPr>
              <a:t>Document ready se produce después de que el documento HTML se ha cargado, mientras que el onload evento se produce más tarde, cuando también se ha cargado todo el contenido (por ejemplo, imágenes). </a:t>
            </a:r>
          </a:p>
          <a:p>
            <a:pPr indent="-342900" lvl="0" marL="342900" marR="0" rtl="0" algn="l">
              <a:lnSpc>
                <a:spcPct val="80000"/>
              </a:lnSpc>
              <a:spcBef>
                <a:spcPts val="430"/>
              </a:spcBef>
              <a:buClr>
                <a:schemeClr val="dk1"/>
              </a:buClr>
              <a:buSzPct val="25000"/>
              <a:buFont typeface="Arial"/>
              <a:buNone/>
            </a:pPr>
            <a:r>
              <a:rPr b="0" baseline="0" i="0" lang="es-CR" sz="2200" u="none" cap="none" strike="noStrike">
                <a:solidFill>
                  <a:schemeClr val="dk1"/>
                </a:solidFill>
                <a:latin typeface="Calibri"/>
                <a:ea typeface="Calibri"/>
                <a:cs typeface="Calibri"/>
                <a:sym typeface="Calibri"/>
              </a:rPr>
              <a:t>     El onload evento es un evento normal en el DOM, mientras que la ready de eventos es específica para jQuery. </a:t>
            </a:r>
          </a:p>
          <a:p>
            <a:pPr indent="-342900" lvl="0" marL="342900" marR="0" rtl="0" algn="l">
              <a:lnSpc>
                <a:spcPct val="80000"/>
              </a:lnSpc>
              <a:spcBef>
                <a:spcPts val="430"/>
              </a:spcBef>
              <a:buClr>
                <a:schemeClr val="dk1"/>
              </a:buClr>
              <a:buSzPct val="25000"/>
              <a:buFont typeface="Arial"/>
              <a:buNone/>
            </a:pPr>
            <a:r>
              <a:rPr b="0" baseline="0" i="0" lang="es-CR" sz="2200" u="none" cap="none" strike="noStrike">
                <a:solidFill>
                  <a:schemeClr val="dk1"/>
                </a:solidFill>
                <a:latin typeface="Calibri"/>
                <a:ea typeface="Calibri"/>
                <a:cs typeface="Calibri"/>
                <a:sym typeface="Calibri"/>
              </a:rPr>
              <a:t>     El propósito de la ready de eventos es que debe ocurrir tan pronto como sea posible después de que el documento se ha cargado, por lo que el código que añade funcionalidad a los elementos de la página no tiene que esperar a que todo el contenido se cargue.</a:t>
            </a:r>
          </a:p>
          <a:p>
            <a:pPr indent="-342900" lvl="0" marL="342900" marR="0" rtl="0" algn="l">
              <a:lnSpc>
                <a:spcPct val="80000"/>
              </a:lnSpc>
              <a:spcBef>
                <a:spcPts val="430"/>
              </a:spcBef>
              <a:buClr>
                <a:schemeClr val="dk1"/>
              </a:buClr>
              <a:buSzPct val="25000"/>
              <a:buFont typeface="Arial"/>
              <a:buNone/>
            </a:pPr>
            <a:r>
              <a:rPr b="0" baseline="0" i="0" lang="es-CR" sz="2200" u="none" cap="none" strike="noStrike">
                <a:solidFill>
                  <a:schemeClr val="dk1"/>
                </a:solidFill>
                <a:latin typeface="Calibri"/>
                <a:ea typeface="Calibri"/>
                <a:cs typeface="Calibri"/>
                <a:sym typeface="Calibri"/>
              </a:rPr>
              <a:t>      Otra diferencia entre los dos es que podemos tener más de un </a:t>
            </a:r>
            <a:r>
              <a:rPr b="0" baseline="0" i="0" lang="es-CR" sz="2200" u="none" cap="none" strike="noStrike">
                <a:solidFill>
                  <a:srgbClr val="703203"/>
                </a:solidFill>
                <a:latin typeface="Calibri"/>
                <a:ea typeface="Calibri"/>
                <a:cs typeface="Calibri"/>
                <a:sym typeface="Calibri"/>
              </a:rPr>
              <a:t>document.ready()</a:t>
            </a:r>
            <a:r>
              <a:rPr b="0" baseline="0" i="0" lang="es-CR" sz="2200" u="none" cap="none" strike="noStrike">
                <a:solidFill>
                  <a:schemeClr val="dk1"/>
                </a:solidFill>
                <a:latin typeface="Calibri"/>
                <a:ea typeface="Calibri"/>
                <a:cs typeface="Calibri"/>
                <a:sym typeface="Calibri"/>
              </a:rPr>
              <a:t> función en una página web, pero sólo un onload función.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rgbClr val="703203"/>
                </a:solidFill>
                <a:latin typeface="Calibri"/>
                <a:ea typeface="Calibri"/>
                <a:cs typeface="Calibri"/>
                <a:sym typeface="Calibri"/>
              </a:rPr>
              <a:t>Guardar funciones en una variable.</a:t>
            </a:r>
          </a:p>
        </p:txBody>
      </p:sp>
      <p:sp>
        <p:nvSpPr>
          <p:cNvPr id="199" name="Shape 199"/>
          <p:cNvSpPr txBox="1"/>
          <p:nvPr>
            <p:ph idx="1" type="body"/>
          </p:nvPr>
        </p:nvSpPr>
        <p:spPr>
          <a:xfrm>
            <a:off x="611560" y="1447800"/>
            <a:ext cx="8532440" cy="4800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SzPct val="25000"/>
              <a:buFont typeface="Arial"/>
              <a:buNone/>
            </a:pPr>
            <a:r>
              <a:rPr b="0" baseline="0" i="0" lang="es-CR" sz="3200" u="none" cap="none" strike="noStrike">
                <a:solidFill>
                  <a:schemeClr val="dk1"/>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Es posible porque en javaScript las funciones son de primer clase esto quiere decir que permite devolver funciones dentro de otra función y asignar funciones a variables. Esta variable seria de tipo función.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0" y="548679"/>
            <a:ext cx="9144000" cy="115212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chemeClr val="dk1"/>
                </a:solidFill>
                <a:latin typeface="Calibri"/>
                <a:ea typeface="Calibri"/>
                <a:cs typeface="Calibri"/>
                <a:sym typeface="Calibri"/>
              </a:rPr>
              <a:t>¿</a:t>
            </a:r>
            <a:r>
              <a:rPr b="0" baseline="0" i="0" lang="es-CR" sz="3600" u="none" cap="none" strike="noStrike">
                <a:solidFill>
                  <a:srgbClr val="562214"/>
                </a:solidFill>
                <a:latin typeface="Calibri"/>
                <a:ea typeface="Calibri"/>
                <a:cs typeface="Calibri"/>
                <a:sym typeface="Calibri"/>
              </a:rPr>
              <a:t>Qué</a:t>
            </a:r>
            <a:r>
              <a:rPr b="0" baseline="0" i="0" lang="es-CR" sz="3600" u="none" cap="none" strike="noStrike">
                <a:solidFill>
                  <a:schemeClr val="dk1"/>
                </a:solidFill>
                <a:latin typeface="Calibri"/>
                <a:ea typeface="Calibri"/>
                <a:cs typeface="Calibri"/>
                <a:sym typeface="Calibri"/>
              </a:rPr>
              <a:t> es JavaScript?</a:t>
            </a:r>
          </a:p>
        </p:txBody>
      </p:sp>
      <p:sp>
        <p:nvSpPr>
          <p:cNvPr id="103" name="Shape 103"/>
          <p:cNvSpPr txBox="1"/>
          <p:nvPr>
            <p:ph idx="1" type="body"/>
          </p:nvPr>
        </p:nvSpPr>
        <p:spPr>
          <a:xfrm>
            <a:off x="971600" y="2348880"/>
            <a:ext cx="8172399" cy="389951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Es un lenguaje de programación orientado a objetos,  es utilizado para crear eventos en páginas web.</a:t>
            </a: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476672"/>
            <a:ext cx="8229600" cy="122413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1" lang="es-CR" sz="3600" u="none" cap="none" strike="noStrike">
                <a:solidFill>
                  <a:srgbClr val="703203"/>
                </a:solidFill>
                <a:latin typeface="Calibri"/>
                <a:ea typeface="Calibri"/>
                <a:cs typeface="Calibri"/>
                <a:sym typeface="Calibri"/>
              </a:rPr>
              <a:t>Objeto Date:</a:t>
            </a:r>
            <a:br>
              <a:rPr b="0" baseline="0" i="1" lang="es-CR" sz="3950" u="none" cap="none" strike="noStrike">
                <a:solidFill>
                  <a:schemeClr val="dk1"/>
                </a:solidFill>
                <a:latin typeface="Calibri"/>
                <a:ea typeface="Calibri"/>
                <a:cs typeface="Calibri"/>
                <a:sym typeface="Calibri"/>
              </a:rPr>
            </a:br>
          </a:p>
        </p:txBody>
      </p:sp>
      <p:sp>
        <p:nvSpPr>
          <p:cNvPr id="205" name="Shape 205"/>
          <p:cNvSpPr txBox="1"/>
          <p:nvPr>
            <p:ph idx="1" type="body"/>
          </p:nvPr>
        </p:nvSpPr>
        <p:spPr>
          <a:xfrm>
            <a:off x="457200" y="2204864"/>
            <a:ext cx="8686800" cy="2376263"/>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objeto Date se utiliza para trabajar con fechas y horas.</a:t>
            </a:r>
          </a:p>
          <a:p>
            <a:pPr indent="-3429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0" y="476672"/>
            <a:ext cx="9144000" cy="415671"/>
          </a:xfrm>
          <a:prstGeom prst="rect">
            <a:avLst/>
          </a:prstGeom>
          <a:noFill/>
          <a:ln>
            <a:noFill/>
          </a:ln>
        </p:spPr>
        <p:txBody>
          <a:bodyPr anchorCtr="0" anchor="ctr" bIns="91425" lIns="91425" rIns="91425" tIns="91425">
            <a:noAutofit/>
          </a:bodyPr>
          <a:lstStyle/>
          <a:p>
            <a:pPr indent="0" lvl="0" marL="0" marR="0" rtl="0" algn="ctr">
              <a:spcBef>
                <a:spcPts val="0"/>
              </a:spcBef>
              <a:buClr>
                <a:srgbClr val="703203"/>
              </a:buClr>
              <a:buSzPct val="25000"/>
              <a:buFont typeface="Cabin"/>
              <a:buNone/>
            </a:pPr>
            <a:r>
              <a:rPr b="0" baseline="0" i="0" lang="es-CR" sz="3600" u="none" cap="none" strike="noStrike">
                <a:solidFill>
                  <a:srgbClr val="703203"/>
                </a:solidFill>
                <a:latin typeface="Cabin"/>
                <a:ea typeface="Cabin"/>
                <a:cs typeface="Cabin"/>
                <a:sym typeface="Cabin"/>
              </a:rPr>
              <a:t>Los objetos de la clase Date no tienen propiedades pero si un montón de métodos:</a:t>
            </a:r>
          </a:p>
        </p:txBody>
      </p:sp>
      <p:sp>
        <p:nvSpPr>
          <p:cNvPr id="211" name="Shape 211"/>
          <p:cNvSpPr txBox="1"/>
          <p:nvPr>
            <p:ph idx="1" type="body"/>
          </p:nvPr>
        </p:nvSpPr>
        <p:spPr>
          <a:xfrm>
            <a:off x="1435608" y="1556791"/>
            <a:ext cx="7498080" cy="4968551"/>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getDate()</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rgbClr val="313131"/>
                </a:solidFill>
                <a:latin typeface="Calibri"/>
                <a:ea typeface="Calibri"/>
                <a:cs typeface="Calibri"/>
                <a:sym typeface="Calibri"/>
              </a:rPr>
              <a:t>Devuelve el día del mes.</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getDay()</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rgbClr val="313131"/>
                </a:solidFill>
                <a:latin typeface="Calibri"/>
                <a:ea typeface="Calibri"/>
                <a:cs typeface="Calibri"/>
                <a:sym typeface="Calibri"/>
              </a:rPr>
              <a:t>Devuelve el día de la semana.</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getHours()</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rgbClr val="313131"/>
                </a:solidFill>
                <a:latin typeface="Calibri"/>
                <a:ea typeface="Calibri"/>
                <a:cs typeface="Calibri"/>
                <a:sym typeface="Calibri"/>
              </a:rPr>
              <a:t>Retorna la hora.</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getMinutes()</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rgbClr val="313131"/>
                </a:solidFill>
                <a:latin typeface="Calibri"/>
                <a:ea typeface="Calibri"/>
                <a:cs typeface="Calibri"/>
                <a:sym typeface="Calibri"/>
              </a:rPr>
              <a:t>Devuelve los minutos.</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getMonth()</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rgbClr val="313131"/>
                </a:solidFill>
                <a:latin typeface="Calibri"/>
                <a:ea typeface="Calibri"/>
                <a:cs typeface="Calibri"/>
                <a:sym typeface="Calibri"/>
              </a:rPr>
              <a:t>Devuelve el mes (atención al mes que empieza por 0).</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getSeconds()</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rgbClr val="313131"/>
                </a:solidFill>
                <a:latin typeface="Calibri"/>
                <a:ea typeface="Calibri"/>
                <a:cs typeface="Calibri"/>
                <a:sym typeface="Calibri"/>
              </a:rPr>
              <a:t>Devuelve los segundos.</a:t>
            </a:r>
          </a:p>
          <a:p>
            <a:pPr indent="-289560" lvl="0" marL="365760" marR="0" rtl="0" algn="l">
              <a:lnSpc>
                <a:spcPct val="100000"/>
              </a:lnSpc>
              <a:spcBef>
                <a:spcPts val="18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1043608" y="360125"/>
            <a:ext cx="7643192" cy="5766299"/>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getTime() </a:t>
            </a:r>
            <a:r>
              <a:rPr b="1" baseline="0" i="0" lang="es-CR" sz="2100" u="none" cap="none" strike="noStrike">
                <a:solidFill>
                  <a:schemeClr val="dk1"/>
                </a:solidFill>
                <a:latin typeface="Calibri"/>
                <a:ea typeface="Calibri"/>
                <a:cs typeface="Calibri"/>
                <a:sym typeface="Calibri"/>
              </a:rPr>
              <a:t>: </a:t>
            </a:r>
            <a:r>
              <a:rPr b="0" baseline="0" i="0" lang="es-CR" sz="2100" u="none" cap="none" strike="noStrike">
                <a:solidFill>
                  <a:schemeClr val="dk1"/>
                </a:solidFill>
                <a:latin typeface="Calibri"/>
                <a:ea typeface="Calibri"/>
                <a:cs typeface="Calibri"/>
                <a:sym typeface="Calibri"/>
              </a:rPr>
              <a:t>Devuelve los milisegundos transcurridos entre el día 1 de enero de 1970 y la fecha correspondiente al objeto al que se le pasa el mensaje.</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getYear() </a:t>
            </a:r>
            <a:r>
              <a:rPr b="0" baseline="0" i="0" lang="es-CR" sz="2100" u="none" cap="none" strike="noStrike">
                <a:solidFill>
                  <a:srgbClr val="703203"/>
                </a:solidFill>
                <a:latin typeface="Calibri"/>
                <a:ea typeface="Calibri"/>
                <a:cs typeface="Calibri"/>
                <a:sym typeface="Calibri"/>
              </a:rPr>
              <a:t>: </a:t>
            </a:r>
            <a:r>
              <a:rPr b="0" baseline="0" i="0" lang="es-CR" sz="2100" u="none" cap="none" strike="noStrike">
                <a:solidFill>
                  <a:schemeClr val="dk1"/>
                </a:solidFill>
                <a:latin typeface="Calibri"/>
                <a:ea typeface="Calibri"/>
                <a:cs typeface="Calibri"/>
                <a:sym typeface="Calibri"/>
              </a:rPr>
              <a:t>Retorna el año, al que se le ha restado 1900. Por ejemplo, para el 1995 retorna 95, para el 2005 retorna 105. Este método está obsoleto en Netscape a partir de la versión 1.3 de Javascript y ahora se utiliza </a:t>
            </a:r>
          </a:p>
          <a:p>
            <a:pPr indent="0" lvl="0" marL="0" marR="0" rtl="0" algn="l">
              <a:lnSpc>
                <a:spcPct val="160000"/>
              </a:lnSpc>
              <a:spcBef>
                <a:spcPts val="1800"/>
              </a:spcBef>
              <a:spcAft>
                <a:spcPts val="0"/>
              </a:spcAft>
              <a:buClr>
                <a:schemeClr val="dk1"/>
              </a:buClr>
              <a:buSzPct val="25000"/>
              <a:buFont typeface="Arial"/>
              <a:buNone/>
            </a:pPr>
            <a:r>
              <a:rPr b="1" baseline="0" i="0" lang="es-CR" sz="2100" u="none" cap="none" strike="noStrike">
                <a:solidFill>
                  <a:srgbClr val="703203"/>
                </a:solidFill>
                <a:latin typeface="Calibri"/>
                <a:ea typeface="Calibri"/>
                <a:cs typeface="Calibri"/>
                <a:sym typeface="Calibri"/>
              </a:rPr>
              <a:t>getFullYear() : </a:t>
            </a:r>
            <a:r>
              <a:rPr b="0" baseline="0" i="0" lang="es-CR" sz="2100" u="none" cap="none" strike="noStrike">
                <a:solidFill>
                  <a:schemeClr val="dk1"/>
                </a:solidFill>
                <a:latin typeface="Calibri"/>
                <a:ea typeface="Calibri"/>
                <a:cs typeface="Calibri"/>
                <a:sym typeface="Calibri"/>
              </a:rPr>
              <a:t>Retorna el año con todos los dígitos. Usar este método para estar seguros de que funcionará todo bien en fechas posteriores al año 2000.</a:t>
            </a:r>
          </a:p>
          <a:p>
            <a:pPr indent="-289560" lvl="0" marL="365760" marR="0" rtl="0" algn="l">
              <a:lnSpc>
                <a:spcPct val="100000"/>
              </a:lnSpc>
              <a:spcBef>
                <a:spcPts val="18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498176"/>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1" lang="es-CR" sz="3600" u="none" cap="none" strike="noStrike">
                <a:solidFill>
                  <a:srgbClr val="703203"/>
                </a:solidFill>
                <a:latin typeface="Calibri"/>
                <a:ea typeface="Calibri"/>
                <a:cs typeface="Calibri"/>
                <a:sym typeface="Calibri"/>
              </a:rPr>
              <a:t>Hay 4 formas de crear instancias de una fecha:</a:t>
            </a:r>
          </a:p>
        </p:txBody>
      </p:sp>
      <p:sp>
        <p:nvSpPr>
          <p:cNvPr id="222" name="Shape 222"/>
          <p:cNvSpPr txBox="1"/>
          <p:nvPr>
            <p:ph idx="1" type="body"/>
          </p:nvPr>
        </p:nvSpPr>
        <p:spPr>
          <a:xfrm>
            <a:off x="323529" y="1916832"/>
            <a:ext cx="8820470" cy="420933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a:t>
            </a:r>
            <a:r>
              <a:rPr b="0" baseline="0" i="1" lang="es-CR" sz="2400" u="none" cap="none" strike="noStrike">
                <a:solidFill>
                  <a:schemeClr val="dk1"/>
                </a:solidFill>
                <a:latin typeface="Calibri"/>
                <a:ea typeface="Calibri"/>
                <a:cs typeface="Calibri"/>
                <a:sym typeface="Calibri"/>
              </a:rPr>
              <a:t> Ejemplo:</a:t>
            </a:r>
          </a:p>
          <a:p>
            <a:pPr indent="-342900" lvl="0" marL="342900" marR="0" rtl="0" algn="l">
              <a:lnSpc>
                <a:spcPct val="100000"/>
              </a:lnSpc>
              <a:spcBef>
                <a:spcPts val="640"/>
              </a:spcBef>
              <a:buClr>
                <a:schemeClr val="dk1"/>
              </a:buClr>
              <a:buSzPct val="25000"/>
              <a:buFont typeface="Arial"/>
              <a:buNone/>
            </a:pPr>
            <a:r>
              <a:rPr b="0" baseline="0" i="1" lang="es-CR" sz="2400" u="none" cap="none" strike="noStrike">
                <a:solidFill>
                  <a:schemeClr val="dk1"/>
                </a:solidFill>
                <a:latin typeface="Calibri"/>
                <a:ea typeface="Calibri"/>
                <a:cs typeface="Calibri"/>
                <a:sym typeface="Calibri"/>
              </a:rPr>
              <a:t>          var d = new Date();</a:t>
            </a:r>
            <a:br>
              <a:rPr b="0" baseline="0" i="1" lang="es-CR" sz="2400" u="none" cap="none" strike="noStrike">
                <a:solidFill>
                  <a:schemeClr val="dk1"/>
                </a:solidFill>
                <a:latin typeface="Calibri"/>
                <a:ea typeface="Calibri"/>
                <a:cs typeface="Calibri"/>
                <a:sym typeface="Calibri"/>
              </a:rPr>
            </a:br>
            <a:r>
              <a:rPr b="0" baseline="0" i="1" lang="es-CR" sz="2400" u="none" cap="none" strike="noStrike">
                <a:solidFill>
                  <a:schemeClr val="dk1"/>
                </a:solidFill>
                <a:latin typeface="Calibri"/>
                <a:ea typeface="Calibri"/>
                <a:cs typeface="Calibri"/>
                <a:sym typeface="Calibri"/>
              </a:rPr>
              <a:t>     var d = new Date( milliseconds );</a:t>
            </a:r>
            <a:br>
              <a:rPr b="0" baseline="0" i="1" lang="es-CR" sz="2400" u="none" cap="none" strike="noStrike">
                <a:solidFill>
                  <a:schemeClr val="dk1"/>
                </a:solidFill>
                <a:latin typeface="Calibri"/>
                <a:ea typeface="Calibri"/>
                <a:cs typeface="Calibri"/>
                <a:sym typeface="Calibri"/>
              </a:rPr>
            </a:br>
            <a:r>
              <a:rPr b="0" baseline="0" i="1" lang="es-CR" sz="2400" u="none" cap="none" strike="noStrike">
                <a:solidFill>
                  <a:schemeClr val="dk1"/>
                </a:solidFill>
                <a:latin typeface="Calibri"/>
                <a:ea typeface="Calibri"/>
                <a:cs typeface="Calibri"/>
                <a:sym typeface="Calibri"/>
              </a:rPr>
              <a:t>     var d = new Date( dateString );</a:t>
            </a:r>
            <a:br>
              <a:rPr b="0" baseline="0" i="1" lang="es-CR" sz="2400" u="none" cap="none" strike="noStrike">
                <a:solidFill>
                  <a:schemeClr val="dk1"/>
                </a:solidFill>
                <a:latin typeface="Calibri"/>
                <a:ea typeface="Calibri"/>
                <a:cs typeface="Calibri"/>
                <a:sym typeface="Calibri"/>
              </a:rPr>
            </a:br>
            <a:r>
              <a:rPr b="0" baseline="0" i="1" lang="es-CR" sz="2400" u="none" cap="none" strike="noStrike">
                <a:solidFill>
                  <a:schemeClr val="dk1"/>
                </a:solidFill>
                <a:latin typeface="Calibri"/>
                <a:ea typeface="Calibri"/>
                <a:cs typeface="Calibri"/>
                <a:sym typeface="Calibri"/>
              </a:rPr>
              <a:t>     var d= new Date( year , month , day , hours , minutes , seconds ,</a:t>
            </a:r>
          </a:p>
          <a:p>
            <a:pPr indent="-342900" lvl="0" marL="342900" marR="0" rtl="0" algn="l">
              <a:lnSpc>
                <a:spcPct val="100000"/>
              </a:lnSpc>
              <a:spcBef>
                <a:spcPts val="640"/>
              </a:spcBef>
              <a:buClr>
                <a:schemeClr val="dk1"/>
              </a:buClr>
              <a:buSzPct val="25000"/>
              <a:buFont typeface="Arial"/>
              <a:buNone/>
            </a:pPr>
            <a:r>
              <a:rPr b="0" baseline="0" i="1" lang="es-CR" sz="2400" u="none" cap="none" strike="noStrike">
                <a:solidFill>
                  <a:schemeClr val="dk1"/>
                </a:solidFill>
                <a:latin typeface="Calibri"/>
                <a:ea typeface="Calibri"/>
                <a:cs typeface="Calibri"/>
                <a:sym typeface="Calibri"/>
              </a:rPr>
              <a:t>        milliseconds )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idx="1" type="body"/>
          </p:nvPr>
        </p:nvSpPr>
        <p:spPr>
          <a:xfrm>
            <a:off x="1435600" y="2060850"/>
            <a:ext cx="6610199" cy="4187700"/>
          </a:xfrm>
          <a:prstGeom prst="rect">
            <a:avLst/>
          </a:prstGeom>
          <a:noFill/>
          <a:ln>
            <a:noFill/>
          </a:ln>
        </p:spPr>
        <p:txBody>
          <a:bodyPr anchorCtr="0" anchor="t" bIns="45700" lIns="91425" rIns="91425" tIns="45700">
            <a:noAutofit/>
          </a:bodyPr>
          <a:lstStyle/>
          <a:p>
            <a:pPr indent="-289560" lvl="0" marL="365760" marR="0" rtl="0" algn="l">
              <a:lnSpc>
                <a:spcPct val="100000"/>
              </a:lnSpc>
              <a:spcBef>
                <a:spcPts val="0"/>
              </a:spcBef>
              <a:buClr>
                <a:schemeClr val="accent1"/>
              </a:buClr>
              <a:buSzPct val="25000"/>
              <a:buFont typeface="Noto Symbol"/>
              <a:buNone/>
            </a:pPr>
            <a:r>
              <a:rPr b="0" baseline="0" i="0" lang="es-CR" sz="8800" u="none" cap="none" strike="noStrike">
                <a:solidFill>
                  <a:srgbClr val="703203"/>
                </a:solidFill>
                <a:latin typeface="Arial"/>
                <a:ea typeface="Arial"/>
                <a:cs typeface="Arial"/>
                <a:sym typeface="Arial"/>
              </a:rPr>
              <a:t>     Métodos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idx="1" type="body"/>
          </p:nvPr>
        </p:nvSpPr>
        <p:spPr>
          <a:xfrm>
            <a:off x="971600" y="1340767"/>
            <a:ext cx="7715199" cy="4785580"/>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Método devuelve un booleano que indica si el objeto tiene la propiedad especificada.</a:t>
            </a: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ct val="25000"/>
              <a:buFont typeface="Noto Symbol"/>
              <a:buNone/>
            </a:pPr>
            <a:r>
              <a:rPr b="0" baseline="0" i="0" lang="es-CR" sz="2400" u="none" cap="none" strike="noStrike">
                <a:solidFill>
                  <a:srgbClr val="4D4E53"/>
                </a:solidFill>
                <a:latin typeface="Calibri"/>
                <a:ea typeface="Calibri"/>
                <a:cs typeface="Calibri"/>
                <a:sym typeface="Calibri"/>
              </a:rPr>
              <a:t>   o </a:t>
            </a:r>
            <a:r>
              <a:rPr b="0" baseline="0" i="0" lang="es-CR" sz="2400" u="none" cap="none" strike="noStrike">
                <a:solidFill>
                  <a:srgbClr val="A67F5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0077AA"/>
                </a:solidFill>
                <a:latin typeface="Calibri"/>
                <a:ea typeface="Calibri"/>
                <a:cs typeface="Calibri"/>
                <a:sym typeface="Calibri"/>
              </a:rPr>
              <a:t>new</a:t>
            </a:r>
            <a:r>
              <a:rPr b="0" baseline="0" i="0" lang="es-CR" sz="2400" u="none" cap="none" strike="noStrike">
                <a:solidFill>
                  <a:srgbClr val="4D4E53"/>
                </a:solidFill>
                <a:latin typeface="Calibri"/>
                <a:ea typeface="Calibri"/>
                <a:cs typeface="Calibri"/>
                <a:sym typeface="Calibri"/>
              </a:rPr>
              <a:t> Object</a:t>
            </a:r>
            <a:r>
              <a:rPr b="0" baseline="0" i="0" lang="es-CR" sz="2400" u="none" cap="none" strike="noStrike">
                <a:solidFill>
                  <a:srgbClr val="999999"/>
                </a:solidFill>
                <a:latin typeface="Calibri"/>
                <a:ea typeface="Calibri"/>
                <a:cs typeface="Calibri"/>
                <a:sym typeface="Calibri"/>
              </a:rPr>
              <a:t>();</a:t>
            </a: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prop </a:t>
            </a:r>
            <a:r>
              <a:rPr b="0" baseline="0" i="0" lang="es-CR" sz="2400" u="none" cap="none" strike="noStrike">
                <a:solidFill>
                  <a:srgbClr val="A67F5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669900"/>
                </a:solidFill>
                <a:latin typeface="Calibri"/>
                <a:ea typeface="Calibri"/>
                <a:cs typeface="Calibri"/>
                <a:sym typeface="Calibri"/>
              </a:rPr>
              <a:t>'exists'</a:t>
            </a:r>
            <a:r>
              <a:rPr b="0" baseline="0" i="0" lang="es-CR" sz="2400" u="none" cap="none" strike="noStrike">
                <a:solidFill>
                  <a:srgbClr val="999999"/>
                </a:solidFill>
                <a:latin typeface="Calibri"/>
                <a:ea typeface="Calibri"/>
                <a:cs typeface="Calibri"/>
                <a:sym typeface="Calibri"/>
              </a:rPr>
              <a:t>;</a:t>
            </a:r>
            <a:br>
              <a:rPr b="0" baseline="0" i="0" lang="es-CR" sz="2400" u="none" cap="none" strike="noStrike">
                <a:solidFill>
                  <a:srgbClr val="4D4E53"/>
                </a:solidFill>
                <a:latin typeface="Calibri"/>
                <a:ea typeface="Calibri"/>
                <a:cs typeface="Calibri"/>
                <a:sym typeface="Calibri"/>
              </a:rPr>
            </a:b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0077AA"/>
                </a:solidFill>
                <a:latin typeface="Calibri"/>
                <a:ea typeface="Calibri"/>
                <a:cs typeface="Calibri"/>
                <a:sym typeface="Calibri"/>
              </a:rPr>
              <a:t>function</a:t>
            </a: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DD4A68"/>
                </a:solidFill>
                <a:latin typeface="Calibri"/>
                <a:ea typeface="Calibri"/>
                <a:cs typeface="Calibri"/>
                <a:sym typeface="Calibri"/>
              </a:rPr>
              <a:t>changeO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999999"/>
                </a:solidFill>
                <a:latin typeface="Calibri"/>
                <a:ea typeface="Calibri"/>
                <a:cs typeface="Calibri"/>
                <a:sym typeface="Calibri"/>
              </a:rPr>
              <a:t>{</a:t>
            </a: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newprop </a:t>
            </a:r>
            <a:r>
              <a:rPr b="0" baseline="0" i="0" lang="es-CR" sz="2400" u="none" cap="none" strike="noStrike">
                <a:solidFill>
                  <a:srgbClr val="A67F5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 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prop</a:t>
            </a:r>
            <a:r>
              <a:rPr b="0" baseline="0" i="0" lang="es-CR" sz="2400" u="none" cap="none" strike="noStrike">
                <a:solidFill>
                  <a:srgbClr val="999999"/>
                </a:solidFill>
                <a:latin typeface="Calibri"/>
                <a:ea typeface="Calibri"/>
                <a:cs typeface="Calibri"/>
                <a:sym typeface="Calibri"/>
              </a:rPr>
              <a:t>;</a:t>
            </a: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0077AA"/>
                </a:solidFill>
                <a:latin typeface="Calibri"/>
                <a:ea typeface="Calibri"/>
                <a:cs typeface="Calibri"/>
                <a:sym typeface="Calibri"/>
              </a:rPr>
              <a:t>delete</a:t>
            </a:r>
            <a:r>
              <a:rPr b="0" baseline="0" i="0" lang="es-CR" sz="2400" u="none" cap="none" strike="noStrike">
                <a:solidFill>
                  <a:srgbClr val="4D4E53"/>
                </a:solidFill>
                <a:latin typeface="Calibri"/>
                <a:ea typeface="Calibri"/>
                <a:cs typeface="Calibri"/>
                <a:sym typeface="Calibri"/>
              </a:rPr>
              <a:t> 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prop</a:t>
            </a:r>
            <a:r>
              <a:rPr b="0" baseline="0" i="0" lang="es-CR" sz="2400" u="none" cap="none" strike="noStrike">
                <a:solidFill>
                  <a:srgbClr val="999999"/>
                </a:solidFill>
                <a:latin typeface="Calibri"/>
                <a:ea typeface="Calibri"/>
                <a:cs typeface="Calibri"/>
                <a:sym typeface="Calibri"/>
              </a:rPr>
              <a:t>;</a:t>
            </a: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999999"/>
                </a:solidFill>
                <a:latin typeface="Calibri"/>
                <a:ea typeface="Calibri"/>
                <a:cs typeface="Calibri"/>
                <a:sym typeface="Calibri"/>
              </a:rPr>
              <a:t>} </a:t>
            </a: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DD4A68"/>
                </a:solidFill>
                <a:latin typeface="Calibri"/>
                <a:ea typeface="Calibri"/>
                <a:cs typeface="Calibri"/>
                <a:sym typeface="Calibri"/>
              </a:rPr>
              <a:t>hasOwnProperty</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669900"/>
                </a:solidFill>
                <a:latin typeface="Calibri"/>
                <a:ea typeface="Calibri"/>
                <a:cs typeface="Calibri"/>
                <a:sym typeface="Calibri"/>
              </a:rPr>
              <a:t>'prop'</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708090"/>
                </a:solidFill>
                <a:latin typeface="Calibri"/>
                <a:ea typeface="Calibri"/>
                <a:cs typeface="Calibri"/>
                <a:sym typeface="Calibri"/>
              </a:rPr>
              <a:t>// returns true</a:t>
            </a:r>
            <a:br>
              <a:rPr b="0" baseline="0" i="0" lang="es-CR" sz="2400" u="none" cap="none" strike="noStrike">
                <a:solidFill>
                  <a:srgbClr val="708090"/>
                </a:solidFill>
                <a:latin typeface="Calibri"/>
                <a:ea typeface="Calibri"/>
                <a:cs typeface="Calibri"/>
                <a:sym typeface="Calibri"/>
              </a:rPr>
            </a:br>
            <a:r>
              <a:rPr b="0" baseline="0" i="0" lang="es-CR" sz="2400" u="none" cap="none" strike="noStrike">
                <a:solidFill>
                  <a:srgbClr val="708090"/>
                </a:solidFill>
                <a:latin typeface="Calibri"/>
                <a:ea typeface="Calibri"/>
                <a:cs typeface="Calibri"/>
                <a:sym typeface="Calibri"/>
              </a:rPr>
              <a:t>   </a:t>
            </a:r>
            <a:r>
              <a:rPr b="0" baseline="0" i="0" lang="es-CR" sz="2400" u="none" cap="none" strike="noStrike">
                <a:solidFill>
                  <a:srgbClr val="DD4A68"/>
                </a:solidFill>
                <a:latin typeface="Calibri"/>
                <a:ea typeface="Calibri"/>
                <a:cs typeface="Calibri"/>
                <a:sym typeface="Calibri"/>
              </a:rPr>
              <a:t>changeO</a:t>
            </a:r>
            <a:r>
              <a:rPr b="0" baseline="0" i="0" lang="es-CR" sz="2400" u="none" cap="none" strike="noStrike">
                <a:solidFill>
                  <a:srgbClr val="999999"/>
                </a:solidFill>
                <a:latin typeface="Calibri"/>
                <a:ea typeface="Calibri"/>
                <a:cs typeface="Calibri"/>
                <a:sym typeface="Calibri"/>
              </a:rPr>
              <a:t>();</a:t>
            </a:r>
            <a:br>
              <a:rPr b="0" baseline="0" i="0" lang="es-CR" sz="2400" u="none" cap="none" strike="noStrike">
                <a:solidFill>
                  <a:srgbClr val="4D4E53"/>
                </a:solidFill>
                <a:latin typeface="Calibri"/>
                <a:ea typeface="Calibri"/>
                <a:cs typeface="Calibri"/>
                <a:sym typeface="Calibri"/>
              </a:rPr>
            </a:br>
            <a:r>
              <a:rPr b="0" baseline="0" i="0" lang="es-CR" sz="2400" u="none" cap="none" strike="noStrike">
                <a:solidFill>
                  <a:srgbClr val="4D4E53"/>
                </a:solidFill>
                <a:latin typeface="Calibri"/>
                <a:ea typeface="Calibri"/>
                <a:cs typeface="Calibri"/>
                <a:sym typeface="Calibri"/>
              </a:rPr>
              <a:t>   o</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DD4A68"/>
                </a:solidFill>
                <a:latin typeface="Calibri"/>
                <a:ea typeface="Calibri"/>
                <a:cs typeface="Calibri"/>
                <a:sym typeface="Calibri"/>
              </a:rPr>
              <a:t>hasOwnProperty</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669900"/>
                </a:solidFill>
                <a:latin typeface="Calibri"/>
                <a:ea typeface="Calibri"/>
                <a:cs typeface="Calibri"/>
                <a:sym typeface="Calibri"/>
              </a:rPr>
              <a:t>'prop'</a:t>
            </a:r>
            <a:r>
              <a:rPr b="0" baseline="0" i="0" lang="es-CR" sz="2400" u="none" cap="none" strike="noStrike">
                <a:solidFill>
                  <a:srgbClr val="999999"/>
                </a:solidFill>
                <a:latin typeface="Calibri"/>
                <a:ea typeface="Calibri"/>
                <a:cs typeface="Calibri"/>
                <a:sym typeface="Calibri"/>
              </a:rPr>
              <a:t>);</a:t>
            </a: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708090"/>
                </a:solidFill>
                <a:latin typeface="Calibri"/>
                <a:ea typeface="Calibri"/>
                <a:cs typeface="Calibri"/>
                <a:sym typeface="Calibri"/>
              </a:rPr>
              <a:t>// returns false</a:t>
            </a:r>
          </a:p>
          <a:p>
            <a:pPr indent="0" lvl="0" marL="0" marR="0" rtl="0" algn="l">
              <a:lnSpc>
                <a:spcPct val="129545"/>
              </a:lnSpc>
              <a:spcBef>
                <a:spcPts val="1500"/>
              </a:spcBef>
              <a:spcAft>
                <a:spcPts val="0"/>
              </a:spcAft>
              <a:buClr>
                <a:schemeClr val="accent1"/>
              </a:buClr>
              <a:buFont typeface="Noto Symbol"/>
              <a:buNone/>
            </a:pPr>
            <a:r>
              <a:t/>
            </a:r>
            <a:endParaRPr b="0" baseline="0" i="0" sz="1100" u="none" cap="none" strike="noStrike">
              <a:solidFill>
                <a:srgbClr val="4D4E53"/>
              </a:solidFill>
              <a:latin typeface="Cabin"/>
              <a:ea typeface="Cabin"/>
              <a:cs typeface="Cabin"/>
              <a:sym typeface="Cabin"/>
            </a:endParaRPr>
          </a:p>
          <a:p>
            <a:pPr indent="-289560" lvl="0" marL="365760" marR="0" rtl="0" algn="l">
              <a:lnSpc>
                <a:spcPct val="100000"/>
              </a:lnSpc>
              <a:spcBef>
                <a:spcPts val="150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p:txBody>
      </p:sp>
      <p:sp>
        <p:nvSpPr>
          <p:cNvPr id="233" name="Shape 233"/>
          <p:cNvSpPr txBox="1"/>
          <p:nvPr/>
        </p:nvSpPr>
        <p:spPr>
          <a:xfrm>
            <a:off x="1547663" y="620687"/>
            <a:ext cx="7128792"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hasOwnProperty()</a:t>
            </a:r>
            <a:r>
              <a:rPr b="0" baseline="0" i="0" lang="es-CR" sz="3200" u="none" cap="none" strike="noStrike">
                <a:solidFill>
                  <a:srgbClr val="703203"/>
                </a:solidFill>
                <a:latin typeface="Calibri"/>
                <a:ea typeface="Calibri"/>
                <a:cs typeface="Calibri"/>
                <a:sym typeface="Calibri"/>
              </a:rPr>
              <a:t> ;</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0" y="332656"/>
            <a:ext cx="9144000" cy="792087"/>
          </a:xfrm>
          <a:prstGeom prst="rect">
            <a:avLst/>
          </a:prstGeom>
          <a:noFill/>
          <a:ln>
            <a:noFill/>
          </a:ln>
        </p:spPr>
        <p:txBody>
          <a:bodyPr anchorCtr="0" anchor="ctr" bIns="91425" lIns="91425" rIns="91425" tIns="91425">
            <a:noAutofit/>
          </a:bodyPr>
          <a:lstStyle/>
          <a:p>
            <a:pPr indent="0" lvl="0" marL="0" marR="0" rtl="0" algn="ctr">
              <a:spcBef>
                <a:spcPts val="0"/>
              </a:spcBef>
              <a:buClr>
                <a:srgbClr val="703203"/>
              </a:buClr>
              <a:buSzPct val="25000"/>
              <a:buFont typeface="Calibri"/>
              <a:buNone/>
            </a:pPr>
            <a:r>
              <a:rPr b="0" baseline="0" i="1" lang="es-CR" sz="3600" u="none" cap="none" strike="noStrike">
                <a:solidFill>
                  <a:srgbClr val="703203"/>
                </a:solidFill>
                <a:latin typeface="Calibri"/>
                <a:ea typeface="Calibri"/>
                <a:cs typeface="Calibri"/>
                <a:sym typeface="Calibri"/>
              </a:rPr>
              <a:t>toFixed:</a:t>
            </a:r>
            <a:br>
              <a:rPr b="0" baseline="0" i="0" lang="es-CR" sz="3600" u="none" cap="none" strike="noStrike">
                <a:solidFill>
                  <a:srgbClr val="703203"/>
                </a:solidFill>
                <a:latin typeface="Arial"/>
                <a:ea typeface="Arial"/>
                <a:cs typeface="Arial"/>
                <a:sym typeface="Arial"/>
              </a:rPr>
            </a:br>
          </a:p>
        </p:txBody>
      </p:sp>
      <p:sp>
        <p:nvSpPr>
          <p:cNvPr id="239" name="Shape 239"/>
          <p:cNvSpPr txBox="1"/>
          <p:nvPr>
            <p:ph idx="1" type="body"/>
          </p:nvPr>
        </p:nvSpPr>
        <p:spPr>
          <a:xfrm>
            <a:off x="1043608" y="908719"/>
            <a:ext cx="8100392" cy="5217705"/>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0" baseline="0" i="0" sz="1800" u="none" cap="none" strike="noStrike">
              <a:solidFill>
                <a:schemeClr val="dk1"/>
              </a:solidFill>
              <a:latin typeface="Cabin"/>
              <a:ea typeface="Cabin"/>
              <a:cs typeface="Cabin"/>
              <a:sym typeface="Cabin"/>
            </a:endParaRP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Mantiene un número con los decimales que pongamos entre los paréntesis a su vez los redondea.</a:t>
            </a:r>
          </a:p>
          <a:p>
            <a:pPr indent="-289560" lvl="0" marL="365760" marR="0" rtl="0" algn="l">
              <a:lnSpc>
                <a:spcPct val="100000"/>
              </a:lnSpc>
              <a:spcBef>
                <a:spcPts val="0"/>
              </a:spcBef>
              <a:buClr>
                <a:schemeClr val="accent1"/>
              </a:buClr>
              <a:buSzPct val="25000"/>
              <a:buFont typeface="Noto Symbol"/>
              <a:buNone/>
            </a:pPr>
            <a:r>
              <a:rPr b="0" baseline="0" i="0" lang="es-CR" sz="1800" u="none" cap="none" strike="noStrike">
                <a:solidFill>
                  <a:schemeClr val="dk1"/>
                </a:solidFill>
                <a:latin typeface="Cabin"/>
                <a:ea typeface="Cabin"/>
                <a:cs typeface="Cabin"/>
                <a:sym typeface="Cabin"/>
              </a:rPr>
              <a:t>  </a:t>
            </a:r>
          </a:p>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rgbClr val="C58C00"/>
                </a:solidFill>
                <a:latin typeface="Cabin"/>
                <a:ea typeface="Cabin"/>
                <a:cs typeface="Cabin"/>
                <a:sym typeface="Cabin"/>
              </a:rPr>
              <a:t>Ejemplo: </a:t>
            </a:r>
          </a:p>
          <a:p>
            <a:pPr indent="0" lvl="0" marL="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bin"/>
              <a:ea typeface="Cabin"/>
              <a:cs typeface="Cabin"/>
              <a:sym typeface="Cabin"/>
            </a:endParaRPr>
          </a:p>
          <a:p>
            <a:pPr indent="0" lvl="0" marL="0" marR="0" rtl="0" algn="l">
              <a:lnSpc>
                <a:spcPct val="100000"/>
              </a:lnSpc>
              <a:spcBef>
                <a:spcPts val="0"/>
              </a:spcBef>
              <a:buClr>
                <a:schemeClr val="accent1"/>
              </a:buClr>
              <a:buSzPct val="25000"/>
              <a:buFont typeface="Noto Symbol"/>
              <a:buNone/>
            </a:pPr>
            <a:r>
              <a:rPr b="0" baseline="0" i="0" lang="es-CR" sz="1800" u="none" cap="none" strike="noStrike">
                <a:solidFill>
                  <a:schemeClr val="dk1"/>
                </a:solidFill>
                <a:latin typeface="Cabin"/>
                <a:ea typeface="Cabin"/>
                <a:cs typeface="Cabin"/>
                <a:sym typeface="Cabin"/>
              </a:rPr>
              <a:t>      var num = 35.678;</a:t>
            </a:r>
          </a:p>
          <a:p>
            <a:pPr indent="-289560" lvl="0" marL="365760" marR="0" rtl="0" algn="l">
              <a:lnSpc>
                <a:spcPct val="100000"/>
              </a:lnSpc>
              <a:spcBef>
                <a:spcPts val="0"/>
              </a:spcBef>
              <a:buClr>
                <a:schemeClr val="accent1"/>
              </a:buClr>
              <a:buSzPct val="25000"/>
              <a:buFont typeface="Noto Symbol"/>
              <a:buNone/>
            </a:pPr>
            <a:r>
              <a:rPr b="0" baseline="0" i="0" lang="es-CR" sz="1800" u="none" cap="none" strike="noStrike">
                <a:solidFill>
                  <a:schemeClr val="dk1"/>
                </a:solidFill>
                <a:latin typeface="Cabin"/>
                <a:ea typeface="Cabin"/>
                <a:cs typeface="Cabin"/>
                <a:sym typeface="Cabin"/>
              </a:rPr>
              <a:t>     num.toFixed(2)</a:t>
            </a:r>
          </a:p>
          <a:p>
            <a:pPr indent="-289560" lvl="0" marL="365760" marR="0" rtl="0" algn="l">
              <a:lnSpc>
                <a:spcPct val="100000"/>
              </a:lnSpc>
              <a:spcBef>
                <a:spcPts val="0"/>
              </a:spcBef>
              <a:buClr>
                <a:schemeClr val="accent1"/>
              </a:buClr>
              <a:buSzPct val="25000"/>
              <a:buFont typeface="Noto Symbol"/>
              <a:buNone/>
            </a:pPr>
            <a:r>
              <a:rPr b="0" baseline="0" i="0" lang="es-CR" sz="1800" u="none" cap="none" strike="noStrike">
                <a:solidFill>
                  <a:schemeClr val="dk1"/>
                </a:solidFill>
                <a:latin typeface="Cabin"/>
                <a:ea typeface="Cabin"/>
                <a:cs typeface="Cabin"/>
                <a:sym typeface="Cabin"/>
              </a:rPr>
              <a:t>     alert(num);</a:t>
            </a:r>
          </a:p>
          <a:p>
            <a:pPr indent="-289560" lvl="0" marL="365760" marR="0" rtl="0" algn="l">
              <a:lnSpc>
                <a:spcPct val="100000"/>
              </a:lnSpc>
              <a:spcBef>
                <a:spcPts val="0"/>
              </a:spcBef>
              <a:buClr>
                <a:schemeClr val="accent1"/>
              </a:buClr>
              <a:buFont typeface="Noto Symbol"/>
              <a:buNone/>
            </a:pPr>
            <a:r>
              <a:t/>
            </a:r>
            <a:endParaRPr b="0" baseline="0" i="0" sz="1800" u="none" cap="none" strike="noStrike">
              <a:solidFill>
                <a:schemeClr val="dk1"/>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0" baseline="0" i="0" sz="1800" u="none" cap="none" strike="noStrike">
              <a:solidFill>
                <a:schemeClr val="dk1"/>
              </a:solidFill>
              <a:latin typeface="Cabin"/>
              <a:ea typeface="Cabin"/>
              <a:cs typeface="Cabin"/>
              <a:sym typeface="Cabin"/>
            </a:endParaRPr>
          </a:p>
          <a:p>
            <a:pPr indent="0" lvl="0" marL="20320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Esto nos mostraría solo 2 decimales:</a:t>
            </a:r>
          </a:p>
          <a:p>
            <a:pPr indent="-289560" lvl="0" marL="365760" marR="0" rtl="0" algn="l">
              <a:lnSpc>
                <a:spcPct val="100000"/>
              </a:lnSpc>
              <a:spcBef>
                <a:spcPts val="0"/>
              </a:spcBef>
              <a:buClr>
                <a:schemeClr val="dk1"/>
              </a:buClr>
              <a:buSzPct val="25000"/>
              <a:buFont typeface="Arial"/>
              <a:buNone/>
            </a:pPr>
            <a:r>
              <a:rPr b="0" baseline="0" i="0" lang="es-CR" sz="3200" u="none" cap="none" strike="noStrike">
                <a:solidFill>
                  <a:schemeClr val="dk1"/>
                </a:solidFill>
                <a:latin typeface="Cabin"/>
                <a:ea typeface="Cabin"/>
                <a:cs typeface="Cabin"/>
                <a:sym typeface="Cabin"/>
              </a:rPr>
              <a:t>  </a:t>
            </a:r>
            <a:r>
              <a:rPr b="0" baseline="0" i="0" lang="es-CR" sz="1800" u="none" cap="none" strike="noStrike">
                <a:solidFill>
                  <a:schemeClr val="dk1"/>
                </a:solidFill>
                <a:latin typeface="Cabin"/>
                <a:ea typeface="Cabin"/>
                <a:cs typeface="Cabin"/>
                <a:sym typeface="Cabin"/>
              </a:rPr>
              <a:t>3.68</a:t>
            </a: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0" y="274637"/>
            <a:ext cx="9144000" cy="11430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b="0" baseline="0" i="1" lang="es-CR" sz="3600" u="none" cap="none" strike="noStrike">
                <a:solidFill>
                  <a:srgbClr val="562214"/>
                </a:solidFill>
                <a:latin typeface="Cabin"/>
                <a:ea typeface="Cabin"/>
                <a:cs typeface="Cabin"/>
                <a:sym typeface="Cabin"/>
              </a:rPr>
              <a:t>toPrecision()</a:t>
            </a:r>
          </a:p>
          <a:p>
            <a:pPr indent="0" lvl="0" marL="0" marR="0" rtl="0" algn="l">
              <a:spcBef>
                <a:spcPts val="0"/>
              </a:spcBef>
              <a:buClr>
                <a:srgbClr val="562214"/>
              </a:buClr>
              <a:buFont typeface="Cabin"/>
              <a:buNone/>
            </a:pPr>
            <a:r>
              <a:t/>
            </a:r>
            <a:endParaRPr b="0" baseline="0" i="0" sz="4300" u="none" cap="none" strike="noStrike">
              <a:solidFill>
                <a:srgbClr val="562214"/>
              </a:solidFill>
              <a:latin typeface="Cabin"/>
              <a:ea typeface="Cabin"/>
              <a:cs typeface="Cabin"/>
              <a:sym typeface="Cabin"/>
            </a:endParaRPr>
          </a:p>
        </p:txBody>
      </p:sp>
      <p:sp>
        <p:nvSpPr>
          <p:cNvPr id="245" name="Shape 245"/>
          <p:cNvSpPr txBox="1"/>
          <p:nvPr>
            <p:ph idx="1" type="body"/>
          </p:nvPr>
        </p:nvSpPr>
        <p:spPr>
          <a:xfrm>
            <a:off x="971600" y="1058475"/>
            <a:ext cx="7992887" cy="5067899"/>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Muestra un número en una longitud especificada.</a:t>
            </a:r>
          </a:p>
          <a:p>
            <a:pPr indent="-289560" lvl="0" marL="36576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1" baseline="0" i="0" lang="es-CR" sz="2400" u="none" cap="none" strike="noStrike">
                <a:solidFill>
                  <a:srgbClr val="C58C00"/>
                </a:solidFill>
                <a:latin typeface="Cabin"/>
                <a:ea typeface="Cabin"/>
                <a:cs typeface="Cabin"/>
                <a:sym typeface="Cabin"/>
              </a:rPr>
              <a:t>Ejemplo:</a:t>
            </a:r>
          </a:p>
          <a:p>
            <a:pPr indent="0" lvl="0" marL="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dk1"/>
              </a:buClr>
              <a:buSzPct val="25000"/>
              <a:buFont typeface="Arial"/>
              <a:buNone/>
            </a:pPr>
            <a:r>
              <a:rPr b="1" baseline="0" i="0" lang="es-CR" sz="2400" u="none" cap="none" strike="noStrike">
                <a:solidFill>
                  <a:schemeClr val="dk1"/>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var num = 13.3714;</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num.toPrecision(5);</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alert(num);</a:t>
            </a: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20320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Esto nos mostraría:</a:t>
            </a:r>
          </a:p>
          <a:p>
            <a:pPr indent="0" lvl="0" marL="20320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13.371</a:t>
            </a: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054108" y="304787"/>
            <a:ext cx="7498199" cy="1143000"/>
          </a:xfrm>
          <a:prstGeom prst="rect">
            <a:avLst/>
          </a:prstGeom>
          <a:noFill/>
          <a:ln>
            <a:noFill/>
          </a:ln>
        </p:spPr>
        <p:txBody>
          <a:bodyPr anchorCtr="0" anchor="ctr" bIns="45700" lIns="91425" rIns="91425" tIns="45700">
            <a:noAutofit/>
          </a:bodyPr>
          <a:lstStyle/>
          <a:p>
            <a:pPr indent="0" lvl="0" marL="0" marR="0" rtl="0" algn="l">
              <a:spcBef>
                <a:spcPts val="0"/>
              </a:spcBef>
              <a:buClr>
                <a:srgbClr val="562214"/>
              </a:buClr>
              <a:buSzPct val="25000"/>
              <a:buFont typeface="Cabin"/>
              <a:buNone/>
            </a:pPr>
            <a:r>
              <a:rPr b="1" i="1" lang="es-CR" sz="3600">
                <a:solidFill>
                  <a:schemeClr val="dk2"/>
                </a:solidFill>
                <a:latin typeface="Cabin"/>
                <a:ea typeface="Cabin"/>
                <a:cs typeface="Cabin"/>
                <a:sym typeface="Cabin"/>
              </a:rPr>
              <a:t>                     </a:t>
            </a:r>
            <a:r>
              <a:rPr b="1" i="1" lang="es-CR" sz="3200">
                <a:solidFill>
                  <a:schemeClr val="dk2"/>
                </a:solidFill>
                <a:latin typeface="Calibri"/>
                <a:ea typeface="Calibri"/>
                <a:cs typeface="Calibri"/>
                <a:sym typeface="Calibri"/>
              </a:rPr>
              <a:t>El charCodeAt() </a:t>
            </a:r>
          </a:p>
        </p:txBody>
      </p:sp>
      <p:sp>
        <p:nvSpPr>
          <p:cNvPr id="251" name="Shape 251"/>
          <p:cNvSpPr txBox="1"/>
          <p:nvPr>
            <p:ph idx="1" type="body"/>
          </p:nvPr>
        </p:nvSpPr>
        <p:spPr>
          <a:xfrm>
            <a:off x="878575" y="1447800"/>
            <a:ext cx="8054999" cy="4800600"/>
          </a:xfrm>
          <a:prstGeom prst="rect">
            <a:avLst/>
          </a:prstGeom>
          <a:noFill/>
          <a:ln>
            <a:noFill/>
          </a:ln>
        </p:spPr>
        <p:txBody>
          <a:bodyPr anchorCtr="0" anchor="t" bIns="45700" lIns="91425" rIns="91425" tIns="45700">
            <a:noAutofit/>
          </a:bodyPr>
          <a:lstStyle/>
          <a:p>
            <a:pPr indent="-289560" lvl="0" marL="365760" marR="0" rtl="0" algn="l">
              <a:lnSpc>
                <a:spcPct val="100000"/>
              </a:lnSpc>
              <a:spcBef>
                <a:spcPts val="0"/>
              </a:spcBef>
              <a:buClr>
                <a:schemeClr val="accent1"/>
              </a:buClr>
              <a:buSzPct val="25000"/>
              <a:buFont typeface="Noto Symbol"/>
              <a:buNone/>
            </a:pPr>
            <a:r>
              <a:rPr lang="es-CR" sz="2400">
                <a:latin typeface="Calibri"/>
                <a:ea typeface="Calibri"/>
                <a:cs typeface="Calibri"/>
                <a:sym typeface="Calibri"/>
              </a:rPr>
              <a:t>    M</a:t>
            </a:r>
            <a:r>
              <a:rPr b="0" baseline="0" i="0" lang="es-CR" sz="2400" u="none" cap="none" strike="noStrike">
                <a:latin typeface="Calibri"/>
                <a:ea typeface="Calibri"/>
                <a:cs typeface="Calibri"/>
                <a:sym typeface="Calibri"/>
              </a:rPr>
              <a:t>étodo devuelve el valor numérico Unicode del carácter en el índice dado (a excepción de los puntos de código Unicode&gt; 0x10000).</a:t>
            </a:r>
          </a:p>
          <a:p>
            <a:pPr indent="-289560" lvl="0" marL="365760" marR="0" rtl="0" algn="l">
              <a:lnSpc>
                <a:spcPct val="100000"/>
              </a:lnSpc>
              <a:spcBef>
                <a:spcPts val="0"/>
              </a:spcBef>
              <a:buClr>
                <a:schemeClr val="accent1"/>
              </a:buClr>
              <a:buSzPct val="25000"/>
              <a:buFont typeface="Noto Symbol"/>
              <a:buNone/>
            </a:pPr>
            <a:r>
              <a:rPr lang="es-CR" sz="2400">
                <a:latin typeface="Calibri"/>
                <a:ea typeface="Calibri"/>
                <a:cs typeface="Calibri"/>
                <a:sym typeface="Calibri"/>
              </a:rPr>
              <a:t>     </a:t>
            </a:r>
            <a:r>
              <a:rPr b="0" baseline="0" i="0" lang="es-CR" sz="2400" u="none" cap="none" strike="noStrike">
                <a:latin typeface="Calibri"/>
                <a:ea typeface="Calibri"/>
                <a:cs typeface="Calibri"/>
                <a:sym typeface="Calibri"/>
              </a:rPr>
              <a:t>charCodeAt() devuelve </a:t>
            </a:r>
            <a:r>
              <a:rPr b="0" baseline="0" i="0" lang="es-CR" sz="2400" u="sng" cap="none" strike="noStrike">
                <a:latin typeface="Calibri"/>
                <a:ea typeface="Calibri"/>
                <a:cs typeface="Calibri"/>
                <a:sym typeface="Calibri"/>
                <a:hlinkClick r:id="rId3"/>
              </a:rPr>
              <a:t>NaN</a:t>
            </a:r>
            <a:r>
              <a:rPr b="0" baseline="0" i="0" lang="es-CR" sz="2400" u="none" cap="none" strike="noStrike">
                <a:latin typeface="Calibri"/>
                <a:ea typeface="Calibri"/>
                <a:cs typeface="Calibri"/>
                <a:sym typeface="Calibri"/>
              </a:rPr>
              <a:t> si el índice dado no es mayor que 0 o es mayor que la longitud de la cadena.</a:t>
            </a:r>
          </a:p>
          <a:p>
            <a:pPr indent="-127000" lvl="0" marL="365760" marR="0" rtl="0" algn="l">
              <a:lnSpc>
                <a:spcPct val="100000"/>
              </a:lnSpc>
              <a:spcBef>
                <a:spcPts val="6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79511" y="274637"/>
            <a:ext cx="8754175" cy="11430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Arial"/>
              <a:buNone/>
            </a:pPr>
            <a:r>
              <a:rPr b="0" baseline="0" i="1" lang="es-CR" sz="4300" u="none" cap="none" strike="noStrike">
                <a:solidFill>
                  <a:srgbClr val="562214"/>
                </a:solidFill>
                <a:latin typeface="Cabin"/>
                <a:ea typeface="Cabin"/>
                <a:cs typeface="Cabin"/>
                <a:sym typeface="Cabin"/>
              </a:rPr>
              <a:t>toS</a:t>
            </a:r>
            <a:r>
              <a:rPr b="0" baseline="0" i="1" lang="es-CR" sz="3600" u="none" cap="none" strike="noStrike">
                <a:solidFill>
                  <a:srgbClr val="562214"/>
                </a:solidFill>
                <a:latin typeface="Cabin"/>
                <a:ea typeface="Cabin"/>
                <a:cs typeface="Cabin"/>
                <a:sym typeface="Cabin"/>
              </a:rPr>
              <a:t>tring();</a:t>
            </a:r>
          </a:p>
          <a:p>
            <a:pPr indent="0" lvl="0" marL="0" marR="0" rtl="0" algn="l">
              <a:spcBef>
                <a:spcPts val="0"/>
              </a:spcBef>
              <a:buClr>
                <a:srgbClr val="562214"/>
              </a:buClr>
              <a:buFont typeface="Cabin"/>
              <a:buNone/>
            </a:pPr>
            <a:r>
              <a:t/>
            </a:r>
            <a:endParaRPr b="0" baseline="0" i="0" sz="4300" u="none" cap="none" strike="noStrike">
              <a:solidFill>
                <a:srgbClr val="562214"/>
              </a:solidFill>
              <a:latin typeface="Cabin"/>
              <a:ea typeface="Cabin"/>
              <a:cs typeface="Cabin"/>
              <a:sym typeface="Cabin"/>
            </a:endParaRPr>
          </a:p>
        </p:txBody>
      </p:sp>
      <p:sp>
        <p:nvSpPr>
          <p:cNvPr id="257" name="Shape 257"/>
          <p:cNvSpPr txBox="1"/>
          <p:nvPr>
            <p:ph idx="1" type="body"/>
          </p:nvPr>
        </p:nvSpPr>
        <p:spPr>
          <a:xfrm>
            <a:off x="1435608" y="1447800"/>
            <a:ext cx="7498080" cy="4800600"/>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bin"/>
                <a:ea typeface="Cabin"/>
                <a:cs typeface="Cabin"/>
                <a:sym typeface="Cabin"/>
              </a:rPr>
              <a:t>Convierte un número en una cadena.</a:t>
            </a: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rgbClr val="A52A2A"/>
              </a:solidFill>
              <a:latin typeface="Consolas"/>
              <a:ea typeface="Consolas"/>
              <a:cs typeface="Consolas"/>
              <a:sym typeface="Consolas"/>
            </a:endParaRP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rgbClr val="A52A2A"/>
              </a:solidFill>
              <a:latin typeface="Consolas"/>
              <a:ea typeface="Consolas"/>
              <a:cs typeface="Consolas"/>
              <a:sym typeface="Consolas"/>
            </a:endParaRP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rgbClr val="A52A2A"/>
              </a:solidFill>
              <a:latin typeface="Consolas"/>
              <a:ea typeface="Consolas"/>
              <a:cs typeface="Consolas"/>
              <a:sym typeface="Consolas"/>
            </a:endParaRP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num = </a:t>
            </a:r>
            <a:r>
              <a:rPr b="0" baseline="0" i="0" lang="es-CR" sz="2400" u="none" cap="none" strike="noStrike">
                <a:solidFill>
                  <a:srgbClr val="0000CD"/>
                </a:solidFill>
                <a:latin typeface="Calibri"/>
                <a:ea typeface="Calibri"/>
                <a:cs typeface="Calibri"/>
                <a:sym typeface="Calibri"/>
              </a:rPr>
              <a:t>15</a:t>
            </a:r>
            <a:r>
              <a:rPr b="0" baseline="0" i="0" lang="es-CR" sz="2400" u="none" cap="none" strike="noStrike">
                <a:solidFill>
                  <a:schemeClr val="dk1"/>
                </a:solidFill>
                <a:latin typeface="Calibri"/>
                <a:ea typeface="Calibri"/>
                <a:cs typeface="Calibri"/>
                <a:sym typeface="Calibri"/>
              </a:rPr>
              <a:t>;</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 = num.toString();</a:t>
            </a: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El resultado de n sera: </a:t>
            </a:r>
          </a:p>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15</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0" y="274637"/>
            <a:ext cx="9144000" cy="77809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s-CR" sz="3600" u="none" cap="none" strike="noStrike">
                <a:solidFill>
                  <a:srgbClr val="703203"/>
                </a:solidFill>
                <a:latin typeface="Calibri"/>
                <a:ea typeface="Calibri"/>
                <a:cs typeface="Calibri"/>
                <a:sym typeface="Calibri"/>
              </a:rPr>
              <a:t>Diferencia entre java y javaScript:</a:t>
            </a:r>
          </a:p>
        </p:txBody>
      </p:sp>
      <p:sp>
        <p:nvSpPr>
          <p:cNvPr id="109" name="Shape 109"/>
          <p:cNvSpPr txBox="1"/>
          <p:nvPr>
            <p:ph idx="1" type="body"/>
          </p:nvPr>
        </p:nvSpPr>
        <p:spPr>
          <a:xfrm>
            <a:off x="971600" y="980728"/>
            <a:ext cx="8172300" cy="58773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dk1"/>
              </a:buClr>
              <a:buFont typeface="Arial"/>
              <a:buNone/>
            </a:pPr>
            <a:r>
              <a:t/>
            </a:r>
            <a:endParaRPr sz="2250">
              <a:solidFill>
                <a:schemeClr val="dk1"/>
              </a:solidFill>
              <a:latin typeface="Calibri"/>
              <a:ea typeface="Calibri"/>
              <a:cs typeface="Calibri"/>
              <a:sym typeface="Calibri"/>
            </a:endParaRPr>
          </a:p>
          <a:p>
            <a:pPr indent="-342900" lvl="0" marL="342900" marR="0" rtl="0" algn="l">
              <a:lnSpc>
                <a:spcPct val="80000"/>
              </a:lnSpc>
              <a:spcBef>
                <a:spcPts val="0"/>
              </a:spcBef>
              <a:buClr>
                <a:schemeClr val="dk1"/>
              </a:buClr>
              <a:buSzPct val="25000"/>
              <a:buFont typeface="Arial"/>
              <a:buNone/>
            </a:pPr>
            <a:r>
              <a:rPr b="1" baseline="0" i="0" lang="es-CR" sz="2250" u="none" cap="none" strike="noStrike">
                <a:solidFill>
                  <a:srgbClr val="703203"/>
                </a:solidFill>
                <a:latin typeface="Arial"/>
                <a:ea typeface="Arial"/>
                <a:cs typeface="Arial"/>
                <a:sym typeface="Arial"/>
              </a:rPr>
              <a:t>JavaScript:</a:t>
            </a:r>
          </a:p>
          <a:p>
            <a:pPr indent="-342900" lvl="0" marL="342900" marR="0" rtl="0" algn="l">
              <a:lnSpc>
                <a:spcPct val="80000"/>
              </a:lnSpc>
              <a:spcBef>
                <a:spcPts val="0"/>
              </a:spcBef>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lnSpc>
                <a:spcPct val="8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Esta orientada a objetos. No se distingue entre tipos</a:t>
            </a:r>
          </a:p>
          <a:p>
            <a:pPr indent="-342900" lvl="0" marL="342900" marR="0" rtl="0" algn="l">
              <a:lnSpc>
                <a:spcPct val="8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de objetos. La herencia es a través del mecanismo</a:t>
            </a:r>
          </a:p>
          <a:p>
            <a:pPr indent="-342900" lvl="0" marL="342900" marR="0" rtl="0" algn="l">
              <a:lnSpc>
                <a:spcPct val="8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de prototipo, y las propiedades y métodos se puede añadir a</a:t>
            </a:r>
          </a:p>
          <a:p>
            <a:pPr indent="-342900" lvl="0" marL="342900" marR="0" rtl="0" algn="l">
              <a:lnSpc>
                <a:spcPct val="8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cualquier objeto de forma dinámica. Los tipos de variables no se</a:t>
            </a:r>
          </a:p>
          <a:p>
            <a:pPr indent="-342900" lvl="0" marL="342900" marR="0" rtl="0" algn="l">
              <a:lnSpc>
                <a:spcPct val="8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declaran.</a:t>
            </a:r>
          </a:p>
          <a:p>
            <a:pPr indent="0" lvl="0" marL="0" marR="0" rtl="0" algn="l">
              <a:lnSpc>
                <a:spcPct val="80000"/>
              </a:lnSpc>
              <a:spcBef>
                <a:spcPts val="450"/>
              </a:spcBef>
              <a:buClr>
                <a:schemeClr val="dk1"/>
              </a:buClr>
              <a:buSzPct val="25000"/>
              <a:buFont typeface="Arial"/>
              <a:buNone/>
            </a:pPr>
            <a:r>
              <a:rPr lang="es-CR" sz="2250">
                <a:solidFill>
                  <a:schemeClr val="dk1"/>
                </a:solidFill>
                <a:latin typeface="Calibri"/>
                <a:ea typeface="Calibri"/>
                <a:cs typeface="Calibri"/>
                <a:sym typeface="Calibri"/>
              </a:rPr>
              <a:t>     </a:t>
            </a:r>
          </a:p>
          <a:p>
            <a:pPr indent="-342900" lvl="0" marL="342900" marR="0" rtl="0" algn="l">
              <a:lnSpc>
                <a:spcPct val="80000"/>
              </a:lnSpc>
              <a:spcBef>
                <a:spcPts val="450"/>
              </a:spcBef>
              <a:buClr>
                <a:schemeClr val="dk1"/>
              </a:buClr>
              <a:buSzPct val="25000"/>
              <a:buFont typeface="Arial"/>
              <a:buNone/>
            </a:pPr>
            <a:r>
              <a:rPr b="1" lang="es-CR" sz="2250">
                <a:solidFill>
                  <a:srgbClr val="703203"/>
                </a:solidFill>
              </a:rPr>
              <a:t>Java:</a:t>
            </a:r>
          </a:p>
          <a:p>
            <a:pPr indent="0" lvl="0" marL="0" marR="0" rtl="0" algn="l">
              <a:lnSpc>
                <a:spcPct val="80000"/>
              </a:lnSpc>
              <a:spcBef>
                <a:spcPts val="45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Java es un lenguaje de programación basada en clases. </a:t>
            </a:r>
            <a:br>
              <a:rPr b="0" baseline="0" i="0" lang="es-CR" sz="2400" u="none" cap="none" strike="noStrike">
                <a:solidFill>
                  <a:schemeClr val="dk1"/>
                </a:solidFill>
                <a:latin typeface="Calibri"/>
                <a:ea typeface="Calibri"/>
                <a:cs typeface="Calibri"/>
                <a:sym typeface="Calibri"/>
              </a:rPr>
            </a:br>
            <a:r>
              <a:rPr b="0" baseline="0" i="0" lang="es-CR" sz="2400" u="none" cap="none" strike="noStrike">
                <a:solidFill>
                  <a:schemeClr val="dk1"/>
                </a:solidFill>
                <a:latin typeface="Calibri"/>
                <a:ea typeface="Calibri"/>
                <a:cs typeface="Calibri"/>
                <a:sym typeface="Calibri"/>
              </a:rPr>
              <a:t>Los objetos se dividen en clases e instancias con toda herencia a través de la jerarquía de clases. Las clases y los casos no pueden tener propiedades o métodos añadidos dinámicamente. Los tipos de variables deben ser declaradas.</a:t>
            </a:r>
          </a:p>
          <a:p>
            <a:pPr indent="-342900" lvl="0" marL="34290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43"/>
            <a:ext cx="8229600" cy="596399"/>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bin"/>
              <a:buNone/>
            </a:pPr>
            <a:r>
              <a:rPr b="0" baseline="0" i="1" lang="es-CR" sz="3600" u="none" cap="none" strike="noStrike">
                <a:solidFill>
                  <a:srgbClr val="562214"/>
                </a:solidFill>
                <a:latin typeface="Cabin"/>
                <a:ea typeface="Cabin"/>
                <a:cs typeface="Cabin"/>
                <a:sym typeface="Cabin"/>
              </a:rPr>
              <a:t>Number();</a:t>
            </a:r>
          </a:p>
        </p:txBody>
      </p:sp>
      <p:sp>
        <p:nvSpPr>
          <p:cNvPr id="263" name="Shape 263"/>
          <p:cNvSpPr txBox="1"/>
          <p:nvPr>
            <p:ph idx="1" type="body"/>
          </p:nvPr>
        </p:nvSpPr>
        <p:spPr>
          <a:xfrm>
            <a:off x="1043608" y="948200"/>
            <a:ext cx="7643192" cy="5909700"/>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Esta función convierte un objeto a un número que representa el valor del objeto.</a:t>
            </a:r>
          </a:p>
          <a:p>
            <a:pPr indent="0" lvl="0" marL="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1" baseline="0" i="0" lang="es-CR" sz="2400" u="none" cap="none" strike="noStrike">
                <a:solidFill>
                  <a:schemeClr val="dk1"/>
                </a:solidFill>
                <a:latin typeface="Calibri"/>
                <a:ea typeface="Calibri"/>
                <a:cs typeface="Calibri"/>
                <a:sym typeface="Calibri"/>
              </a:rPr>
              <a:t>Ejemplo:</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rgbClr val="A52A2A"/>
                </a:solidFill>
                <a:latin typeface="Calibri"/>
                <a:ea typeface="Calibri"/>
                <a:cs typeface="Calibri"/>
                <a:sym typeface="Calibri"/>
              </a:rPr>
              <a:t>var</a:t>
            </a:r>
            <a:r>
              <a:rPr b="0" baseline="0" i="0" lang="es-CR" sz="2000" u="none" cap="none" strike="noStrike">
                <a:solidFill>
                  <a:schemeClr val="dk1"/>
                </a:solidFill>
                <a:latin typeface="Calibri"/>
                <a:ea typeface="Calibri"/>
                <a:cs typeface="Calibri"/>
                <a:sym typeface="Calibri"/>
              </a:rPr>
              <a:t> x1 = </a:t>
            </a:r>
            <a:r>
              <a:rPr b="0" baseline="0" i="0" lang="es-CR" sz="2000" u="none" cap="none" strike="noStrike">
                <a:solidFill>
                  <a:srgbClr val="0000CD"/>
                </a:solidFill>
                <a:latin typeface="Calibri"/>
                <a:ea typeface="Calibri"/>
                <a:cs typeface="Calibri"/>
                <a:sym typeface="Calibri"/>
              </a:rPr>
              <a:t>true</a:t>
            </a:r>
            <a:r>
              <a:rPr b="0" baseline="0" i="0" lang="es-CR" sz="2000" u="none" cap="none" strike="noStrike">
                <a:solidFill>
                  <a:schemeClr val="dk1"/>
                </a:solidFill>
                <a:latin typeface="Calibri"/>
                <a:ea typeface="Calibri"/>
                <a:cs typeface="Calibri"/>
                <a:sym typeface="Calibri"/>
              </a:rPr>
              <a:t>;                     </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rgbClr val="A52A2A"/>
                </a:solidFill>
                <a:latin typeface="Calibri"/>
                <a:ea typeface="Calibri"/>
                <a:cs typeface="Calibri"/>
                <a:sym typeface="Calibri"/>
              </a:rPr>
              <a:t>var</a:t>
            </a:r>
            <a:r>
              <a:rPr b="0" baseline="0" i="0" lang="es-CR" sz="2000" u="none" cap="none" strike="noStrike">
                <a:solidFill>
                  <a:schemeClr val="dk1"/>
                </a:solidFill>
                <a:latin typeface="Calibri"/>
                <a:ea typeface="Calibri"/>
                <a:cs typeface="Calibri"/>
                <a:sym typeface="Calibri"/>
              </a:rPr>
              <a:t> x2 = </a:t>
            </a:r>
            <a:r>
              <a:rPr b="0" baseline="0" i="0" lang="es-CR" sz="2000" u="none" cap="none" strike="noStrike">
                <a:solidFill>
                  <a:srgbClr val="0000CD"/>
                </a:solidFill>
                <a:latin typeface="Calibri"/>
                <a:ea typeface="Calibri"/>
                <a:cs typeface="Calibri"/>
                <a:sym typeface="Calibri"/>
              </a:rPr>
              <a:t>false</a:t>
            </a:r>
            <a:r>
              <a:rPr b="0" baseline="0" i="0" lang="es-CR" sz="2000" u="none" cap="none" strike="noStrike">
                <a:solidFill>
                  <a:schemeClr val="dk1"/>
                </a:solidFill>
                <a:latin typeface="Calibri"/>
                <a:ea typeface="Calibri"/>
                <a:cs typeface="Calibri"/>
                <a:sym typeface="Calibri"/>
              </a:rPr>
              <a:t>;</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rgbClr val="A52A2A"/>
                </a:solidFill>
                <a:latin typeface="Calibri"/>
                <a:ea typeface="Calibri"/>
                <a:cs typeface="Calibri"/>
                <a:sym typeface="Calibri"/>
              </a:rPr>
              <a:t>var</a:t>
            </a:r>
            <a:r>
              <a:rPr b="0" baseline="0" i="0" lang="es-CR" sz="2000" u="none" cap="none" strike="noStrike">
                <a:solidFill>
                  <a:schemeClr val="dk1"/>
                </a:solidFill>
                <a:latin typeface="Calibri"/>
                <a:ea typeface="Calibri"/>
                <a:cs typeface="Calibri"/>
                <a:sym typeface="Calibri"/>
              </a:rPr>
              <a:t> x3 = </a:t>
            </a:r>
            <a:r>
              <a:rPr b="0" baseline="0" i="0" lang="es-CR" sz="2000" u="none" cap="none" strike="noStrike">
                <a:solidFill>
                  <a:srgbClr val="A52A2A"/>
                </a:solidFill>
                <a:latin typeface="Calibri"/>
                <a:ea typeface="Calibri"/>
                <a:cs typeface="Calibri"/>
                <a:sym typeface="Calibri"/>
              </a:rPr>
              <a:t>new</a:t>
            </a:r>
            <a:r>
              <a:rPr b="0" baseline="0" i="0" lang="es-CR" sz="2000" u="none" cap="none" strike="noStrike">
                <a:solidFill>
                  <a:schemeClr val="dk1"/>
                </a:solidFill>
                <a:latin typeface="Calibri"/>
                <a:ea typeface="Calibri"/>
                <a:cs typeface="Calibri"/>
                <a:sym typeface="Calibri"/>
              </a:rPr>
              <a:t> Date();</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rgbClr val="A52A2A"/>
                </a:solidFill>
                <a:latin typeface="Calibri"/>
                <a:ea typeface="Calibri"/>
                <a:cs typeface="Calibri"/>
                <a:sym typeface="Calibri"/>
              </a:rPr>
              <a:t>var</a:t>
            </a:r>
            <a:r>
              <a:rPr b="0" baseline="0" i="0" lang="es-CR" sz="2000" u="none" cap="none" strike="noStrike">
                <a:solidFill>
                  <a:schemeClr val="dk1"/>
                </a:solidFill>
                <a:latin typeface="Calibri"/>
                <a:ea typeface="Calibri"/>
                <a:cs typeface="Calibri"/>
                <a:sym typeface="Calibri"/>
              </a:rPr>
              <a:t> x4 = </a:t>
            </a:r>
            <a:r>
              <a:rPr b="0" baseline="0" i="0" lang="es-CR" sz="2000" u="none" cap="none" strike="noStrike">
                <a:solidFill>
                  <a:srgbClr val="0000CD"/>
                </a:solidFill>
                <a:latin typeface="Calibri"/>
                <a:ea typeface="Calibri"/>
                <a:cs typeface="Calibri"/>
                <a:sym typeface="Calibri"/>
              </a:rPr>
              <a:t>"999"</a:t>
            </a:r>
            <a:r>
              <a:rPr b="0" baseline="0" i="0" lang="es-CR" sz="2000" u="none" cap="none" strike="noStrike">
                <a:solidFill>
                  <a:schemeClr val="dk1"/>
                </a:solidFill>
                <a:latin typeface="Calibri"/>
                <a:ea typeface="Calibri"/>
                <a:cs typeface="Calibri"/>
                <a:sym typeface="Calibri"/>
              </a:rPr>
              <a:t>;</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rgbClr val="A52A2A"/>
                </a:solidFill>
                <a:latin typeface="Calibri"/>
                <a:ea typeface="Calibri"/>
                <a:cs typeface="Calibri"/>
                <a:sym typeface="Calibri"/>
              </a:rPr>
              <a:t>var</a:t>
            </a:r>
            <a:r>
              <a:rPr b="0" baseline="0" i="0" lang="es-CR" sz="2000" u="none" cap="none" strike="noStrike">
                <a:solidFill>
                  <a:schemeClr val="dk1"/>
                </a:solidFill>
                <a:latin typeface="Calibri"/>
                <a:ea typeface="Calibri"/>
                <a:cs typeface="Calibri"/>
                <a:sym typeface="Calibri"/>
              </a:rPr>
              <a:t> x5 = </a:t>
            </a:r>
            <a:r>
              <a:rPr b="0" baseline="0" i="0" lang="es-CR" sz="2000" u="none" cap="none" strike="noStrike">
                <a:solidFill>
                  <a:srgbClr val="0000CD"/>
                </a:solidFill>
                <a:latin typeface="Calibri"/>
                <a:ea typeface="Calibri"/>
                <a:cs typeface="Calibri"/>
                <a:sym typeface="Calibri"/>
              </a:rPr>
              <a:t>"999 888"</a:t>
            </a:r>
            <a:r>
              <a:rPr b="0" baseline="0" i="0" lang="es-CR" sz="2000" u="none" cap="none" strike="noStrike">
                <a:solidFill>
                  <a:schemeClr val="dk1"/>
                </a:solidFill>
                <a:latin typeface="Calibri"/>
                <a:ea typeface="Calibri"/>
                <a:cs typeface="Calibri"/>
                <a:sym typeface="Calibri"/>
              </a:rPr>
              <a:t>;</a:t>
            </a:r>
          </a:p>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a:t>
            </a:r>
            <a:r>
              <a:rPr b="0" baseline="0" i="0" lang="es-CR" sz="2000" u="none" cap="none" strike="noStrike">
                <a:solidFill>
                  <a:srgbClr val="A52A2A"/>
                </a:solidFill>
                <a:latin typeface="Calibri"/>
                <a:ea typeface="Calibri"/>
                <a:cs typeface="Calibri"/>
                <a:sym typeface="Calibri"/>
              </a:rPr>
              <a:t>var</a:t>
            </a:r>
            <a:r>
              <a:rPr b="0" baseline="0" i="0" lang="es-CR" sz="2000" u="none" cap="none" strike="noStrike">
                <a:solidFill>
                  <a:schemeClr val="dk1"/>
                </a:solidFill>
                <a:latin typeface="Calibri"/>
                <a:ea typeface="Calibri"/>
                <a:cs typeface="Calibri"/>
                <a:sym typeface="Calibri"/>
              </a:rPr>
              <a:t> n = </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Number(x1) + </a:t>
            </a:r>
            <a:r>
              <a:rPr b="0" baseline="0" i="0" lang="es-CR" sz="2000" u="none" cap="none" strike="noStrike">
                <a:solidFill>
                  <a:srgbClr val="0000CD"/>
                </a:solidFill>
                <a:latin typeface="Calibri"/>
                <a:ea typeface="Calibri"/>
                <a:cs typeface="Calibri"/>
                <a:sym typeface="Calibri"/>
              </a:rPr>
              <a:t>"&lt;br&gt;"</a:t>
            </a:r>
            <a:r>
              <a:rPr b="0" baseline="0" i="0" lang="es-CR" sz="2000" u="none" cap="none" strike="noStrike">
                <a:solidFill>
                  <a:schemeClr val="dk1"/>
                </a:solidFill>
                <a:latin typeface="Calibri"/>
                <a:ea typeface="Calibri"/>
                <a:cs typeface="Calibri"/>
                <a:sym typeface="Calibri"/>
              </a:rPr>
              <a:t> + </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Number(x2) + </a:t>
            </a:r>
            <a:r>
              <a:rPr b="0" baseline="0" i="0" lang="es-CR" sz="2000" u="none" cap="none" strike="noStrike">
                <a:solidFill>
                  <a:srgbClr val="0000CD"/>
                </a:solidFill>
                <a:latin typeface="Calibri"/>
                <a:ea typeface="Calibri"/>
                <a:cs typeface="Calibri"/>
                <a:sym typeface="Calibri"/>
              </a:rPr>
              <a:t>"&lt;br&gt;"</a:t>
            </a:r>
            <a:r>
              <a:rPr b="0" baseline="0" i="0" lang="es-CR" sz="2000" u="none" cap="none" strike="noStrike">
                <a:solidFill>
                  <a:schemeClr val="dk1"/>
                </a:solidFill>
                <a:latin typeface="Calibri"/>
                <a:ea typeface="Calibri"/>
                <a:cs typeface="Calibri"/>
                <a:sym typeface="Calibri"/>
              </a:rPr>
              <a:t> + </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Number(x3) + </a:t>
            </a:r>
            <a:r>
              <a:rPr b="0" baseline="0" i="0" lang="es-CR" sz="2000" u="none" cap="none" strike="noStrike">
                <a:solidFill>
                  <a:srgbClr val="0000CD"/>
                </a:solidFill>
                <a:latin typeface="Calibri"/>
                <a:ea typeface="Calibri"/>
                <a:cs typeface="Calibri"/>
                <a:sym typeface="Calibri"/>
              </a:rPr>
              <a:t>"&lt;br&gt;"</a:t>
            </a:r>
            <a:r>
              <a:rPr b="0" baseline="0" i="0" lang="es-CR" sz="2000" u="none" cap="none" strike="noStrike">
                <a:solidFill>
                  <a:schemeClr val="dk1"/>
                </a:solidFill>
                <a:latin typeface="Calibri"/>
                <a:ea typeface="Calibri"/>
                <a:cs typeface="Calibri"/>
                <a:sym typeface="Calibri"/>
              </a:rPr>
              <a:t> + </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Number(x4) + </a:t>
            </a:r>
            <a:r>
              <a:rPr b="0" baseline="0" i="0" lang="es-CR" sz="2000" u="none" cap="none" strike="noStrike">
                <a:solidFill>
                  <a:srgbClr val="0000CD"/>
                </a:solidFill>
                <a:latin typeface="Calibri"/>
                <a:ea typeface="Calibri"/>
                <a:cs typeface="Calibri"/>
                <a:sym typeface="Calibri"/>
              </a:rPr>
              <a:t>"&lt;br&gt;"</a:t>
            </a:r>
            <a:r>
              <a:rPr b="0" baseline="0" i="0" lang="es-CR" sz="2000" u="none" cap="none" strike="noStrike">
                <a:solidFill>
                  <a:schemeClr val="dk1"/>
                </a:solidFill>
                <a:latin typeface="Calibri"/>
                <a:ea typeface="Calibri"/>
                <a:cs typeface="Calibri"/>
                <a:sym typeface="Calibri"/>
              </a:rPr>
              <a:t> + </a:t>
            </a:r>
          </a:p>
          <a:p>
            <a:pPr indent="-289560" lvl="0" marL="365760" marR="0" rtl="0" algn="l">
              <a:lnSpc>
                <a:spcPct val="100000"/>
              </a:lnSpc>
              <a:spcBef>
                <a:spcPts val="0"/>
              </a:spcBef>
              <a:buClr>
                <a:schemeClr val="accent1"/>
              </a:buClr>
              <a:buSzPct val="25000"/>
              <a:buFont typeface="Noto Symbol"/>
              <a:buNone/>
            </a:pPr>
            <a:r>
              <a:rPr b="0" baseline="0" i="0" lang="es-CR" sz="2000" u="none" cap="none" strike="noStrike">
                <a:solidFill>
                  <a:schemeClr val="dk1"/>
                </a:solidFill>
                <a:latin typeface="Calibri"/>
                <a:ea typeface="Calibri"/>
                <a:cs typeface="Calibri"/>
                <a:sym typeface="Calibri"/>
              </a:rPr>
              <a:t>Number(x5);</a:t>
            </a:r>
          </a:p>
          <a:p>
            <a:pPr indent="0" lvl="0" marL="0" marR="0" rtl="0" algn="l">
              <a:lnSpc>
                <a:spcPct val="100000"/>
              </a:lnSpc>
              <a:spcBef>
                <a:spcPts val="0"/>
              </a:spcBef>
              <a:buClr>
                <a:schemeClr val="accent1"/>
              </a:buClr>
              <a:buSzPct val="25000"/>
              <a:buFont typeface="Noto Symbol"/>
              <a:buNone/>
            </a:pPr>
            <a:r>
              <a:rPr b="0" baseline="0" i="0" lang="es-CR" sz="2000" u="none" cap="none" strike="noStrike">
                <a:solidFill>
                  <a:schemeClr val="dk1"/>
                </a:solidFill>
                <a:latin typeface="Calibri"/>
                <a:ea typeface="Calibri"/>
                <a:cs typeface="Calibri"/>
                <a:sym typeface="Calibri"/>
              </a:rPr>
              <a:t>                                                   </a:t>
            </a:r>
            <a:r>
              <a:rPr b="1" baseline="0" i="0" lang="es-CR" sz="2000" u="none" cap="none" strike="noStrike">
                <a:solidFill>
                  <a:schemeClr val="dk1"/>
                </a:solidFill>
                <a:latin typeface="Calibri"/>
                <a:ea typeface="Calibri"/>
                <a:cs typeface="Calibri"/>
                <a:sym typeface="Calibri"/>
              </a:rPr>
              <a:t>El resultado será:</a:t>
            </a:r>
          </a:p>
          <a:p>
            <a:pPr indent="-289560" lvl="0" marL="365760" marR="0" rtl="0" algn="ctr">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1,0,1382704503079,999,NaN</a:t>
            </a: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chemeClr val="dk1"/>
              </a:solidFill>
              <a:latin typeface="Consolas"/>
              <a:ea typeface="Consolas"/>
              <a:cs typeface="Consolas"/>
              <a:sym typeface="Consolas"/>
            </a:endParaRP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chemeClr val="dk1"/>
              </a:solidFill>
              <a:latin typeface="Consolas"/>
              <a:ea typeface="Consolas"/>
              <a:cs typeface="Consolas"/>
              <a:sym typeface="Consolas"/>
            </a:endParaRP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chemeClr val="dk1"/>
              </a:solidFill>
              <a:latin typeface="Consolas"/>
              <a:ea typeface="Consolas"/>
              <a:cs typeface="Consolas"/>
              <a:sym typeface="Consolas"/>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1435608" y="404663"/>
            <a:ext cx="7498080" cy="1012973"/>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1" baseline="0" i="0" lang="es-CR" sz="3250" u="none" cap="none" strike="noStrike">
                <a:solidFill>
                  <a:srgbClr val="703203"/>
                </a:solidFill>
                <a:latin typeface="Calibri"/>
                <a:ea typeface="Calibri"/>
                <a:cs typeface="Calibri"/>
                <a:sym typeface="Calibri"/>
              </a:rPr>
              <a:t>Number.toExponential(</a:t>
            </a:r>
            <a:r>
              <a:rPr b="0" baseline="0" i="0" lang="es-CR" sz="3250" u="none" cap="none" strike="noStrike">
                <a:solidFill>
                  <a:srgbClr val="703203"/>
                </a:solidFill>
                <a:latin typeface="Calibri"/>
                <a:ea typeface="Calibri"/>
                <a:cs typeface="Calibri"/>
                <a:sym typeface="Calibri"/>
              </a:rPr>
              <a:t>fractionDigits</a:t>
            </a:r>
            <a:r>
              <a:rPr b="0" baseline="0" i="0" lang="es-CR" sz="2800" u="none" cap="none" strike="noStrike">
                <a:solidFill>
                  <a:srgbClr val="703203"/>
                </a:solidFill>
                <a:latin typeface="Calibri"/>
                <a:ea typeface="Calibri"/>
                <a:cs typeface="Calibri"/>
                <a:sym typeface="Calibri"/>
              </a:rPr>
              <a:t>)</a:t>
            </a:r>
            <a:r>
              <a:rPr b="1" baseline="0" i="0" lang="es-CR" sz="2800" u="none" cap="none" strike="noStrike">
                <a:solidFill>
                  <a:srgbClr val="703203"/>
                </a:solidFill>
                <a:latin typeface="Calibri"/>
                <a:ea typeface="Calibri"/>
                <a:cs typeface="Calibri"/>
                <a:sym typeface="Calibri"/>
              </a:rPr>
              <a:t>;</a:t>
            </a:r>
            <a:br>
              <a:rPr b="1" baseline="0" i="0" lang="es-CR" sz="3600" u="none" cap="none" strike="noStrike">
                <a:solidFill>
                  <a:schemeClr val="dk1"/>
                </a:solidFill>
                <a:latin typeface="Cabin"/>
                <a:ea typeface="Cabin"/>
                <a:cs typeface="Cabin"/>
                <a:sym typeface="Cabin"/>
              </a:rPr>
            </a:br>
          </a:p>
        </p:txBody>
      </p:sp>
      <p:sp>
        <p:nvSpPr>
          <p:cNvPr id="269" name="Shape 269"/>
          <p:cNvSpPr txBox="1"/>
          <p:nvPr>
            <p:ph idx="1" type="body"/>
          </p:nvPr>
        </p:nvSpPr>
        <p:spPr>
          <a:xfrm>
            <a:off x="1435608" y="1447800"/>
            <a:ext cx="7498080" cy="4800600"/>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FractionDigits parámetro opcional controla el número de decimales.</a:t>
            </a:r>
          </a:p>
          <a:p>
            <a:pPr indent="0" lvl="0" marL="0" marR="0" rtl="0" algn="l">
              <a:lnSpc>
                <a:spcPct val="115000"/>
              </a:lnSpc>
              <a:spcBef>
                <a:spcPts val="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Convierte un número en una notación exponencial.</a:t>
            </a:r>
          </a:p>
          <a:p>
            <a:pPr indent="0" lvl="0" marL="0" marR="0" rtl="0" algn="l">
              <a:lnSpc>
                <a:spcPct val="109772"/>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ctr">
              <a:lnSpc>
                <a:spcPct val="109772"/>
              </a:lnSpc>
              <a:spcBef>
                <a:spcPts val="0"/>
              </a:spcBef>
              <a:buClr>
                <a:schemeClr val="dk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num = </a:t>
            </a:r>
            <a:r>
              <a:rPr b="0" baseline="0" i="0" lang="es-CR" sz="2400" u="none" cap="none" strike="noStrike">
                <a:solidFill>
                  <a:srgbClr val="0000CD"/>
                </a:solidFill>
                <a:latin typeface="Calibri"/>
                <a:ea typeface="Calibri"/>
                <a:cs typeface="Calibri"/>
                <a:sym typeface="Calibri"/>
              </a:rPr>
              <a:t>5.56789</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9772"/>
              </a:lnSpc>
              <a:spcBef>
                <a:spcPts val="0"/>
              </a:spcBef>
              <a:buClr>
                <a:schemeClr val="dk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 = num.toExponential()</a:t>
            </a:r>
          </a:p>
          <a:p>
            <a:pPr indent="0" lvl="0" marL="0" marR="0" rtl="0" algn="ctr">
              <a:lnSpc>
                <a:spcPct val="109772"/>
              </a:lnSpc>
              <a:spcBef>
                <a:spcPts val="800"/>
              </a:spcBef>
              <a:spcAft>
                <a:spcPts val="0"/>
              </a:spcAft>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n</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9772"/>
              </a:lnSpc>
              <a:spcBef>
                <a:spcPts val="80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5.56789e+0</a:t>
            </a:r>
          </a:p>
          <a:p>
            <a:pPr indent="-127000" lvl="0" marL="365760" marR="0" rtl="0" algn="l">
              <a:lnSpc>
                <a:spcPct val="100000"/>
              </a:lnSpc>
              <a:spcBef>
                <a:spcPts val="6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idx="1" type="body"/>
          </p:nvPr>
        </p:nvSpPr>
        <p:spPr>
          <a:xfrm>
            <a:off x="971600" y="1196751"/>
            <a:ext cx="8172399" cy="4929546"/>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1400" u="none" cap="none" strike="noStrike">
                <a:solidFill>
                  <a:schemeClr val="dk1"/>
                </a:solidFill>
                <a:latin typeface="Cabin"/>
                <a:ea typeface="Cabin"/>
                <a:cs typeface="Cabin"/>
                <a:sym typeface="Cabin"/>
              </a:rPr>
              <a:t> </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método toFixed convierte este número en una cadena en forma decimal. El opcional </a:t>
            </a:r>
            <a:r>
              <a:rPr b="1" baseline="0" i="0" lang="es-CR" sz="2400" u="none" cap="none" strike="noStrike">
                <a:solidFill>
                  <a:schemeClr val="dk1"/>
                </a:solidFill>
                <a:latin typeface="Calibri"/>
                <a:ea typeface="Calibri"/>
                <a:cs typeface="Calibri"/>
                <a:sym typeface="Calibri"/>
              </a:rPr>
              <a:t>fractionDigits</a:t>
            </a:r>
            <a:r>
              <a:rPr b="0" baseline="0" i="0" lang="es-CR" sz="2400" u="none" cap="none" strike="noStrike">
                <a:solidFill>
                  <a:schemeClr val="dk1"/>
                </a:solidFill>
                <a:latin typeface="Calibri"/>
                <a:ea typeface="Calibri"/>
                <a:cs typeface="Calibri"/>
                <a:sym typeface="Calibri"/>
              </a:rPr>
              <a:t> parámetro controla el número de decimales. Debe estar entre 0 y 20. El valor predeterminado es 0:</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(Math.PI.toFixed (0));</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(Math.PI.toFixed (2));</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(Math.PI.toFixed (7));</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(Math.PI.toFixed (16));</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(Math.PI.toFixed ());</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Produce:</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3.14</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3.1415927</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3,1415926535897930</a:t>
            </a:r>
          </a:p>
          <a:p>
            <a:pPr indent="-289560" lvl="0" marL="365760" marR="0" rtl="0" algn="l">
              <a:lnSpc>
                <a:spcPct val="100000"/>
              </a:lnSpc>
              <a:spcBef>
                <a:spcPts val="0"/>
              </a:spcBef>
              <a:buClr>
                <a:schemeClr val="accent1"/>
              </a:buClr>
              <a:buFont typeface="Noto Symbol"/>
              <a:buNone/>
            </a:pPr>
            <a:r>
              <a:t/>
            </a:r>
            <a:endParaRPr b="0" baseline="0" i="0" sz="1800" u="none" cap="none" strike="noStrike">
              <a:solidFill>
                <a:schemeClr val="dk1"/>
              </a:solidFill>
              <a:latin typeface="Cabin"/>
              <a:ea typeface="Cabin"/>
              <a:cs typeface="Cabin"/>
              <a:sym typeface="Cabin"/>
            </a:endParaRPr>
          </a:p>
        </p:txBody>
      </p:sp>
      <p:sp>
        <p:nvSpPr>
          <p:cNvPr id="275" name="Shape 275"/>
          <p:cNvSpPr txBox="1"/>
          <p:nvPr/>
        </p:nvSpPr>
        <p:spPr>
          <a:xfrm>
            <a:off x="1187624" y="188640"/>
            <a:ext cx="7956376"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Number.toFixed(fractionDigits);</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1043608" y="980728"/>
            <a:ext cx="7848871" cy="5145521"/>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0" baseline="0" i="0" sz="2000" u="none" cap="none" strike="noStrike">
              <a:solidFill>
                <a:schemeClr val="dk1"/>
              </a:solidFill>
              <a:latin typeface="Calibri"/>
              <a:ea typeface="Calibri"/>
              <a:cs typeface="Calibri"/>
              <a:sym typeface="Calibri"/>
            </a:endParaRP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     El método toString convierte este número en una cadena. parámetro opcional radix controla radix, o base. Debe estar entre 2 y 36. Los radix defecto es base 10. El parámetro radix se utiliza más comúnmente con números enteros, pero se puede utilizar en cualquier número.</a:t>
            </a:r>
          </a:p>
          <a:p>
            <a:pPr indent="-289560" lvl="0" marL="365760" marR="0" rtl="0" algn="l">
              <a:lnSpc>
                <a:spcPct val="100000"/>
              </a:lnSpc>
              <a:spcBef>
                <a:spcPts val="0"/>
              </a:spcBef>
              <a:buClr>
                <a:schemeClr val="dk1"/>
              </a:buClr>
              <a:buSzPct val="25000"/>
              <a:buFont typeface="Arial"/>
              <a:buNone/>
            </a:pPr>
            <a:r>
              <a:rPr b="0" baseline="0" i="0" lang="es-CR" sz="2000" u="none" cap="none" strike="noStrike">
                <a:solidFill>
                  <a:schemeClr val="dk1"/>
                </a:solidFill>
                <a:latin typeface="Calibri"/>
                <a:ea typeface="Calibri"/>
                <a:cs typeface="Calibri"/>
                <a:sym typeface="Calibri"/>
              </a:rPr>
              <a:t>     El caso más común, Number.toString (), se puede escribir más simplemente como String (número):</a:t>
            </a:r>
          </a:p>
          <a:p>
            <a:pPr indent="0" lvl="0" marL="0" marR="0" rtl="0" algn="l">
              <a:lnSpc>
                <a:spcPct val="117613"/>
              </a:lnSpc>
              <a:spcBef>
                <a:spcPts val="800"/>
              </a:spcBef>
              <a:spcAft>
                <a:spcPts val="0"/>
              </a:spcAft>
              <a:buClr>
                <a:schemeClr val="accent1"/>
              </a:buClr>
              <a:buFont typeface="Noto Symbol"/>
              <a:buNone/>
            </a:pPr>
            <a:r>
              <a:t/>
            </a:r>
            <a:endParaRPr b="0" baseline="0" i="0" sz="1100" u="none" cap="none" strike="noStrike">
              <a:solidFill>
                <a:schemeClr val="dk1"/>
              </a:solidFill>
              <a:latin typeface="Verdana"/>
              <a:ea typeface="Verdana"/>
              <a:cs typeface="Verdana"/>
              <a:sym typeface="Verdana"/>
            </a:endParaRPr>
          </a:p>
          <a:p>
            <a:pPr indent="0" lvl="0" marL="0" marR="0" rtl="0" algn="l">
              <a:lnSpc>
                <a:spcPct val="117613"/>
              </a:lnSpc>
              <a:spcBef>
                <a:spcPts val="1600"/>
              </a:spcBef>
              <a:spcAft>
                <a:spcPts val="0"/>
              </a:spcAft>
              <a:buClr>
                <a:schemeClr val="dk1"/>
              </a:buClr>
              <a:buSzPct val="25000"/>
              <a:buFont typeface="Arial"/>
              <a:buNone/>
            </a:pPr>
            <a:r>
              <a:rPr b="0" baseline="0" i="0" lang="es-CR" sz="2000" u="none" cap="none" strike="noStrike">
                <a:solidFill>
                  <a:srgbClr val="703203"/>
                </a:solidFill>
                <a:latin typeface="Calibri"/>
                <a:ea typeface="Calibri"/>
                <a:cs typeface="Calibri"/>
                <a:sym typeface="Calibri"/>
              </a:rPr>
              <a:t>Convert a number to a string, using different bases</a:t>
            </a:r>
          </a:p>
          <a:p>
            <a:pPr indent="0" lvl="0" marL="0" marR="0" rtl="0" algn="ctr">
              <a:lnSpc>
                <a:spcPct val="117613"/>
              </a:lnSpc>
              <a:spcBef>
                <a:spcPts val="1600"/>
              </a:spcBef>
              <a:spcAft>
                <a:spcPts val="0"/>
              </a:spcAft>
              <a:buClr>
                <a:schemeClr val="dk1"/>
              </a:buClr>
              <a:buSzPct val="25000"/>
              <a:buFont typeface="Arial"/>
              <a:buNone/>
            </a:pPr>
            <a:r>
              <a:rPr b="0" baseline="0" i="0" lang="es-CR" sz="1800" u="none" cap="none" strike="noStrike">
                <a:solidFill>
                  <a:schemeClr val="dk1"/>
                </a:solidFill>
                <a:latin typeface="Calibri"/>
                <a:ea typeface="Calibri"/>
                <a:cs typeface="Calibri"/>
                <a:sym typeface="Calibri"/>
              </a:rPr>
              <a:t>  </a:t>
            </a:r>
            <a:r>
              <a:rPr b="0" baseline="0" i="0" lang="es-CR" sz="1800" u="none" cap="none" strike="noStrike">
                <a:solidFill>
                  <a:srgbClr val="A52A2A"/>
                </a:solidFill>
                <a:latin typeface="Calibri"/>
                <a:ea typeface="Calibri"/>
                <a:cs typeface="Calibri"/>
                <a:sym typeface="Calibri"/>
              </a:rPr>
              <a:t>var</a:t>
            </a:r>
            <a:r>
              <a:rPr b="0" baseline="0" i="0" lang="es-CR" sz="1800" u="none" cap="none" strike="noStrike">
                <a:solidFill>
                  <a:schemeClr val="dk1"/>
                </a:solidFill>
                <a:latin typeface="Calibri"/>
                <a:ea typeface="Calibri"/>
                <a:cs typeface="Calibri"/>
                <a:sym typeface="Calibri"/>
              </a:rPr>
              <a:t> num = </a:t>
            </a:r>
            <a:r>
              <a:rPr b="0" baseline="0" i="0" lang="es-CR" sz="1800" u="none" cap="none" strike="noStrike">
                <a:solidFill>
                  <a:srgbClr val="0000CD"/>
                </a:solidFill>
                <a:latin typeface="Calibri"/>
                <a:ea typeface="Calibri"/>
                <a:cs typeface="Calibri"/>
                <a:sym typeface="Calibri"/>
              </a:rPr>
              <a:t>15</a:t>
            </a:r>
            <a:r>
              <a:rPr b="0" baseline="0" i="0" lang="es-CR" sz="1800" u="none" cap="none" strike="noStrike">
                <a:solidFill>
                  <a:schemeClr val="dk1"/>
                </a:solidFill>
                <a:latin typeface="Calibri"/>
                <a:ea typeface="Calibri"/>
                <a:cs typeface="Calibri"/>
                <a:sym typeface="Calibri"/>
              </a:rPr>
              <a:t>;</a:t>
            </a:r>
          </a:p>
          <a:p>
            <a:pPr indent="0" lvl="0" marL="0" marR="0" rtl="0" algn="ctr">
              <a:lnSpc>
                <a:spcPct val="117613"/>
              </a:lnSpc>
              <a:spcBef>
                <a:spcPts val="1600"/>
              </a:spcBef>
              <a:spcAft>
                <a:spcPts val="0"/>
              </a:spcAft>
              <a:buClr>
                <a:schemeClr val="dk1"/>
              </a:buClr>
              <a:buSzPct val="25000"/>
              <a:buFont typeface="Arial"/>
              <a:buNone/>
            </a:pPr>
            <a:r>
              <a:rPr b="0" baseline="0" i="0" lang="es-CR" sz="1800" u="none" cap="none" strike="noStrike">
                <a:solidFill>
                  <a:schemeClr val="dk1"/>
                </a:solidFill>
                <a:latin typeface="Calibri"/>
                <a:ea typeface="Calibri"/>
                <a:cs typeface="Calibri"/>
                <a:sym typeface="Calibri"/>
              </a:rPr>
              <a:t>  </a:t>
            </a:r>
            <a:r>
              <a:rPr b="0" baseline="0" i="0" lang="es-CR" sz="1800" u="none" cap="none" strike="noStrike">
                <a:solidFill>
                  <a:srgbClr val="A52A2A"/>
                </a:solidFill>
                <a:latin typeface="Calibri"/>
                <a:ea typeface="Calibri"/>
                <a:cs typeface="Calibri"/>
                <a:sym typeface="Calibri"/>
              </a:rPr>
              <a:t>var</a:t>
            </a:r>
            <a:r>
              <a:rPr b="0" baseline="0" i="0" lang="es-CR" sz="1800" u="none" cap="none" strike="noStrike">
                <a:solidFill>
                  <a:schemeClr val="dk1"/>
                </a:solidFill>
                <a:latin typeface="Calibri"/>
                <a:ea typeface="Calibri"/>
                <a:cs typeface="Calibri"/>
                <a:sym typeface="Calibri"/>
              </a:rPr>
              <a:t> a = num.toString();</a:t>
            </a:r>
          </a:p>
          <a:p>
            <a:pPr indent="0" lvl="0" marL="0" marR="0" rtl="0" algn="ctr">
              <a:lnSpc>
                <a:spcPct val="117613"/>
              </a:lnSpc>
              <a:spcBef>
                <a:spcPts val="800"/>
              </a:spcBef>
              <a:buClr>
                <a:schemeClr val="dk1"/>
              </a:buClr>
              <a:buSzPct val="25000"/>
              <a:buFont typeface="Arial"/>
              <a:buNone/>
            </a:pPr>
            <a:r>
              <a:rPr b="0" baseline="0" i="0" lang="es-CR" sz="1800" u="none" cap="none" strike="noStrike">
                <a:solidFill>
                  <a:srgbClr val="A52A2A"/>
                </a:solidFill>
                <a:latin typeface="Calibri"/>
                <a:ea typeface="Calibri"/>
                <a:cs typeface="Calibri"/>
                <a:sym typeface="Calibri"/>
              </a:rPr>
              <a:t>var</a:t>
            </a:r>
            <a:r>
              <a:rPr b="0" baseline="0" i="0" lang="es-CR" sz="1800" u="none" cap="none" strike="noStrike">
                <a:solidFill>
                  <a:schemeClr val="dk1"/>
                </a:solidFill>
                <a:latin typeface="Calibri"/>
                <a:ea typeface="Calibri"/>
                <a:cs typeface="Calibri"/>
                <a:sym typeface="Calibri"/>
              </a:rPr>
              <a:t> b = num.toString(</a:t>
            </a:r>
            <a:r>
              <a:rPr b="0" baseline="0" i="0" lang="es-CR" sz="1800" u="none" cap="none" strike="noStrike">
                <a:solidFill>
                  <a:srgbClr val="0000CD"/>
                </a:solidFill>
                <a:latin typeface="Calibri"/>
                <a:ea typeface="Calibri"/>
                <a:cs typeface="Calibri"/>
                <a:sym typeface="Calibri"/>
              </a:rPr>
              <a:t>2</a:t>
            </a:r>
            <a:r>
              <a:rPr b="0" baseline="0" i="0" lang="es-CR" sz="1800" u="none" cap="none" strike="noStrike">
                <a:solidFill>
                  <a:schemeClr val="dk1"/>
                </a:solidFill>
                <a:latin typeface="Calibri"/>
                <a:ea typeface="Calibri"/>
                <a:cs typeface="Calibri"/>
                <a:sym typeface="Calibri"/>
              </a:rPr>
              <a:t>);</a:t>
            </a:r>
          </a:p>
          <a:p>
            <a:pPr indent="0" lvl="0" marL="0" marR="0" rtl="0" algn="ctr">
              <a:lnSpc>
                <a:spcPct val="117613"/>
              </a:lnSpc>
              <a:spcBef>
                <a:spcPts val="0"/>
              </a:spcBef>
              <a:buClr>
                <a:schemeClr val="dk1"/>
              </a:buClr>
              <a:buSzPct val="25000"/>
              <a:buFont typeface="Arial"/>
              <a:buNone/>
            </a:pPr>
            <a:r>
              <a:rPr b="0" baseline="0" i="0" lang="es-CR" sz="1800" u="none" cap="none" strike="noStrike">
                <a:solidFill>
                  <a:srgbClr val="A52A2A"/>
                </a:solidFill>
                <a:latin typeface="Calibri"/>
                <a:ea typeface="Calibri"/>
                <a:cs typeface="Calibri"/>
                <a:sym typeface="Calibri"/>
              </a:rPr>
              <a:t>var</a:t>
            </a:r>
            <a:r>
              <a:rPr b="0" baseline="0" i="0" lang="es-CR" sz="1800" u="none" cap="none" strike="noStrike">
                <a:solidFill>
                  <a:schemeClr val="dk1"/>
                </a:solidFill>
                <a:latin typeface="Calibri"/>
                <a:ea typeface="Calibri"/>
                <a:cs typeface="Calibri"/>
                <a:sym typeface="Calibri"/>
              </a:rPr>
              <a:t> c = num.toString(</a:t>
            </a:r>
            <a:r>
              <a:rPr b="0" baseline="0" i="0" lang="es-CR" sz="1800" u="none" cap="none" strike="noStrike">
                <a:solidFill>
                  <a:srgbClr val="0000CD"/>
                </a:solidFill>
                <a:latin typeface="Calibri"/>
                <a:ea typeface="Calibri"/>
                <a:cs typeface="Calibri"/>
                <a:sym typeface="Calibri"/>
              </a:rPr>
              <a:t>8</a:t>
            </a:r>
            <a:r>
              <a:rPr b="0" baseline="0" i="0" lang="es-CR" sz="1800" u="none" cap="none" strike="noStrike">
                <a:solidFill>
                  <a:schemeClr val="dk1"/>
                </a:solidFill>
                <a:latin typeface="Calibri"/>
                <a:ea typeface="Calibri"/>
                <a:cs typeface="Calibri"/>
                <a:sym typeface="Calibri"/>
              </a:rPr>
              <a:t>);</a:t>
            </a:r>
          </a:p>
          <a:p>
            <a:pPr indent="0" lvl="0" marL="0" marR="0" rtl="0" algn="ctr">
              <a:lnSpc>
                <a:spcPct val="117613"/>
              </a:lnSpc>
              <a:spcBef>
                <a:spcPts val="0"/>
              </a:spcBef>
              <a:buClr>
                <a:schemeClr val="dk1"/>
              </a:buClr>
              <a:buSzPct val="25000"/>
              <a:buFont typeface="Arial"/>
              <a:buNone/>
            </a:pPr>
            <a:r>
              <a:rPr b="0" baseline="0" i="0" lang="es-CR" sz="1800" u="none" cap="none" strike="noStrike">
                <a:solidFill>
                  <a:srgbClr val="A52A2A"/>
                </a:solidFill>
                <a:latin typeface="Calibri"/>
                <a:ea typeface="Calibri"/>
                <a:cs typeface="Calibri"/>
                <a:sym typeface="Calibri"/>
              </a:rPr>
              <a:t>var</a:t>
            </a:r>
            <a:r>
              <a:rPr b="0" baseline="0" i="0" lang="es-CR" sz="1800" u="none" cap="none" strike="noStrike">
                <a:solidFill>
                  <a:schemeClr val="dk1"/>
                </a:solidFill>
                <a:latin typeface="Calibri"/>
                <a:ea typeface="Calibri"/>
                <a:cs typeface="Calibri"/>
                <a:sym typeface="Calibri"/>
              </a:rPr>
              <a:t> d = num.toString(</a:t>
            </a:r>
            <a:r>
              <a:rPr b="0" baseline="0" i="0" lang="es-CR" sz="1800" u="none" cap="none" strike="noStrike">
                <a:solidFill>
                  <a:srgbClr val="0000CD"/>
                </a:solidFill>
                <a:latin typeface="Calibri"/>
                <a:ea typeface="Calibri"/>
                <a:cs typeface="Calibri"/>
                <a:sym typeface="Calibri"/>
              </a:rPr>
              <a:t>16</a:t>
            </a:r>
            <a:r>
              <a:rPr b="0" baseline="0" i="0" lang="es-CR" sz="1800" u="none" cap="none" strike="noStrike">
                <a:solidFill>
                  <a:schemeClr val="dk1"/>
                </a:solidFill>
                <a:latin typeface="Calibri"/>
                <a:ea typeface="Calibri"/>
                <a:cs typeface="Calibri"/>
                <a:sym typeface="Calibri"/>
              </a:rPr>
              <a:t>);</a:t>
            </a:r>
          </a:p>
          <a:p>
            <a:pPr indent="0" lvl="0" marL="0" marR="0" rtl="0" algn="l">
              <a:lnSpc>
                <a:spcPct val="117613"/>
              </a:lnSpc>
              <a:spcBef>
                <a:spcPts val="800"/>
              </a:spcBef>
              <a:spcAft>
                <a:spcPts val="0"/>
              </a:spcAft>
              <a:buClr>
                <a:schemeClr val="dk1"/>
              </a:buClr>
              <a:buSzPct val="25000"/>
              <a:buFont typeface="Arial"/>
              <a:buNone/>
            </a:pPr>
            <a:r>
              <a:rPr b="0" baseline="0" i="0" lang="es-CR" sz="1800" u="none" cap="none" strike="noStrike">
                <a:solidFill>
                  <a:schemeClr val="dk1"/>
                </a:solidFill>
                <a:latin typeface="Calibri"/>
                <a:ea typeface="Calibri"/>
                <a:cs typeface="Calibri"/>
                <a:sym typeface="Calibri"/>
              </a:rPr>
              <a:t>The result of </a:t>
            </a:r>
            <a:r>
              <a:rPr b="0" baseline="0" i="1" lang="es-CR" sz="1800" u="none" cap="none" strike="noStrike">
                <a:solidFill>
                  <a:schemeClr val="dk1"/>
                </a:solidFill>
                <a:latin typeface="Calibri"/>
                <a:ea typeface="Calibri"/>
                <a:cs typeface="Calibri"/>
                <a:sym typeface="Calibri"/>
              </a:rPr>
              <a:t>a</a:t>
            </a:r>
            <a:r>
              <a:rPr b="0" baseline="0" i="0" lang="es-CR" sz="1800" u="none" cap="none" strike="noStrike">
                <a:solidFill>
                  <a:schemeClr val="dk1"/>
                </a:solidFill>
                <a:latin typeface="Calibri"/>
                <a:ea typeface="Calibri"/>
                <a:cs typeface="Calibri"/>
                <a:sym typeface="Calibri"/>
              </a:rPr>
              <a:t>,</a:t>
            </a:r>
            <a:r>
              <a:rPr b="0" baseline="0" i="1" lang="es-CR" sz="1800" u="none" cap="none" strike="noStrike">
                <a:solidFill>
                  <a:schemeClr val="dk1"/>
                </a:solidFill>
                <a:latin typeface="Calibri"/>
                <a:ea typeface="Calibri"/>
                <a:cs typeface="Calibri"/>
                <a:sym typeface="Calibri"/>
              </a:rPr>
              <a:t>b</a:t>
            </a:r>
            <a:r>
              <a:rPr b="0" baseline="0" i="0" lang="es-CR" sz="1800" u="none" cap="none" strike="noStrike">
                <a:solidFill>
                  <a:schemeClr val="dk1"/>
                </a:solidFill>
                <a:latin typeface="Calibri"/>
                <a:ea typeface="Calibri"/>
                <a:cs typeface="Calibri"/>
                <a:sym typeface="Calibri"/>
              </a:rPr>
              <a:t>,</a:t>
            </a:r>
            <a:r>
              <a:rPr b="0" baseline="0" i="1" lang="es-CR" sz="1800" u="none" cap="none" strike="noStrike">
                <a:solidFill>
                  <a:schemeClr val="dk1"/>
                </a:solidFill>
                <a:latin typeface="Calibri"/>
                <a:ea typeface="Calibri"/>
                <a:cs typeface="Calibri"/>
                <a:sym typeface="Calibri"/>
              </a:rPr>
              <a:t>c</a:t>
            </a:r>
            <a:r>
              <a:rPr b="0" baseline="0" i="0" lang="es-CR" sz="1800" u="none" cap="none" strike="noStrike">
                <a:solidFill>
                  <a:schemeClr val="dk1"/>
                </a:solidFill>
                <a:latin typeface="Calibri"/>
                <a:ea typeface="Calibri"/>
                <a:cs typeface="Calibri"/>
                <a:sym typeface="Calibri"/>
              </a:rPr>
              <a:t>, and </a:t>
            </a:r>
            <a:r>
              <a:rPr b="0" baseline="0" i="1" lang="es-CR" sz="1800" u="none" cap="none" strike="noStrike">
                <a:solidFill>
                  <a:schemeClr val="dk1"/>
                </a:solidFill>
                <a:latin typeface="Calibri"/>
                <a:ea typeface="Calibri"/>
                <a:cs typeface="Calibri"/>
                <a:sym typeface="Calibri"/>
              </a:rPr>
              <a:t>d</a:t>
            </a:r>
            <a:r>
              <a:rPr b="0" baseline="0" i="0" lang="es-CR" sz="1800" u="none" cap="none" strike="noStrike">
                <a:solidFill>
                  <a:schemeClr val="dk1"/>
                </a:solidFill>
                <a:latin typeface="Calibri"/>
                <a:ea typeface="Calibri"/>
                <a:cs typeface="Calibri"/>
                <a:sym typeface="Calibri"/>
              </a:rPr>
              <a:t> will be: 15,1111,17</a:t>
            </a:r>
          </a:p>
          <a:p>
            <a:pPr indent="0" lvl="0" marL="0" marR="0" rtl="0" algn="l">
              <a:lnSpc>
                <a:spcPct val="117613"/>
              </a:lnSpc>
              <a:spcBef>
                <a:spcPts val="800"/>
              </a:spcBef>
              <a:buClr>
                <a:schemeClr val="dk1"/>
              </a:buClr>
              <a:buFont typeface="Arial"/>
              <a:buNone/>
            </a:pPr>
            <a:r>
              <a:t/>
            </a:r>
            <a:endParaRPr b="0" baseline="0" i="0" sz="1800" u="none" cap="none" strike="noStrike">
              <a:solidFill>
                <a:schemeClr val="dk1"/>
              </a:solidFill>
              <a:latin typeface="Calibri"/>
              <a:ea typeface="Calibri"/>
              <a:cs typeface="Calibri"/>
              <a:sym typeface="Calibri"/>
            </a:endParaRPr>
          </a:p>
          <a:p>
            <a:pPr indent="-289560" lvl="0" marL="365760" marR="0" rtl="0" algn="ctr">
              <a:lnSpc>
                <a:spcPct val="100000"/>
              </a:lnSpc>
              <a:spcBef>
                <a:spcPts val="0"/>
              </a:spcBef>
              <a:buClr>
                <a:schemeClr val="accent1"/>
              </a:buClr>
              <a:buFont typeface="Noto Symbol"/>
              <a:buNone/>
            </a:pPr>
            <a:r>
              <a:t/>
            </a:r>
            <a:endParaRPr b="0" baseline="0" i="0" sz="1800" u="none" cap="none" strike="noStrike">
              <a:solidFill>
                <a:schemeClr val="dk1"/>
              </a:solidFill>
              <a:latin typeface="Calibri"/>
              <a:ea typeface="Calibri"/>
              <a:cs typeface="Calibri"/>
              <a:sym typeface="Calibri"/>
            </a:endParaRPr>
          </a:p>
        </p:txBody>
      </p:sp>
      <p:sp>
        <p:nvSpPr>
          <p:cNvPr id="281" name="Shape 281"/>
          <p:cNvSpPr txBox="1"/>
          <p:nvPr/>
        </p:nvSpPr>
        <p:spPr>
          <a:xfrm>
            <a:off x="1187624" y="332656"/>
            <a:ext cx="7776864"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onsolas"/>
              <a:buNone/>
            </a:pPr>
            <a:r>
              <a:rPr b="1" baseline="0" i="0" lang="es-CR" sz="1100" u="none" cap="none" strike="noStrike">
                <a:solidFill>
                  <a:schemeClr val="dk1"/>
                </a:solidFill>
                <a:latin typeface="Consolas"/>
                <a:ea typeface="Consolas"/>
                <a:cs typeface="Consolas"/>
                <a:sym typeface="Consolas"/>
              </a:rPr>
              <a:t> </a:t>
            </a:r>
            <a:r>
              <a:rPr b="1" baseline="0" i="0" lang="es-CR" sz="3200" u="none" cap="none" strike="noStrike">
                <a:solidFill>
                  <a:srgbClr val="703203"/>
                </a:solidFill>
                <a:latin typeface="Calibri"/>
                <a:ea typeface="Calibri"/>
                <a:cs typeface="Calibri"/>
                <a:sym typeface="Calibri"/>
              </a:rPr>
              <a:t>Number.toString (base);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idx="1" type="body"/>
          </p:nvPr>
        </p:nvSpPr>
        <p:spPr>
          <a:xfrm>
            <a:off x="1043608" y="1124744"/>
            <a:ext cx="7643192" cy="5001456"/>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El método toPrecision convierte este número en una cadena en forma decimal. El opcional</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parámetro de precisión controla el número de dígitos de precisión. Debe estar entre 1 y</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21:</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(Math.PI.toPrecision (2));</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document.writeln (Math.PI.toPrecision (7));</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document.writeln (Math.PI.toPrecision (16));</a:t>
            </a:r>
          </a:p>
          <a:p>
            <a:pPr indent="-289560" lvl="0" marL="365760" marR="0" rtl="0" algn="l">
              <a:lnSpc>
                <a:spcPct val="10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a:t>
            </a:r>
            <a:r>
              <a:rPr b="1" baseline="0" i="0" lang="es-CR" sz="2400" u="none" cap="none" strike="noStrike">
                <a:solidFill>
                  <a:schemeClr val="dk1"/>
                </a:solidFill>
                <a:latin typeface="Calibri"/>
                <a:ea typeface="Calibri"/>
                <a:cs typeface="Calibri"/>
                <a:sym typeface="Calibri"/>
              </a:rPr>
              <a:t>Produce</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3.1</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3.141593</a:t>
            </a:r>
          </a:p>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3.141592653589793</a:t>
            </a:r>
          </a:p>
          <a:p>
            <a:pPr indent="-289560" lvl="0" marL="365760" marR="0" rtl="0" algn="l">
              <a:lnSpc>
                <a:spcPct val="100000"/>
              </a:lnSpc>
              <a:spcBef>
                <a:spcPts val="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p:txBody>
      </p:sp>
      <p:sp>
        <p:nvSpPr>
          <p:cNvPr id="287" name="Shape 287"/>
          <p:cNvSpPr txBox="1"/>
          <p:nvPr/>
        </p:nvSpPr>
        <p:spPr>
          <a:xfrm>
            <a:off x="1043608" y="476672"/>
            <a:ext cx="7920880"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Number.toPrecision (precisión):</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0" y="274637"/>
            <a:ext cx="9144000" cy="1143000"/>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libri"/>
              <a:buNone/>
            </a:pPr>
            <a:r>
              <a:rPr b="0" baseline="0" i="1" lang="es-CR" sz="3200" u="none" cap="none" strike="noStrike">
                <a:solidFill>
                  <a:srgbClr val="562214"/>
                </a:solidFill>
                <a:latin typeface="Calibri"/>
                <a:ea typeface="Calibri"/>
                <a:cs typeface="Calibri"/>
                <a:sym typeface="Calibri"/>
              </a:rPr>
              <a:t>Cuando creamos una función detrás de ella están prototype,this y arguments.</a:t>
            </a:r>
          </a:p>
        </p:txBody>
      </p:sp>
      <p:sp>
        <p:nvSpPr>
          <p:cNvPr id="293" name="Shape 293"/>
          <p:cNvSpPr txBox="1"/>
          <p:nvPr>
            <p:ph idx="1" type="body"/>
          </p:nvPr>
        </p:nvSpPr>
        <p:spPr>
          <a:xfrm>
            <a:off x="971600" y="1447800"/>
            <a:ext cx="7962088" cy="4800600"/>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dk1"/>
              </a:buClr>
              <a:buFont typeface="Arial"/>
              <a:buNone/>
            </a:pPr>
            <a:r>
              <a:t/>
            </a:r>
            <a:endParaRPr b="0" baseline="0" i="0" sz="1800" u="none" cap="none" strike="noStrike">
              <a:solidFill>
                <a:srgbClr val="703203"/>
              </a:solidFill>
              <a:latin typeface="Cabin"/>
              <a:ea typeface="Cabin"/>
              <a:cs typeface="Cabin"/>
              <a:sym typeface="Cabin"/>
            </a:endParaRPr>
          </a:p>
          <a:p>
            <a:pPr indent="-289560" lvl="0" marL="365760" marR="0" rtl="0" algn="l">
              <a:lnSpc>
                <a:spcPct val="100000"/>
              </a:lnSpc>
              <a:spcBef>
                <a:spcPts val="0"/>
              </a:spcBef>
              <a:buClr>
                <a:schemeClr val="dk1"/>
              </a:buClr>
              <a:buSzPct val="25000"/>
              <a:buFont typeface="Arial"/>
              <a:buNone/>
            </a:pPr>
            <a:r>
              <a:rPr b="0" baseline="0" i="0" lang="es-CR" sz="1800" u="none" cap="none" strike="noStrike">
                <a:solidFill>
                  <a:srgbClr val="703203"/>
                </a:solidFill>
                <a:latin typeface="Cabin"/>
                <a:ea typeface="Cabin"/>
                <a:cs typeface="Cabin"/>
                <a:sym typeface="Cabin"/>
              </a:rPr>
              <a:t> </a:t>
            </a:r>
            <a:r>
              <a:rPr b="1" baseline="0" i="0" lang="es-CR" sz="2400" u="none" cap="none" strike="noStrike">
                <a:solidFill>
                  <a:srgbClr val="703203"/>
                </a:solidFill>
                <a:latin typeface="Calibri"/>
                <a:ea typeface="Calibri"/>
                <a:cs typeface="Calibri"/>
                <a:sym typeface="Calibri"/>
              </a:rPr>
              <a:t>Prototype:</a:t>
            </a:r>
            <a:r>
              <a:rPr b="0" baseline="0" i="0" lang="es-CR" sz="2400" u="none" cap="none" strike="noStrike">
                <a:solidFill>
                  <a:srgbClr val="703203"/>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Cada objeto posee un prototype.</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Puede añadir propiedades o métodos a una clase existente mediante la adición de ellos al prototipo asociado con la función constructora para esa clase.</a:t>
            </a:r>
          </a:p>
          <a:p>
            <a:pPr indent="-289560" lvl="0" marL="365760" marR="0" rtl="0" algn="l">
              <a:lnSpc>
                <a:spcPct val="100000"/>
              </a:lnSpc>
              <a:spcBef>
                <a:spcPts val="0"/>
              </a:spcBef>
              <a:buClr>
                <a:schemeClr val="accent1"/>
              </a:buClr>
              <a:buSzPct val="25000"/>
              <a:buFont typeface="Noto Symbol"/>
              <a:buNone/>
            </a:pPr>
            <a:r>
              <a:rPr b="1" baseline="0" i="0" lang="es-CR" sz="2400" u="none" cap="none" strike="noStrike">
                <a:solidFill>
                  <a:schemeClr val="dk1"/>
                </a:solidFill>
                <a:latin typeface="Calibri"/>
                <a:ea typeface="Calibri"/>
                <a:cs typeface="Calibri"/>
                <a:sym typeface="Calibri"/>
              </a:rPr>
              <a:t> </a:t>
            </a:r>
          </a:p>
          <a:p>
            <a:pPr indent="-289560" lvl="0" marL="365760" marR="0" rtl="0" algn="l">
              <a:lnSpc>
                <a:spcPct val="100000"/>
              </a:lnSpc>
              <a:spcBef>
                <a:spcPts val="0"/>
              </a:spcBef>
              <a:buClr>
                <a:schemeClr val="accent1"/>
              </a:buClr>
              <a:buSzPct val="25000"/>
              <a:buFont typeface="Noto Symbol"/>
              <a:buNone/>
            </a:pPr>
            <a:r>
              <a:rPr b="1" baseline="0" i="0" lang="es-CR" sz="2400" u="none" cap="none" strike="noStrike">
                <a:solidFill>
                  <a:srgbClr val="703203"/>
                </a:solidFill>
                <a:latin typeface="Calibri"/>
                <a:ea typeface="Calibri"/>
                <a:cs typeface="Calibri"/>
                <a:sym typeface="Calibri"/>
              </a:rPr>
              <a:t>This: </a:t>
            </a:r>
            <a:r>
              <a:rPr b="0" baseline="0" i="0" lang="es-CR" sz="2400" u="none" cap="none" strike="noStrike">
                <a:solidFill>
                  <a:schemeClr val="dk1"/>
                </a:solidFill>
                <a:latin typeface="Calibri"/>
                <a:ea typeface="Calibri"/>
                <a:cs typeface="Calibri"/>
                <a:sym typeface="Calibri"/>
              </a:rPr>
              <a:t>Su valor hace referencia al propietario de la función que la está invocando o en su defecto, al objeto donde dicha función es un método.</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rgbClr val="703203"/>
                </a:solidFill>
                <a:latin typeface="Calibri"/>
                <a:ea typeface="Calibri"/>
                <a:cs typeface="Calibri"/>
                <a:sym typeface="Calibri"/>
              </a:rPr>
              <a:t> </a:t>
            </a:r>
            <a:r>
              <a:rPr b="1" baseline="0" i="0" lang="es-CR" sz="2400" u="none" cap="none" strike="noStrike">
                <a:solidFill>
                  <a:srgbClr val="703203"/>
                </a:solidFill>
                <a:latin typeface="Calibri"/>
                <a:ea typeface="Calibri"/>
                <a:cs typeface="Calibri"/>
                <a:sym typeface="Calibri"/>
              </a:rPr>
              <a:t>Arguments: </a:t>
            </a:r>
            <a:r>
              <a:rPr b="0" baseline="0" i="0" lang="es-CR" sz="2400" u="none" cap="none" strike="noStrike">
                <a:solidFill>
                  <a:schemeClr val="dk1"/>
                </a:solidFill>
                <a:latin typeface="Calibri"/>
                <a:ea typeface="Calibri"/>
                <a:cs typeface="Calibri"/>
                <a:sym typeface="Calibri"/>
              </a:rPr>
              <a:t>Un objeto similar a un arreglo que se corresponde con los parámetros pasados a la función.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0" y="274637"/>
            <a:ext cx="9144000" cy="1143000"/>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libri"/>
              <a:buNone/>
            </a:pPr>
            <a:r>
              <a:rPr b="0" baseline="0" i="0" lang="es-CR" sz="3600" u="none" cap="none" strike="noStrike">
                <a:solidFill>
                  <a:srgbClr val="562214"/>
                </a:solidFill>
                <a:latin typeface="Calibri"/>
                <a:ea typeface="Calibri"/>
                <a:cs typeface="Calibri"/>
                <a:sym typeface="Calibri"/>
              </a:rPr>
              <a:t>Manejo de errores:</a:t>
            </a:r>
          </a:p>
        </p:txBody>
      </p:sp>
      <p:sp>
        <p:nvSpPr>
          <p:cNvPr id="299" name="Shape 299"/>
          <p:cNvSpPr txBox="1"/>
          <p:nvPr>
            <p:ph idx="1" type="body"/>
          </p:nvPr>
        </p:nvSpPr>
        <p:spPr>
          <a:xfrm>
            <a:off x="1435608" y="1268759"/>
            <a:ext cx="7498080" cy="5328591"/>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buClr>
                <a:schemeClr val="accent1"/>
              </a:buClr>
              <a:buFont typeface="Noto Symbol"/>
              <a:buNone/>
            </a:pPr>
            <a:r>
              <a:t/>
            </a:r>
            <a:endParaRPr b="1" baseline="0" i="1" sz="1800" u="none" cap="none" strike="noStrike">
              <a:solidFill>
                <a:srgbClr val="703203"/>
              </a:solidFill>
              <a:latin typeface="Arial"/>
              <a:ea typeface="Arial"/>
              <a:cs typeface="Arial"/>
              <a:sym typeface="Arial"/>
            </a:endParaRPr>
          </a:p>
          <a:p>
            <a:pPr indent="0" lvl="0" marL="0" marR="0" rtl="0" algn="l">
              <a:lnSpc>
                <a:spcPct val="100000"/>
              </a:lnSpc>
              <a:spcBef>
                <a:spcPts val="0"/>
              </a:spcBef>
              <a:buClr>
                <a:schemeClr val="accent1"/>
              </a:buClr>
              <a:buSzPct val="25000"/>
              <a:buFont typeface="Noto Symbol"/>
              <a:buNone/>
            </a:pPr>
            <a:r>
              <a:rPr b="1" baseline="0" i="1" lang="es-CR" sz="1800" u="none" cap="none" strike="noStrike">
                <a:solidFill>
                  <a:srgbClr val="703203"/>
                </a:solidFill>
                <a:latin typeface="Arial"/>
                <a:ea typeface="Arial"/>
                <a:cs typeface="Arial"/>
                <a:sym typeface="Arial"/>
              </a:rPr>
              <a:t>try :</a:t>
            </a:r>
            <a:r>
              <a:rPr b="0" baseline="0" i="0" lang="es-CR" sz="1800" u="none" cap="none" strike="noStrike">
                <a:solidFill>
                  <a:srgbClr val="703203"/>
                </a:solidFill>
                <a:latin typeface="Arial"/>
                <a:ea typeface="Arial"/>
                <a:cs typeface="Arial"/>
                <a:sym typeface="Arial"/>
              </a:rPr>
              <a:t>    </a:t>
            </a:r>
            <a:r>
              <a:rPr b="0" baseline="0" i="0" lang="es-CR" sz="1800" u="none" cap="none" strike="noStrike">
                <a:solidFill>
                  <a:srgbClr val="404040"/>
                </a:solidFill>
                <a:latin typeface="Calibri"/>
                <a:ea typeface="Calibri"/>
                <a:cs typeface="Calibri"/>
                <a:sym typeface="Calibri"/>
              </a:rPr>
              <a:t>Código a intentar ejecutar .</a:t>
            </a:r>
          </a:p>
          <a:p>
            <a:pPr indent="0" lvl="0" marL="0" marR="0" rtl="0" algn="l">
              <a:lnSpc>
                <a:spcPct val="100000"/>
              </a:lnSpc>
              <a:spcBef>
                <a:spcPts val="0"/>
              </a:spcBef>
              <a:buClr>
                <a:schemeClr val="accent1"/>
              </a:buClr>
              <a:buSzPct val="25000"/>
              <a:buFont typeface="Noto Symbol"/>
              <a:buNone/>
            </a:pPr>
            <a:r>
              <a:rPr b="1" baseline="0" i="1" lang="es-CR" sz="1800" u="none" cap="none" strike="noStrike">
                <a:solidFill>
                  <a:srgbClr val="703203"/>
                </a:solidFill>
                <a:latin typeface="Arial"/>
                <a:ea typeface="Arial"/>
                <a:cs typeface="Arial"/>
                <a:sym typeface="Arial"/>
              </a:rPr>
              <a:t>catch:  </a:t>
            </a:r>
            <a:r>
              <a:rPr b="0" baseline="0" i="0" lang="es-CR" sz="1800" u="none" cap="none" strike="noStrike">
                <a:solidFill>
                  <a:srgbClr val="4D4E53"/>
                </a:solidFill>
                <a:latin typeface="Calibri"/>
                <a:ea typeface="Calibri"/>
                <a:cs typeface="Calibri"/>
                <a:sym typeface="Calibri"/>
              </a:rPr>
              <a:t>Bloque de código que se ejecuta si falla lo que esta dentro de try.</a:t>
            </a:r>
          </a:p>
          <a:p>
            <a:pPr indent="0" lvl="0" marL="0" marR="0" rtl="0" algn="l">
              <a:lnSpc>
                <a:spcPct val="100000"/>
              </a:lnSpc>
              <a:spcBef>
                <a:spcPts val="0"/>
              </a:spcBef>
              <a:buClr>
                <a:schemeClr val="accent1"/>
              </a:buClr>
              <a:buSzPct val="25000"/>
              <a:buFont typeface="Noto Symbol"/>
              <a:buNone/>
            </a:pPr>
            <a:r>
              <a:rPr b="1" baseline="0" i="1" lang="es-CR" sz="1800" u="none" cap="none" strike="noStrike">
                <a:solidFill>
                  <a:srgbClr val="703203"/>
                </a:solidFill>
                <a:latin typeface="Arial"/>
                <a:ea typeface="Arial"/>
                <a:cs typeface="Arial"/>
                <a:sym typeface="Arial"/>
              </a:rPr>
              <a:t>Finally:  </a:t>
            </a:r>
            <a:r>
              <a:rPr b="0" baseline="0" i="0" lang="es-CR" sz="1800" u="none" cap="none" strike="noStrike">
                <a:solidFill>
                  <a:srgbClr val="4D4E53"/>
                </a:solidFill>
                <a:latin typeface="Calibri"/>
                <a:ea typeface="Calibri"/>
                <a:cs typeface="Calibri"/>
                <a:sym typeface="Calibri"/>
              </a:rPr>
              <a:t>Se ejecuta sin importar si hay errores o no.</a:t>
            </a:r>
          </a:p>
          <a:p>
            <a:pPr indent="0" lvl="0" marL="0" marR="0" rtl="0" algn="l">
              <a:lnSpc>
                <a:spcPct val="140000"/>
              </a:lnSpc>
              <a:spcBef>
                <a:spcPts val="0"/>
              </a:spcBef>
              <a:buClr>
                <a:srgbClr val="000000"/>
              </a:buClr>
              <a:buFont typeface="Arial"/>
              <a:buNone/>
            </a:pPr>
            <a:r>
              <a:t/>
            </a:r>
            <a:endParaRPr b="0" baseline="0" i="0" sz="1800" u="none" cap="none" strike="noStrike">
              <a:solidFill>
                <a:srgbClr val="4D4E53"/>
              </a:solidFill>
              <a:latin typeface="Cabin"/>
              <a:ea typeface="Cabin"/>
              <a:cs typeface="Cabin"/>
              <a:sym typeface="Cabin"/>
            </a:endParaRPr>
          </a:p>
          <a:p>
            <a:pPr indent="0" lvl="0" marL="0" marR="0" rtl="0" algn="l">
              <a:lnSpc>
                <a:spcPct val="140000"/>
              </a:lnSpc>
              <a:spcBef>
                <a:spcPts val="0"/>
              </a:spcBef>
              <a:buClr>
                <a:srgbClr val="000000"/>
              </a:buClr>
              <a:buSzPct val="25000"/>
              <a:buFont typeface="Arial"/>
              <a:buNone/>
            </a:pPr>
            <a:r>
              <a:rPr b="1" baseline="0" i="0" lang="es-CR" sz="1400" u="none" cap="none" strike="noStrike">
                <a:solidFill>
                  <a:srgbClr val="000066"/>
                </a:solidFill>
                <a:latin typeface="Verdana"/>
                <a:ea typeface="Verdana"/>
                <a:cs typeface="Verdana"/>
                <a:sym typeface="Verdana"/>
              </a:rPr>
              <a:t>try</a:t>
            </a:r>
            <a:r>
              <a:rPr b="0" baseline="0" i="0" lang="es-CR" sz="1400" u="none" cap="none" strike="noStrike">
                <a:solidFill>
                  <a:schemeClr val="dk1"/>
                </a:solidFill>
                <a:latin typeface="Verdana"/>
                <a:ea typeface="Verdana"/>
                <a:cs typeface="Verdana"/>
                <a:sym typeface="Verdana"/>
              </a:rPr>
              <a:t> </a:t>
            </a:r>
            <a:r>
              <a:rPr b="0" baseline="0" i="0" lang="es-CR" sz="1400" u="none" cap="none" strike="noStrike">
                <a:solidFill>
                  <a:srgbClr val="009900"/>
                </a:solidFill>
                <a:latin typeface="Verdana"/>
                <a:ea typeface="Verdana"/>
                <a:cs typeface="Verdana"/>
                <a:sym typeface="Verdana"/>
              </a:rPr>
              <a:t>{</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chemeClr val="dk1"/>
                </a:solidFill>
                <a:latin typeface="Verdana"/>
                <a:ea typeface="Verdana"/>
                <a:cs typeface="Verdana"/>
                <a:sym typeface="Verdana"/>
              </a:rPr>
              <a:t>  </a:t>
            </a:r>
            <a:r>
              <a:rPr b="0" baseline="0" i="1" lang="es-CR" sz="1400" u="none" cap="none" strike="noStrike">
                <a:solidFill>
                  <a:srgbClr val="006600"/>
                </a:solidFill>
                <a:latin typeface="Verdana"/>
                <a:ea typeface="Verdana"/>
                <a:cs typeface="Verdana"/>
                <a:sym typeface="Verdana"/>
              </a:rPr>
              <a:t>// sentencias a ejecutar que pueden generar excepciones</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rgbClr val="009900"/>
                </a:solidFill>
                <a:latin typeface="Verdana"/>
                <a:ea typeface="Verdana"/>
                <a:cs typeface="Verdana"/>
                <a:sym typeface="Verdana"/>
              </a:rPr>
              <a:t>}</a:t>
            </a:r>
          </a:p>
          <a:p>
            <a:pPr indent="0" lvl="0" marL="0" marR="0" rtl="0" algn="l">
              <a:lnSpc>
                <a:spcPct val="140000"/>
              </a:lnSpc>
              <a:spcBef>
                <a:spcPts val="0"/>
              </a:spcBef>
              <a:buClr>
                <a:srgbClr val="000000"/>
              </a:buClr>
              <a:buSzPct val="25000"/>
              <a:buFont typeface="Arial"/>
              <a:buNone/>
            </a:pPr>
            <a:r>
              <a:rPr b="1" baseline="0" i="0" lang="es-CR" sz="1400" u="none" cap="none" strike="noStrike">
                <a:solidFill>
                  <a:srgbClr val="000066"/>
                </a:solidFill>
                <a:latin typeface="Verdana"/>
                <a:ea typeface="Verdana"/>
                <a:cs typeface="Verdana"/>
                <a:sym typeface="Verdana"/>
              </a:rPr>
              <a:t>catch</a:t>
            </a:r>
            <a:r>
              <a:rPr b="0" baseline="0" i="0" lang="es-CR" sz="1400" u="none" cap="none" strike="noStrike">
                <a:solidFill>
                  <a:schemeClr val="dk1"/>
                </a:solidFill>
                <a:latin typeface="Verdana"/>
                <a:ea typeface="Verdana"/>
                <a:cs typeface="Verdana"/>
                <a:sym typeface="Verdana"/>
              </a:rPr>
              <a:t> </a:t>
            </a:r>
            <a:r>
              <a:rPr b="0" baseline="0" i="0" lang="es-CR" sz="1400" u="none" cap="none" strike="noStrike">
                <a:solidFill>
                  <a:srgbClr val="009900"/>
                </a:solidFill>
                <a:latin typeface="Verdana"/>
                <a:ea typeface="Verdana"/>
                <a:cs typeface="Verdana"/>
                <a:sym typeface="Verdana"/>
              </a:rPr>
              <a:t>(</a:t>
            </a:r>
            <a:r>
              <a:rPr b="0" baseline="0" i="0" lang="es-CR" sz="1400" u="none" cap="none" strike="noStrike">
                <a:solidFill>
                  <a:schemeClr val="dk1"/>
                </a:solidFill>
                <a:latin typeface="Verdana"/>
                <a:ea typeface="Verdana"/>
                <a:cs typeface="Verdana"/>
                <a:sym typeface="Verdana"/>
              </a:rPr>
              <a:t>e</a:t>
            </a:r>
            <a:r>
              <a:rPr b="0" baseline="0" i="0" lang="es-CR" sz="1400" u="none" cap="none" strike="noStrike">
                <a:solidFill>
                  <a:srgbClr val="009900"/>
                </a:solidFill>
                <a:latin typeface="Verdana"/>
                <a:ea typeface="Verdana"/>
                <a:cs typeface="Verdana"/>
                <a:sym typeface="Verdana"/>
              </a:rPr>
              <a:t>)</a:t>
            </a:r>
            <a:r>
              <a:rPr b="0" baseline="0" i="0" lang="es-CR" sz="1400" u="none" cap="none" strike="noStrike">
                <a:solidFill>
                  <a:schemeClr val="dk1"/>
                </a:solidFill>
                <a:latin typeface="Verdana"/>
                <a:ea typeface="Verdana"/>
                <a:cs typeface="Verdana"/>
                <a:sym typeface="Verdana"/>
              </a:rPr>
              <a:t> </a:t>
            </a:r>
            <a:r>
              <a:rPr b="0" baseline="0" i="0" lang="es-CR" sz="1400" u="none" cap="none" strike="noStrike">
                <a:solidFill>
                  <a:srgbClr val="009900"/>
                </a:solidFill>
                <a:latin typeface="Verdana"/>
                <a:ea typeface="Verdana"/>
                <a:cs typeface="Verdana"/>
                <a:sym typeface="Verdana"/>
              </a:rPr>
              <a:t>{</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chemeClr val="dk1"/>
                </a:solidFill>
                <a:latin typeface="Verdana"/>
                <a:ea typeface="Verdana"/>
                <a:cs typeface="Verdana"/>
                <a:sym typeface="Verdana"/>
              </a:rPr>
              <a:t>  </a:t>
            </a:r>
            <a:r>
              <a:rPr b="0" baseline="0" i="1" lang="es-CR" sz="1400" u="none" cap="none" strike="noStrike">
                <a:solidFill>
                  <a:srgbClr val="006600"/>
                </a:solidFill>
                <a:latin typeface="Verdana"/>
                <a:ea typeface="Verdana"/>
                <a:cs typeface="Verdana"/>
                <a:sym typeface="Verdana"/>
              </a:rPr>
              <a:t>// De generarse alguna excepcion este es capturado</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chemeClr val="dk1"/>
                </a:solidFill>
                <a:latin typeface="Verdana"/>
                <a:ea typeface="Verdana"/>
                <a:cs typeface="Verdana"/>
                <a:sym typeface="Verdana"/>
              </a:rPr>
              <a:t>  </a:t>
            </a:r>
            <a:r>
              <a:rPr b="0" baseline="0" i="1" lang="es-CR" sz="1400" u="none" cap="none" strike="noStrike">
                <a:solidFill>
                  <a:srgbClr val="006600"/>
                </a:solidFill>
                <a:latin typeface="Verdana"/>
                <a:ea typeface="Verdana"/>
                <a:cs typeface="Verdana"/>
                <a:sym typeface="Verdana"/>
              </a:rPr>
              <a:t>// y puede ser accederse a traves de la variable e.</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rgbClr val="009900"/>
                </a:solidFill>
                <a:latin typeface="Verdana"/>
                <a:ea typeface="Verdana"/>
                <a:cs typeface="Verdana"/>
                <a:sym typeface="Verdana"/>
              </a:rPr>
              <a:t>}</a:t>
            </a:r>
          </a:p>
          <a:p>
            <a:pPr indent="0" lvl="0" marL="0" marR="0" rtl="0" algn="l">
              <a:lnSpc>
                <a:spcPct val="140000"/>
              </a:lnSpc>
              <a:spcBef>
                <a:spcPts val="0"/>
              </a:spcBef>
              <a:buClr>
                <a:srgbClr val="000000"/>
              </a:buClr>
              <a:buSzPct val="25000"/>
              <a:buFont typeface="Arial"/>
              <a:buNone/>
            </a:pPr>
            <a:r>
              <a:rPr b="1" baseline="0" i="0" lang="es-CR" sz="1400" u="none" cap="none" strike="noStrike">
                <a:solidFill>
                  <a:srgbClr val="000066"/>
                </a:solidFill>
                <a:latin typeface="Verdana"/>
                <a:ea typeface="Verdana"/>
                <a:cs typeface="Verdana"/>
                <a:sym typeface="Verdana"/>
              </a:rPr>
              <a:t>finally</a:t>
            </a:r>
            <a:r>
              <a:rPr b="0" baseline="0" i="0" lang="es-CR" sz="1400" u="none" cap="none" strike="noStrike">
                <a:solidFill>
                  <a:schemeClr val="dk1"/>
                </a:solidFill>
                <a:latin typeface="Verdana"/>
                <a:ea typeface="Verdana"/>
                <a:cs typeface="Verdana"/>
                <a:sym typeface="Verdana"/>
              </a:rPr>
              <a:t> </a:t>
            </a:r>
            <a:r>
              <a:rPr b="0" baseline="0" i="0" lang="es-CR" sz="1400" u="none" cap="none" strike="noStrike">
                <a:solidFill>
                  <a:srgbClr val="009900"/>
                </a:solidFill>
                <a:latin typeface="Verdana"/>
                <a:ea typeface="Verdana"/>
                <a:cs typeface="Verdana"/>
                <a:sym typeface="Verdana"/>
              </a:rPr>
              <a:t>{</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chemeClr val="dk1"/>
                </a:solidFill>
                <a:latin typeface="Verdana"/>
                <a:ea typeface="Verdana"/>
                <a:cs typeface="Verdana"/>
                <a:sym typeface="Verdana"/>
              </a:rPr>
              <a:t>  </a:t>
            </a:r>
            <a:r>
              <a:rPr b="0" baseline="0" i="1" lang="es-CR" sz="1400" u="none" cap="none" strike="noStrike">
                <a:solidFill>
                  <a:srgbClr val="006600"/>
                </a:solidFill>
                <a:latin typeface="Verdana"/>
                <a:ea typeface="Verdana"/>
                <a:cs typeface="Verdana"/>
                <a:sym typeface="Verdana"/>
              </a:rPr>
              <a:t>// codigo que se ejecuta independientemente de si se</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chemeClr val="dk1"/>
                </a:solidFill>
                <a:latin typeface="Verdana"/>
                <a:ea typeface="Verdana"/>
                <a:cs typeface="Verdana"/>
                <a:sym typeface="Verdana"/>
              </a:rPr>
              <a:t>  </a:t>
            </a:r>
            <a:r>
              <a:rPr b="0" baseline="0" i="1" lang="es-CR" sz="1400" u="none" cap="none" strike="noStrike">
                <a:solidFill>
                  <a:srgbClr val="006600"/>
                </a:solidFill>
                <a:latin typeface="Verdana"/>
                <a:ea typeface="Verdana"/>
                <a:cs typeface="Verdana"/>
                <a:sym typeface="Verdana"/>
              </a:rPr>
              <a:t>// ejecuta el try o el catch o ambos.</a:t>
            </a:r>
          </a:p>
          <a:p>
            <a:pPr indent="0" lvl="0" marL="0" marR="0" rtl="0" algn="l">
              <a:lnSpc>
                <a:spcPct val="140000"/>
              </a:lnSpc>
              <a:spcBef>
                <a:spcPts val="0"/>
              </a:spcBef>
              <a:buClr>
                <a:srgbClr val="000000"/>
              </a:buClr>
              <a:buSzPct val="25000"/>
              <a:buFont typeface="Arial"/>
              <a:buNone/>
            </a:pPr>
            <a:r>
              <a:rPr b="0" baseline="0" i="0" lang="es-CR" sz="1400" u="none" cap="none" strike="noStrike">
                <a:solidFill>
                  <a:srgbClr val="009900"/>
                </a:solidFill>
                <a:latin typeface="Verdana"/>
                <a:ea typeface="Verdana"/>
                <a:cs typeface="Verdana"/>
                <a:sym typeface="Verdana"/>
              </a:rPr>
              <a:t>}</a:t>
            </a:r>
          </a:p>
          <a:p>
            <a:pPr indent="0" lvl="0" marL="0" marR="0" rtl="0" algn="l">
              <a:lnSpc>
                <a:spcPct val="129545"/>
              </a:lnSpc>
              <a:spcBef>
                <a:spcPts val="0"/>
              </a:spcBef>
              <a:spcAft>
                <a:spcPts val="0"/>
              </a:spcAft>
              <a:buClr>
                <a:schemeClr val="accent1"/>
              </a:buClr>
              <a:buFont typeface="Noto Symbol"/>
              <a:buNone/>
            </a:pPr>
            <a:r>
              <a:t/>
            </a:r>
            <a:endParaRPr b="0" baseline="0" i="0" sz="1800" u="none" cap="none" strike="noStrike">
              <a:solidFill>
                <a:srgbClr val="4D4E53"/>
              </a:solidFill>
              <a:latin typeface="Cabin"/>
              <a:ea typeface="Cabin"/>
              <a:cs typeface="Cabin"/>
              <a:sym typeface="Cabin"/>
            </a:endParaRPr>
          </a:p>
          <a:p>
            <a:pPr indent="-289560" lvl="0" marL="365760" marR="0" rtl="0" algn="l">
              <a:lnSpc>
                <a:spcPct val="100000"/>
              </a:lnSpc>
              <a:spcBef>
                <a:spcPts val="1500"/>
              </a:spcBef>
              <a:buClr>
                <a:schemeClr val="accent1"/>
              </a:buClr>
              <a:buFont typeface="Noto Symbol"/>
              <a:buNone/>
            </a:pPr>
            <a:r>
              <a:t/>
            </a:r>
            <a:endParaRPr b="0" baseline="0" i="0" sz="1800" u="none" cap="none" strike="noStrike">
              <a:solidFill>
                <a:srgbClr val="404040"/>
              </a:solidFill>
              <a:latin typeface="Cabin"/>
              <a:ea typeface="Cabin"/>
              <a:cs typeface="Cabin"/>
              <a:sym typeface="Cabin"/>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idx="1" type="body"/>
          </p:nvPr>
        </p:nvSpPr>
        <p:spPr>
          <a:xfrm>
            <a:off x="971600" y="332656"/>
            <a:ext cx="7715199" cy="5793517"/>
          </a:xfrm>
          <a:prstGeom prst="rect">
            <a:avLst/>
          </a:prstGeom>
          <a:noFill/>
          <a:ln>
            <a:noFill/>
          </a:ln>
        </p:spPr>
        <p:txBody>
          <a:bodyPr anchorCtr="0" anchor="t" bIns="91425" lIns="91425" rIns="91425" tIns="91425">
            <a:noAutofit/>
          </a:bodyPr>
          <a:lstStyle/>
          <a:p>
            <a:pPr indent="0" lvl="0" marL="0" marR="0" rtl="0" algn="l">
              <a:lnSpc>
                <a:spcPct val="129545"/>
              </a:lnSpc>
              <a:spcBef>
                <a:spcPts val="0"/>
              </a:spcBef>
              <a:spcAft>
                <a:spcPts val="0"/>
              </a:spcAft>
              <a:buClr>
                <a:schemeClr val="accent1"/>
              </a:buClr>
              <a:buFont typeface="Noto Symbol"/>
              <a:buNone/>
            </a:pPr>
            <a:r>
              <a:t/>
            </a:r>
            <a:endParaRPr b="1" baseline="0" i="1" sz="2400" u="none" cap="none" strike="noStrike">
              <a:solidFill>
                <a:srgbClr val="703203"/>
              </a:solidFill>
              <a:latin typeface="Arial"/>
              <a:ea typeface="Arial"/>
              <a:cs typeface="Arial"/>
              <a:sym typeface="Arial"/>
            </a:endParaRPr>
          </a:p>
          <a:p>
            <a:pPr indent="0" lvl="0" marL="0" marR="0" rtl="0" algn="l">
              <a:lnSpc>
                <a:spcPct val="129545"/>
              </a:lnSpc>
              <a:spcBef>
                <a:spcPts val="1500"/>
              </a:spcBef>
              <a:spcAft>
                <a:spcPts val="0"/>
              </a:spcAft>
              <a:buClr>
                <a:schemeClr val="accent1"/>
              </a:buClr>
              <a:buSzPct val="25000"/>
              <a:buFont typeface="Noto Symbol"/>
              <a:buNone/>
            </a:pPr>
            <a:r>
              <a:rPr b="1" baseline="0" i="1" lang="es-CR" sz="2400" u="none" cap="none" strike="noStrike">
                <a:solidFill>
                  <a:srgbClr val="703203"/>
                </a:solidFill>
                <a:latin typeface="Arial"/>
                <a:ea typeface="Arial"/>
                <a:cs typeface="Arial"/>
                <a:sym typeface="Arial"/>
              </a:rPr>
              <a:t>throw:  </a:t>
            </a:r>
            <a:r>
              <a:rPr b="0" baseline="0" i="0" lang="es-CR" sz="2400" u="none" cap="none" strike="noStrike">
                <a:solidFill>
                  <a:srgbClr val="4D4E53"/>
                </a:solidFill>
                <a:latin typeface="Calibri"/>
                <a:ea typeface="Calibri"/>
                <a:cs typeface="Calibri"/>
                <a:sym typeface="Calibri"/>
              </a:rPr>
              <a:t>Lanza una excepción definida por el usuario. Contiene una serie de características, sintaxis:</a:t>
            </a:r>
          </a:p>
          <a:p>
            <a:pPr indent="0" lvl="0" marL="0" marR="0" rtl="0" algn="l">
              <a:lnSpc>
                <a:spcPct val="129545"/>
              </a:lnSpc>
              <a:spcBef>
                <a:spcPts val="1500"/>
              </a:spcBef>
              <a:spcAft>
                <a:spcPts val="0"/>
              </a:spcAft>
              <a:buClr>
                <a:schemeClr val="accent1"/>
              </a:buClr>
              <a:buSzPct val="25000"/>
              <a:buFont typeface="Noto Symbol"/>
              <a:buNone/>
            </a:pPr>
            <a:r>
              <a:rPr b="0" baseline="0" i="0" lang="es-CR" sz="2400" u="none" cap="none" strike="noStrike">
                <a:solidFill>
                  <a:srgbClr val="4D4E53"/>
                </a:solidFill>
                <a:latin typeface="Calibri"/>
                <a:ea typeface="Calibri"/>
                <a:cs typeface="Calibri"/>
                <a:sym typeface="Calibri"/>
              </a:rPr>
              <a:t>          </a:t>
            </a:r>
            <a:r>
              <a:rPr b="0" baseline="0" i="0" lang="es-CR" sz="2400" u="none" cap="none" strike="noStrike">
                <a:solidFill>
                  <a:srgbClr val="4D4E53"/>
                </a:solidFill>
                <a:latin typeface="Arial"/>
                <a:ea typeface="Arial"/>
                <a:cs typeface="Arial"/>
                <a:sym typeface="Arial"/>
              </a:rPr>
              <a:t> </a:t>
            </a:r>
            <a:r>
              <a:rPr b="0" baseline="0" i="0" lang="es-CR" sz="2400" u="none" cap="none" strike="noStrike">
                <a:solidFill>
                  <a:srgbClr val="703203"/>
                </a:solidFill>
                <a:latin typeface="Arial"/>
                <a:ea typeface="Arial"/>
                <a:cs typeface="Arial"/>
                <a:sym typeface="Arial"/>
              </a:rPr>
              <a:t>throw</a:t>
            </a:r>
            <a:r>
              <a:rPr b="0" baseline="0" i="0" lang="es-CR" sz="2400" u="none" cap="none" strike="noStrike">
                <a:solidFill>
                  <a:srgbClr val="4D4E53"/>
                </a:solidFill>
                <a:latin typeface="Arial"/>
                <a:ea typeface="Arial"/>
                <a:cs typeface="Arial"/>
                <a:sym typeface="Arial"/>
              </a:rPr>
              <a:t> </a:t>
            </a:r>
            <a:r>
              <a:rPr b="0" baseline="0" i="0" lang="es-CR" sz="2400" u="none" cap="none" strike="noStrike">
                <a:solidFill>
                  <a:srgbClr val="4D4E53"/>
                </a:solidFill>
                <a:latin typeface="Calibri"/>
                <a:ea typeface="Calibri"/>
                <a:cs typeface="Calibri"/>
                <a:sym typeface="Calibri"/>
              </a:rPr>
              <a:t>{</a:t>
            </a:r>
          </a:p>
          <a:p>
            <a:pPr indent="0" lvl="0" marL="0" marR="0" rtl="0" algn="l">
              <a:lnSpc>
                <a:spcPct val="129545"/>
              </a:lnSpc>
              <a:spcBef>
                <a:spcPts val="1500"/>
              </a:spcBef>
              <a:spcAft>
                <a:spcPts val="0"/>
              </a:spcAft>
              <a:buClr>
                <a:schemeClr val="accent1"/>
              </a:buClr>
              <a:buSzPct val="25000"/>
              <a:buFont typeface="Noto Symbol"/>
              <a:buNone/>
            </a:pPr>
            <a:r>
              <a:rPr b="0" baseline="0" i="0" lang="es-CR" sz="2400" u="none" cap="none" strike="noStrike">
                <a:solidFill>
                  <a:srgbClr val="4D4E53"/>
                </a:solidFill>
                <a:latin typeface="Calibri"/>
                <a:ea typeface="Calibri"/>
                <a:cs typeface="Calibri"/>
                <a:sym typeface="Calibri"/>
              </a:rPr>
              <a:t>                 name: Nombre del error o excepción.</a:t>
            </a:r>
          </a:p>
          <a:p>
            <a:pPr indent="0" lvl="0" marL="0" marR="0" rtl="0" algn="l">
              <a:lnSpc>
                <a:spcPct val="129545"/>
              </a:lnSpc>
              <a:spcBef>
                <a:spcPts val="1500"/>
              </a:spcBef>
              <a:spcAft>
                <a:spcPts val="0"/>
              </a:spcAft>
              <a:buClr>
                <a:schemeClr val="accent1"/>
              </a:buClr>
              <a:buSzPct val="25000"/>
              <a:buFont typeface="Noto Symbol"/>
              <a:buNone/>
            </a:pPr>
            <a:r>
              <a:rPr b="0" baseline="0" i="0" lang="es-CR" sz="2400" u="none" cap="none" strike="noStrike">
                <a:solidFill>
                  <a:srgbClr val="4D4E53"/>
                </a:solidFill>
                <a:latin typeface="Calibri"/>
                <a:ea typeface="Calibri"/>
                <a:cs typeface="Calibri"/>
                <a:sym typeface="Calibri"/>
              </a:rPr>
              <a:t>                 message: Descripción del error  </a:t>
            </a:r>
          </a:p>
          <a:p>
            <a:pPr indent="0" lvl="0" marL="0" marR="0" rtl="0" algn="l">
              <a:lnSpc>
                <a:spcPct val="129545"/>
              </a:lnSpc>
              <a:spcBef>
                <a:spcPts val="1500"/>
              </a:spcBef>
              <a:spcAft>
                <a:spcPts val="0"/>
              </a:spcAft>
              <a:buClr>
                <a:schemeClr val="accent1"/>
              </a:buClr>
              <a:buSzPct val="25000"/>
              <a:buFont typeface="Noto Symbol"/>
              <a:buNone/>
            </a:pPr>
            <a:r>
              <a:rPr b="0" baseline="0" i="0" lang="es-CR" sz="2400" u="none" cap="none" strike="noStrike">
                <a:solidFill>
                  <a:srgbClr val="4D4E53"/>
                </a:solidFill>
                <a:latin typeface="Calibri"/>
                <a:ea typeface="Calibri"/>
                <a:cs typeface="Calibri"/>
                <a:sym typeface="Calibri"/>
              </a:rPr>
              <a:t>                } </a:t>
            </a:r>
          </a:p>
          <a:p>
            <a:pPr indent="0" lvl="0" marL="0" marR="0" rtl="0" algn="l">
              <a:lnSpc>
                <a:spcPct val="129545"/>
              </a:lnSpc>
              <a:spcBef>
                <a:spcPts val="1500"/>
              </a:spcBef>
              <a:spcAft>
                <a:spcPts val="0"/>
              </a:spcAft>
              <a:buClr>
                <a:schemeClr val="dk1"/>
              </a:buClr>
              <a:buFont typeface="Arial"/>
              <a:buNone/>
            </a:pPr>
            <a:r>
              <a:t/>
            </a:r>
            <a:endParaRPr b="0" baseline="0" i="0" sz="2400" u="none" cap="none" strike="noStrike">
              <a:solidFill>
                <a:srgbClr val="4D4E53"/>
              </a:solidFill>
              <a:latin typeface="Calibri"/>
              <a:ea typeface="Calibri"/>
              <a:cs typeface="Calibri"/>
              <a:sym typeface="Calibri"/>
            </a:endParaRPr>
          </a:p>
          <a:p>
            <a:pPr indent="-289560" lvl="0" marL="365760" marR="0" rtl="0" algn="l">
              <a:lnSpc>
                <a:spcPct val="100000"/>
              </a:lnSpc>
              <a:spcBef>
                <a:spcPts val="150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0" y="0"/>
            <a:ext cx="9144000" cy="836711"/>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libri"/>
              <a:buNone/>
            </a:pPr>
            <a:r>
              <a:rPr b="0" baseline="0" i="1" lang="es-CR" sz="3600" u="none" cap="none" strike="noStrike">
                <a:solidFill>
                  <a:srgbClr val="562214"/>
                </a:solidFill>
                <a:latin typeface="Calibri"/>
                <a:ea typeface="Calibri"/>
                <a:cs typeface="Calibri"/>
                <a:sym typeface="Calibri"/>
              </a:rPr>
              <a:t>Función literal:</a:t>
            </a:r>
          </a:p>
        </p:txBody>
      </p:sp>
      <p:sp>
        <p:nvSpPr>
          <p:cNvPr id="310" name="Shape 310"/>
          <p:cNvSpPr txBox="1"/>
          <p:nvPr>
            <p:ph idx="1" type="body"/>
          </p:nvPr>
        </p:nvSpPr>
        <p:spPr>
          <a:xfrm>
            <a:off x="1043608" y="908720"/>
            <a:ext cx="7890079" cy="5760640"/>
          </a:xfrm>
          <a:prstGeom prst="rect">
            <a:avLst/>
          </a:prstGeom>
          <a:noFill/>
          <a:ln>
            <a:noFill/>
          </a:ln>
        </p:spPr>
        <p:txBody>
          <a:bodyPr anchorCtr="0" anchor="t" bIns="91425" lIns="91425" rIns="91425" tIns="91425">
            <a:noAutofit/>
          </a:bodyPr>
          <a:lstStyle/>
          <a:p>
            <a:pPr indent="0" lvl="0" marL="0" marR="101600" rtl="0" algn="just">
              <a:lnSpc>
                <a:spcPct val="100000"/>
              </a:lnSpc>
              <a:spcBef>
                <a:spcPts val="0"/>
              </a:spcBef>
              <a:spcAft>
                <a:spcPts val="0"/>
              </a:spcAft>
              <a:buClr>
                <a:schemeClr val="dk1"/>
              </a:buClr>
              <a:buSzPct val="25000"/>
              <a:buFont typeface="Arial"/>
              <a:buNone/>
            </a:pPr>
            <a:r>
              <a:rPr b="0" baseline="0" i="0" lang="es-CR" sz="2100" u="none" cap="none" strike="noStrike">
                <a:solidFill>
                  <a:schemeClr val="dk1"/>
                </a:solidFill>
                <a:latin typeface="Calibri"/>
                <a:ea typeface="Calibri"/>
                <a:cs typeface="Calibri"/>
                <a:sym typeface="Calibri"/>
              </a:rPr>
              <a:t>Es la normal a la que se le da un nombre en la práctica esta forma de escribir nos permite hacer desarrollos separados con funciones que alteren las mismas variables dentro de un mismo objeto.  básicamente, para escribir en notación literal hay que conocer dos formas de declarar los hijos y entender cómo igualar cualquier función a una variable.</a:t>
            </a:r>
          </a:p>
          <a:p>
            <a:pPr indent="0" lvl="0" marL="0" marR="101600" rtl="0" algn="just">
              <a:lnSpc>
                <a:spcPct val="100000"/>
              </a:lnSpc>
              <a:spcBef>
                <a:spcPts val="2200"/>
              </a:spcBef>
              <a:spcAft>
                <a:spcPts val="0"/>
              </a:spcAft>
              <a:buClr>
                <a:schemeClr val="dk1"/>
              </a:buClr>
              <a:buSzPct val="25000"/>
              <a:buFont typeface="Arial"/>
              <a:buNone/>
            </a:pPr>
            <a:r>
              <a:rPr b="0" baseline="0" i="0" lang="es-CR" sz="2100" u="none" cap="none" strike="noStrike">
                <a:solidFill>
                  <a:srgbClr val="C58C00"/>
                </a:solidFill>
                <a:latin typeface="Calibri"/>
                <a:ea typeface="Calibri"/>
                <a:cs typeface="Calibri"/>
                <a:sym typeface="Calibri"/>
              </a:rPr>
              <a:t>Ejemplo:</a:t>
            </a:r>
          </a:p>
          <a:p>
            <a:pPr indent="0" lvl="0" marL="0" marR="0" rtl="0" algn="l">
              <a:lnSpc>
                <a:spcPct val="100000"/>
              </a:lnSpc>
              <a:spcBef>
                <a:spcPts val="1100"/>
              </a:spcBef>
              <a:buClr>
                <a:schemeClr val="dk1"/>
              </a:buClr>
              <a:buSzPct val="25000"/>
              <a:buFont typeface="Arial"/>
              <a:buNone/>
            </a:pPr>
            <a:r>
              <a:rPr b="0" baseline="0" i="0" lang="es-CR" sz="2000" u="none" cap="none" strike="noStrike">
                <a:solidFill>
                  <a:srgbClr val="110000"/>
                </a:solidFill>
                <a:latin typeface="Calibri"/>
                <a:ea typeface="Calibri"/>
                <a:cs typeface="Calibri"/>
                <a:sym typeface="Calibri"/>
              </a:rPr>
              <a:t>miObjeto </a:t>
            </a:r>
            <a:r>
              <a:rPr b="0" baseline="0" i="0" lang="es-CR" sz="2000" u="none" cap="none" strike="noStrike">
                <a:solidFill>
                  <a:srgbClr val="339933"/>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propiedad1 </a:t>
            </a:r>
            <a:r>
              <a:rPr b="0" baseline="0" i="0" lang="es-CR" sz="2000" u="none" cap="none" strike="noStrike">
                <a:solidFill>
                  <a:srgbClr val="339933"/>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3366CC"/>
                </a:solidFill>
                <a:latin typeface="Calibri"/>
                <a:ea typeface="Calibri"/>
                <a:cs typeface="Calibri"/>
                <a:sym typeface="Calibri"/>
              </a:rPr>
              <a:t>"valor de la propiedad"</a:t>
            </a:r>
            <a:r>
              <a:rPr b="0" baseline="0" i="0" lang="es-CR" sz="2000" u="none" cap="none" strike="noStrike">
                <a:solidFill>
                  <a:srgbClr val="339933"/>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propiedad2 </a:t>
            </a:r>
            <a:r>
              <a:rPr b="0" baseline="0" i="0" lang="es-CR" sz="2000" u="none" cap="none" strike="noStrike">
                <a:solidFill>
                  <a:srgbClr val="339933"/>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CC0000"/>
                </a:solidFill>
                <a:latin typeface="Calibri"/>
                <a:ea typeface="Calibri"/>
                <a:cs typeface="Calibri"/>
                <a:sym typeface="Calibri"/>
              </a:rPr>
              <a:t>45</a:t>
            </a:r>
            <a:r>
              <a:rPr b="0" baseline="0" i="0" lang="es-CR" sz="2000" u="none" cap="none" strike="noStrike">
                <a:solidFill>
                  <a:srgbClr val="339933"/>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metodoCualquiera </a:t>
            </a:r>
            <a:r>
              <a:rPr b="0" baseline="0" i="0" lang="es-CR" sz="2000" u="none" cap="none" strike="noStrike">
                <a:solidFill>
                  <a:srgbClr val="339933"/>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a:t>
            </a:r>
            <a:r>
              <a:rPr b="1" baseline="0" i="0" lang="es-CR" sz="2000" u="none" cap="none" strike="noStrike">
                <a:solidFill>
                  <a:srgbClr val="003366"/>
                </a:solidFill>
                <a:latin typeface="Calibri"/>
                <a:ea typeface="Calibri"/>
                <a:cs typeface="Calibri"/>
                <a:sym typeface="Calibri"/>
              </a:rPr>
              <a:t>function</a:t>
            </a: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variable</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9900"/>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0066"/>
                </a:solidFill>
                <a:latin typeface="Calibri"/>
                <a:ea typeface="Calibri"/>
                <a:cs typeface="Calibri"/>
                <a:sym typeface="Calibri"/>
              </a:rPr>
              <a:t>alert</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variable</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339933"/>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9900"/>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339933"/>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0" lang="es-CR" sz="2000" u="none" cap="none" strike="noStrike">
                <a:solidFill>
                  <a:srgbClr val="110000"/>
                </a:solidFill>
                <a:latin typeface="Calibri"/>
                <a:ea typeface="Calibri"/>
                <a:cs typeface="Calibri"/>
                <a:sym typeface="Calibri"/>
              </a:rPr>
              <a:t> miObjeto.</a:t>
            </a:r>
            <a:r>
              <a:rPr b="0" baseline="0" i="0" lang="es-CR" sz="2000" u="none" cap="none" strike="noStrike">
                <a:solidFill>
                  <a:srgbClr val="660066"/>
                </a:solidFill>
                <a:latin typeface="Calibri"/>
                <a:ea typeface="Calibri"/>
                <a:cs typeface="Calibri"/>
                <a:sym typeface="Calibri"/>
              </a:rPr>
              <a:t>metodoCualquiera</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110000"/>
                </a:solidFill>
                <a:latin typeface="Calibri"/>
                <a:ea typeface="Calibri"/>
                <a:cs typeface="Calibri"/>
                <a:sym typeface="Calibri"/>
              </a:rPr>
              <a:t> miObjeto.</a:t>
            </a:r>
            <a:r>
              <a:rPr b="0" baseline="0" i="0" lang="es-CR" sz="2000" u="none" cap="none" strike="noStrike">
                <a:solidFill>
                  <a:srgbClr val="660066"/>
                </a:solidFill>
                <a:latin typeface="Calibri"/>
                <a:ea typeface="Calibri"/>
                <a:cs typeface="Calibri"/>
                <a:sym typeface="Calibri"/>
              </a:rPr>
              <a:t>propiedad1</a:t>
            </a:r>
            <a:r>
              <a:rPr b="0" baseline="0" i="0" lang="es-CR" sz="2000" u="none" cap="none" strike="noStrike">
                <a:solidFill>
                  <a:srgbClr val="110000"/>
                </a:solidFill>
                <a:latin typeface="Calibri"/>
                <a:ea typeface="Calibri"/>
                <a:cs typeface="Calibri"/>
                <a:sym typeface="Calibri"/>
              </a:rPr>
              <a:t> </a:t>
            </a:r>
            <a:r>
              <a:rPr b="0" baseline="0" i="0" lang="es-CR" sz="2000" u="none" cap="none" strike="noStrike">
                <a:solidFill>
                  <a:srgbClr val="009900"/>
                </a:solidFill>
                <a:latin typeface="Calibri"/>
                <a:ea typeface="Calibri"/>
                <a:cs typeface="Calibri"/>
                <a:sym typeface="Calibri"/>
              </a:rPr>
              <a:t>)</a:t>
            </a:r>
            <a:r>
              <a:rPr b="0" baseline="0" i="0" lang="es-CR" sz="2000" u="none" cap="none" strike="noStrike">
                <a:solidFill>
                  <a:srgbClr val="339933"/>
                </a:solidFill>
                <a:latin typeface="Calibri"/>
                <a:ea typeface="Calibri"/>
                <a:cs typeface="Calibri"/>
                <a:sym typeface="Calibri"/>
              </a:rPr>
              <a:t>;</a:t>
            </a:r>
            <a:br>
              <a:rPr b="0" baseline="0" i="0" lang="es-CR" sz="2000" u="none" cap="none" strike="noStrike">
                <a:solidFill>
                  <a:srgbClr val="110000"/>
                </a:solidFill>
                <a:latin typeface="Calibri"/>
                <a:ea typeface="Calibri"/>
                <a:cs typeface="Calibri"/>
                <a:sym typeface="Calibri"/>
              </a:rPr>
            </a:br>
            <a:r>
              <a:rPr b="0" baseline="0" i="1" lang="es-CR" sz="2000" u="none" cap="none" strike="noStrike">
                <a:solidFill>
                  <a:srgbClr val="006600"/>
                </a:solidFill>
                <a:latin typeface="Calibri"/>
                <a:ea typeface="Calibri"/>
                <a:cs typeface="Calibri"/>
                <a:sym typeface="Calibri"/>
              </a:rPr>
              <a:t>// provocará un alert que diga "valor de la propiedad"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0" y="0"/>
            <a:ext cx="9144000" cy="1124744"/>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bin"/>
              <a:buNone/>
            </a:pPr>
            <a:r>
              <a:rPr b="0" baseline="0" i="1" lang="es-CR" sz="3600" u="none" cap="none" strike="noStrike">
                <a:solidFill>
                  <a:srgbClr val="562214"/>
                </a:solidFill>
                <a:latin typeface="Cabin"/>
                <a:ea typeface="Cabin"/>
                <a:cs typeface="Cabin"/>
                <a:sym typeface="Cabin"/>
              </a:rPr>
              <a:t>Función constructora:</a:t>
            </a:r>
          </a:p>
        </p:txBody>
      </p:sp>
      <p:sp>
        <p:nvSpPr>
          <p:cNvPr id="316" name="Shape 316"/>
          <p:cNvSpPr txBox="1"/>
          <p:nvPr>
            <p:ph idx="1" type="body"/>
          </p:nvPr>
        </p:nvSpPr>
        <p:spPr>
          <a:xfrm>
            <a:off x="971600" y="1052736"/>
            <a:ext cx="7890079" cy="5411687"/>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s-CR" sz="2100" u="none" cap="none" strike="noStrike">
                <a:solidFill>
                  <a:schemeClr val="dk1"/>
                </a:solidFill>
                <a:latin typeface="Calibri"/>
                <a:ea typeface="Calibri"/>
                <a:cs typeface="Calibri"/>
                <a:sym typeface="Calibri"/>
              </a:rPr>
              <a:t>Para definir un tipo de objeto, cree una función para el tipo de objeto que especifique su nombre, propiedades y métodos. Toda función de tipo constructora su nombre va capitalizada(su inicial va en mayúscula).</a:t>
            </a:r>
          </a:p>
          <a:p>
            <a:pPr indent="-304800" lvl="0" marL="457200" marR="0" rtl="0" algn="l">
              <a:lnSpc>
                <a:spcPct val="100000"/>
              </a:lnSpc>
              <a:spcBef>
                <a:spcPts val="1800"/>
              </a:spcBef>
              <a:spcAft>
                <a:spcPts val="0"/>
              </a:spcAft>
              <a:buClr>
                <a:srgbClr val="4D4E53"/>
              </a:buClr>
              <a:buSzPct val="100000"/>
              <a:buFont typeface="Arial"/>
              <a:buAutoNum type="arabicPeriod"/>
            </a:pPr>
            <a:r>
              <a:rPr b="0" baseline="0" i="0" lang="es-CR" sz="2100" u="none" cap="none" strike="noStrike">
                <a:solidFill>
                  <a:schemeClr val="dk1"/>
                </a:solidFill>
                <a:latin typeface="Calibri"/>
                <a:ea typeface="Calibri"/>
                <a:cs typeface="Calibri"/>
                <a:sym typeface="Calibri"/>
              </a:rPr>
              <a:t>Defina el tipo de objeto escribiendo una función constructora.</a:t>
            </a:r>
          </a:p>
          <a:p>
            <a:pPr indent="-304800" lvl="0" marL="457200" marR="0" rtl="0" algn="l">
              <a:lnSpc>
                <a:spcPct val="100000"/>
              </a:lnSpc>
              <a:spcBef>
                <a:spcPts val="1800"/>
              </a:spcBef>
              <a:spcAft>
                <a:spcPts val="0"/>
              </a:spcAft>
              <a:buClr>
                <a:srgbClr val="4D4E53"/>
              </a:buClr>
              <a:buSzPct val="100000"/>
              <a:buFont typeface="Arial"/>
              <a:buAutoNum type="arabicPeriod"/>
            </a:pPr>
            <a:r>
              <a:rPr b="0" baseline="0" i="0" lang="es-CR" sz="2100" u="none" cap="none" strike="noStrike">
                <a:solidFill>
                  <a:schemeClr val="dk1"/>
                </a:solidFill>
                <a:latin typeface="Calibri"/>
                <a:ea typeface="Calibri"/>
                <a:cs typeface="Calibri"/>
                <a:sym typeface="Calibri"/>
              </a:rPr>
              <a:t>Cree una instancia del objeto con la sentencia new.</a:t>
            </a:r>
          </a:p>
          <a:p>
            <a:pPr indent="0" lvl="0" marL="0" marR="0" rtl="0" algn="l">
              <a:lnSpc>
                <a:spcPct val="100000"/>
              </a:lnSpc>
              <a:spcBef>
                <a:spcPts val="1800"/>
              </a:spcBef>
              <a:spcAft>
                <a:spcPts val="0"/>
              </a:spcAft>
              <a:buClr>
                <a:schemeClr val="accent1"/>
              </a:buClr>
              <a:buSzPct val="25000"/>
              <a:buFont typeface="Noto Symbol"/>
              <a:buNone/>
            </a:pPr>
            <a:r>
              <a:rPr b="1" baseline="0" i="0" lang="es-CR" sz="2100" u="none" cap="none" strike="noStrike">
                <a:solidFill>
                  <a:srgbClr val="C58C00"/>
                </a:solidFill>
                <a:latin typeface="Calibri"/>
                <a:ea typeface="Calibri"/>
                <a:cs typeface="Calibri"/>
                <a:sym typeface="Calibri"/>
              </a:rPr>
              <a:t>Ejemplo:</a:t>
            </a:r>
          </a:p>
          <a:p>
            <a:pPr indent="0" lvl="0" marL="0" marR="0" rtl="0" algn="l">
              <a:lnSpc>
                <a:spcPct val="100000"/>
              </a:lnSpc>
              <a:spcBef>
                <a:spcPts val="1800"/>
              </a:spcBef>
              <a:spcAft>
                <a:spcPts val="0"/>
              </a:spcAft>
              <a:buClr>
                <a:schemeClr val="accent1"/>
              </a:buClr>
              <a:buSzPct val="25000"/>
              <a:buFont typeface="Noto Symbol"/>
              <a:buNone/>
            </a:pPr>
            <a:r>
              <a:rPr b="0" baseline="0" i="0" lang="es-CR" sz="1800" u="none" cap="none" strike="noStrike">
                <a:solidFill>
                  <a:schemeClr val="dk1"/>
                </a:solidFill>
                <a:latin typeface="Calibri"/>
                <a:ea typeface="Calibri"/>
                <a:cs typeface="Calibri"/>
                <a:sym typeface="Calibri"/>
              </a:rPr>
              <a:t>function carro(fabricante, modelo, año) {</a:t>
            </a:r>
            <a:br>
              <a:rPr b="0" baseline="0" i="0" lang="es-CR" sz="1800" u="none" cap="none" strike="noStrike">
                <a:solidFill>
                  <a:schemeClr val="dk1"/>
                </a:solidFill>
                <a:latin typeface="Calibri"/>
                <a:ea typeface="Calibri"/>
                <a:cs typeface="Calibri"/>
                <a:sym typeface="Calibri"/>
              </a:rPr>
            </a:br>
            <a:r>
              <a:rPr b="0" baseline="0" i="0" lang="es-CR" sz="1800" u="none" cap="none" strike="noStrike">
                <a:solidFill>
                  <a:schemeClr val="dk1"/>
                </a:solidFill>
                <a:latin typeface="Calibri"/>
                <a:ea typeface="Calibri"/>
                <a:cs typeface="Calibri"/>
                <a:sym typeface="Calibri"/>
              </a:rPr>
              <a:t>   this.fabricante = fabricante;</a:t>
            </a:r>
            <a:br>
              <a:rPr b="0" baseline="0" i="0" lang="es-CR" sz="1800" u="none" cap="none" strike="noStrike">
                <a:solidFill>
                  <a:schemeClr val="dk1"/>
                </a:solidFill>
                <a:latin typeface="Calibri"/>
                <a:ea typeface="Calibri"/>
                <a:cs typeface="Calibri"/>
                <a:sym typeface="Calibri"/>
              </a:rPr>
            </a:br>
            <a:r>
              <a:rPr b="0" baseline="0" i="0" lang="es-CR" sz="1800" u="none" cap="none" strike="noStrike">
                <a:solidFill>
                  <a:schemeClr val="dk1"/>
                </a:solidFill>
                <a:latin typeface="Calibri"/>
                <a:ea typeface="Calibri"/>
                <a:cs typeface="Calibri"/>
                <a:sym typeface="Calibri"/>
              </a:rPr>
              <a:t>   this.modelo = modelo;</a:t>
            </a:r>
            <a:br>
              <a:rPr b="0" baseline="0" i="0" lang="es-CR" sz="1800" u="none" cap="none" strike="noStrike">
                <a:solidFill>
                  <a:schemeClr val="dk1"/>
                </a:solidFill>
                <a:latin typeface="Calibri"/>
                <a:ea typeface="Calibri"/>
                <a:cs typeface="Calibri"/>
                <a:sym typeface="Calibri"/>
              </a:rPr>
            </a:br>
            <a:r>
              <a:rPr b="0" baseline="0" i="0" lang="es-CR" sz="1800" u="none" cap="none" strike="noStrike">
                <a:solidFill>
                  <a:schemeClr val="dk1"/>
                </a:solidFill>
                <a:latin typeface="Calibri"/>
                <a:ea typeface="Calibri"/>
                <a:cs typeface="Calibri"/>
                <a:sym typeface="Calibri"/>
              </a:rPr>
              <a:t>   this.año = año;</a:t>
            </a:r>
            <a:br>
              <a:rPr b="0" baseline="0" i="0" lang="es-CR" sz="1800" u="none" cap="none" strike="noStrike">
                <a:solidFill>
                  <a:schemeClr val="dk1"/>
                </a:solidFill>
                <a:latin typeface="Calibri"/>
                <a:ea typeface="Calibri"/>
                <a:cs typeface="Calibri"/>
                <a:sym typeface="Calibri"/>
              </a:rPr>
            </a:br>
            <a:r>
              <a:rPr b="0" baseline="0" i="0" lang="es-CR" sz="1800" u="none" cap="none" strike="noStrike">
                <a:solidFill>
                  <a:schemeClr val="dk1"/>
                </a:solidFill>
                <a:latin typeface="Calibri"/>
                <a:ea typeface="Calibri"/>
                <a:cs typeface="Calibri"/>
                <a:sym typeface="Calibri"/>
              </a:rPr>
              <a:t>}    Nótese el uso de this para asignar valores a las propiedades del objeto.</a:t>
            </a:r>
          </a:p>
          <a:p>
            <a:pPr indent="0" lvl="0" marL="0" marR="0" rtl="0" algn="l">
              <a:lnSpc>
                <a:spcPct val="100000"/>
              </a:lnSpc>
              <a:spcBef>
                <a:spcPts val="1500"/>
              </a:spcBef>
              <a:spcAft>
                <a:spcPts val="0"/>
              </a:spcAft>
              <a:buClr>
                <a:schemeClr val="dk1"/>
              </a:buClr>
              <a:buSzPct val="25000"/>
              <a:buFont typeface="Arial"/>
              <a:buNone/>
            </a:pPr>
            <a:r>
              <a:rPr b="0" baseline="0" i="0" lang="es-CR" sz="1800" u="none" cap="none" strike="noStrike">
                <a:solidFill>
                  <a:schemeClr val="dk1"/>
                </a:solidFill>
                <a:latin typeface="Calibri"/>
                <a:ea typeface="Calibri"/>
                <a:cs typeface="Calibri"/>
                <a:sym typeface="Calibri"/>
              </a:rPr>
              <a:t>Ahora puede crear un objeto llamado micarro como sigue:</a:t>
            </a:r>
          </a:p>
          <a:p>
            <a:pPr indent="0" lvl="0" marL="0" marR="0" rtl="0" algn="l">
              <a:lnSpc>
                <a:spcPct val="100000"/>
              </a:lnSpc>
              <a:spcBef>
                <a:spcPts val="1800"/>
              </a:spcBef>
              <a:spcAft>
                <a:spcPts val="0"/>
              </a:spcAft>
              <a:buClr>
                <a:schemeClr val="dk1"/>
              </a:buClr>
              <a:buSzPct val="25000"/>
              <a:buFont typeface="Arial"/>
              <a:buNone/>
            </a:pPr>
            <a:r>
              <a:rPr b="0" baseline="0" i="0" lang="es-CR" sz="1800" u="none" cap="none" strike="noStrike">
                <a:solidFill>
                  <a:schemeClr val="dk1"/>
                </a:solidFill>
                <a:latin typeface="Calibri"/>
                <a:ea typeface="Calibri"/>
                <a:cs typeface="Calibri"/>
                <a:sym typeface="Calibri"/>
              </a:rPr>
              <a:t>micarro = </a:t>
            </a:r>
            <a:r>
              <a:rPr b="1" baseline="0" i="0" lang="es-CR" sz="1800" u="none" cap="none" strike="noStrike">
                <a:solidFill>
                  <a:schemeClr val="dk1"/>
                </a:solidFill>
                <a:latin typeface="Calibri"/>
                <a:ea typeface="Calibri"/>
                <a:cs typeface="Calibri"/>
                <a:sym typeface="Calibri"/>
              </a:rPr>
              <a:t>new</a:t>
            </a:r>
            <a:r>
              <a:rPr b="0" baseline="0" i="0" lang="es-CR" sz="1800" u="none" cap="none" strike="noStrike">
                <a:solidFill>
                  <a:schemeClr val="dk1"/>
                </a:solidFill>
                <a:latin typeface="Calibri"/>
                <a:ea typeface="Calibri"/>
                <a:cs typeface="Calibri"/>
                <a:sym typeface="Calibri"/>
              </a:rPr>
              <a:t> Carro("Eagle", "Talon TSi", 1993);</a:t>
            </a:r>
          </a:p>
          <a:p>
            <a:pPr indent="0" lvl="0" marL="0" marR="0" rtl="0" algn="l">
              <a:lnSpc>
                <a:spcPct val="129545"/>
              </a:lnSpc>
              <a:spcBef>
                <a:spcPts val="1500"/>
              </a:spcBef>
              <a:spcAft>
                <a:spcPts val="0"/>
              </a:spcAft>
              <a:buClr>
                <a:schemeClr val="accent1"/>
              </a:buClr>
              <a:buFont typeface="Noto Symbol"/>
              <a:buNone/>
            </a:pPr>
            <a:r>
              <a:t/>
            </a:r>
            <a:endParaRPr b="0" baseline="0" i="0" sz="1100" u="none" cap="none" strike="noStrike">
              <a:solidFill>
                <a:srgbClr val="4D4E53"/>
              </a:solidFill>
              <a:latin typeface="Consolas"/>
              <a:ea typeface="Consolas"/>
              <a:cs typeface="Consolas"/>
              <a:sym typeface="Consolas"/>
            </a:endParaRPr>
          </a:p>
          <a:p>
            <a:pPr indent="-289560" lvl="0" marL="365760" marR="0" rtl="0" algn="l">
              <a:lnSpc>
                <a:spcPct val="100000"/>
              </a:lnSpc>
              <a:spcBef>
                <a:spcPts val="15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0" y="274637"/>
            <a:ext cx="9144000" cy="1143000"/>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libri"/>
              <a:buNone/>
            </a:pPr>
            <a:r>
              <a:rPr b="0" baseline="0" i="0" lang="es-CR" sz="3600" u="none" cap="none" strike="noStrike">
                <a:solidFill>
                  <a:srgbClr val="562214"/>
                </a:solidFill>
                <a:latin typeface="Calibri"/>
                <a:ea typeface="Calibri"/>
                <a:cs typeface="Calibri"/>
                <a:sym typeface="Calibri"/>
              </a:rPr>
              <a:t>Que es scripting language?</a:t>
            </a:r>
          </a:p>
        </p:txBody>
      </p:sp>
      <p:sp>
        <p:nvSpPr>
          <p:cNvPr id="115" name="Shape 115"/>
          <p:cNvSpPr txBox="1"/>
          <p:nvPr>
            <p:ph idx="1" type="body"/>
          </p:nvPr>
        </p:nvSpPr>
        <p:spPr>
          <a:xfrm>
            <a:off x="1043608" y="1700808"/>
            <a:ext cx="8100392" cy="4547592"/>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Es un lenguaje de programación que soporta scripts, es un lenguaje de control operando en alto nivel interpreta el código en vez de compilar así automáticamente ejecuta las tareas.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58"/>
            <a:ext cx="8229600" cy="1579800"/>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bin"/>
              <a:buNone/>
            </a:pPr>
            <a:r>
              <a:rPr b="0" baseline="0" i="1" lang="es-CR" sz="4300" u="none" cap="none" strike="noStrike">
                <a:solidFill>
                  <a:srgbClr val="562214"/>
                </a:solidFill>
                <a:latin typeface="Cabin"/>
                <a:ea typeface="Cabin"/>
                <a:cs typeface="Cabin"/>
                <a:sym typeface="Cabin"/>
              </a:rPr>
              <a:t>Closure:</a:t>
            </a:r>
          </a:p>
        </p:txBody>
      </p:sp>
      <p:sp>
        <p:nvSpPr>
          <p:cNvPr id="322" name="Shape 322"/>
          <p:cNvSpPr txBox="1"/>
          <p:nvPr>
            <p:ph idx="1" type="body"/>
          </p:nvPr>
        </p:nvSpPr>
        <p:spPr>
          <a:xfrm>
            <a:off x="1043608" y="1767625"/>
            <a:ext cx="7643192" cy="5090700"/>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Los closures son funciones que manejan variables independientes. En otras palabras, la función definida en el closure "recuerda" el entorno en el que se ha creado.  </a:t>
            </a:r>
          </a:p>
          <a:p>
            <a:pPr indent="0" lvl="0" marL="0" marR="0" rtl="0" algn="ctr">
              <a:lnSpc>
                <a:spcPct val="100000"/>
              </a:lnSpc>
              <a:spcBef>
                <a:spcPts val="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a:p>
            <a:pPr indent="0" lvl="0" marL="0" marR="0" rtl="0" algn="ctr">
              <a:lnSpc>
                <a:spcPct val="100000"/>
              </a:lnSpc>
              <a:spcBef>
                <a:spcPts val="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a:p>
            <a:pPr indent="0" lvl="0" marL="0" marR="0" rtl="0" algn="l">
              <a:lnSpc>
                <a:spcPct val="100000"/>
              </a:lnSpc>
              <a:spcBef>
                <a:spcPts val="0"/>
              </a:spcBef>
              <a:buClr>
                <a:schemeClr val="accent1"/>
              </a:buClr>
              <a:buFont typeface="Noto Symbol"/>
              <a:buNone/>
            </a:pPr>
            <a:r>
              <a:t/>
            </a:r>
            <a:endParaRPr b="1" baseline="0" i="1" sz="1400" u="none" cap="none" strike="noStrike">
              <a:solidFill>
                <a:schemeClr val="dk1"/>
              </a:solidFill>
              <a:latin typeface="Cabin"/>
              <a:ea typeface="Cabin"/>
              <a:cs typeface="Cabin"/>
              <a:sym typeface="Cabin"/>
            </a:endParaRPr>
          </a:p>
          <a:p>
            <a:pPr indent="0" lvl="0" marL="0" marR="0" rtl="0" algn="l">
              <a:lnSpc>
                <a:spcPct val="129545"/>
              </a:lnSpc>
              <a:spcBef>
                <a:spcPts val="0"/>
              </a:spcBef>
              <a:spcAft>
                <a:spcPts val="0"/>
              </a:spcAft>
              <a:buClr>
                <a:schemeClr val="accent1"/>
              </a:buClr>
              <a:buFont typeface="Noto Symbol"/>
              <a:buNone/>
            </a:pPr>
            <a:r>
              <a:t/>
            </a:r>
            <a:endParaRPr b="0" baseline="0" i="0" sz="1100" u="none" cap="none" strike="noStrike">
              <a:solidFill>
                <a:srgbClr val="0077AA"/>
              </a:solidFill>
              <a:latin typeface="Consolas"/>
              <a:ea typeface="Consolas"/>
              <a:cs typeface="Consolas"/>
              <a:sym typeface="Consolas"/>
            </a:endParaRPr>
          </a:p>
          <a:p>
            <a:pPr indent="-289560" lvl="0" marL="365760" marR="0" rtl="0" algn="l">
              <a:lnSpc>
                <a:spcPct val="100000"/>
              </a:lnSpc>
              <a:spcBef>
                <a:spcPts val="1500"/>
              </a:spcBef>
              <a:buClr>
                <a:schemeClr val="accent1"/>
              </a:buClr>
              <a:buFont typeface="Noto Symbol"/>
              <a:buNone/>
            </a:pPr>
            <a:r>
              <a:t/>
            </a:r>
            <a:endParaRPr b="0" baseline="0" i="0" sz="14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1435600" y="497072"/>
            <a:ext cx="7498199" cy="920699"/>
          </a:xfrm>
          <a:prstGeom prst="rect">
            <a:avLst/>
          </a:prstGeom>
          <a:noFill/>
          <a:ln>
            <a:noFill/>
          </a:ln>
        </p:spPr>
        <p:txBody>
          <a:bodyPr anchorCtr="0" anchor="ctr" bIns="45700" lIns="91425" rIns="91425" tIns="45700">
            <a:noAutofit/>
          </a:bodyPr>
          <a:lstStyle/>
          <a:p>
            <a:pPr indent="0" lvl="0" marL="0" marR="0" rtl="0" algn="l">
              <a:spcBef>
                <a:spcPts val="0"/>
              </a:spcBef>
              <a:buClr>
                <a:srgbClr val="562214"/>
              </a:buClr>
              <a:buSzPct val="25000"/>
              <a:buFont typeface="Cabin"/>
              <a:buNone/>
            </a:pPr>
            <a:r>
              <a:rPr lang="es-CR" sz="4300">
                <a:solidFill>
                  <a:srgbClr val="562214"/>
                </a:solidFill>
                <a:latin typeface="Cabin"/>
                <a:ea typeface="Cabin"/>
                <a:cs typeface="Cabin"/>
                <a:sym typeface="Cabin"/>
              </a:rPr>
              <a:t>Métodos relacionados con:</a:t>
            </a:r>
          </a:p>
        </p:txBody>
      </p:sp>
      <p:sp>
        <p:nvSpPr>
          <p:cNvPr id="328" name="Shape 328"/>
          <p:cNvSpPr txBox="1"/>
          <p:nvPr>
            <p:ph idx="1" type="body"/>
          </p:nvPr>
        </p:nvSpPr>
        <p:spPr>
          <a:xfrm>
            <a:off x="0" y="2543200"/>
            <a:ext cx="9144000" cy="3705300"/>
          </a:xfrm>
          <a:prstGeom prst="rect">
            <a:avLst/>
          </a:prstGeom>
          <a:noFill/>
          <a:ln>
            <a:noFill/>
          </a:ln>
        </p:spPr>
        <p:txBody>
          <a:bodyPr anchorCtr="0" anchor="t" bIns="45700" lIns="91425" rIns="91425" tIns="45700">
            <a:noAutofit/>
          </a:bodyPr>
          <a:lstStyle/>
          <a:p>
            <a:pPr indent="-289560" lvl="0" marL="365760" marR="0" rtl="0" algn="ctr">
              <a:lnSpc>
                <a:spcPct val="100000"/>
              </a:lnSpc>
              <a:spcBef>
                <a:spcPts val="0"/>
              </a:spcBef>
              <a:buClr>
                <a:schemeClr val="accent1"/>
              </a:buClr>
              <a:buSzPct val="25000"/>
              <a:buFont typeface="Noto Symbol"/>
              <a:buNone/>
            </a:pPr>
            <a:r>
              <a:rPr b="0" baseline="0" i="0" lang="es-CR" sz="4800" u="none" cap="none" strike="noStrike">
                <a:solidFill>
                  <a:srgbClr val="703203"/>
                </a:solidFill>
                <a:latin typeface="Arial"/>
                <a:ea typeface="Arial"/>
                <a:cs typeface="Arial"/>
                <a:sym typeface="Arial"/>
              </a:rPr>
              <a:t> Arrays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idx="1" type="body"/>
          </p:nvPr>
        </p:nvSpPr>
        <p:spPr>
          <a:xfrm>
            <a:off x="971600" y="1484783"/>
            <a:ext cx="8172399" cy="4641540"/>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0" baseline="0" i="0" sz="2400" u="none" cap="none" strike="noStrike">
              <a:solidFill>
                <a:srgbClr val="703203"/>
              </a:solidFill>
              <a:latin typeface="Calibri"/>
              <a:ea typeface="Calibri"/>
              <a:cs typeface="Calibri"/>
              <a:sym typeface="Calibri"/>
            </a:endParaRP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El método push () añade nuevos elementos al final de una matriz y devuelve la nueva longitud.</a:t>
            </a:r>
          </a:p>
          <a:p>
            <a:pPr indent="-289560" lvl="0" marL="365760" marR="0" rtl="0" algn="l">
              <a:lnSpc>
                <a:spcPct val="100000"/>
              </a:lnSpc>
              <a:spcBef>
                <a:spcPts val="0"/>
              </a:spcBef>
              <a:buClr>
                <a:schemeClr val="accent1"/>
              </a:buClr>
              <a:buFont typeface="Noto Symbol"/>
              <a:buNone/>
            </a:pPr>
            <a:r>
              <a:t/>
            </a:r>
            <a:endParaRPr b="1" baseline="0" i="1" sz="2400" u="none" cap="none" strike="noStrike">
              <a:solidFill>
                <a:srgbClr val="C58C00"/>
              </a:solidFill>
              <a:latin typeface="Calibri"/>
              <a:ea typeface="Calibri"/>
              <a:cs typeface="Calibri"/>
              <a:sym typeface="Calibri"/>
            </a:endParaRPr>
          </a:p>
          <a:p>
            <a:pPr indent="-289560" lvl="0" marL="365760" marR="0" rtl="0" algn="l">
              <a:lnSpc>
                <a:spcPct val="100000"/>
              </a:lnSpc>
              <a:spcBef>
                <a:spcPts val="0"/>
              </a:spcBef>
              <a:buClr>
                <a:schemeClr val="accent1"/>
              </a:buClr>
              <a:buSzPct val="25000"/>
              <a:buFont typeface="Noto Symbol"/>
              <a:buNone/>
            </a:pPr>
            <a:r>
              <a:rPr b="1" baseline="0" i="1" lang="es-CR" sz="2400" u="none" cap="none" strike="noStrike">
                <a:solidFill>
                  <a:srgbClr val="C58C00"/>
                </a:solidFill>
                <a:latin typeface="Calibri"/>
                <a:ea typeface="Calibri"/>
                <a:cs typeface="Calibri"/>
                <a:sym typeface="Calibri"/>
              </a:rPr>
              <a:t>Ejemplo:</a:t>
            </a:r>
          </a:p>
          <a:p>
            <a:pPr indent="-289560" lvl="0" marL="365760" marR="0" rtl="0" algn="l">
              <a:lnSpc>
                <a:spcPct val="100000"/>
              </a:lnSpc>
              <a:spcBef>
                <a:spcPts val="0"/>
              </a:spcBef>
              <a:buClr>
                <a:schemeClr val="accent1"/>
              </a:buClr>
              <a:buFont typeface="Noto Symbol"/>
              <a:buNone/>
            </a:pPr>
            <a:r>
              <a:t/>
            </a:r>
            <a:endParaRPr b="1" baseline="0" i="1" sz="2400" u="none" cap="none" strike="noStrike">
              <a:solidFill>
                <a:srgbClr val="C58C00"/>
              </a:solidFill>
              <a:latin typeface="Calibri"/>
              <a:ea typeface="Calibri"/>
              <a:cs typeface="Calibri"/>
              <a:sym typeface="Calibri"/>
            </a:endParaRPr>
          </a:p>
          <a:p>
            <a:pPr indent="0" lvl="0" marL="0" marR="0" rtl="0" algn="l">
              <a:lnSpc>
                <a:spcPct val="109772"/>
              </a:lnSpc>
              <a:spcBef>
                <a:spcPts val="0"/>
              </a:spcBef>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    </a:t>
            </a: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fruits = [</a:t>
            </a:r>
            <a:r>
              <a:rPr b="0" baseline="0" i="0" lang="es-CR" sz="2400" u="none" cap="none" strike="noStrike">
                <a:solidFill>
                  <a:srgbClr val="0000CD"/>
                </a:solidFill>
                <a:latin typeface="Calibri"/>
                <a:ea typeface="Calibri"/>
                <a:cs typeface="Calibri"/>
                <a:sym typeface="Calibri"/>
              </a:rPr>
              <a:t>"Banana"</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"Orange"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"Apple"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"Mango"</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fruits.push(</a:t>
            </a:r>
            <a:r>
              <a:rPr b="0" baseline="0" i="0" lang="es-CR" sz="2400" u="none" cap="none" strike="noStrike">
                <a:solidFill>
                  <a:srgbClr val="0000CD"/>
                </a:solidFill>
                <a:latin typeface="Calibri"/>
                <a:ea typeface="Calibri"/>
                <a:cs typeface="Calibri"/>
                <a:sym typeface="Calibri"/>
              </a:rPr>
              <a:t>"Kiwi"</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     El resultado de </a:t>
            </a:r>
            <a:r>
              <a:rPr b="0" baseline="0" i="1" lang="es-CR" sz="2400" u="none" cap="none" strike="noStrike">
                <a:solidFill>
                  <a:schemeClr val="dk1"/>
                </a:solidFill>
                <a:latin typeface="Calibri"/>
                <a:ea typeface="Calibri"/>
                <a:cs typeface="Calibri"/>
                <a:sym typeface="Calibri"/>
              </a:rPr>
              <a:t>las frutas</a:t>
            </a:r>
            <a:r>
              <a:rPr b="0" baseline="0" i="0" lang="es-CR" sz="2400" u="none" cap="none" strike="noStrike">
                <a:solidFill>
                  <a:schemeClr val="dk1"/>
                </a:solidFill>
                <a:latin typeface="Calibri"/>
                <a:ea typeface="Calibri"/>
                <a:cs typeface="Calibri"/>
                <a:sym typeface="Calibri"/>
              </a:rPr>
              <a:t> será:           Banana,Orange,Apple,Mango,Kiwi</a:t>
            </a:r>
          </a:p>
          <a:p>
            <a:pPr indent="0" lvl="0" marL="0" marR="0" rtl="0" algn="l">
              <a:lnSpc>
                <a:spcPct val="100000"/>
              </a:lnSpc>
              <a:spcBef>
                <a:spcPts val="80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buClr>
                <a:schemeClr val="dk1"/>
              </a:buClr>
              <a:buFont typeface="Arial"/>
              <a:buNone/>
            </a:pPr>
            <a:r>
              <a:t/>
            </a:r>
            <a:endParaRPr b="0" baseline="0" i="0" sz="1100" u="none" cap="none" strike="noStrike">
              <a:solidFill>
                <a:schemeClr val="dk1"/>
              </a:solidFill>
              <a:latin typeface="Consolas"/>
              <a:ea typeface="Consolas"/>
              <a:cs typeface="Consolas"/>
              <a:sym typeface="Consolas"/>
            </a:endParaRPr>
          </a:p>
          <a:p>
            <a:pPr indent="0" lvl="0" marL="203200" marR="0" rtl="0" algn="l">
              <a:lnSpc>
                <a:spcPct val="100000"/>
              </a:lnSpc>
              <a:spcBef>
                <a:spcPts val="0"/>
              </a:spcBef>
              <a:buClr>
                <a:schemeClr val="accent1"/>
              </a:buClr>
              <a:buFont typeface="Noto Symbol"/>
              <a:buNone/>
            </a:pPr>
            <a:r>
              <a:t/>
            </a:r>
            <a:endParaRPr b="0" baseline="0" i="0" sz="1800" u="none" cap="none" strike="noStrike">
              <a:solidFill>
                <a:srgbClr val="333333"/>
              </a:solidFill>
              <a:latin typeface="Cabin"/>
              <a:ea typeface="Cabin"/>
              <a:cs typeface="Cabin"/>
              <a:sym typeface="Cabin"/>
            </a:endParaRPr>
          </a:p>
        </p:txBody>
      </p:sp>
      <p:sp>
        <p:nvSpPr>
          <p:cNvPr id="334" name="Shape 334"/>
          <p:cNvSpPr txBox="1"/>
          <p:nvPr/>
        </p:nvSpPr>
        <p:spPr>
          <a:xfrm>
            <a:off x="971600" y="620687"/>
            <a:ext cx="8172399"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Arrays.push</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Array.pop</a:t>
            </a:r>
          </a:p>
        </p:txBody>
      </p:sp>
      <p:sp>
        <p:nvSpPr>
          <p:cNvPr id="340" name="Shape 340"/>
          <p:cNvSpPr txBox="1"/>
          <p:nvPr>
            <p:ph idx="1" type="body"/>
          </p:nvPr>
        </p:nvSpPr>
        <p:spPr>
          <a:xfrm>
            <a:off x="971600" y="1628800"/>
            <a:ext cx="7962088" cy="4619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Elimina y devuelve el último elemento de este vector. Si la matriz     está vacía, devuelve indefinido.</a:t>
            </a:r>
          </a:p>
          <a:p>
            <a:pPr indent="0" lvl="0" marL="0" marR="0" rtl="0" algn="l">
              <a:lnSpc>
                <a:spcPct val="110000"/>
              </a:lnSpc>
              <a:spcBef>
                <a:spcPts val="100"/>
              </a:spcBef>
              <a:spcAft>
                <a:spcPts val="0"/>
              </a:spcAft>
              <a:buClr>
                <a:schemeClr val="accent1"/>
              </a:buClr>
              <a:buSzPct val="25000"/>
              <a:buFont typeface="Noto Symbol"/>
              <a:buNone/>
            </a:pPr>
            <a:r>
              <a:rPr b="1" baseline="0" i="1" lang="es-CR" sz="3200" u="none" cap="none" strike="noStrike">
                <a:solidFill>
                  <a:srgbClr val="333333"/>
                </a:solidFill>
                <a:latin typeface="Calibri"/>
                <a:ea typeface="Calibri"/>
                <a:cs typeface="Calibri"/>
                <a:sym typeface="Calibri"/>
              </a:rPr>
              <a:t>  </a:t>
            </a:r>
          </a:p>
          <a:p>
            <a:pPr indent="0" lvl="0" marL="0" marR="0" rtl="0" algn="l">
              <a:lnSpc>
                <a:spcPct val="110000"/>
              </a:lnSpc>
              <a:spcBef>
                <a:spcPts val="900"/>
              </a:spcBef>
              <a:spcAft>
                <a:spcPts val="0"/>
              </a:spcAft>
              <a:buClr>
                <a:schemeClr val="accent1"/>
              </a:buClr>
              <a:buSzPct val="25000"/>
              <a:buFont typeface="Noto Symbol"/>
              <a:buNone/>
            </a:pPr>
            <a:r>
              <a:rPr b="1" baseline="0" i="1" lang="es-CR" sz="2400" u="none" cap="none" strike="noStrike">
                <a:solidFill>
                  <a:srgbClr val="333333"/>
                </a:solidFill>
                <a:latin typeface="Calibri"/>
                <a:ea typeface="Calibri"/>
                <a:cs typeface="Calibri"/>
                <a:sym typeface="Calibri"/>
              </a:rPr>
              <a:t>   </a:t>
            </a:r>
            <a:r>
              <a:rPr b="1" baseline="0" i="1" lang="es-CR" sz="2400" u="none" cap="none" strike="noStrike">
                <a:solidFill>
                  <a:srgbClr val="C58C00"/>
                </a:solidFill>
                <a:latin typeface="Calibri"/>
                <a:ea typeface="Calibri"/>
                <a:cs typeface="Calibri"/>
                <a:sym typeface="Calibri"/>
              </a:rPr>
              <a:t>Ejemplo:</a:t>
            </a:r>
          </a:p>
          <a:p>
            <a:pPr indent="0" lvl="0" marL="0" marR="0" rtl="0" algn="ctr">
              <a:lnSpc>
                <a:spcPct val="109772"/>
              </a:lnSpc>
              <a:spcBef>
                <a:spcPts val="800"/>
              </a:spcBef>
              <a:buClr>
                <a:schemeClr val="dk1"/>
              </a:buClr>
              <a:buSzPct val="25000"/>
              <a:buFont typeface="Noto Symbol"/>
              <a:buNone/>
            </a:pPr>
            <a:r>
              <a:rPr b="0" baseline="0" i="0" lang="es-CR" sz="2400" u="none" cap="none" strike="noStrike">
                <a:solidFill>
                  <a:srgbClr val="A52A2A"/>
                </a:solidFill>
                <a:latin typeface="Calibri"/>
                <a:ea typeface="Calibri"/>
                <a:cs typeface="Calibri"/>
                <a:sym typeface="Calibri"/>
              </a:rPr>
              <a:t>   var</a:t>
            </a:r>
            <a:r>
              <a:rPr b="0" baseline="0" i="0" lang="es-CR" sz="2400" u="none" cap="none" strike="noStrike">
                <a:solidFill>
                  <a:schemeClr val="dk1"/>
                </a:solidFill>
                <a:latin typeface="Calibri"/>
                <a:ea typeface="Calibri"/>
                <a:cs typeface="Calibri"/>
                <a:sym typeface="Calibri"/>
              </a:rPr>
              <a:t> fruits = [</a:t>
            </a:r>
            <a:r>
              <a:rPr b="0" baseline="0" i="0" lang="es-CR" sz="2400" u="none" cap="none" strike="noStrike">
                <a:solidFill>
                  <a:srgbClr val="0000CD"/>
                </a:solidFill>
                <a:latin typeface="Calibri"/>
                <a:ea typeface="Calibri"/>
                <a:cs typeface="Calibri"/>
                <a:sym typeface="Calibri"/>
              </a:rPr>
              <a:t>"Banana"</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"Orange"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"Apple"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"Mango"</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9772"/>
              </a:lnSpc>
              <a:spcBef>
                <a:spcPts val="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   fruits.pop();</a:t>
            </a:r>
          </a:p>
          <a:p>
            <a:pPr indent="0" lvl="0" marL="0" marR="0" rtl="0" algn="ctr">
              <a:lnSpc>
                <a:spcPct val="109772"/>
              </a:lnSpc>
              <a:spcBef>
                <a:spcPts val="800"/>
              </a:spcBef>
              <a:spcAft>
                <a:spcPts val="0"/>
              </a:spcAft>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      El resultado de </a:t>
            </a:r>
            <a:r>
              <a:rPr b="0" baseline="0" i="1" lang="es-CR" sz="2400" u="none" cap="none" strike="noStrike">
                <a:solidFill>
                  <a:schemeClr val="dk1"/>
                </a:solidFill>
                <a:latin typeface="Calibri"/>
                <a:ea typeface="Calibri"/>
                <a:cs typeface="Calibri"/>
                <a:sym typeface="Calibri"/>
              </a:rPr>
              <a:t>las frutas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9772"/>
              </a:lnSpc>
              <a:spcBef>
                <a:spcPts val="80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    Banana,Orange,Apple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idx="1" type="body"/>
          </p:nvPr>
        </p:nvSpPr>
        <p:spPr>
          <a:xfrm>
            <a:off x="755575" y="1628800"/>
            <a:ext cx="8388424" cy="4497349"/>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dk1"/>
              </a:buClr>
              <a:buSzPct val="25000"/>
              <a:buFont typeface="Arial"/>
              <a:buNone/>
            </a:pPr>
            <a:r>
              <a:rPr b="0" baseline="0" i="0" lang="es-CR" sz="2400" u="none" cap="none" strike="noStrike">
                <a:solidFill>
                  <a:srgbClr val="333333"/>
                </a:solidFill>
                <a:latin typeface="Calibri"/>
                <a:ea typeface="Calibri"/>
                <a:cs typeface="Calibri"/>
                <a:sym typeface="Calibri"/>
              </a:rPr>
              <a:t>    Elimina el primer elemento de una matriz y devuelve dicho elemento .Si la matriz es vacía, devuelve undefined. desplazamiento suele ser mucho más lento que el pop:</a:t>
            </a:r>
          </a:p>
          <a:p>
            <a:pPr indent="-289560" lvl="0" marL="365760" marR="0" rtl="0" algn="l">
              <a:lnSpc>
                <a:spcPct val="100000"/>
              </a:lnSpc>
              <a:spcBef>
                <a:spcPts val="0"/>
              </a:spcBef>
              <a:buClr>
                <a:schemeClr val="accent1"/>
              </a:buClr>
              <a:buFont typeface="Noto Symbol"/>
              <a:buNone/>
            </a:pPr>
            <a:r>
              <a:t/>
            </a:r>
            <a:endParaRPr b="0" baseline="0" i="0" sz="2400" u="none" cap="none" strike="noStrike">
              <a:solidFill>
                <a:srgbClr val="333333"/>
              </a:solidFill>
              <a:latin typeface="Calibri"/>
              <a:ea typeface="Calibri"/>
              <a:cs typeface="Calibri"/>
              <a:sym typeface="Calibri"/>
            </a:endParaRPr>
          </a:p>
          <a:p>
            <a:pPr indent="-289560" lvl="0" marL="365760" marR="0" rtl="0" algn="l">
              <a:lnSpc>
                <a:spcPct val="100000"/>
              </a:lnSpc>
              <a:spcBef>
                <a:spcPts val="0"/>
              </a:spcBef>
              <a:buClr>
                <a:schemeClr val="accent1"/>
              </a:buClr>
              <a:buSzPct val="25000"/>
              <a:buFont typeface="Noto Symbol"/>
              <a:buNone/>
            </a:pPr>
            <a:r>
              <a:rPr b="1" baseline="0" i="1" lang="es-CR" sz="2400" u="none" cap="none" strike="noStrike">
                <a:solidFill>
                  <a:srgbClr val="333333"/>
                </a:solidFill>
                <a:latin typeface="Calibri"/>
                <a:ea typeface="Calibri"/>
                <a:cs typeface="Calibri"/>
                <a:sym typeface="Calibri"/>
              </a:rPr>
              <a:t>     </a:t>
            </a:r>
            <a:r>
              <a:rPr b="1" baseline="0" i="1" lang="es-CR" sz="2400" u="none" cap="none" strike="noStrike">
                <a:solidFill>
                  <a:srgbClr val="C58C00"/>
                </a:solidFill>
                <a:latin typeface="Calibri"/>
                <a:ea typeface="Calibri"/>
                <a:cs typeface="Calibri"/>
                <a:sym typeface="Calibri"/>
              </a:rPr>
              <a:t>Ejemplo:</a:t>
            </a:r>
          </a:p>
          <a:p>
            <a:pPr indent="0" lvl="0" marL="0" marR="0" rtl="0" algn="ctr">
              <a:lnSpc>
                <a:spcPct val="109772"/>
              </a:lnSpc>
              <a:spcBef>
                <a:spcPts val="0"/>
              </a:spcBef>
              <a:buClr>
                <a:schemeClr val="accent1"/>
              </a:buClr>
              <a:buFont typeface="Noto Symbol"/>
              <a:buNone/>
            </a:pPr>
            <a:r>
              <a:t/>
            </a:r>
            <a:endParaRPr b="0" baseline="0" i="0" sz="2400" u="none" cap="none" strike="noStrike">
              <a:solidFill>
                <a:srgbClr val="A52A2A"/>
              </a:solidFill>
              <a:latin typeface="Calibri"/>
              <a:ea typeface="Calibri"/>
              <a:cs typeface="Calibri"/>
              <a:sym typeface="Calibri"/>
            </a:endParaRPr>
          </a:p>
          <a:p>
            <a:pPr indent="0" lvl="0" marL="0" marR="0" rtl="0" algn="ctr">
              <a:lnSpc>
                <a:spcPct val="109772"/>
              </a:lnSpc>
              <a:spcBef>
                <a:spcPts val="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fruits = [</a:t>
            </a:r>
            <a:r>
              <a:rPr b="0" baseline="0" i="0" lang="es-CR" sz="2400" u="none" cap="none" strike="noStrike">
                <a:solidFill>
                  <a:srgbClr val="0000CD"/>
                </a:solidFill>
                <a:latin typeface="Calibri"/>
                <a:ea typeface="Calibri"/>
                <a:cs typeface="Calibri"/>
                <a:sym typeface="Calibri"/>
              </a:rPr>
              <a:t>"Banana"</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"Orange"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"Apple"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"Mango"</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9772"/>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fruits.shift();</a:t>
            </a:r>
          </a:p>
          <a:p>
            <a:pPr indent="0" lvl="0" marL="0" marR="0" rtl="0" algn="ctr">
              <a:lnSpc>
                <a:spcPct val="109772"/>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las frutas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9772"/>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Orange,Apple,Mango</a:t>
            </a:r>
          </a:p>
          <a:p>
            <a:pPr indent="-289560" lvl="0" marL="365760" marR="0" rtl="0" algn="l">
              <a:lnSpc>
                <a:spcPct val="100000"/>
              </a:lnSpc>
              <a:spcBef>
                <a:spcPts val="0"/>
              </a:spcBef>
              <a:buClr>
                <a:schemeClr val="accent1"/>
              </a:buClr>
              <a:buFont typeface="Noto Symbol"/>
              <a:buNone/>
            </a:pPr>
            <a:r>
              <a:t/>
            </a:r>
            <a:endParaRPr b="1" baseline="0" i="1" sz="1400" u="none" cap="none" strike="noStrike">
              <a:solidFill>
                <a:srgbClr val="333333"/>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1" baseline="0" i="1" sz="1400" u="none" cap="none" strike="noStrike">
              <a:solidFill>
                <a:srgbClr val="333333"/>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1" baseline="0" i="1" sz="1400" u="none" cap="none" strike="noStrike">
              <a:solidFill>
                <a:srgbClr val="333333"/>
              </a:solidFill>
              <a:latin typeface="Cabin"/>
              <a:ea typeface="Cabin"/>
              <a:cs typeface="Cabin"/>
              <a:sym typeface="Cabin"/>
            </a:endParaRPr>
          </a:p>
        </p:txBody>
      </p:sp>
      <p:sp>
        <p:nvSpPr>
          <p:cNvPr id="346" name="Shape 346"/>
          <p:cNvSpPr txBox="1"/>
          <p:nvPr/>
        </p:nvSpPr>
        <p:spPr>
          <a:xfrm>
            <a:off x="1115616" y="620687"/>
            <a:ext cx="7632848"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Array.shift ():</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1" baseline="0" i="1" lang="es-CR" sz="3600" u="none" cap="none" strike="noStrike">
                <a:solidFill>
                  <a:srgbClr val="703203"/>
                </a:solidFill>
                <a:latin typeface="Calibri"/>
                <a:ea typeface="Calibri"/>
                <a:cs typeface="Calibri"/>
                <a:sym typeface="Calibri"/>
              </a:rPr>
              <a:t>Array.reverse ():</a:t>
            </a:r>
          </a:p>
        </p:txBody>
      </p:sp>
      <p:sp>
        <p:nvSpPr>
          <p:cNvPr id="352" name="Shape 352"/>
          <p:cNvSpPr txBox="1"/>
          <p:nvPr>
            <p:ph idx="1" type="body"/>
          </p:nvPr>
        </p:nvSpPr>
        <p:spPr>
          <a:xfrm>
            <a:off x="1115616" y="1772816"/>
            <a:ext cx="7818072" cy="4475584"/>
          </a:xfrm>
          <a:prstGeom prst="rect">
            <a:avLst/>
          </a:prstGeom>
          <a:noFill/>
          <a:ln>
            <a:noFill/>
          </a:ln>
        </p:spPr>
        <p:txBody>
          <a:bodyPr anchorCtr="0" anchor="t" bIns="45700" lIns="91425" rIns="91425" tIns="45700">
            <a:noAutofit/>
          </a:bodyPr>
          <a:lstStyle/>
          <a:p>
            <a:pPr indent="0" lvl="0" marL="0" marR="0" rtl="0" algn="l">
              <a:lnSpc>
                <a:spcPct val="109772"/>
              </a:lnSpc>
              <a:spcBef>
                <a:spcPts val="0"/>
              </a:spcBef>
              <a:spcAft>
                <a:spcPts val="0"/>
              </a:spcAft>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Invertir el orden de los elementos de una matriz:</a:t>
            </a:r>
          </a:p>
          <a:p>
            <a:pPr indent="0" lvl="0" marL="0" marR="0" rtl="0" algn="ctr">
              <a:lnSpc>
                <a:spcPct val="109772"/>
              </a:lnSpc>
              <a:spcBef>
                <a:spcPts val="800"/>
              </a:spcBef>
              <a:buClr>
                <a:schemeClr val="dk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ctr">
              <a:lnSpc>
                <a:spcPct val="109772"/>
              </a:lnSpc>
              <a:spcBef>
                <a:spcPts val="0"/>
              </a:spcBef>
              <a:buClr>
                <a:schemeClr val="dk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fruits = [</a:t>
            </a:r>
            <a:r>
              <a:rPr b="0" baseline="0" i="0" lang="es-CR" sz="2400" u="none" cap="none" strike="noStrike">
                <a:solidFill>
                  <a:srgbClr val="0000CD"/>
                </a:solidFill>
                <a:latin typeface="Calibri"/>
                <a:ea typeface="Calibri"/>
                <a:cs typeface="Calibri"/>
                <a:sym typeface="Calibri"/>
              </a:rPr>
              <a:t>"Banana"</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"Orange"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"Apple"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"Mango"</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                fruits.reverse();</a:t>
            </a:r>
          </a:p>
          <a:p>
            <a:pPr indent="0" lvl="0" marL="0" marR="0" rtl="0" algn="ctr">
              <a:lnSpc>
                <a:spcPct val="109772"/>
              </a:lnSpc>
              <a:spcBef>
                <a:spcPts val="800"/>
              </a:spcBef>
              <a:spcAft>
                <a:spcPts val="0"/>
              </a:spcAft>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las frutas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9772"/>
              </a:lnSpc>
              <a:spcBef>
                <a:spcPts val="80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Mango,Apple,Orange,Banana</a:t>
            </a:r>
          </a:p>
          <a:p>
            <a:pPr indent="-127000" lvl="0" marL="365760" marR="0" rtl="0" algn="l">
              <a:lnSpc>
                <a:spcPct val="100000"/>
              </a:lnSpc>
              <a:spcBef>
                <a:spcPts val="6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idx="1" type="body"/>
          </p:nvPr>
        </p:nvSpPr>
        <p:spPr>
          <a:xfrm>
            <a:off x="971600" y="980729"/>
            <a:ext cx="7715199" cy="5145595"/>
          </a:xfrm>
          <a:prstGeom prst="rect">
            <a:avLst/>
          </a:prstGeom>
          <a:noFill/>
          <a:ln>
            <a:noFill/>
          </a:ln>
        </p:spPr>
        <p:txBody>
          <a:bodyPr anchorCtr="0" anchor="t" bIns="91425" lIns="91425" rIns="91425" tIns="91425">
            <a:noAutofit/>
          </a:bodyPr>
          <a:lstStyle/>
          <a:p>
            <a:pPr indent="0" lvl="0" marL="0" marR="0" rtl="0" algn="l">
              <a:lnSpc>
                <a:spcPct val="136363"/>
              </a:lnSpc>
              <a:spcBef>
                <a:spcPts val="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método slice () devuelve los elementos seleccionados de una matriz, como un nuevo objeto de matriz, selecciona los elementos a partir de la discusión </a:t>
            </a:r>
            <a:r>
              <a:rPr b="0" baseline="0" i="1" lang="es-CR" sz="2400" u="none" cap="none" strike="noStrike">
                <a:solidFill>
                  <a:schemeClr val="dk1"/>
                </a:solidFill>
                <a:latin typeface="Calibri"/>
                <a:ea typeface="Calibri"/>
                <a:cs typeface="Calibri"/>
                <a:sym typeface="Calibri"/>
              </a:rPr>
              <a:t>inicial</a:t>
            </a:r>
            <a:r>
              <a:rPr b="0" baseline="0" i="0" lang="es-CR" sz="2400" u="none" cap="none" strike="noStrike">
                <a:solidFill>
                  <a:schemeClr val="dk1"/>
                </a:solidFill>
                <a:latin typeface="Calibri"/>
                <a:ea typeface="Calibri"/>
                <a:cs typeface="Calibri"/>
                <a:sym typeface="Calibri"/>
              </a:rPr>
              <a:t> dado, y end determinado, </a:t>
            </a:r>
            <a:r>
              <a:rPr b="0" baseline="0" i="1" lang="es-CR" sz="2400" u="none" cap="none" strike="noStrike">
                <a:solidFill>
                  <a:schemeClr val="dk1"/>
                </a:solidFill>
                <a:latin typeface="Calibri"/>
                <a:ea typeface="Calibri"/>
                <a:cs typeface="Calibri"/>
                <a:sym typeface="Calibri"/>
              </a:rPr>
              <a:t>pero no incluye,</a:t>
            </a:r>
            <a:r>
              <a:rPr b="0" baseline="0" i="0" lang="es-CR" sz="2400" u="none" cap="none" strike="noStrike">
                <a:solidFill>
                  <a:schemeClr val="dk1"/>
                </a:solidFill>
                <a:latin typeface="Calibri"/>
                <a:ea typeface="Calibri"/>
                <a:cs typeface="Calibri"/>
                <a:sym typeface="Calibri"/>
              </a:rPr>
              <a:t> el argumento </a:t>
            </a:r>
            <a:r>
              <a:rPr b="0" baseline="0" i="1" lang="es-CR" sz="2400" u="none" cap="none" strike="noStrike">
                <a:solidFill>
                  <a:schemeClr val="dk1"/>
                </a:solidFill>
                <a:latin typeface="Calibri"/>
                <a:ea typeface="Calibri"/>
                <a:cs typeface="Calibri"/>
                <a:sym typeface="Calibri"/>
              </a:rPr>
              <a:t>final</a:t>
            </a:r>
            <a:r>
              <a:rPr b="0" baseline="0" i="0" lang="es-CR" sz="2400" u="none" cap="none" strike="noStrike">
                <a:solidFill>
                  <a:schemeClr val="dk1"/>
                </a:solidFill>
                <a:latin typeface="Calibri"/>
                <a:ea typeface="Calibri"/>
                <a:cs typeface="Calibri"/>
                <a:sym typeface="Calibri"/>
              </a:rPr>
              <a:t> dado.</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Si inicio es mayor que o igual a la matriz. longitud, el resultado será una nueva matriz vacía.</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rgbClr val="C58C00"/>
                </a:solidFill>
                <a:latin typeface="Calibri"/>
                <a:ea typeface="Calibri"/>
                <a:cs typeface="Calibri"/>
                <a:sym typeface="Calibri"/>
              </a:rPr>
              <a:t>Ejemplo:</a:t>
            </a:r>
          </a:p>
          <a:p>
            <a:pPr indent="0" lvl="0" marL="0" marR="0" rtl="0" algn="ctr">
              <a:lnSpc>
                <a:spcPct val="109772"/>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var fruits = ["Banana", "Orange", "Lemon", "Apple", "Mango"];</a:t>
            </a:r>
          </a:p>
          <a:p>
            <a:pPr indent="0" lvl="0" marL="0" marR="0" rtl="0" algn="ctr">
              <a:lnSpc>
                <a:spcPct val="109772"/>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var citrus = fruits.slice(1, 3);</a:t>
            </a:r>
          </a:p>
          <a:p>
            <a:pPr indent="0" lvl="0" marL="0" marR="0" rtl="0" algn="l">
              <a:lnSpc>
                <a:spcPct val="109772"/>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9772"/>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cítricos</a:t>
            </a:r>
            <a:r>
              <a:rPr b="0" baseline="0" i="0" lang="es-CR" sz="2400" u="none" cap="none" strike="noStrike">
                <a:solidFill>
                  <a:schemeClr val="dk1"/>
                </a:solidFill>
                <a:latin typeface="Calibri"/>
                <a:ea typeface="Calibri"/>
                <a:cs typeface="Calibri"/>
                <a:sym typeface="Calibri"/>
              </a:rPr>
              <a:t> será:      Orange,Lemon</a:t>
            </a: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358" name="Shape 358"/>
          <p:cNvSpPr txBox="1"/>
          <p:nvPr/>
        </p:nvSpPr>
        <p:spPr>
          <a:xfrm>
            <a:off x="971600" y="332656"/>
            <a:ext cx="7920880"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Array.slice(start,end):</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idx="1" type="body"/>
          </p:nvPr>
        </p:nvSpPr>
        <p:spPr>
          <a:xfrm>
            <a:off x="971600" y="908720"/>
            <a:ext cx="7715199" cy="5217680"/>
          </a:xfrm>
          <a:prstGeom prst="rect">
            <a:avLst/>
          </a:prstGeom>
          <a:noFill/>
          <a:ln>
            <a:noFill/>
          </a:ln>
        </p:spPr>
        <p:txBody>
          <a:bodyPr anchorCtr="0" anchor="t" bIns="91425" lIns="91425" rIns="91425" tIns="91425">
            <a:noAutofit/>
          </a:bodyPr>
          <a:lstStyle/>
          <a:p>
            <a:pPr indent="0" lvl="0" marL="0" marR="0" rtl="0" algn="l">
              <a:lnSpc>
                <a:spcPct val="136363"/>
              </a:lnSpc>
              <a:spcBef>
                <a:spcPts val="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Este método ordena los elementos de una matriz.</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orden puede ser alfabético o numérico, y, o bien ascendente (hacia arriba) o descendente (hacia abajo).</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Por defecto, el método sort () ordena los valores como cadenas en orden alfabético y ascendente.</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Esto funciona bien para cuerdas ("Apple" viene antes de "Banana"). Sin embargo, si los números están ordenados como cadenas, "25" es más grande que "100", porque "2" es mayor que "1".</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Debido a esto, el método sort () producirá un resultado incorrecto al ordenar números.</a:t>
            </a:r>
          </a:p>
          <a:p>
            <a:pPr indent="0" lvl="0" marL="0" marR="0" rtl="0" algn="l">
              <a:lnSpc>
                <a:spcPct val="136363"/>
              </a:lnSpc>
              <a:spcBef>
                <a:spcPts val="800"/>
              </a:spcBef>
              <a:spcAft>
                <a:spcPts val="0"/>
              </a:spcAft>
              <a:buClr>
                <a:schemeClr val="accent1"/>
              </a:buClr>
              <a:buFont typeface="Noto Symbol"/>
              <a:buNone/>
            </a:pPr>
            <a:r>
              <a:t/>
            </a:r>
            <a:endParaRPr b="0" baseline="0" i="0" sz="1800" u="none" cap="none" strike="noStrike">
              <a:solidFill>
                <a:srgbClr val="333333"/>
              </a:solidFill>
              <a:latin typeface="Cabin"/>
              <a:ea typeface="Cabin"/>
              <a:cs typeface="Cabin"/>
              <a:sym typeface="Cabin"/>
            </a:endParaRPr>
          </a:p>
          <a:p>
            <a:pPr indent="0" lvl="0" marL="0" marR="0" rtl="0" algn="l">
              <a:lnSpc>
                <a:spcPct val="136363"/>
              </a:lnSpc>
              <a:spcBef>
                <a:spcPts val="800"/>
              </a:spcBef>
              <a:spcAft>
                <a:spcPts val="0"/>
              </a:spcAft>
              <a:buClr>
                <a:schemeClr val="accent1"/>
              </a:buClr>
              <a:buFont typeface="Noto Symbol"/>
              <a:buNone/>
            </a:pPr>
            <a:r>
              <a:t/>
            </a:r>
            <a:endParaRPr b="0" baseline="0" i="0" sz="1800" u="none" cap="none" strike="noStrike">
              <a:solidFill>
                <a:srgbClr val="333333"/>
              </a:solidFill>
              <a:latin typeface="Cabin"/>
              <a:ea typeface="Cabin"/>
              <a:cs typeface="Cabin"/>
              <a:sym typeface="Cabin"/>
            </a:endParaRPr>
          </a:p>
          <a:p>
            <a:pPr indent="0" lvl="0" marL="0" marR="0" rtl="0" algn="l">
              <a:lnSpc>
                <a:spcPct val="136363"/>
              </a:lnSpc>
              <a:spcBef>
                <a:spcPts val="800"/>
              </a:spcBef>
              <a:spcAft>
                <a:spcPts val="0"/>
              </a:spcAft>
              <a:buClr>
                <a:schemeClr val="accent1"/>
              </a:buClr>
              <a:buFont typeface="Noto Symbol"/>
              <a:buNone/>
            </a:pPr>
            <a:r>
              <a:t/>
            </a:r>
            <a:endParaRPr b="1" baseline="0" i="0" sz="1800" u="none" cap="none" strike="noStrike">
              <a:solidFill>
                <a:srgbClr val="333333"/>
              </a:solidFill>
              <a:latin typeface="Cabin"/>
              <a:ea typeface="Cabin"/>
              <a:cs typeface="Cabin"/>
              <a:sym typeface="Cabin"/>
            </a:endParaRPr>
          </a:p>
          <a:p>
            <a:pPr indent="-289560" lvl="0" marL="365760" marR="0" rtl="0" algn="l">
              <a:lnSpc>
                <a:spcPct val="100000"/>
              </a:lnSpc>
              <a:spcBef>
                <a:spcPts val="800"/>
              </a:spcBef>
              <a:buClr>
                <a:schemeClr val="dk1"/>
              </a:buClr>
              <a:buFont typeface="Arial"/>
              <a:buNone/>
            </a:pPr>
            <a:r>
              <a:t/>
            </a:r>
            <a:endParaRPr b="0" baseline="0" i="0" sz="1800" u="none" cap="none" strike="noStrike">
              <a:solidFill>
                <a:srgbClr val="333333"/>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364" name="Shape 364"/>
          <p:cNvSpPr txBox="1"/>
          <p:nvPr/>
        </p:nvSpPr>
        <p:spPr>
          <a:xfrm>
            <a:off x="1043608" y="476672"/>
            <a:ext cx="8100392"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Array.sort():</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idx="1" type="body"/>
          </p:nvPr>
        </p:nvSpPr>
        <p:spPr>
          <a:xfrm>
            <a:off x="971600" y="1196751"/>
            <a:ext cx="8172399" cy="4929648"/>
          </a:xfrm>
          <a:prstGeom prst="rect">
            <a:avLst/>
          </a:prstGeom>
          <a:noFill/>
          <a:ln>
            <a:noFill/>
          </a:ln>
        </p:spPr>
        <p:txBody>
          <a:bodyPr anchorCtr="0" anchor="t" bIns="91425" lIns="91425" rIns="91425" tIns="91425">
            <a:noAutofit/>
          </a:bodyPr>
          <a:lstStyle/>
          <a:p>
            <a:pPr indent="0" lvl="0" marL="0" marR="0" rtl="0" algn="l">
              <a:lnSpc>
                <a:spcPct val="110000"/>
              </a:lnSpc>
              <a:spcBef>
                <a:spcPts val="0"/>
              </a:spcBef>
              <a:spcAft>
                <a:spcPts val="0"/>
              </a:spcAft>
              <a:buClr>
                <a:schemeClr val="accent1"/>
              </a:buClr>
              <a:buFont typeface="Noto Symbol"/>
              <a:buNone/>
            </a:pPr>
            <a:r>
              <a:t/>
            </a:r>
            <a:endParaRPr b="1" baseline="0" i="0" sz="1800" u="none" cap="none" strike="noStrike">
              <a:solidFill>
                <a:srgbClr val="333333"/>
              </a:solidFill>
              <a:latin typeface="Cabin"/>
              <a:ea typeface="Cabin"/>
              <a:cs typeface="Cabin"/>
              <a:sym typeface="Cabin"/>
            </a:endParaRPr>
          </a:p>
          <a:p>
            <a:pPr indent="0" lvl="0" marL="0" marR="0" rtl="0" algn="l">
              <a:lnSpc>
                <a:spcPct val="110000"/>
              </a:lnSpc>
              <a:spcBef>
                <a:spcPts val="9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método splice () añade / quita elementos a / de una matriz y devuelve el elemento eliminado (s).Nota: Este método cambia la matriz original.</a:t>
            </a:r>
          </a:p>
          <a:p>
            <a:pPr indent="0" lvl="0" marL="0" marR="0" rtl="0" algn="l">
              <a:lnSpc>
                <a:spcPct val="110000"/>
              </a:lnSpc>
              <a:spcBef>
                <a:spcPts val="900"/>
              </a:spcBef>
              <a:spcAft>
                <a:spcPts val="0"/>
              </a:spcAft>
              <a:buClr>
                <a:schemeClr val="dk1"/>
              </a:buClr>
              <a:buSzPct val="25000"/>
              <a:buFont typeface="Arial"/>
              <a:buNone/>
            </a:pPr>
            <a:r>
              <a:rPr b="1" baseline="0" i="0" lang="es-CR" sz="2400" u="none" cap="none" strike="noStrike">
                <a:solidFill>
                  <a:srgbClr val="C58C00"/>
                </a:solidFill>
                <a:latin typeface="Calibri"/>
                <a:ea typeface="Calibri"/>
                <a:cs typeface="Calibri"/>
                <a:sym typeface="Calibri"/>
              </a:rPr>
              <a:t>Ejemplo</a:t>
            </a:r>
          </a:p>
          <a:p>
            <a:pPr indent="0" lvl="0" marL="0" marR="0" rtl="0" algn="l">
              <a:lnSpc>
                <a:spcPct val="109772"/>
              </a:lnSpc>
              <a:spcBef>
                <a:spcPts val="16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En la posición 2, añadir los nuevos elementos, y quite 1 artículo:</a:t>
            </a:r>
          </a:p>
          <a:p>
            <a:pPr indent="0" lvl="0" marL="0" marR="0" rtl="0" algn="ctr">
              <a:lnSpc>
                <a:spcPct val="109772"/>
              </a:lnSpc>
              <a:spcBef>
                <a:spcPts val="80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fruits = [</a:t>
            </a:r>
            <a:r>
              <a:rPr b="0" baseline="0" i="0" lang="es-CR" sz="2400" u="none" cap="none" strike="noStrike">
                <a:solidFill>
                  <a:srgbClr val="0000CD"/>
                </a:solidFill>
                <a:latin typeface="Calibri"/>
                <a:ea typeface="Calibri"/>
                <a:cs typeface="Calibri"/>
                <a:sym typeface="Calibri"/>
              </a:rPr>
              <a:t>"Banana"</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"Orange"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"Apple"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"Mango"</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9772"/>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fruits.splice(</a:t>
            </a:r>
            <a:r>
              <a:rPr b="0" baseline="0" i="0" lang="es-CR" sz="2400" u="none" cap="none" strike="noStrike">
                <a:solidFill>
                  <a:srgbClr val="0000CD"/>
                </a:solidFill>
                <a:latin typeface="Calibri"/>
                <a:ea typeface="Calibri"/>
                <a:cs typeface="Calibri"/>
                <a:sym typeface="Calibri"/>
              </a:rPr>
              <a:t>2</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1</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"Lemon"</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"Kiwi"</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9772"/>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las frutas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9772"/>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Banana,Orange,Lemon,Kiwi,Mango</a:t>
            </a: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370" name="Shape 370"/>
          <p:cNvSpPr txBox="1"/>
          <p:nvPr/>
        </p:nvSpPr>
        <p:spPr>
          <a:xfrm>
            <a:off x="1115616" y="476672"/>
            <a:ext cx="8028383"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Array.splice();</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idx="1" type="body"/>
          </p:nvPr>
        </p:nvSpPr>
        <p:spPr>
          <a:xfrm>
            <a:off x="1043608" y="1484783"/>
            <a:ext cx="8100392" cy="523114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método unshift () añade nuevos elementos al comienzo de una matriz y devuelve la nueva longitud.</a:t>
            </a:r>
          </a:p>
          <a:p>
            <a:pPr indent="0" lvl="0" marL="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ctr">
              <a:lnSpc>
                <a:spcPct val="117613"/>
              </a:lnSpc>
              <a:spcBef>
                <a:spcPts val="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fruits = [</a:t>
            </a:r>
            <a:r>
              <a:rPr b="0" baseline="0" i="0" lang="es-CR" sz="2400" u="none" cap="none" strike="noStrike">
                <a:solidFill>
                  <a:srgbClr val="0000CD"/>
                </a:solidFill>
                <a:latin typeface="Calibri"/>
                <a:ea typeface="Calibri"/>
                <a:cs typeface="Calibri"/>
                <a:sym typeface="Calibri"/>
              </a:rPr>
              <a:t>"Banana"</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"Orange"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"Apple"</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"Mango"</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17613"/>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fruits.unshift(</a:t>
            </a:r>
            <a:r>
              <a:rPr b="0" baseline="0" i="0" lang="es-CR" sz="2400" u="none" cap="none" strike="noStrike">
                <a:solidFill>
                  <a:srgbClr val="0000CD"/>
                </a:solidFill>
                <a:latin typeface="Calibri"/>
                <a:ea typeface="Calibri"/>
                <a:cs typeface="Calibri"/>
                <a:sym typeface="Calibri"/>
              </a:rPr>
              <a:t>"Lemon"</a:t>
            </a:r>
            <a:r>
              <a:rPr b="0" baseline="0" i="0" lang="es-CR" sz="2400" u="none" cap="none" strike="noStrike">
                <a:solidFill>
                  <a:schemeClr val="dk1"/>
                </a:solidFill>
                <a:latin typeface="Calibri"/>
                <a:ea typeface="Calibri"/>
                <a:cs typeface="Calibri"/>
                <a:sym typeface="Calibri"/>
              </a:rPr>
              <a:t>,</a:t>
            </a:r>
            <a:r>
              <a:rPr b="0" baseline="0" i="0" lang="es-CR" sz="2400" u="none" cap="none" strike="noStrike">
                <a:solidFill>
                  <a:srgbClr val="0000CD"/>
                </a:solidFill>
                <a:latin typeface="Calibri"/>
                <a:ea typeface="Calibri"/>
                <a:cs typeface="Calibri"/>
                <a:sym typeface="Calibri"/>
              </a:rPr>
              <a:t>"Pineapple"</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17613"/>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las frutas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17613"/>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Lemon,Pineapple,Banana,Orange,Apple,Mango</a:t>
            </a:r>
          </a:p>
          <a:p>
            <a:pPr indent="0" lvl="0" marL="0" marR="0" rtl="0" algn="l">
              <a:lnSpc>
                <a:spcPct val="115000"/>
              </a:lnSpc>
              <a:spcBef>
                <a:spcPts val="0"/>
              </a:spcBef>
              <a:buClr>
                <a:schemeClr val="dk1"/>
              </a:buClr>
              <a:buFont typeface="Arial"/>
              <a:buNone/>
            </a:pPr>
            <a:r>
              <a:t/>
            </a:r>
            <a:endParaRPr b="1" baseline="0" i="0" sz="2400" u="none" cap="none" strike="noStrike">
              <a:solidFill>
                <a:schemeClr val="dk1"/>
              </a:solidFill>
              <a:latin typeface="Cabin"/>
              <a:ea typeface="Cabin"/>
              <a:cs typeface="Cabin"/>
              <a:sym typeface="Cabin"/>
            </a:endParaRPr>
          </a:p>
          <a:p>
            <a:pPr indent="0" lvl="0" marL="0" marR="0" rtl="0" algn="l">
              <a:lnSpc>
                <a:spcPct val="100000"/>
              </a:lnSpc>
              <a:spcBef>
                <a:spcPts val="0"/>
              </a:spcBef>
              <a:buClr>
                <a:schemeClr val="accent1"/>
              </a:buClr>
              <a:buFont typeface="Noto Symbol"/>
              <a:buNone/>
            </a:pPr>
            <a:r>
              <a:t/>
            </a:r>
            <a:endParaRPr b="0" baseline="0" i="0" sz="1800" u="none" cap="none" strike="noStrike">
              <a:solidFill>
                <a:srgbClr val="333333"/>
              </a:solidFill>
              <a:latin typeface="Cabin"/>
              <a:ea typeface="Cabin"/>
              <a:cs typeface="Cabin"/>
              <a:sym typeface="Cabin"/>
            </a:endParaRPr>
          </a:p>
        </p:txBody>
      </p:sp>
      <p:sp>
        <p:nvSpPr>
          <p:cNvPr id="376" name="Shape 376"/>
          <p:cNvSpPr txBox="1"/>
          <p:nvPr/>
        </p:nvSpPr>
        <p:spPr>
          <a:xfrm>
            <a:off x="1115616" y="476672"/>
            <a:ext cx="8028383"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Array unshift() ;</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0" y="274637"/>
            <a:ext cx="9144000" cy="1143000"/>
          </a:xfrm>
          <a:prstGeom prst="rect">
            <a:avLst/>
          </a:prstGeom>
          <a:noFill/>
          <a:ln>
            <a:noFill/>
          </a:ln>
        </p:spPr>
        <p:txBody>
          <a:bodyPr anchorCtr="0" anchor="ctr" bIns="91425" lIns="91425" rIns="91425" tIns="91425">
            <a:noAutofit/>
          </a:bodyPr>
          <a:lstStyle/>
          <a:p>
            <a:pPr indent="0" lvl="0" marL="0" marR="0" rtl="0" algn="ctr">
              <a:spcBef>
                <a:spcPts val="0"/>
              </a:spcBef>
              <a:buClr>
                <a:srgbClr val="703203"/>
              </a:buClr>
              <a:buSzPct val="25000"/>
              <a:buFont typeface="Calibri"/>
              <a:buNone/>
            </a:pPr>
            <a:r>
              <a:rPr b="0" baseline="0" i="0" lang="es-CR" sz="3600" u="none" cap="none" strike="noStrike">
                <a:solidFill>
                  <a:srgbClr val="703203"/>
                </a:solidFill>
                <a:latin typeface="Calibri"/>
                <a:ea typeface="Calibri"/>
                <a:cs typeface="Calibri"/>
                <a:sym typeface="Calibri"/>
              </a:rPr>
              <a:t>Que es V8?</a:t>
            </a:r>
          </a:p>
        </p:txBody>
      </p:sp>
      <p:sp>
        <p:nvSpPr>
          <p:cNvPr id="121" name="Shape 121"/>
          <p:cNvSpPr txBox="1"/>
          <p:nvPr>
            <p:ph idx="1" type="body"/>
          </p:nvPr>
        </p:nvSpPr>
        <p:spPr>
          <a:xfrm>
            <a:off x="1435608" y="1772816"/>
            <a:ext cx="7498080" cy="4475584"/>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 un motor de javaScript utilizado en chrome.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1826500" y="601125"/>
            <a:ext cx="7107300" cy="1190699"/>
          </a:xfrm>
          <a:prstGeom prst="rect">
            <a:avLst/>
          </a:prstGeom>
          <a:noFill/>
          <a:ln>
            <a:noFill/>
          </a:ln>
        </p:spPr>
        <p:txBody>
          <a:bodyPr anchorCtr="0" anchor="ctr" bIns="45700" lIns="91425" rIns="91425" tIns="45700">
            <a:noAutofit/>
          </a:bodyPr>
          <a:lstStyle/>
          <a:p>
            <a:pPr indent="0" lvl="0" marL="0" marR="0" rtl="0" algn="l">
              <a:spcBef>
                <a:spcPts val="0"/>
              </a:spcBef>
              <a:buClr>
                <a:srgbClr val="562214"/>
              </a:buClr>
              <a:buSzPct val="25000"/>
              <a:buFont typeface="Cabin"/>
              <a:buNone/>
            </a:pPr>
            <a:r>
              <a:rPr lang="es-CR" sz="4300">
                <a:solidFill>
                  <a:srgbClr val="562214"/>
                </a:solidFill>
                <a:latin typeface="Cabin"/>
                <a:ea typeface="Cabin"/>
                <a:cs typeface="Cabin"/>
                <a:sym typeface="Cabin"/>
              </a:rPr>
              <a:t>Métodos relacionados con:</a:t>
            </a:r>
          </a:p>
        </p:txBody>
      </p:sp>
      <p:sp>
        <p:nvSpPr>
          <p:cNvPr id="382" name="Shape 382"/>
          <p:cNvSpPr txBox="1"/>
          <p:nvPr>
            <p:ph idx="1" type="body"/>
          </p:nvPr>
        </p:nvSpPr>
        <p:spPr>
          <a:xfrm>
            <a:off x="755575" y="2219525"/>
            <a:ext cx="8178000" cy="4029000"/>
          </a:xfrm>
          <a:prstGeom prst="rect">
            <a:avLst/>
          </a:prstGeom>
          <a:noFill/>
          <a:ln>
            <a:noFill/>
          </a:ln>
        </p:spPr>
        <p:txBody>
          <a:bodyPr anchorCtr="0" anchor="t" bIns="45700" lIns="91425" rIns="91425" tIns="45700">
            <a:noAutofit/>
          </a:bodyPr>
          <a:lstStyle/>
          <a:p>
            <a:pPr indent="-289560" lvl="0" marL="365760" marR="0" rtl="0" algn="ctr">
              <a:lnSpc>
                <a:spcPct val="100000"/>
              </a:lnSpc>
              <a:spcBef>
                <a:spcPts val="0"/>
              </a:spcBef>
              <a:buClr>
                <a:schemeClr val="accent1"/>
              </a:buClr>
              <a:buSzPct val="25000"/>
              <a:buFont typeface="Noto Symbol"/>
              <a:buNone/>
            </a:pPr>
            <a:r>
              <a:rPr b="0" baseline="0" i="0" lang="es-CR" sz="6000" u="none" cap="none" strike="noStrike">
                <a:solidFill>
                  <a:srgbClr val="703203"/>
                </a:solidFill>
              </a:rPr>
              <a:t>String:</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1435608" y="476672"/>
            <a:ext cx="7498080" cy="940966"/>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1" baseline="0" i="0" lang="es-CR" sz="3250" u="none" cap="none" strike="noStrike">
                <a:solidFill>
                  <a:srgbClr val="703203"/>
                </a:solidFill>
                <a:latin typeface="Calibri"/>
                <a:ea typeface="Calibri"/>
                <a:cs typeface="Calibri"/>
                <a:sym typeface="Calibri"/>
              </a:rPr>
              <a:t>regexp.exec(string);</a:t>
            </a:r>
            <a:br>
              <a:rPr b="1" baseline="0" i="0" lang="es-CR" sz="3850" u="none" cap="none" strike="noStrike">
                <a:solidFill>
                  <a:srgbClr val="562214"/>
                </a:solidFill>
                <a:latin typeface="Calibri"/>
                <a:ea typeface="Calibri"/>
                <a:cs typeface="Calibri"/>
                <a:sym typeface="Calibri"/>
              </a:rPr>
            </a:br>
          </a:p>
        </p:txBody>
      </p:sp>
      <p:sp>
        <p:nvSpPr>
          <p:cNvPr id="388" name="Shape 388"/>
          <p:cNvSpPr txBox="1"/>
          <p:nvPr>
            <p:ph idx="1" type="body"/>
          </p:nvPr>
        </p:nvSpPr>
        <p:spPr>
          <a:xfrm>
            <a:off x="1435608" y="1556791"/>
            <a:ext cx="7498080" cy="469160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a:t>
            </a:r>
            <a:r>
              <a:rPr b="1" baseline="0" i="0" lang="es-CR" sz="2400" u="none" cap="none" strike="noStrike">
                <a:solidFill>
                  <a:schemeClr val="dk1"/>
                </a:solidFill>
                <a:latin typeface="Calibri"/>
                <a:ea typeface="Calibri"/>
                <a:cs typeface="Calibri"/>
                <a:sym typeface="Calibri"/>
              </a:rPr>
              <a:t>exec()</a:t>
            </a:r>
            <a:r>
              <a:rPr b="0" baseline="0" i="0" lang="es-CR" sz="2400" u="none" cap="none" strike="noStrike">
                <a:solidFill>
                  <a:schemeClr val="dk1"/>
                </a:solidFill>
                <a:latin typeface="Calibri"/>
                <a:ea typeface="Calibri"/>
                <a:cs typeface="Calibri"/>
                <a:sym typeface="Calibri"/>
              </a:rPr>
              <a:t> método ejecuta una búsqueda de una coincidencia en una cadena especificada.Devuelve un array de resultados, o </a:t>
            </a:r>
            <a:r>
              <a:rPr b="0" baseline="0" i="0" lang="es-CR" sz="2400" u="sng" cap="none" strike="noStrike">
                <a:solidFill>
                  <a:schemeClr val="hlink"/>
                </a:solidFill>
                <a:latin typeface="Calibri"/>
                <a:ea typeface="Calibri"/>
                <a:cs typeface="Calibri"/>
                <a:sym typeface="Calibri"/>
                <a:hlinkClick r:id="rId3"/>
              </a:rPr>
              <a:t>null</a:t>
            </a:r>
            <a:r>
              <a:rPr b="0" baseline="0" i="0" lang="es-CR" sz="2400" u="none" cap="none" strike="noStrike">
                <a:solidFill>
                  <a:schemeClr val="dk1"/>
                </a:solidFill>
                <a:latin typeface="Calibri"/>
                <a:ea typeface="Calibri"/>
                <a:cs typeface="Calibri"/>
                <a:sym typeface="Calibri"/>
              </a:rPr>
              <a:t> .</a:t>
            </a:r>
          </a:p>
          <a:p>
            <a:pPr indent="-127000" lvl="0" marL="365760" marR="0" rtl="0" algn="l">
              <a:lnSpc>
                <a:spcPct val="100000"/>
              </a:lnSpc>
              <a:spcBef>
                <a:spcPts val="21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1435608" y="274637"/>
            <a:ext cx="7498080" cy="1143000"/>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libri"/>
              <a:buNone/>
            </a:pPr>
            <a:r>
              <a:rPr b="1" baseline="0" i="1" lang="es-CR" sz="3200" u="none" cap="none" strike="noStrike">
                <a:solidFill>
                  <a:srgbClr val="562214"/>
                </a:solidFill>
                <a:latin typeface="Calibri"/>
                <a:ea typeface="Calibri"/>
                <a:cs typeface="Calibri"/>
                <a:sym typeface="Calibri"/>
              </a:rPr>
              <a:t>string.charAt(pos):</a:t>
            </a:r>
            <a:br>
              <a:rPr b="1" baseline="0" i="1" lang="es-CR" sz="4300" u="none" cap="none" strike="noStrike">
                <a:solidFill>
                  <a:srgbClr val="562214"/>
                </a:solidFill>
                <a:latin typeface="Cabin"/>
                <a:ea typeface="Cabin"/>
                <a:cs typeface="Cabin"/>
                <a:sym typeface="Cabin"/>
              </a:rPr>
            </a:br>
          </a:p>
        </p:txBody>
      </p:sp>
      <p:sp>
        <p:nvSpPr>
          <p:cNvPr id="394" name="Shape 394"/>
          <p:cNvSpPr txBox="1"/>
          <p:nvPr>
            <p:ph idx="1" type="body"/>
          </p:nvPr>
        </p:nvSpPr>
        <p:spPr>
          <a:xfrm>
            <a:off x="971600" y="1240425"/>
            <a:ext cx="7715199" cy="4885800"/>
          </a:xfrm>
          <a:prstGeom prst="rect">
            <a:avLst/>
          </a:prstGeom>
          <a:noFill/>
          <a:ln>
            <a:noFill/>
          </a:ln>
        </p:spPr>
        <p:txBody>
          <a:bodyPr anchorCtr="0" anchor="t" bIns="91425" lIns="91425" rIns="91425" tIns="91425">
            <a:noAutofit/>
          </a:bodyPr>
          <a:lstStyle/>
          <a:p>
            <a:pPr indent="0" lvl="0" marL="0" marR="0" rtl="0" algn="l">
              <a:lnSpc>
                <a:spcPct val="136363"/>
              </a:lnSpc>
              <a:spcBef>
                <a:spcPts val="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método charAt () devuelve el carácter en el índice especificado en una cadena.</a:t>
            </a:r>
          </a:p>
          <a:p>
            <a:pPr indent="0" lvl="0" marL="0" marR="0" rtl="0" algn="l">
              <a:lnSpc>
                <a:spcPct val="136363"/>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índice del primer carácter es 0, el segundo carácter es 1, y así sucesivamente.</a:t>
            </a:r>
          </a:p>
          <a:p>
            <a:pPr indent="0" lvl="0" marL="0" marR="0" rtl="0" algn="l">
              <a:lnSpc>
                <a:spcPct val="110000"/>
              </a:lnSpc>
              <a:spcBef>
                <a:spcPts val="900"/>
              </a:spcBef>
              <a:spcAft>
                <a:spcPts val="0"/>
              </a:spcAft>
              <a:buClr>
                <a:schemeClr val="accent1"/>
              </a:buClr>
              <a:buSzPct val="25000"/>
              <a:buFont typeface="Noto Symbol"/>
              <a:buNone/>
            </a:pPr>
            <a:r>
              <a:rPr b="1" baseline="0" i="0" lang="es-CR" sz="2400" u="none" cap="none" strike="noStrike">
                <a:solidFill>
                  <a:srgbClr val="C58C00"/>
                </a:solidFill>
                <a:latin typeface="Calibri"/>
                <a:ea typeface="Calibri"/>
                <a:cs typeface="Calibri"/>
                <a:sym typeface="Calibri"/>
              </a:rPr>
              <a:t>Ejemplo:</a:t>
            </a:r>
          </a:p>
          <a:p>
            <a:pPr indent="0" lvl="0" marL="0" marR="0" rtl="0" algn="l">
              <a:lnSpc>
                <a:spcPct val="109772"/>
              </a:lnSpc>
              <a:spcBef>
                <a:spcPts val="16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Devuelva el primer carácter de una cadena:</a:t>
            </a:r>
          </a:p>
          <a:p>
            <a:pPr indent="0" lvl="0" marL="0" marR="0" rtl="0" algn="l">
              <a:lnSpc>
                <a:spcPct val="109772"/>
              </a:lnSpc>
              <a:spcBef>
                <a:spcPts val="80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 = </a:t>
            </a:r>
            <a:r>
              <a:rPr b="0" baseline="0" i="0" lang="es-CR" sz="2400" u="none" cap="none" strike="noStrike">
                <a:solidFill>
                  <a:srgbClr val="0000CD"/>
                </a:solidFill>
                <a:latin typeface="Calibri"/>
                <a:ea typeface="Calibri"/>
                <a:cs typeface="Calibri"/>
                <a:sym typeface="Calibri"/>
              </a:rPr>
              <a:t>"HELLO WORLD"</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res = str.charAt(</a:t>
            </a:r>
            <a:r>
              <a:rPr b="0" baseline="0" i="0" lang="es-CR" sz="2400" u="none" cap="none" strike="noStrike">
                <a:solidFill>
                  <a:srgbClr val="0000CD"/>
                </a:solidFill>
                <a:latin typeface="Calibri"/>
                <a:ea typeface="Calibri"/>
                <a:cs typeface="Calibri"/>
                <a:sym typeface="Calibri"/>
              </a:rPr>
              <a:t>0</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res</a:t>
            </a:r>
            <a:r>
              <a:rPr b="0" baseline="0" i="0" lang="es-CR" sz="2400" u="none" cap="none" strike="noStrike">
                <a:solidFill>
                  <a:schemeClr val="dk1"/>
                </a:solidFill>
                <a:latin typeface="Calibri"/>
                <a:ea typeface="Calibri"/>
                <a:cs typeface="Calibri"/>
                <a:sym typeface="Calibri"/>
              </a:rPr>
              <a:t> será:</a:t>
            </a:r>
          </a:p>
          <a:p>
            <a:pPr indent="0" lvl="0" marL="0" marR="0" rtl="0" algn="l">
              <a:lnSpc>
                <a:spcPct val="109772"/>
              </a:lnSpc>
              <a:spcBef>
                <a:spcPts val="80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H</a:t>
            </a:r>
          </a:p>
          <a:p>
            <a:pPr indent="0" lvl="0" marL="0" marR="0" rtl="0" algn="l">
              <a:lnSpc>
                <a:spcPct val="136363"/>
              </a:lnSpc>
              <a:spcBef>
                <a:spcPts val="0"/>
              </a:spcBef>
              <a:spcAft>
                <a:spcPts val="0"/>
              </a:spcAft>
              <a:buClr>
                <a:schemeClr val="dk1"/>
              </a:buClr>
              <a:buFont typeface="Arial"/>
              <a:buNone/>
            </a:pPr>
            <a:r>
              <a:t/>
            </a:r>
            <a:endParaRPr b="0" baseline="0" i="0" sz="1100" u="none" cap="none" strike="noStrike">
              <a:solidFill>
                <a:srgbClr val="333333"/>
              </a:solidFill>
              <a:latin typeface="Cabin"/>
              <a:ea typeface="Cabin"/>
              <a:cs typeface="Cabin"/>
              <a:sym typeface="Cabin"/>
            </a:endParaRPr>
          </a:p>
          <a:p>
            <a:pPr indent="-289560" lvl="0" marL="365760" marR="0" rtl="0" algn="l">
              <a:lnSpc>
                <a:spcPct val="100000"/>
              </a:lnSpc>
              <a:spcBef>
                <a:spcPts val="800"/>
              </a:spcBef>
              <a:buClr>
                <a:schemeClr val="accent1"/>
              </a:buClr>
              <a:buFont typeface="Noto Symbol"/>
              <a:buNone/>
            </a:pPr>
            <a:r>
              <a:t/>
            </a:r>
            <a:endParaRPr b="1" baseline="0" i="1" sz="3200" u="none" cap="none" strike="noStrike">
              <a:solidFill>
                <a:schemeClr val="dk1"/>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idx="1" type="body"/>
          </p:nvPr>
        </p:nvSpPr>
        <p:spPr>
          <a:xfrm>
            <a:off x="1043608" y="1412775"/>
            <a:ext cx="8100392" cy="4713548"/>
          </a:xfrm>
          <a:prstGeom prst="rect">
            <a:avLst/>
          </a:prstGeom>
          <a:noFill/>
          <a:ln>
            <a:noFill/>
          </a:ln>
        </p:spPr>
        <p:txBody>
          <a:bodyPr anchorCtr="0" anchor="t" bIns="91425" lIns="91425" rIns="91425" tIns="91425">
            <a:noAutofit/>
          </a:bodyPr>
          <a:lstStyle/>
          <a:p>
            <a:pPr indent="0" lvl="0" marL="0" marR="0" rtl="0" algn="l">
              <a:lnSpc>
                <a:spcPct val="136363"/>
              </a:lnSpc>
              <a:spcBef>
                <a:spcPts val="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método concat () se utiliza para unir dos o más cadenas.</a:t>
            </a:r>
          </a:p>
          <a:p>
            <a:pPr indent="0" lvl="0" marL="0" marR="0" rtl="0" algn="l">
              <a:lnSpc>
                <a:spcPct val="136363"/>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Este método no cambia las cadenas existentes, pero devuelve una nueva cadena que contiene el texto de las cadenas unidas.</a:t>
            </a:r>
          </a:p>
          <a:p>
            <a:pPr indent="0" lvl="0" marL="0" marR="0" rtl="0" algn="l">
              <a:lnSpc>
                <a:spcPct val="110000"/>
              </a:lnSpc>
              <a:spcBef>
                <a:spcPts val="900"/>
              </a:spcBef>
              <a:spcAft>
                <a:spcPts val="0"/>
              </a:spcAft>
              <a:buClr>
                <a:schemeClr val="dk1"/>
              </a:buClr>
              <a:buSzPct val="25000"/>
              <a:buFont typeface="Arial"/>
              <a:buNone/>
            </a:pPr>
            <a:r>
              <a:rPr b="1" baseline="0" i="0" lang="es-CR" sz="2400" u="none" cap="none" strike="noStrike">
                <a:solidFill>
                  <a:srgbClr val="C58C00"/>
                </a:solidFill>
                <a:latin typeface="Calibri"/>
                <a:ea typeface="Calibri"/>
                <a:cs typeface="Calibri"/>
                <a:sym typeface="Calibri"/>
              </a:rPr>
              <a:t>Ejemplo</a:t>
            </a:r>
          </a:p>
          <a:p>
            <a:pPr indent="0" lvl="0" marL="0" marR="0" rtl="0" algn="l">
              <a:lnSpc>
                <a:spcPct val="109772"/>
              </a:lnSpc>
              <a:spcBef>
                <a:spcPts val="16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Únete dos cadenas:</a:t>
            </a:r>
          </a:p>
          <a:p>
            <a:pPr indent="0" lvl="0" marL="0" marR="0" rtl="0" algn="l">
              <a:lnSpc>
                <a:spcPct val="109772"/>
              </a:lnSpc>
              <a:spcBef>
                <a:spcPts val="80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str1 = </a:t>
            </a:r>
            <a:r>
              <a:rPr b="0" baseline="0" i="0" lang="es-CR" sz="2400" u="none" cap="none" strike="noStrike">
                <a:solidFill>
                  <a:srgbClr val="0000CD"/>
                </a:solidFill>
                <a:latin typeface="Calibri"/>
                <a:ea typeface="Calibri"/>
                <a:cs typeface="Calibri"/>
                <a:sym typeface="Calibri"/>
              </a:rPr>
              <a:t>"Hello "</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str2 = </a:t>
            </a:r>
            <a:r>
              <a:rPr b="0" baseline="0" i="0" lang="es-CR" sz="2400" u="none" cap="none" strike="noStrike">
                <a:solidFill>
                  <a:srgbClr val="0000CD"/>
                </a:solidFill>
                <a:latin typeface="Calibri"/>
                <a:ea typeface="Calibri"/>
                <a:cs typeface="Calibri"/>
                <a:sym typeface="Calibri"/>
              </a:rPr>
              <a:t>"world!"</a:t>
            </a:r>
            <a:r>
              <a:rPr b="0" baseline="0" i="0" lang="es-CR" sz="2400" u="none" cap="none" strike="noStrike">
                <a:solidFill>
                  <a:schemeClr val="dk1"/>
                </a:solidFill>
                <a:latin typeface="Calibri"/>
                <a:ea typeface="Calibri"/>
                <a:cs typeface="Calibri"/>
                <a:sym typeface="Calibri"/>
              </a:rPr>
              <a:t>;</a:t>
            </a:r>
          </a:p>
          <a:p>
            <a:pPr indent="0" lvl="0" marL="0" marR="0" rtl="0" algn="l">
              <a:lnSpc>
                <a:spcPct val="109772"/>
              </a:lnSpc>
              <a:spcBef>
                <a:spcPts val="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res = str1.concat(str2);</a:t>
            </a:r>
          </a:p>
          <a:p>
            <a:pPr indent="0" lvl="0" marL="0" marR="0" rtl="0" algn="l">
              <a:lnSpc>
                <a:spcPct val="109772"/>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res</a:t>
            </a:r>
            <a:r>
              <a:rPr b="0" baseline="0" i="0" lang="es-CR" sz="2400" u="none" cap="none" strike="noStrike">
                <a:solidFill>
                  <a:schemeClr val="dk1"/>
                </a:solidFill>
                <a:latin typeface="Calibri"/>
                <a:ea typeface="Calibri"/>
                <a:cs typeface="Calibri"/>
                <a:sym typeface="Calibri"/>
              </a:rPr>
              <a:t> será:</a:t>
            </a:r>
          </a:p>
          <a:p>
            <a:pPr indent="0" lvl="0" marL="0" marR="0" rtl="0" algn="l">
              <a:lnSpc>
                <a:spcPct val="109772"/>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Hello world!</a:t>
            </a:r>
          </a:p>
          <a:p>
            <a:pPr indent="-289560" lvl="0" marL="365760" marR="0" rtl="0" algn="l">
              <a:lnSpc>
                <a:spcPct val="100000"/>
              </a:lnSpc>
              <a:spcBef>
                <a:spcPts val="0"/>
              </a:spcBef>
              <a:buClr>
                <a:schemeClr val="accent1"/>
              </a:buClr>
              <a:buFont typeface="Noto Symbol"/>
              <a:buNone/>
            </a:pPr>
            <a:r>
              <a:t/>
            </a:r>
            <a:endParaRPr b="1" baseline="0" i="1" sz="1100" u="none" cap="none" strike="noStrike">
              <a:solidFill>
                <a:srgbClr val="4D4E53"/>
              </a:solidFill>
              <a:latin typeface="Cabin"/>
              <a:ea typeface="Cabin"/>
              <a:cs typeface="Cabin"/>
              <a:sym typeface="Cabin"/>
            </a:endParaRPr>
          </a:p>
        </p:txBody>
      </p:sp>
      <p:sp>
        <p:nvSpPr>
          <p:cNvPr id="400" name="Shape 400"/>
          <p:cNvSpPr txBox="1"/>
          <p:nvPr/>
        </p:nvSpPr>
        <p:spPr>
          <a:xfrm>
            <a:off x="1187624" y="548679"/>
            <a:ext cx="7632848"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1" lang="es-CR" sz="3200" u="none" cap="none" strike="noStrike">
                <a:solidFill>
                  <a:srgbClr val="703203"/>
                </a:solidFill>
                <a:latin typeface="Calibri"/>
                <a:ea typeface="Calibri"/>
                <a:cs typeface="Calibri"/>
                <a:sym typeface="Calibri"/>
              </a:rPr>
              <a:t>string.concat(string…):</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idx="1" type="body"/>
          </p:nvPr>
        </p:nvSpPr>
        <p:spPr>
          <a:xfrm>
            <a:off x="971600" y="1124744"/>
            <a:ext cx="7881774" cy="6246454"/>
          </a:xfrm>
          <a:prstGeom prst="rect">
            <a:avLst/>
          </a:prstGeom>
          <a:noFill/>
          <a:ln>
            <a:noFill/>
          </a:ln>
        </p:spPr>
        <p:txBody>
          <a:bodyPr anchorCtr="0" anchor="t" bIns="91425" lIns="91425" rIns="91425" tIns="91425">
            <a:noAutofit/>
          </a:bodyPr>
          <a:lstStyle/>
          <a:p>
            <a:pPr indent="0" lvl="0" marL="0" marR="0" rtl="0" algn="l">
              <a:lnSpc>
                <a:spcPct val="110000"/>
              </a:lnSpc>
              <a:spcBef>
                <a:spcPts val="0"/>
              </a:spcBef>
              <a:spcAft>
                <a:spcPts val="0"/>
              </a:spcAft>
              <a:buClr>
                <a:schemeClr val="accent1"/>
              </a:buClr>
              <a:buSzPct val="25000"/>
              <a:buFont typeface="Noto Symbol"/>
              <a:buNone/>
            </a:pPr>
            <a:r>
              <a:rPr b="1" baseline="0" i="0" lang="es-CR" sz="2400" u="none" cap="none" strike="noStrike">
                <a:solidFill>
                  <a:srgbClr val="C58C00"/>
                </a:solidFill>
                <a:latin typeface="Calibri"/>
                <a:ea typeface="Calibri"/>
                <a:cs typeface="Calibri"/>
                <a:sym typeface="Calibri"/>
              </a:rPr>
              <a:t>Ejemplos:</a:t>
            </a:r>
          </a:p>
          <a:p>
            <a:pPr indent="0" lvl="0" marL="0" marR="0" rtl="0" algn="l">
              <a:lnSpc>
                <a:spcPct val="100000"/>
              </a:lnSpc>
              <a:spcBef>
                <a:spcPts val="80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El método indexOf busca una searchstring dentro de una cadena. Si se encuentra, devuelve</a:t>
            </a:r>
          </a:p>
          <a:p>
            <a:pPr indent="0" lvl="0" marL="0" marR="0" rtl="0" algn="l">
              <a:lnSpc>
                <a:spcPct val="100000"/>
              </a:lnSpc>
              <a:spcBef>
                <a:spcPts val="80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la posición del primer carácter emparejado; de lo contrario, devuelve -1. La posición opcional</a:t>
            </a:r>
          </a:p>
          <a:p>
            <a:pPr indent="0" lvl="0" marL="0" marR="0" rtl="0" algn="l">
              <a:lnSpc>
                <a:spcPct val="100000"/>
              </a:lnSpc>
              <a:spcBef>
                <a:spcPts val="80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parámetro hace que la búsqueda para comenzar en alguna posición especificada en la cadena: </a:t>
            </a:r>
          </a:p>
          <a:p>
            <a:pPr indent="0" lvl="0" marL="0" marR="0" rtl="0" algn="l">
              <a:lnSpc>
                <a:spcPct val="100000"/>
              </a:lnSpc>
              <a:spcBef>
                <a:spcPts val="16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Buscar una cadena de "bienvenida":</a:t>
            </a:r>
          </a:p>
          <a:p>
            <a:pPr indent="0" lvl="0" marL="0" marR="0" rtl="0" algn="ctr">
              <a:lnSpc>
                <a:spcPct val="100000"/>
              </a:lnSpc>
              <a:spcBef>
                <a:spcPts val="80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 = </a:t>
            </a:r>
            <a:r>
              <a:rPr b="0" baseline="0" i="0" lang="es-CR" sz="2400" u="none" cap="none" strike="noStrike">
                <a:solidFill>
                  <a:srgbClr val="0000CD"/>
                </a:solidFill>
                <a:latin typeface="Calibri"/>
                <a:ea typeface="Calibri"/>
                <a:cs typeface="Calibri"/>
                <a:sym typeface="Calibri"/>
              </a:rPr>
              <a:t>"Hello world, welcome to the universe."</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0000"/>
              </a:lnSpc>
              <a:spcBef>
                <a:spcPts val="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 = str.indexOf(</a:t>
            </a:r>
            <a:r>
              <a:rPr b="0" baseline="0" i="0" lang="es-CR" sz="2400" u="none" cap="none" strike="noStrike">
                <a:solidFill>
                  <a:srgbClr val="0000CD"/>
                </a:solidFill>
                <a:latin typeface="Calibri"/>
                <a:ea typeface="Calibri"/>
                <a:cs typeface="Calibri"/>
                <a:sym typeface="Calibri"/>
              </a:rPr>
              <a:t>"welcome"</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0000"/>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n</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0000"/>
              </a:lnSpc>
              <a:spcBef>
                <a:spcPts val="80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13</a:t>
            </a:r>
          </a:p>
          <a:p>
            <a:pPr indent="0" lvl="0" marL="76200" marR="0" rtl="0" algn="l">
              <a:lnSpc>
                <a:spcPct val="100000"/>
              </a:lnSpc>
              <a:spcBef>
                <a:spcPts val="8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406" name="Shape 406"/>
          <p:cNvSpPr txBox="1"/>
          <p:nvPr/>
        </p:nvSpPr>
        <p:spPr>
          <a:xfrm>
            <a:off x="1115616" y="260647"/>
            <a:ext cx="7560839"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string.lastIndexOf(searchString, position);</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idx="1" type="body"/>
          </p:nvPr>
        </p:nvSpPr>
        <p:spPr>
          <a:xfrm>
            <a:off x="1043608" y="1412775"/>
            <a:ext cx="7643192" cy="4974597"/>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método lastIndexOf es como el método indexOf, excepto que busca desde el final de</a:t>
            </a:r>
          </a:p>
          <a:p>
            <a:pPr indent="0" lvl="0" marL="0" marR="0" rtl="0" algn="l">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La cadena en lugar de la parte delantera:</a:t>
            </a:r>
          </a:p>
          <a:p>
            <a:pPr indent="0" lvl="0" marL="0" marR="0" rtl="0" algn="ctr">
              <a:lnSpc>
                <a:spcPct val="100000"/>
              </a:lnSpc>
              <a:spcBef>
                <a:spcPts val="800"/>
              </a:spcBef>
              <a:spcAft>
                <a:spcPts val="0"/>
              </a:spcAft>
              <a:buClr>
                <a:schemeClr val="dk1"/>
              </a:buClr>
              <a:buFont typeface="Arial"/>
              <a:buNone/>
            </a:pPr>
            <a:r>
              <a:t/>
            </a:r>
            <a:endParaRPr b="0" baseline="0" i="0" sz="2400" u="none" cap="none" strike="noStrike">
              <a:solidFill>
                <a:srgbClr val="333333"/>
              </a:solidFill>
              <a:latin typeface="Calibri"/>
              <a:ea typeface="Calibri"/>
              <a:cs typeface="Calibri"/>
              <a:sym typeface="Calibri"/>
            </a:endParaRPr>
          </a:p>
          <a:p>
            <a:pPr indent="0" lvl="0" marL="0" marR="0" rtl="0" algn="ctr">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String var = 'Mississippi';</a:t>
            </a:r>
          </a:p>
          <a:p>
            <a:pPr indent="0" lvl="0" marL="0" marR="0" rtl="0" algn="ctr">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var p = text.lastIndexOf ('ss'); // P es 5</a:t>
            </a:r>
          </a:p>
          <a:p>
            <a:pPr indent="0" lvl="0" marL="0" marR="0" rtl="0" algn="ctr">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p = text.lastIndexOf ('ss', 3); // P es 2</a:t>
            </a:r>
          </a:p>
          <a:p>
            <a:pPr indent="0" lvl="0" marL="0" marR="0" rtl="0" algn="ctr">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p = text.lastIndexOf ('ss', 6); // P es 5</a:t>
            </a:r>
          </a:p>
          <a:p>
            <a:pPr indent="0" lvl="0" marL="0" marR="0" rtl="0" algn="l">
              <a:lnSpc>
                <a:spcPct val="136363"/>
              </a:lnSpc>
              <a:spcBef>
                <a:spcPts val="800"/>
              </a:spcBef>
              <a:spcAft>
                <a:spcPts val="0"/>
              </a:spcAft>
              <a:buClr>
                <a:schemeClr val="dk1"/>
              </a:buClr>
              <a:buFont typeface="Arial"/>
              <a:buNone/>
            </a:pPr>
            <a:r>
              <a:t/>
            </a:r>
            <a:endParaRPr b="0" baseline="0" i="0" sz="1100" u="none" cap="none" strike="noStrike">
              <a:solidFill>
                <a:srgbClr val="333333"/>
              </a:solidFill>
              <a:latin typeface="Cabin"/>
              <a:ea typeface="Cabin"/>
              <a:cs typeface="Cabin"/>
              <a:sym typeface="Cabin"/>
            </a:endParaRPr>
          </a:p>
          <a:p>
            <a:pPr indent="0" lvl="0" marL="203200" marR="0" rtl="0" algn="l">
              <a:lnSpc>
                <a:spcPct val="100000"/>
              </a:lnSpc>
              <a:spcBef>
                <a:spcPts val="8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412" name="Shape 412"/>
          <p:cNvSpPr txBox="1"/>
          <p:nvPr/>
        </p:nvSpPr>
        <p:spPr>
          <a:xfrm>
            <a:off x="0" y="332656"/>
            <a:ext cx="9144000"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string.lastIndexOf (searchstring, posición)</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0" baseline="0" i="0" lang="es-CR" sz="3600" u="none" cap="none" strike="noStrike">
                <a:solidFill>
                  <a:srgbClr val="703203"/>
                </a:solidFill>
                <a:latin typeface="Calibri"/>
                <a:ea typeface="Calibri"/>
                <a:cs typeface="Calibri"/>
                <a:sym typeface="Calibri"/>
              </a:rPr>
              <a:t>string.localeCompare(that):</a:t>
            </a:r>
            <a:br>
              <a:rPr b="0" baseline="0" i="0" lang="es-CR" sz="3850" u="none" cap="none" strike="noStrike">
                <a:solidFill>
                  <a:srgbClr val="333333"/>
                </a:solidFill>
                <a:latin typeface="Cabin"/>
                <a:ea typeface="Cabin"/>
                <a:cs typeface="Cabin"/>
                <a:sym typeface="Cabin"/>
              </a:rPr>
            </a:br>
          </a:p>
        </p:txBody>
      </p:sp>
      <p:sp>
        <p:nvSpPr>
          <p:cNvPr id="418" name="Shape 418"/>
          <p:cNvSpPr txBox="1"/>
          <p:nvPr>
            <p:ph idx="1" type="body"/>
          </p:nvPr>
        </p:nvSpPr>
        <p:spPr>
          <a:xfrm>
            <a:off x="971600" y="980728"/>
            <a:ext cx="7962088" cy="526767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El método localeCompare () compara dos cadenas en la localización actual. La configuración regional se basa en la configuración de idioma del navegador.</a:t>
            </a:r>
          </a:p>
          <a:p>
            <a:pPr indent="0" lvl="0" marL="0" marR="0" rtl="0" algn="l">
              <a:lnSpc>
                <a:spcPct val="100000"/>
              </a:lnSpc>
              <a:spcBef>
                <a:spcPts val="80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Devuelve un número que indica si la </a:t>
            </a:r>
            <a:r>
              <a:rPr b="0" baseline="0" i="1" lang="es-CR" sz="2400" u="none" cap="none" strike="noStrike">
                <a:solidFill>
                  <a:srgbClr val="333333"/>
                </a:solidFill>
                <a:latin typeface="Calibri"/>
                <a:ea typeface="Calibri"/>
                <a:cs typeface="Calibri"/>
                <a:sym typeface="Calibri"/>
              </a:rPr>
              <a:t>cadena</a:t>
            </a:r>
            <a:r>
              <a:rPr b="0" baseline="0" i="0" lang="es-CR" sz="2400" u="none" cap="none" strike="noStrike">
                <a:solidFill>
                  <a:srgbClr val="333333"/>
                </a:solidFill>
                <a:latin typeface="Calibri"/>
                <a:ea typeface="Calibri"/>
                <a:cs typeface="Calibri"/>
                <a:sym typeface="Calibri"/>
              </a:rPr>
              <a:t> viene antes, después o es igual que el </a:t>
            </a:r>
            <a:r>
              <a:rPr b="0" baseline="0" i="1" lang="es-CR" sz="2400" u="none" cap="none" strike="noStrike">
                <a:solidFill>
                  <a:srgbClr val="333333"/>
                </a:solidFill>
                <a:latin typeface="Calibri"/>
                <a:ea typeface="Calibri"/>
                <a:cs typeface="Calibri"/>
                <a:sym typeface="Calibri"/>
              </a:rPr>
              <a:t>CompareString</a:t>
            </a:r>
            <a:r>
              <a:rPr b="0" baseline="0" i="0" lang="es-CR" sz="2400" u="none" cap="none" strike="noStrike">
                <a:solidFill>
                  <a:srgbClr val="333333"/>
                </a:solidFill>
                <a:latin typeface="Calibri"/>
                <a:ea typeface="Calibri"/>
                <a:cs typeface="Calibri"/>
                <a:sym typeface="Calibri"/>
              </a:rPr>
              <a:t> en orden de clasificación.</a:t>
            </a:r>
          </a:p>
          <a:p>
            <a:pPr indent="0" lvl="0" marL="0" marR="0" rtl="0" algn="l">
              <a:lnSpc>
                <a:spcPct val="100000"/>
              </a:lnSpc>
              <a:spcBef>
                <a:spcPts val="80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 Si esta cadena es menor que la cadena, el resultado es negativo. Si</a:t>
            </a:r>
          </a:p>
          <a:p>
            <a:pPr indent="0" lvl="0" marL="0" marR="0" rtl="0" algn="l">
              <a:lnSpc>
                <a:spcPct val="100000"/>
              </a:lnSpc>
              <a:spcBef>
                <a:spcPts val="800"/>
              </a:spcBef>
              <a:spcAft>
                <a:spcPts val="0"/>
              </a:spcAft>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son iguales, el resultado es cero.</a:t>
            </a:r>
          </a:p>
          <a:p>
            <a:pPr indent="0" lvl="0" marL="0" marR="0" rtl="0" algn="l">
              <a:lnSpc>
                <a:spcPct val="90000"/>
              </a:lnSpc>
              <a:spcBef>
                <a:spcPts val="900"/>
              </a:spcBef>
              <a:spcAft>
                <a:spcPts val="0"/>
              </a:spcAft>
              <a:buClr>
                <a:schemeClr val="accent1"/>
              </a:buClr>
              <a:buSzPct val="25000"/>
              <a:buFont typeface="Noto Symbol"/>
              <a:buNone/>
            </a:pPr>
            <a:r>
              <a:rPr b="1" baseline="0" i="0" lang="es-CR" sz="2400" u="none" cap="none" strike="noStrike">
                <a:solidFill>
                  <a:srgbClr val="C58C00"/>
                </a:solidFill>
                <a:latin typeface="Calibri"/>
                <a:ea typeface="Calibri"/>
                <a:cs typeface="Calibri"/>
                <a:sym typeface="Calibri"/>
              </a:rPr>
              <a:t>Ejemplo</a:t>
            </a:r>
            <a:r>
              <a:rPr b="1" baseline="0" i="0" lang="es-CR" sz="2400" u="none" cap="none" strike="noStrike">
                <a:solidFill>
                  <a:srgbClr val="555555"/>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Compara dos cadenas en la localización actual:</a:t>
            </a:r>
          </a:p>
          <a:p>
            <a:pPr indent="0" lvl="0" marL="0" marR="0" rtl="0" algn="ctr">
              <a:lnSpc>
                <a:spcPct val="89772"/>
              </a:lnSpc>
              <a:spcBef>
                <a:spcPts val="80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str1 = </a:t>
            </a:r>
            <a:r>
              <a:rPr b="0" baseline="0" i="0" lang="es-CR" sz="2400" u="none" cap="none" strike="noStrike">
                <a:solidFill>
                  <a:srgbClr val="0000CD"/>
                </a:solidFill>
                <a:latin typeface="Calibri"/>
                <a:ea typeface="Calibri"/>
                <a:cs typeface="Calibri"/>
                <a:sym typeface="Calibri"/>
              </a:rPr>
              <a:t>"ab"</a:t>
            </a:r>
            <a:r>
              <a:rPr b="0" baseline="0" i="0" lang="es-CR" sz="2400" u="none" cap="none" strike="noStrike">
                <a:solidFill>
                  <a:schemeClr val="dk1"/>
                </a:solidFill>
                <a:latin typeface="Calibri"/>
                <a:ea typeface="Calibri"/>
                <a:cs typeface="Calibri"/>
                <a:sym typeface="Calibri"/>
              </a:rPr>
              <a:t>;</a:t>
            </a:r>
          </a:p>
          <a:p>
            <a:pPr indent="0" lvl="0" marL="0" marR="0" rtl="0" algn="ctr">
              <a:lnSpc>
                <a:spcPct val="89772"/>
              </a:lnSpc>
              <a:spcBef>
                <a:spcPts val="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str2 = </a:t>
            </a:r>
            <a:r>
              <a:rPr b="0" baseline="0" i="0" lang="es-CR" sz="2400" u="none" cap="none" strike="noStrike">
                <a:solidFill>
                  <a:srgbClr val="0000CD"/>
                </a:solidFill>
                <a:latin typeface="Calibri"/>
                <a:ea typeface="Calibri"/>
                <a:cs typeface="Calibri"/>
                <a:sym typeface="Calibri"/>
              </a:rPr>
              <a:t>"cd"</a:t>
            </a:r>
            <a:r>
              <a:rPr b="0" baseline="0" i="0" lang="es-CR" sz="2400" u="none" cap="none" strike="noStrike">
                <a:solidFill>
                  <a:schemeClr val="dk1"/>
                </a:solidFill>
                <a:latin typeface="Calibri"/>
                <a:ea typeface="Calibri"/>
                <a:cs typeface="Calibri"/>
                <a:sym typeface="Calibri"/>
              </a:rPr>
              <a:t>;</a:t>
            </a:r>
          </a:p>
          <a:p>
            <a:pPr indent="0" lvl="0" marL="0" marR="0" rtl="0" algn="ctr">
              <a:lnSpc>
                <a:spcPct val="89772"/>
              </a:lnSpc>
              <a:spcBef>
                <a:spcPts val="0"/>
              </a:spcBef>
              <a:buClr>
                <a:schemeClr val="accent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 = str1.localeCompare(str2);</a:t>
            </a:r>
          </a:p>
          <a:p>
            <a:pPr indent="0" lvl="0" marL="0" marR="0" rtl="0" algn="ctr">
              <a:lnSpc>
                <a:spcPct val="89772"/>
              </a:lnSpc>
              <a:spcBef>
                <a:spcPts val="800"/>
              </a:spcBef>
              <a:spcAft>
                <a:spcPts val="0"/>
              </a:spcAft>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n</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89772"/>
              </a:lnSpc>
              <a:spcBef>
                <a:spcPts val="80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-1 // str1 is sorted before str2</a:t>
            </a:r>
          </a:p>
          <a:p>
            <a:pPr indent="-248919" lvl="0" marL="365760" marR="0" rtl="0" algn="l">
              <a:lnSpc>
                <a:spcPct val="80000"/>
              </a:lnSpc>
              <a:spcBef>
                <a:spcPts val="600"/>
              </a:spcBef>
              <a:buClr>
                <a:schemeClr val="accent1"/>
              </a:buClr>
              <a:buFont typeface="Noto Symbol"/>
              <a:buNone/>
            </a:pPr>
            <a:r>
              <a:t/>
            </a:r>
            <a:endParaRPr b="0" baseline="0" i="0" sz="8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idx="1" type="body"/>
          </p:nvPr>
        </p:nvSpPr>
        <p:spPr>
          <a:xfrm>
            <a:off x="566450" y="1352525"/>
            <a:ext cx="8577600" cy="4820099"/>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lang="es-CR" sz="2400">
                <a:solidFill>
                  <a:srgbClr val="703203"/>
                </a:solidFill>
                <a:latin typeface="Calibri"/>
                <a:ea typeface="Calibri"/>
                <a:cs typeface="Calibri"/>
                <a:sym typeface="Calibri"/>
              </a:rPr>
              <a:t>     </a:t>
            </a:r>
            <a:r>
              <a:rPr b="0" baseline="0" i="0" lang="es-CR" sz="2400" u="none" cap="none" strike="noStrike">
                <a:solidFill>
                  <a:srgbClr val="703203"/>
                </a:solidFill>
                <a:latin typeface="Calibri"/>
                <a:ea typeface="Calibri"/>
                <a:cs typeface="Calibri"/>
                <a:sym typeface="Calibri"/>
              </a:rPr>
              <a:t>El método match():</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rgbClr val="703203"/>
                </a:solidFill>
                <a:latin typeface="Calibri"/>
                <a:ea typeface="Calibri"/>
                <a:cs typeface="Calibri"/>
                <a:sym typeface="Calibri"/>
              </a:rPr>
              <a:t>     </a:t>
            </a:r>
            <a:r>
              <a:rPr lang="es-CR" sz="2400">
                <a:solidFill>
                  <a:srgbClr val="333333"/>
                </a:solidFill>
                <a:latin typeface="Calibri"/>
                <a:ea typeface="Calibri"/>
                <a:cs typeface="Calibri"/>
                <a:sym typeface="Calibri"/>
              </a:rPr>
              <a:t>B</a:t>
            </a:r>
            <a:r>
              <a:rPr b="0" baseline="0" i="0" lang="es-CR" sz="2400" u="none" cap="none" strike="noStrike">
                <a:solidFill>
                  <a:srgbClr val="333333"/>
                </a:solidFill>
                <a:latin typeface="Calibri"/>
                <a:ea typeface="Calibri"/>
                <a:cs typeface="Calibri"/>
                <a:sym typeface="Calibri"/>
              </a:rPr>
              <a:t>usca en una cadena para un partido contra una</a:t>
            </a:r>
          </a:p>
          <a:p>
            <a:pPr indent="-289560" lvl="0" marL="365760" marR="0" rtl="0" algn="l">
              <a:lnSpc>
                <a:spcPct val="100000"/>
              </a:lnSpc>
              <a:spcBef>
                <a:spcPts val="0"/>
              </a:spcBef>
              <a:buClr>
                <a:schemeClr val="accent1"/>
              </a:buClr>
              <a:buSzPct val="25000"/>
              <a:buFont typeface="Noto Symbol"/>
              <a:buNone/>
            </a:pPr>
            <a:r>
              <a:rPr lang="es-CR" sz="2400">
                <a:solidFill>
                  <a:srgbClr val="333333"/>
                </a:solidFill>
                <a:latin typeface="Calibri"/>
                <a:ea typeface="Calibri"/>
                <a:cs typeface="Calibri"/>
                <a:sym typeface="Calibri"/>
              </a:rPr>
              <a:t>     </a:t>
            </a:r>
            <a:r>
              <a:rPr b="0" baseline="0" i="0" lang="es-CR" sz="2400" u="none" cap="none" strike="noStrike">
                <a:solidFill>
                  <a:srgbClr val="333333"/>
                </a:solidFill>
                <a:latin typeface="Calibri"/>
                <a:ea typeface="Calibri"/>
                <a:cs typeface="Calibri"/>
                <a:sym typeface="Calibri"/>
              </a:rPr>
              <a:t>expresión regular y devuelve los partidos, como un objeto Array.</a:t>
            </a:r>
          </a:p>
          <a:p>
            <a:pPr indent="-289560" lvl="0" marL="365760" marR="0" rtl="0" algn="l">
              <a:lnSpc>
                <a:spcPct val="100000"/>
              </a:lnSpc>
              <a:spcBef>
                <a:spcPts val="0"/>
              </a:spcBef>
              <a:buClr>
                <a:schemeClr val="dk1"/>
              </a:buClr>
              <a:buSzPct val="25000"/>
              <a:buFont typeface="Arial"/>
              <a:buNone/>
            </a:pPr>
            <a:r>
              <a:rPr lang="es-CR" sz="2400">
                <a:solidFill>
                  <a:srgbClr val="333333"/>
                </a:solidFill>
                <a:latin typeface="Calibri"/>
                <a:ea typeface="Calibri"/>
                <a:cs typeface="Calibri"/>
                <a:sym typeface="Calibri"/>
              </a:rPr>
              <a:t>    </a:t>
            </a:r>
            <a:r>
              <a:rPr b="0" baseline="0" i="0" lang="es-CR" sz="2400" u="none" cap="none" strike="noStrike">
                <a:solidFill>
                  <a:srgbClr val="333333"/>
                </a:solidFill>
                <a:latin typeface="Calibri"/>
                <a:ea typeface="Calibri"/>
                <a:cs typeface="Calibri"/>
                <a:sym typeface="Calibri"/>
              </a:rPr>
              <a:t>El método partido coincide con una cadena y una expresión regular. Cómo lo hace esto depende la bandera g. Si no hay ningún indicador g, entonces el resultado de la llamada String.match (regexp) es el mismo que</a:t>
            </a:r>
          </a:p>
          <a:p>
            <a:pPr indent="-289560" lvl="0" marL="365760" marR="0" rtl="0" algn="l">
              <a:lnSpc>
                <a:spcPct val="100000"/>
              </a:lnSpc>
              <a:spcBef>
                <a:spcPts val="0"/>
              </a:spcBef>
              <a:buClr>
                <a:schemeClr val="dk1"/>
              </a:buClr>
              <a:buSzPct val="25000"/>
              <a:buFont typeface="Arial"/>
              <a:buNone/>
            </a:pPr>
            <a:r>
              <a:rPr lang="es-CR" sz="2400">
                <a:solidFill>
                  <a:srgbClr val="333333"/>
                </a:solidFill>
                <a:latin typeface="Calibri"/>
                <a:ea typeface="Calibri"/>
                <a:cs typeface="Calibri"/>
                <a:sym typeface="Calibri"/>
              </a:rPr>
              <a:t>     </a:t>
            </a:r>
            <a:r>
              <a:rPr b="0" baseline="0" i="0" lang="es-CR" sz="2400" u="none" cap="none" strike="noStrike">
                <a:solidFill>
                  <a:srgbClr val="333333"/>
                </a:solidFill>
                <a:latin typeface="Calibri"/>
                <a:ea typeface="Calibri"/>
                <a:cs typeface="Calibri"/>
                <a:sym typeface="Calibri"/>
              </a:rPr>
              <a:t>regexp.exec llamando al (cadena). </a:t>
            </a:r>
          </a:p>
        </p:txBody>
      </p:sp>
      <p:sp>
        <p:nvSpPr>
          <p:cNvPr id="424" name="Shape 424"/>
          <p:cNvSpPr txBox="1"/>
          <p:nvPr/>
        </p:nvSpPr>
        <p:spPr>
          <a:xfrm>
            <a:off x="1403648" y="188640"/>
            <a:ext cx="7200799"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string.match(regexp):</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idx="1" type="body"/>
          </p:nvPr>
        </p:nvSpPr>
        <p:spPr>
          <a:xfrm>
            <a:off x="971600" y="1196751"/>
            <a:ext cx="7992887" cy="4929546"/>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rgbClr val="333333"/>
                </a:solidFill>
                <a:latin typeface="Calibri"/>
                <a:ea typeface="Calibri"/>
                <a:cs typeface="Calibri"/>
                <a:sym typeface="Calibri"/>
              </a:rPr>
              <a:t> </a:t>
            </a:r>
            <a:r>
              <a:rPr b="0" baseline="0" i="0" lang="es-CR" sz="2400" u="none" cap="none" strike="noStrike">
                <a:solidFill>
                  <a:schemeClr val="dk1"/>
                </a:solidFill>
                <a:latin typeface="Calibri"/>
                <a:ea typeface="Calibri"/>
                <a:cs typeface="Calibri"/>
                <a:sym typeface="Calibri"/>
              </a:rPr>
              <a:t>El método replace () busca en una cadena para un valor</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especificado, o una </a:t>
            </a:r>
            <a:r>
              <a:rPr b="0" baseline="0" i="1" lang="es-CR" sz="2400" u="none" cap="none" strike="noStrike">
                <a:solidFill>
                  <a:schemeClr val="dk1"/>
                </a:solidFill>
                <a:latin typeface="Calibri"/>
                <a:ea typeface="Calibri"/>
                <a:cs typeface="Calibri"/>
                <a:sym typeface="Calibri"/>
              </a:rPr>
              <a:t>expresión regular</a:t>
            </a:r>
            <a:r>
              <a:rPr b="0" baseline="0" i="0" lang="es-CR" sz="2400" u="none" cap="none" strike="noStrike">
                <a:solidFill>
                  <a:schemeClr val="dk1"/>
                </a:solidFill>
                <a:latin typeface="Calibri"/>
                <a:ea typeface="Calibri"/>
                <a:cs typeface="Calibri"/>
                <a:sym typeface="Calibri"/>
              </a:rPr>
              <a:t> y devuelve una nueva</a:t>
            </a:r>
          </a:p>
          <a:p>
            <a:pPr indent="-289560" lvl="0" marL="365760" marR="0" rtl="0" algn="l">
              <a:lnSpc>
                <a:spcPct val="100000"/>
              </a:lnSpc>
              <a:spcBef>
                <a:spcPts val="0"/>
              </a:spcBef>
              <a:buClr>
                <a:schemeClr val="accent1"/>
              </a:buClr>
              <a:buSzPct val="25000"/>
              <a:buFont typeface="Noto Symbol"/>
              <a:buNone/>
            </a:pPr>
            <a:r>
              <a:rPr b="0" baseline="0" i="0" lang="es-CR" sz="2400" u="none" cap="none" strike="noStrike">
                <a:solidFill>
                  <a:schemeClr val="dk1"/>
                </a:solidFill>
                <a:latin typeface="Calibri"/>
                <a:ea typeface="Calibri"/>
                <a:cs typeface="Calibri"/>
                <a:sym typeface="Calibri"/>
              </a:rPr>
              <a:t>cadena en la que se sustituyen los valores especificados.</a:t>
            </a:r>
          </a:p>
          <a:p>
            <a:pPr indent="0" lvl="0" marL="0" marR="0" rtl="0" algn="l">
              <a:lnSpc>
                <a:spcPct val="100000"/>
              </a:lnSpc>
              <a:spcBef>
                <a:spcPts val="100"/>
              </a:spcBef>
              <a:spcAft>
                <a:spcPts val="0"/>
              </a:spcAft>
              <a:buClr>
                <a:schemeClr val="dk1"/>
              </a:buClr>
              <a:buSzPct val="25000"/>
              <a:buFont typeface="Arial"/>
              <a:buNone/>
            </a:pPr>
            <a:r>
              <a:rPr b="1" baseline="0" i="0" lang="es-CR" sz="2400" u="none" cap="none" strike="noStrike">
                <a:solidFill>
                  <a:srgbClr val="555555"/>
                </a:solidFill>
                <a:latin typeface="Calibri"/>
                <a:ea typeface="Calibri"/>
                <a:cs typeface="Calibri"/>
                <a:sym typeface="Calibri"/>
              </a:rPr>
              <a:t> </a:t>
            </a:r>
            <a:r>
              <a:rPr b="1" baseline="0" i="0" lang="es-CR" sz="2400" u="none" cap="none" strike="noStrike">
                <a:solidFill>
                  <a:srgbClr val="C58C00"/>
                </a:solidFill>
                <a:latin typeface="Calibri"/>
                <a:ea typeface="Calibri"/>
                <a:cs typeface="Calibri"/>
                <a:sym typeface="Calibri"/>
              </a:rPr>
              <a:t>Ejemplo</a:t>
            </a:r>
          </a:p>
          <a:p>
            <a:pPr indent="0" lvl="0" marL="0" marR="0" rtl="0" algn="l">
              <a:lnSpc>
                <a:spcPct val="100000"/>
              </a:lnSpc>
              <a:spcBef>
                <a:spcPts val="16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Devuelve una cadena en la que se sustituye "Microsoft" con     "W3Schools":</a:t>
            </a:r>
          </a:p>
          <a:p>
            <a:pPr indent="0" lvl="0" marL="0" marR="0" rtl="0" algn="ctr">
              <a:lnSpc>
                <a:spcPct val="100000"/>
              </a:lnSpc>
              <a:spcBef>
                <a:spcPts val="80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 = </a:t>
            </a:r>
            <a:r>
              <a:rPr b="0" baseline="0" i="0" lang="es-CR" sz="2400" u="none" cap="none" strike="noStrike">
                <a:solidFill>
                  <a:srgbClr val="0000CD"/>
                </a:solidFill>
                <a:latin typeface="Calibri"/>
                <a:ea typeface="Calibri"/>
                <a:cs typeface="Calibri"/>
                <a:sym typeface="Calibri"/>
              </a:rPr>
              <a:t>"Visit Microsoft!"</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0000"/>
              </a:lnSpc>
              <a:spcBef>
                <a:spcPts val="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res = str.replace(</a:t>
            </a:r>
            <a:r>
              <a:rPr b="0" baseline="0" i="0" lang="es-CR" sz="2400" u="none" cap="none" strike="noStrike">
                <a:solidFill>
                  <a:srgbClr val="0000CD"/>
                </a:solidFill>
                <a:latin typeface="Calibri"/>
                <a:ea typeface="Calibri"/>
                <a:cs typeface="Calibri"/>
                <a:sym typeface="Calibri"/>
              </a:rPr>
              <a:t>"Microsoft"</a:t>
            </a:r>
            <a:r>
              <a:rPr b="0" baseline="0" i="0" lang="es-CR" sz="2400" u="none" cap="none" strike="noStrike">
                <a:solidFill>
                  <a:schemeClr val="dk1"/>
                </a:solidFill>
                <a:latin typeface="Calibri"/>
                <a:ea typeface="Calibri"/>
                <a:cs typeface="Calibri"/>
                <a:sym typeface="Calibri"/>
              </a:rPr>
              <a:t>, </a:t>
            </a:r>
            <a:r>
              <a:rPr b="0" baseline="0" i="0" lang="es-CR" sz="2400" u="none" cap="none" strike="noStrike">
                <a:solidFill>
                  <a:srgbClr val="0000CD"/>
                </a:solidFill>
                <a:latin typeface="Calibri"/>
                <a:ea typeface="Calibri"/>
                <a:cs typeface="Calibri"/>
                <a:sym typeface="Calibri"/>
              </a:rPr>
              <a:t>"W3Schools"</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res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0000"/>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Visit W3Schools!</a:t>
            </a: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rgbClr val="333333"/>
              </a:solidFill>
              <a:latin typeface="Cabin"/>
              <a:ea typeface="Cabin"/>
              <a:cs typeface="Cabin"/>
              <a:sym typeface="Cabin"/>
            </a:endParaRP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chemeClr val="dk1"/>
              </a:solidFill>
              <a:latin typeface="Consolas"/>
              <a:ea typeface="Consolas"/>
              <a:cs typeface="Consolas"/>
              <a:sym typeface="Consolas"/>
            </a:endParaRPr>
          </a:p>
          <a:p>
            <a:pPr indent="-289560" lvl="0" marL="365760" marR="0" rtl="0" algn="l">
              <a:lnSpc>
                <a:spcPct val="100000"/>
              </a:lnSpc>
              <a:spcBef>
                <a:spcPts val="0"/>
              </a:spcBef>
              <a:buClr>
                <a:schemeClr val="accent1"/>
              </a:buClr>
              <a:buFont typeface="Noto Symbol"/>
              <a:buNone/>
            </a:pPr>
            <a:r>
              <a:t/>
            </a:r>
            <a:endParaRPr b="0" baseline="0" i="0" sz="1100" u="none" cap="none" strike="noStrike">
              <a:solidFill>
                <a:srgbClr val="333333"/>
              </a:solidFill>
              <a:latin typeface="Cabin"/>
              <a:ea typeface="Cabin"/>
              <a:cs typeface="Cabin"/>
              <a:sym typeface="Cabin"/>
            </a:endParaRPr>
          </a:p>
        </p:txBody>
      </p:sp>
      <p:sp>
        <p:nvSpPr>
          <p:cNvPr id="430" name="Shape 430"/>
          <p:cNvSpPr txBox="1"/>
          <p:nvPr/>
        </p:nvSpPr>
        <p:spPr>
          <a:xfrm>
            <a:off x="1043608" y="332656"/>
            <a:ext cx="7848871"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0" baseline="0" i="0" lang="es-CR" sz="3200" u="none" cap="none" strike="noStrike">
                <a:solidFill>
                  <a:srgbClr val="703203"/>
                </a:solidFill>
                <a:latin typeface="Calibri"/>
                <a:ea typeface="Calibri"/>
                <a:cs typeface="Calibri"/>
                <a:sym typeface="Calibri"/>
              </a:rPr>
              <a:t>string.replace(searchValue, replaceValue):</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0" baseline="0" i="0" lang="es-CR" sz="3600" u="none" cap="none" strike="noStrike">
                <a:solidFill>
                  <a:srgbClr val="703203"/>
                </a:solidFill>
                <a:latin typeface="Calibri"/>
                <a:ea typeface="Calibri"/>
                <a:cs typeface="Calibri"/>
                <a:sym typeface="Calibri"/>
              </a:rPr>
              <a:t>string.search (regexp):</a:t>
            </a:r>
            <a:br>
              <a:rPr b="0" baseline="0" i="0" lang="es-CR" sz="3850" u="none" cap="none" strike="noStrike">
                <a:solidFill>
                  <a:srgbClr val="333333"/>
                </a:solidFill>
                <a:latin typeface="Cabin"/>
                <a:ea typeface="Cabin"/>
                <a:cs typeface="Cabin"/>
                <a:sym typeface="Cabin"/>
              </a:rPr>
            </a:br>
          </a:p>
        </p:txBody>
      </p:sp>
      <p:sp>
        <p:nvSpPr>
          <p:cNvPr id="436" name="Shape 436"/>
          <p:cNvSpPr txBox="1"/>
          <p:nvPr>
            <p:ph idx="1" type="body"/>
          </p:nvPr>
        </p:nvSpPr>
        <p:spPr>
          <a:xfrm>
            <a:off x="1115616" y="1447800"/>
            <a:ext cx="7818072" cy="4800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Noto Symbol"/>
              <a:buNone/>
            </a:pPr>
            <a:r>
              <a:rPr b="0" baseline="0" i="0" lang="es-CR" sz="2400" u="none" cap="none" strike="noStrike">
                <a:solidFill>
                  <a:srgbClr val="333333"/>
                </a:solidFill>
                <a:latin typeface="Calibri"/>
                <a:ea typeface="Calibri"/>
                <a:cs typeface="Calibri"/>
                <a:sym typeface="Calibri"/>
              </a:rPr>
              <a:t>El método de búsqueda () busca en una cadena para un valor especificado, y devuelve la posición del partido.</a:t>
            </a:r>
          </a:p>
          <a:p>
            <a:pPr indent="0" lvl="0" marL="0" marR="0" rtl="0" algn="l">
              <a:lnSpc>
                <a:spcPct val="100000"/>
              </a:lnSpc>
              <a:spcBef>
                <a:spcPts val="800"/>
              </a:spcBef>
              <a:spcAft>
                <a:spcPts val="0"/>
              </a:spcAft>
              <a:buClr>
                <a:schemeClr val="dk1"/>
              </a:buClr>
              <a:buSzPct val="25000"/>
              <a:buFont typeface="Noto Symbol"/>
              <a:buNone/>
            </a:pPr>
            <a:r>
              <a:rPr b="0" baseline="0" i="0" lang="es-CR" sz="2400" u="none" cap="none" strike="noStrike">
                <a:solidFill>
                  <a:srgbClr val="333333"/>
                </a:solidFill>
                <a:latin typeface="Calibri"/>
                <a:ea typeface="Calibri"/>
                <a:cs typeface="Calibri"/>
                <a:sym typeface="Calibri"/>
              </a:rPr>
              <a:t>El valor de búsqueda puede ser de cadena o una expresión regular.</a:t>
            </a:r>
          </a:p>
          <a:p>
            <a:pPr indent="0" lvl="0" marL="0" marR="0" rtl="0" algn="l">
              <a:lnSpc>
                <a:spcPct val="100000"/>
              </a:lnSpc>
              <a:spcBef>
                <a:spcPts val="800"/>
              </a:spcBef>
              <a:spcAft>
                <a:spcPts val="0"/>
              </a:spcAft>
              <a:buClr>
                <a:schemeClr val="dk1"/>
              </a:buClr>
              <a:buSzPct val="25000"/>
              <a:buFont typeface="Noto Symbol"/>
              <a:buNone/>
            </a:pPr>
            <a:r>
              <a:rPr b="0" baseline="0" i="0" lang="es-CR" sz="2400" u="none" cap="none" strike="noStrike">
                <a:solidFill>
                  <a:srgbClr val="333333"/>
                </a:solidFill>
                <a:latin typeface="Calibri"/>
                <a:ea typeface="Calibri"/>
                <a:cs typeface="Calibri"/>
                <a:sym typeface="Calibri"/>
              </a:rPr>
              <a:t>Este método devuelve -1 si no se encuentra ninguna coincidencia.</a:t>
            </a:r>
          </a:p>
          <a:p>
            <a:pPr indent="0" lvl="0" marL="0" marR="0" rtl="0" algn="l">
              <a:lnSpc>
                <a:spcPct val="100000"/>
              </a:lnSpc>
              <a:spcBef>
                <a:spcPts val="900"/>
              </a:spcBef>
              <a:spcAft>
                <a:spcPts val="0"/>
              </a:spcAft>
              <a:buClr>
                <a:schemeClr val="dk1"/>
              </a:buClr>
              <a:buSzPct val="25000"/>
              <a:buFont typeface="Noto Symbol"/>
              <a:buNone/>
            </a:pPr>
            <a:r>
              <a:rPr b="1" baseline="0" i="0" lang="es-CR" sz="2400" u="none" cap="none" strike="noStrike">
                <a:solidFill>
                  <a:srgbClr val="C58C00"/>
                </a:solidFill>
                <a:latin typeface="Calibri"/>
                <a:ea typeface="Calibri"/>
                <a:cs typeface="Calibri"/>
                <a:sym typeface="Calibri"/>
              </a:rPr>
              <a:t>           Ejemplo</a:t>
            </a:r>
          </a:p>
          <a:p>
            <a:pPr indent="0" lvl="0" marL="0" marR="0" rtl="0" algn="l">
              <a:lnSpc>
                <a:spcPct val="100000"/>
              </a:lnSpc>
              <a:spcBef>
                <a:spcPts val="1600"/>
              </a:spcBef>
              <a:spcAft>
                <a:spcPts val="0"/>
              </a:spcAft>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Busca "W3Schools":</a:t>
            </a:r>
          </a:p>
          <a:p>
            <a:pPr indent="0" lvl="0" marL="0" marR="0" rtl="0" algn="l">
              <a:lnSpc>
                <a:spcPct val="100000"/>
              </a:lnSpc>
              <a:spcBef>
                <a:spcPts val="1600"/>
              </a:spcBef>
              <a:spcAft>
                <a:spcPts val="0"/>
              </a:spcAft>
              <a:buClr>
                <a:schemeClr val="dk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 = </a:t>
            </a:r>
            <a:r>
              <a:rPr b="0" baseline="0" i="0" lang="es-CR" sz="2400" u="none" cap="none" strike="noStrike">
                <a:solidFill>
                  <a:srgbClr val="0000CD"/>
                </a:solidFill>
                <a:latin typeface="Calibri"/>
                <a:ea typeface="Calibri"/>
                <a:cs typeface="Calibri"/>
                <a:sym typeface="Calibri"/>
              </a:rPr>
              <a:t>"Visit W3Schools!"</a:t>
            </a:r>
            <a:r>
              <a:rPr b="0" baseline="0" i="0" lang="es-CR" sz="2400" u="none" cap="none" strike="noStrike">
                <a:solidFill>
                  <a:schemeClr val="dk1"/>
                </a:solidFill>
                <a:latin typeface="Calibri"/>
                <a:ea typeface="Calibri"/>
                <a:cs typeface="Calibri"/>
                <a:sym typeface="Calibri"/>
              </a:rPr>
              <a:t>;</a:t>
            </a:r>
          </a:p>
          <a:p>
            <a:pPr indent="0" lvl="0" marL="0" marR="0" rtl="0" algn="l">
              <a:lnSpc>
                <a:spcPct val="100000"/>
              </a:lnSpc>
              <a:spcBef>
                <a:spcPts val="800"/>
              </a:spcBef>
              <a:buClr>
                <a:schemeClr val="dk1"/>
              </a:buClr>
              <a:buSzPct val="25000"/>
              <a:buFont typeface="Noto Symbo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n = str.search(</a:t>
            </a:r>
            <a:r>
              <a:rPr b="0" baseline="0" i="0" lang="es-CR" sz="2400" u="none" cap="none" strike="noStrike">
                <a:solidFill>
                  <a:srgbClr val="0000CD"/>
                </a:solidFill>
                <a:latin typeface="Calibri"/>
                <a:ea typeface="Calibri"/>
                <a:cs typeface="Calibri"/>
                <a:sym typeface="Calibri"/>
              </a:rPr>
              <a:t>"W3Schools"</a:t>
            </a:r>
            <a:r>
              <a:rPr b="0" baseline="0" i="0" lang="es-CR" sz="2400" u="none" cap="none" strike="noStrike">
                <a:solidFill>
                  <a:schemeClr val="dk1"/>
                </a:solidFill>
                <a:latin typeface="Calibri"/>
                <a:ea typeface="Calibri"/>
                <a:cs typeface="Calibri"/>
                <a:sym typeface="Calibri"/>
              </a:rPr>
              <a:t>);</a:t>
            </a:r>
          </a:p>
          <a:p>
            <a:pPr indent="0" lvl="0" marL="0" marR="0" rtl="0" algn="l">
              <a:lnSpc>
                <a:spcPct val="100000"/>
              </a:lnSpc>
              <a:spcBef>
                <a:spcPts val="800"/>
              </a:spcBef>
              <a:spcAft>
                <a:spcPts val="0"/>
              </a:spcAft>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n</a:t>
            </a:r>
            <a:r>
              <a:rPr b="0" baseline="0" i="0" lang="es-CR" sz="2400" u="none" cap="none" strike="noStrike">
                <a:solidFill>
                  <a:schemeClr val="dk1"/>
                </a:solidFill>
                <a:latin typeface="Calibri"/>
                <a:ea typeface="Calibri"/>
                <a:cs typeface="Calibri"/>
                <a:sym typeface="Calibri"/>
              </a:rPr>
              <a:t> será:</a:t>
            </a:r>
          </a:p>
          <a:p>
            <a:pPr indent="0" lvl="0" marL="0" marR="0" rtl="0" algn="l">
              <a:lnSpc>
                <a:spcPct val="100000"/>
              </a:lnSpc>
              <a:spcBef>
                <a:spcPts val="800"/>
              </a:spcBef>
              <a:buClr>
                <a:schemeClr val="dk1"/>
              </a:buClr>
              <a:buSzPct val="25000"/>
              <a:buFont typeface="Noto Symbol"/>
              <a:buNone/>
            </a:pPr>
            <a:r>
              <a:rPr b="0" baseline="0" i="0" lang="es-CR" sz="2400" u="none" cap="none" strike="noStrike">
                <a:solidFill>
                  <a:schemeClr val="dk1"/>
                </a:solidFill>
                <a:latin typeface="Calibri"/>
                <a:ea typeface="Calibri"/>
                <a:cs typeface="Calibri"/>
                <a:sym typeface="Calibri"/>
              </a:rPr>
              <a:t>6</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0" y="274637"/>
            <a:ext cx="91440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1" lang="es-CR" sz="3600" u="none" cap="none" strike="noStrike">
                <a:solidFill>
                  <a:srgbClr val="703203"/>
                </a:solidFill>
                <a:latin typeface="Calibri"/>
                <a:ea typeface="Calibri"/>
                <a:cs typeface="Calibri"/>
                <a:sym typeface="Calibri"/>
              </a:rPr>
              <a:t>En programación orientada a objetos:</a:t>
            </a:r>
          </a:p>
        </p:txBody>
      </p:sp>
      <p:sp>
        <p:nvSpPr>
          <p:cNvPr id="127" name="Shape 127"/>
          <p:cNvSpPr txBox="1"/>
          <p:nvPr>
            <p:ph idx="1" type="body"/>
          </p:nvPr>
        </p:nvSpPr>
        <p:spPr>
          <a:xfrm>
            <a:off x="971600" y="1340767"/>
            <a:ext cx="8172399" cy="491838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buClr>
                <a:schemeClr val="dk1"/>
              </a:buClr>
              <a:buSzPct val="25000"/>
              <a:buFont typeface="Arial"/>
              <a:buNone/>
            </a:pPr>
            <a:r>
              <a:rPr b="1" baseline="0" i="0" lang="es-CR" sz="2800" u="none" cap="none" strike="noStrike">
                <a:solidFill>
                  <a:srgbClr val="703203"/>
                </a:solidFill>
                <a:latin typeface="Calibri"/>
                <a:ea typeface="Calibri"/>
                <a:cs typeface="Calibri"/>
                <a:sym typeface="Calibri"/>
              </a:rPr>
              <a:t>Definiciones:</a:t>
            </a:r>
          </a:p>
          <a:p>
            <a:pPr indent="0" lvl="0" marL="0" marR="0" rtl="0" algn="ctr">
              <a:lnSpc>
                <a:spcPct val="100000"/>
              </a:lnSpc>
              <a:spcBef>
                <a:spcPts val="0"/>
              </a:spcBef>
              <a:buClr>
                <a:schemeClr val="dk1"/>
              </a:buClr>
              <a:buFont typeface="Arial"/>
              <a:buNone/>
            </a:pPr>
            <a:r>
              <a:t/>
            </a:r>
            <a:endParaRPr b="1" baseline="0" i="0" sz="3000" u="none" cap="none" strike="noStrike">
              <a:solidFill>
                <a:srgbClr val="703203"/>
              </a:solidFill>
              <a:latin typeface="Cabin"/>
              <a:ea typeface="Cabin"/>
              <a:cs typeface="Cabin"/>
              <a:sym typeface="Cabin"/>
            </a:endParaRPr>
          </a:p>
          <a:p>
            <a:pPr indent="0" lvl="0" marL="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Objeto: </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Instancia de una clase, contiene propiedades o atributos con comportamientos los cuales reaccionan a eventos.</a:t>
            </a:r>
          </a:p>
          <a:p>
            <a:pPr indent="0" lvl="0" marL="0" marR="0" rtl="0" algn="l">
              <a:lnSpc>
                <a:spcPct val="100000"/>
              </a:lnSpc>
              <a:spcBef>
                <a:spcPts val="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Clase:</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Propiedades y comportamientos de un objeto.</a:t>
            </a:r>
          </a:p>
          <a:p>
            <a:pPr indent="0" lvl="0" marL="0" marR="0" rtl="0" algn="l">
              <a:lnSpc>
                <a:spcPct val="100000"/>
              </a:lnSpc>
              <a:spcBef>
                <a:spcPts val="0"/>
              </a:spcBef>
              <a:buClr>
                <a:schemeClr val="dk1"/>
              </a:buClr>
              <a:buSzPct val="25000"/>
              <a:buFont typeface="Arial"/>
              <a:buNone/>
            </a:pPr>
            <a:r>
              <a:rPr b="1" baseline="0" i="0" lang="es-CR" sz="2400" u="none" cap="none" strike="noStrike">
                <a:solidFill>
                  <a:schemeClr val="dk1"/>
                </a:solidFill>
                <a:latin typeface="Calibri"/>
                <a:ea typeface="Calibri"/>
                <a:cs typeface="Calibri"/>
                <a:sym typeface="Calibri"/>
              </a:rPr>
              <a:t>  </a:t>
            </a:r>
          </a:p>
          <a:p>
            <a:pPr indent="0" lvl="0" marL="0" marR="0" rtl="0" algn="l">
              <a:lnSpc>
                <a:spcPct val="100000"/>
              </a:lnSpc>
              <a:spcBef>
                <a:spcPts val="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Herencia:</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(Por ejemplo, herencia de la clase C a la clase D) es la facilidad mediante la cual la clase D hereda en ella cada uno de los atributos y operaciones de C.</a:t>
            </a:r>
          </a:p>
          <a:p>
            <a:pPr indent="-342900" lvl="0" marL="342900" marR="0" rtl="0" algn="l">
              <a:lnSpc>
                <a:spcPct val="100000"/>
              </a:lnSpc>
              <a:spcBef>
                <a:spcPts val="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idx="1" type="body"/>
          </p:nvPr>
        </p:nvSpPr>
        <p:spPr>
          <a:xfrm>
            <a:off x="971600" y="1196751"/>
            <a:ext cx="8172399" cy="4929422"/>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s-CR" sz="2400" u="none" cap="none" strike="noStrike">
                <a:solidFill>
                  <a:srgbClr val="333333"/>
                </a:solidFill>
                <a:latin typeface="Calibri"/>
                <a:ea typeface="Calibri"/>
                <a:cs typeface="Calibri"/>
                <a:sym typeface="Calibri"/>
              </a:rPr>
              <a:t>El método slice () extrae partes de una cadena y devuelve las partes extraídas en una nueva cadena.</a:t>
            </a:r>
          </a:p>
          <a:p>
            <a:pPr indent="0" lvl="0" marL="0" marR="0" rtl="0" algn="l">
              <a:lnSpc>
                <a:spcPct val="100000"/>
              </a:lnSpc>
              <a:spcBef>
                <a:spcPts val="800"/>
              </a:spcBef>
              <a:spcAft>
                <a:spcPts val="0"/>
              </a:spcAft>
              <a:buClr>
                <a:schemeClr val="dk1"/>
              </a:buClr>
              <a:buSzPct val="25000"/>
              <a:buFont typeface="Arial"/>
              <a:buNone/>
            </a:pPr>
            <a:r>
              <a:rPr b="0" baseline="0" i="0" lang="es-CR" sz="2400" u="none" cap="none" strike="noStrike">
                <a:solidFill>
                  <a:srgbClr val="333333"/>
                </a:solidFill>
                <a:latin typeface="Calibri"/>
                <a:ea typeface="Calibri"/>
                <a:cs typeface="Calibri"/>
                <a:sym typeface="Calibri"/>
              </a:rPr>
              <a:t>Utilice los parámetros de inicio y finalización para especificar la parte de la cadena que desea extraer.</a:t>
            </a:r>
          </a:p>
          <a:p>
            <a:pPr indent="0" lvl="0" marL="0" marR="0" rtl="0" algn="l">
              <a:lnSpc>
                <a:spcPct val="100000"/>
              </a:lnSpc>
              <a:spcBef>
                <a:spcPts val="800"/>
              </a:spcBef>
              <a:spcAft>
                <a:spcPts val="0"/>
              </a:spcAft>
              <a:buClr>
                <a:schemeClr val="dk1"/>
              </a:buClr>
              <a:buSzPct val="25000"/>
              <a:buFont typeface="Arial"/>
              <a:buNone/>
            </a:pPr>
            <a:r>
              <a:rPr b="0" baseline="0" i="0" lang="es-CR" sz="2400" u="none" cap="none" strike="noStrike">
                <a:solidFill>
                  <a:srgbClr val="333333"/>
                </a:solidFill>
                <a:latin typeface="Calibri"/>
                <a:ea typeface="Calibri"/>
                <a:cs typeface="Calibri"/>
                <a:sym typeface="Calibri"/>
              </a:rPr>
              <a:t>El primer carácter tiene la posición 0, el segundo tiene la posición 1, y así sucesivamente.</a:t>
            </a:r>
          </a:p>
          <a:p>
            <a:pPr indent="0" lvl="0" marL="0" marR="0" rtl="0" algn="l">
              <a:lnSpc>
                <a:spcPct val="100000"/>
              </a:lnSpc>
              <a:spcBef>
                <a:spcPts val="900"/>
              </a:spcBef>
              <a:spcAft>
                <a:spcPts val="0"/>
              </a:spcAft>
              <a:buClr>
                <a:schemeClr val="dk1"/>
              </a:buClr>
              <a:buSzPct val="25000"/>
              <a:buFont typeface="Arial"/>
              <a:buNone/>
            </a:pPr>
            <a:r>
              <a:rPr b="1" baseline="0" i="0" lang="es-CR" sz="2400" u="none" cap="none" strike="noStrike">
                <a:solidFill>
                  <a:srgbClr val="C58C00"/>
                </a:solidFill>
                <a:latin typeface="Calibri"/>
                <a:ea typeface="Calibri"/>
                <a:cs typeface="Calibri"/>
                <a:sym typeface="Calibri"/>
              </a:rPr>
              <a:t>Ejemplo:  </a:t>
            </a:r>
            <a:r>
              <a:rPr b="0" baseline="0" i="0" lang="es-CR" sz="2400" u="none" cap="none" strike="noStrike">
                <a:solidFill>
                  <a:schemeClr val="dk1"/>
                </a:solidFill>
                <a:latin typeface="Calibri"/>
                <a:ea typeface="Calibri"/>
                <a:cs typeface="Calibri"/>
                <a:sym typeface="Calibri"/>
              </a:rPr>
              <a:t>Extraer partes de una cadena:</a:t>
            </a:r>
          </a:p>
          <a:p>
            <a:pPr indent="0" lvl="0" marL="0" marR="0" rtl="0" algn="ctr">
              <a:lnSpc>
                <a:spcPct val="100000"/>
              </a:lnSpc>
              <a:spcBef>
                <a:spcPts val="80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str = </a:t>
            </a:r>
            <a:r>
              <a:rPr b="0" baseline="0" i="0" lang="es-CR" sz="2400" u="none" cap="none" strike="noStrike">
                <a:solidFill>
                  <a:srgbClr val="0000CD"/>
                </a:solidFill>
                <a:latin typeface="Calibri"/>
                <a:ea typeface="Calibri"/>
                <a:cs typeface="Calibri"/>
                <a:sym typeface="Calibri"/>
              </a:rPr>
              <a:t>"Hello world!"</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0000"/>
              </a:lnSpc>
              <a:spcBef>
                <a:spcPts val="0"/>
              </a:spcBef>
              <a:buClr>
                <a:schemeClr val="dk1"/>
              </a:buClr>
              <a:buSzPct val="25000"/>
              <a:buFont typeface="Arial"/>
              <a:buNone/>
            </a:pPr>
            <a:r>
              <a:rPr b="0" baseline="0" i="0" lang="es-CR" sz="2400" u="none" cap="none" strike="noStrike">
                <a:solidFill>
                  <a:srgbClr val="A52A2A"/>
                </a:solidFill>
                <a:latin typeface="Calibri"/>
                <a:ea typeface="Calibri"/>
                <a:cs typeface="Calibri"/>
                <a:sym typeface="Calibri"/>
              </a:rPr>
              <a:t>var</a:t>
            </a:r>
            <a:r>
              <a:rPr b="0" baseline="0" i="0" lang="es-CR" sz="2400" u="none" cap="none" strike="noStrike">
                <a:solidFill>
                  <a:schemeClr val="dk1"/>
                </a:solidFill>
                <a:latin typeface="Calibri"/>
                <a:ea typeface="Calibri"/>
                <a:cs typeface="Calibri"/>
                <a:sym typeface="Calibri"/>
              </a:rPr>
              <a:t> res = str.slice(</a:t>
            </a:r>
            <a:r>
              <a:rPr b="0" baseline="0" i="0" lang="es-CR" sz="2400" u="none" cap="none" strike="noStrike">
                <a:solidFill>
                  <a:srgbClr val="0000CD"/>
                </a:solidFill>
                <a:latin typeface="Calibri"/>
                <a:ea typeface="Calibri"/>
                <a:cs typeface="Calibri"/>
                <a:sym typeface="Calibri"/>
              </a:rPr>
              <a:t>1</a:t>
            </a:r>
            <a:r>
              <a:rPr b="0" baseline="0" i="0" lang="es-CR" sz="2400" u="none" cap="none" strike="noStrike">
                <a:solidFill>
                  <a:schemeClr val="dk1"/>
                </a:solidFill>
                <a:latin typeface="Calibri"/>
                <a:ea typeface="Calibri"/>
                <a:cs typeface="Calibri"/>
                <a:sym typeface="Calibri"/>
              </a:rPr>
              <a:t>,</a:t>
            </a:r>
            <a:r>
              <a:rPr b="0" baseline="0" i="0" lang="es-CR" sz="2400" u="none" cap="none" strike="noStrike">
                <a:solidFill>
                  <a:srgbClr val="0000CD"/>
                </a:solidFill>
                <a:latin typeface="Calibri"/>
                <a:ea typeface="Calibri"/>
                <a:cs typeface="Calibri"/>
                <a:sym typeface="Calibri"/>
              </a:rPr>
              <a:t>5</a:t>
            </a:r>
            <a:r>
              <a:rPr b="0" baseline="0" i="0" lang="es-CR" sz="2400" u="none" cap="none" strike="noStrike">
                <a:solidFill>
                  <a:schemeClr val="dk1"/>
                </a:solidFill>
                <a:latin typeface="Calibri"/>
                <a:ea typeface="Calibri"/>
                <a:cs typeface="Calibri"/>
                <a:sym typeface="Calibri"/>
              </a:rPr>
              <a:t>);</a:t>
            </a:r>
          </a:p>
          <a:p>
            <a:pPr indent="0" lvl="0" marL="0" marR="0" rtl="0" algn="ctr">
              <a:lnSpc>
                <a:spcPct val="100000"/>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res</a:t>
            </a:r>
            <a:r>
              <a:rPr b="0" baseline="0" i="0" lang="es-CR" sz="2400" u="none" cap="none" strike="noStrike">
                <a:solidFill>
                  <a:schemeClr val="dk1"/>
                </a:solidFill>
                <a:latin typeface="Calibri"/>
                <a:ea typeface="Calibri"/>
                <a:cs typeface="Calibri"/>
                <a:sym typeface="Calibri"/>
              </a:rPr>
              <a:t> será:</a:t>
            </a:r>
          </a:p>
          <a:p>
            <a:pPr indent="0" lvl="0" marL="0" marR="0" rtl="0" algn="ctr">
              <a:lnSpc>
                <a:spcPct val="100000"/>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ello</a:t>
            </a:r>
          </a:p>
          <a:p>
            <a:pPr indent="0" lvl="0" marL="0" marR="0" rtl="0" algn="l">
              <a:lnSpc>
                <a:spcPct val="136363"/>
              </a:lnSpc>
              <a:spcBef>
                <a:spcPts val="0"/>
              </a:spcBef>
              <a:spcAft>
                <a:spcPts val="0"/>
              </a:spcAft>
              <a:buClr>
                <a:schemeClr val="accent1"/>
              </a:buClr>
              <a:buFont typeface="Noto Symbol"/>
              <a:buNone/>
            </a:pPr>
            <a:r>
              <a:t/>
            </a:r>
            <a:endParaRPr b="0" baseline="0" i="0" sz="1100" u="none" cap="none" strike="noStrike">
              <a:solidFill>
                <a:srgbClr val="333333"/>
              </a:solidFill>
              <a:latin typeface="Cabin"/>
              <a:ea typeface="Cabin"/>
              <a:cs typeface="Cabin"/>
              <a:sym typeface="Cabin"/>
            </a:endParaRPr>
          </a:p>
          <a:p>
            <a:pPr indent="-289560" lvl="0" marL="365760" marR="0" rtl="0" algn="l">
              <a:lnSpc>
                <a:spcPct val="100000"/>
              </a:lnSpc>
              <a:spcBef>
                <a:spcPts val="8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442" name="Shape 442"/>
          <p:cNvSpPr txBox="1"/>
          <p:nvPr/>
        </p:nvSpPr>
        <p:spPr>
          <a:xfrm>
            <a:off x="1331640" y="260647"/>
            <a:ext cx="7128792"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Arial"/>
              <a:buNone/>
            </a:pPr>
            <a:r>
              <a:rPr b="0" baseline="0" i="0" lang="es-CR" sz="3200" u="none" cap="none" strike="noStrike">
                <a:solidFill>
                  <a:srgbClr val="703203"/>
                </a:solidFill>
                <a:latin typeface="Arial"/>
                <a:ea typeface="Arial"/>
                <a:cs typeface="Arial"/>
                <a:sym typeface="Arial"/>
              </a:rPr>
              <a:t>string.slice(start,end):</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1435608" y="274637"/>
            <a:ext cx="749808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203"/>
              </a:buClr>
              <a:buSzPct val="25000"/>
              <a:buFont typeface="Calibri"/>
              <a:buNone/>
            </a:pPr>
            <a:r>
              <a:rPr b="0" baseline="0" i="0" lang="es-CR" sz="3250" u="none" cap="none" strike="noStrike">
                <a:solidFill>
                  <a:srgbClr val="703203"/>
                </a:solidFill>
                <a:latin typeface="Calibri"/>
                <a:ea typeface="Calibri"/>
                <a:cs typeface="Calibri"/>
                <a:sym typeface="Calibri"/>
              </a:rPr>
              <a:t>string.split(separator, limit):</a:t>
            </a:r>
            <a:br>
              <a:rPr b="0" baseline="0" i="0" lang="es-CR" sz="3850" u="none" cap="none" strike="noStrike">
                <a:solidFill>
                  <a:srgbClr val="333333"/>
                </a:solidFill>
                <a:latin typeface="Cabin"/>
                <a:ea typeface="Cabin"/>
                <a:cs typeface="Cabin"/>
                <a:sym typeface="Cabin"/>
              </a:rPr>
            </a:br>
          </a:p>
        </p:txBody>
      </p:sp>
      <p:sp>
        <p:nvSpPr>
          <p:cNvPr id="448" name="Shape 448"/>
          <p:cNvSpPr txBox="1"/>
          <p:nvPr>
            <p:ph idx="1" type="body"/>
          </p:nvPr>
        </p:nvSpPr>
        <p:spPr>
          <a:xfrm>
            <a:off x="971600" y="1196751"/>
            <a:ext cx="7962088" cy="5051648"/>
          </a:xfrm>
          <a:prstGeom prst="rect">
            <a:avLst/>
          </a:prstGeom>
          <a:noFill/>
          <a:ln>
            <a:noFill/>
          </a:ln>
        </p:spPr>
        <p:txBody>
          <a:bodyPr anchorCtr="0" anchor="t" bIns="45700" lIns="91425" rIns="91425" tIns="45700">
            <a:noAutofit/>
          </a:bodyPr>
          <a:lstStyle/>
          <a:p>
            <a:pPr indent="0" lvl="0" marL="0" marR="0" rtl="0" algn="l">
              <a:lnSpc>
                <a:spcPct val="116363"/>
              </a:lnSpc>
              <a:spcBef>
                <a:spcPts val="0"/>
              </a:spcBef>
              <a:spcAft>
                <a:spcPts val="0"/>
              </a:spcAft>
              <a:buClr>
                <a:schemeClr val="dk1"/>
              </a:buClr>
              <a:buSzPct val="25000"/>
              <a:buFont typeface="Noto Symbol"/>
              <a:buNone/>
            </a:pPr>
            <a:r>
              <a:rPr b="0" baseline="0" i="0" lang="es-CR" sz="2100" u="none" cap="none" strike="noStrike">
                <a:solidFill>
                  <a:srgbClr val="333333"/>
                </a:solidFill>
                <a:latin typeface="Calibri"/>
                <a:ea typeface="Calibri"/>
                <a:cs typeface="Calibri"/>
                <a:sym typeface="Calibri"/>
              </a:rPr>
              <a:t>El método split () se utiliza para dividir una cadena en una matriz de subcadenas, y devuelve la nueva matriz.</a:t>
            </a:r>
          </a:p>
          <a:p>
            <a:pPr indent="0" lvl="0" marL="0" marR="0" rtl="0" algn="l">
              <a:lnSpc>
                <a:spcPct val="116363"/>
              </a:lnSpc>
              <a:spcBef>
                <a:spcPts val="800"/>
              </a:spcBef>
              <a:spcAft>
                <a:spcPts val="0"/>
              </a:spcAft>
              <a:buClr>
                <a:schemeClr val="dk1"/>
              </a:buClr>
              <a:buSzPct val="25000"/>
              <a:buFont typeface="Noto Symbol"/>
              <a:buNone/>
            </a:pPr>
            <a:r>
              <a:rPr b="0" baseline="0" i="0" lang="es-CR" sz="2100" u="none" cap="none" strike="noStrike">
                <a:solidFill>
                  <a:srgbClr val="333333"/>
                </a:solidFill>
                <a:latin typeface="Calibri"/>
                <a:ea typeface="Calibri"/>
                <a:cs typeface="Calibri"/>
                <a:sym typeface="Calibri"/>
              </a:rPr>
              <a:t>Consejo: Si una cadena vacía ("") se utiliza como separador, la cadena se divide entre cada personaje.</a:t>
            </a:r>
          </a:p>
          <a:p>
            <a:pPr indent="0" lvl="0" marL="0" marR="0" rtl="0" algn="l">
              <a:lnSpc>
                <a:spcPct val="116363"/>
              </a:lnSpc>
              <a:spcBef>
                <a:spcPts val="800"/>
              </a:spcBef>
              <a:spcAft>
                <a:spcPts val="0"/>
              </a:spcAft>
              <a:buClr>
                <a:schemeClr val="dk1"/>
              </a:buClr>
              <a:buSzPct val="25000"/>
              <a:buFont typeface="Noto Symbol"/>
              <a:buNone/>
            </a:pPr>
            <a:r>
              <a:rPr b="0" baseline="0" i="0" lang="es-CR" sz="2100" u="none" cap="none" strike="noStrike">
                <a:solidFill>
                  <a:srgbClr val="333333"/>
                </a:solidFill>
                <a:latin typeface="Calibri"/>
                <a:ea typeface="Calibri"/>
                <a:cs typeface="Calibri"/>
                <a:sym typeface="Calibri"/>
              </a:rPr>
              <a:t>Nota: El método split () no modifica la cadena original.</a:t>
            </a:r>
          </a:p>
          <a:p>
            <a:pPr indent="0" lvl="0" marL="0" marR="0" rtl="0" algn="l">
              <a:lnSpc>
                <a:spcPct val="95000"/>
              </a:lnSpc>
              <a:spcBef>
                <a:spcPts val="800"/>
              </a:spcBef>
              <a:buClr>
                <a:schemeClr val="dk1"/>
              </a:buClr>
              <a:buFont typeface="Noto Symbol"/>
              <a:buNone/>
            </a:pPr>
            <a:r>
              <a:t/>
            </a:r>
            <a:endParaRPr b="0" baseline="0" i="0" sz="2100" u="none" cap="none" strike="noStrike">
              <a:solidFill>
                <a:srgbClr val="333333"/>
              </a:solidFill>
              <a:latin typeface="Calibri"/>
              <a:ea typeface="Calibri"/>
              <a:cs typeface="Calibri"/>
              <a:sym typeface="Calibri"/>
            </a:endParaRPr>
          </a:p>
          <a:p>
            <a:pPr indent="0" lvl="0" marL="0" marR="0" rtl="0" algn="l">
              <a:lnSpc>
                <a:spcPct val="90000"/>
              </a:lnSpc>
              <a:spcBef>
                <a:spcPts val="100"/>
              </a:spcBef>
              <a:spcAft>
                <a:spcPts val="0"/>
              </a:spcAft>
              <a:buClr>
                <a:schemeClr val="dk1"/>
              </a:buClr>
              <a:buSzPct val="25000"/>
              <a:buFont typeface="Noto Symbol"/>
              <a:buNone/>
            </a:pPr>
            <a:r>
              <a:rPr b="1" baseline="0" i="0" lang="es-CR" sz="2100" u="none" cap="none" strike="noStrike">
                <a:solidFill>
                  <a:srgbClr val="C58C00"/>
                </a:solidFill>
                <a:latin typeface="Calibri"/>
                <a:ea typeface="Calibri"/>
                <a:cs typeface="Calibri"/>
                <a:sym typeface="Calibri"/>
              </a:rPr>
              <a:t>Ejemplo</a:t>
            </a:r>
          </a:p>
          <a:p>
            <a:pPr indent="0" lvl="0" marL="0" marR="0" rtl="0" algn="l">
              <a:lnSpc>
                <a:spcPct val="89772"/>
              </a:lnSpc>
              <a:spcBef>
                <a:spcPts val="1600"/>
              </a:spcBef>
              <a:spcAft>
                <a:spcPts val="0"/>
              </a:spcAft>
              <a:buClr>
                <a:schemeClr val="dk1"/>
              </a:buClr>
              <a:buSzPct val="25000"/>
              <a:buFont typeface="Noto Symbol"/>
              <a:buNone/>
            </a:pPr>
            <a:r>
              <a:rPr b="0" baseline="0" i="0" lang="es-CR" sz="2100" u="none" cap="none" strike="noStrike">
                <a:solidFill>
                  <a:schemeClr val="dk1"/>
                </a:solidFill>
                <a:latin typeface="Calibri"/>
                <a:ea typeface="Calibri"/>
                <a:cs typeface="Calibri"/>
                <a:sym typeface="Calibri"/>
              </a:rPr>
              <a:t>Divide una cadena en una matriz de subcadenas:</a:t>
            </a:r>
          </a:p>
          <a:p>
            <a:pPr indent="0" lvl="0" marL="0" marR="0" rtl="0" algn="l">
              <a:lnSpc>
                <a:spcPct val="89772"/>
              </a:lnSpc>
              <a:spcBef>
                <a:spcPts val="800"/>
              </a:spcBef>
              <a:buClr>
                <a:schemeClr val="dk1"/>
              </a:buClr>
              <a:buSzPct val="25000"/>
              <a:buFont typeface="Noto Symbol"/>
              <a:buNone/>
            </a:pPr>
            <a:r>
              <a:rPr b="0" baseline="0" i="0" lang="es-CR" sz="2100" u="none" cap="none" strike="noStrike">
                <a:solidFill>
                  <a:srgbClr val="A52A2A"/>
                </a:solidFill>
                <a:latin typeface="Calibri"/>
                <a:ea typeface="Calibri"/>
                <a:cs typeface="Calibri"/>
                <a:sym typeface="Calibri"/>
              </a:rPr>
              <a:t>var</a:t>
            </a:r>
            <a:r>
              <a:rPr b="0" baseline="0" i="0" lang="es-CR" sz="2100" u="none" cap="none" strike="noStrike">
                <a:solidFill>
                  <a:schemeClr val="dk1"/>
                </a:solidFill>
                <a:latin typeface="Calibri"/>
                <a:ea typeface="Calibri"/>
                <a:cs typeface="Calibri"/>
                <a:sym typeface="Calibri"/>
              </a:rPr>
              <a:t> str = </a:t>
            </a:r>
            <a:r>
              <a:rPr b="0" baseline="0" i="0" lang="es-CR" sz="2100" u="none" cap="none" strike="noStrike">
                <a:solidFill>
                  <a:srgbClr val="0000CD"/>
                </a:solidFill>
                <a:latin typeface="Calibri"/>
                <a:ea typeface="Calibri"/>
                <a:cs typeface="Calibri"/>
                <a:sym typeface="Calibri"/>
              </a:rPr>
              <a:t>"How are you doing today?"</a:t>
            </a:r>
            <a:r>
              <a:rPr b="0" baseline="0" i="0" lang="es-CR" sz="2100" u="none" cap="none" strike="noStrike">
                <a:solidFill>
                  <a:schemeClr val="dk1"/>
                </a:solidFill>
                <a:latin typeface="Calibri"/>
                <a:ea typeface="Calibri"/>
                <a:cs typeface="Calibri"/>
                <a:sym typeface="Calibri"/>
              </a:rPr>
              <a:t>;</a:t>
            </a:r>
          </a:p>
          <a:p>
            <a:pPr indent="0" lvl="0" marL="0" marR="0" rtl="0" algn="l">
              <a:lnSpc>
                <a:spcPct val="89772"/>
              </a:lnSpc>
              <a:spcBef>
                <a:spcPts val="0"/>
              </a:spcBef>
              <a:buClr>
                <a:schemeClr val="dk1"/>
              </a:buClr>
              <a:buSzPct val="25000"/>
              <a:buFont typeface="Noto Symbol"/>
              <a:buNone/>
            </a:pPr>
            <a:r>
              <a:rPr b="0" baseline="0" i="0" lang="es-CR" sz="2100" u="none" cap="none" strike="noStrike">
                <a:solidFill>
                  <a:srgbClr val="A52A2A"/>
                </a:solidFill>
                <a:latin typeface="Calibri"/>
                <a:ea typeface="Calibri"/>
                <a:cs typeface="Calibri"/>
                <a:sym typeface="Calibri"/>
              </a:rPr>
              <a:t>var</a:t>
            </a:r>
            <a:r>
              <a:rPr b="0" baseline="0" i="0" lang="es-CR" sz="2100" u="none" cap="none" strike="noStrike">
                <a:solidFill>
                  <a:schemeClr val="dk1"/>
                </a:solidFill>
                <a:latin typeface="Calibri"/>
                <a:ea typeface="Calibri"/>
                <a:cs typeface="Calibri"/>
                <a:sym typeface="Calibri"/>
              </a:rPr>
              <a:t> res = str.split(</a:t>
            </a:r>
            <a:r>
              <a:rPr b="0" baseline="0" i="0" lang="es-CR" sz="2100" u="none" cap="none" strike="noStrike">
                <a:solidFill>
                  <a:srgbClr val="0000CD"/>
                </a:solidFill>
                <a:latin typeface="Calibri"/>
                <a:ea typeface="Calibri"/>
                <a:cs typeface="Calibri"/>
                <a:sym typeface="Calibri"/>
              </a:rPr>
              <a:t>" "</a:t>
            </a:r>
            <a:r>
              <a:rPr b="0" baseline="0" i="0" lang="es-CR" sz="2100" u="none" cap="none" strike="noStrike">
                <a:solidFill>
                  <a:schemeClr val="dk1"/>
                </a:solidFill>
                <a:latin typeface="Calibri"/>
                <a:ea typeface="Calibri"/>
                <a:cs typeface="Calibri"/>
                <a:sym typeface="Calibri"/>
              </a:rPr>
              <a:t>);</a:t>
            </a:r>
          </a:p>
          <a:p>
            <a:pPr indent="0" lvl="0" marL="0" marR="0" rtl="0" algn="l">
              <a:lnSpc>
                <a:spcPct val="89772"/>
              </a:lnSpc>
              <a:spcBef>
                <a:spcPts val="800"/>
              </a:spcBef>
              <a:spcAft>
                <a:spcPts val="0"/>
              </a:spcAft>
              <a:buClr>
                <a:schemeClr val="dk1"/>
              </a:buClr>
              <a:buSzPct val="25000"/>
              <a:buFont typeface="Noto Symbol"/>
              <a:buNone/>
            </a:pPr>
            <a:r>
              <a:rPr b="0" baseline="0" i="0" lang="es-CR" sz="2100" u="none" cap="none" strike="noStrike">
                <a:solidFill>
                  <a:schemeClr val="dk1"/>
                </a:solidFill>
                <a:latin typeface="Calibri"/>
                <a:ea typeface="Calibri"/>
                <a:cs typeface="Calibri"/>
                <a:sym typeface="Calibri"/>
              </a:rPr>
              <a:t>El resultado de </a:t>
            </a:r>
            <a:r>
              <a:rPr b="0" baseline="0" i="1" lang="es-CR" sz="2100" u="none" cap="none" strike="noStrike">
                <a:solidFill>
                  <a:schemeClr val="dk1"/>
                </a:solidFill>
                <a:latin typeface="Calibri"/>
                <a:ea typeface="Calibri"/>
                <a:cs typeface="Calibri"/>
                <a:sym typeface="Calibri"/>
              </a:rPr>
              <a:t>res</a:t>
            </a:r>
            <a:r>
              <a:rPr b="0" baseline="0" i="0" lang="es-CR" sz="2100" u="none" cap="none" strike="noStrike">
                <a:solidFill>
                  <a:schemeClr val="dk1"/>
                </a:solidFill>
                <a:latin typeface="Calibri"/>
                <a:ea typeface="Calibri"/>
                <a:cs typeface="Calibri"/>
                <a:sym typeface="Calibri"/>
              </a:rPr>
              <a:t> será un array con los valores:</a:t>
            </a:r>
          </a:p>
          <a:p>
            <a:pPr indent="0" lvl="0" marL="0" marR="0" rtl="0" algn="l">
              <a:lnSpc>
                <a:spcPct val="89772"/>
              </a:lnSpc>
              <a:spcBef>
                <a:spcPts val="800"/>
              </a:spcBef>
              <a:buClr>
                <a:schemeClr val="dk1"/>
              </a:buClr>
              <a:buSzPct val="25000"/>
              <a:buFont typeface="Noto Symbol"/>
              <a:buNone/>
            </a:pPr>
            <a:r>
              <a:rPr b="0" baseline="0" i="0" lang="es-CR" sz="2100" u="none" cap="none" strike="noStrike">
                <a:solidFill>
                  <a:schemeClr val="dk1"/>
                </a:solidFill>
                <a:latin typeface="Calibri"/>
                <a:ea typeface="Calibri"/>
                <a:cs typeface="Calibri"/>
                <a:sym typeface="Calibri"/>
              </a:rPr>
              <a:t>How,are,you,doing,today?</a:t>
            </a:r>
          </a:p>
          <a:p>
            <a:pPr indent="-200151" lvl="0" marL="365760" marR="0" rtl="0" algn="l">
              <a:lnSpc>
                <a:spcPct val="80000"/>
              </a:lnSpc>
              <a:spcBef>
                <a:spcPts val="600"/>
              </a:spcBef>
              <a:buClr>
                <a:schemeClr val="accent1"/>
              </a:buClr>
              <a:buFont typeface="Noto Symbol"/>
              <a:buNone/>
            </a:pPr>
            <a:r>
              <a:t/>
            </a:r>
            <a:endParaRPr b="0" baseline="0" i="0" sz="175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idx="1" type="body"/>
          </p:nvPr>
        </p:nvSpPr>
        <p:spPr>
          <a:xfrm>
            <a:off x="971600" y="620687"/>
            <a:ext cx="8172399" cy="5652867"/>
          </a:xfrm>
          <a:prstGeom prst="rect">
            <a:avLst/>
          </a:prstGeom>
          <a:noFill/>
          <a:ln>
            <a:noFill/>
          </a:ln>
        </p:spPr>
        <p:txBody>
          <a:bodyPr anchorCtr="0" anchor="t" bIns="91425" lIns="91425" rIns="91425" tIns="91425">
            <a:noAutofit/>
          </a:bodyPr>
          <a:lstStyle/>
          <a:p>
            <a:pPr indent="-289560" lvl="0" marL="365760" marR="0" rtl="0" algn="l">
              <a:lnSpc>
                <a:spcPct val="100000"/>
              </a:lnSpc>
              <a:spcBef>
                <a:spcPts val="0"/>
              </a:spcBef>
              <a:buClr>
                <a:schemeClr val="accent1"/>
              </a:buClr>
              <a:buFont typeface="Noto Symbol"/>
              <a:buNone/>
            </a:pPr>
            <a:r>
              <a:t/>
            </a:r>
            <a:endParaRPr b="1" baseline="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Arial"/>
              <a:buNone/>
            </a:pPr>
            <a:r>
              <a:rPr b="0" baseline="0" i="0" lang="es-CR" sz="2100" u="none" cap="none" strike="noStrike">
                <a:solidFill>
                  <a:schemeClr val="dk1"/>
                </a:solidFill>
                <a:latin typeface="Calibri"/>
                <a:ea typeface="Calibri"/>
                <a:cs typeface="Calibri"/>
                <a:sym typeface="Calibri"/>
              </a:rPr>
              <a:t>El método substring () extrae los caracteres de una cadena, entre dos índices especificados, y devuelve la nueva cadena de sub. Este método extrae los caracteres de una cadena entre "start" y "end", sin incluir el "fin" en sí.</a:t>
            </a:r>
          </a:p>
          <a:p>
            <a:pPr indent="0" lvl="0" marL="0" marR="0" rtl="0" algn="l">
              <a:lnSpc>
                <a:spcPct val="100000"/>
              </a:lnSpc>
              <a:spcBef>
                <a:spcPts val="800"/>
              </a:spcBef>
              <a:spcAft>
                <a:spcPts val="0"/>
              </a:spcAft>
              <a:buClr>
                <a:schemeClr val="dk1"/>
              </a:buClr>
              <a:buSzPct val="25000"/>
              <a:buFont typeface="Arial"/>
              <a:buNone/>
            </a:pPr>
            <a:r>
              <a:rPr b="0" baseline="0" i="0" lang="es-CR" sz="2100" u="none" cap="none" strike="noStrike">
                <a:solidFill>
                  <a:schemeClr val="dk1"/>
                </a:solidFill>
                <a:latin typeface="Calibri"/>
                <a:ea typeface="Calibri"/>
                <a:cs typeface="Calibri"/>
                <a:sym typeface="Calibri"/>
              </a:rPr>
              <a:t>Si "start" es mayor que "fin", este método se intercambiarán los dos argumentos, lo que significa str.substring (1,4) == str.substring (4,1).</a:t>
            </a:r>
          </a:p>
          <a:p>
            <a:pPr indent="0" lvl="0" marL="0" marR="0" rtl="0" algn="l">
              <a:lnSpc>
                <a:spcPct val="100000"/>
              </a:lnSpc>
              <a:spcBef>
                <a:spcPts val="800"/>
              </a:spcBef>
              <a:spcAft>
                <a:spcPts val="0"/>
              </a:spcAft>
              <a:buClr>
                <a:schemeClr val="dk1"/>
              </a:buClr>
              <a:buSzPct val="25000"/>
              <a:buFont typeface="Arial"/>
              <a:buNone/>
            </a:pPr>
            <a:r>
              <a:rPr b="0" baseline="0" i="0" lang="es-CR" sz="2100" u="none" cap="none" strike="noStrike">
                <a:solidFill>
                  <a:schemeClr val="dk1"/>
                </a:solidFill>
                <a:latin typeface="Calibri"/>
                <a:ea typeface="Calibri"/>
                <a:cs typeface="Calibri"/>
                <a:sym typeface="Calibri"/>
              </a:rPr>
              <a:t>Si bien en "Inicio" o "parada" es inferior a 0, se trata como si se tratara de 0.</a:t>
            </a:r>
          </a:p>
          <a:p>
            <a:pPr indent="0" lvl="0" marL="0" marR="0" rtl="0" algn="l">
              <a:lnSpc>
                <a:spcPct val="100000"/>
              </a:lnSpc>
              <a:spcBef>
                <a:spcPts val="800"/>
              </a:spcBef>
              <a:spcAft>
                <a:spcPts val="0"/>
              </a:spcAft>
              <a:buClr>
                <a:schemeClr val="dk1"/>
              </a:buClr>
              <a:buSzPct val="25000"/>
              <a:buFont typeface="Arial"/>
              <a:buNone/>
            </a:pPr>
            <a:r>
              <a:rPr b="1" baseline="0" i="0" lang="es-CR" sz="2100" u="none" cap="none" strike="noStrike">
                <a:solidFill>
                  <a:schemeClr val="dk1"/>
                </a:solidFill>
                <a:latin typeface="Calibri"/>
                <a:ea typeface="Calibri"/>
                <a:cs typeface="Calibri"/>
                <a:sym typeface="Calibri"/>
              </a:rPr>
              <a:t>Nota: </a:t>
            </a:r>
            <a:r>
              <a:rPr b="0" baseline="0" i="0" lang="es-CR" sz="2100" u="none" cap="none" strike="noStrike">
                <a:solidFill>
                  <a:schemeClr val="dk1"/>
                </a:solidFill>
                <a:latin typeface="Calibri"/>
                <a:ea typeface="Calibri"/>
                <a:cs typeface="Calibri"/>
                <a:sym typeface="Calibri"/>
              </a:rPr>
              <a:t>El método substring () no modifica la cadena original.</a:t>
            </a:r>
          </a:p>
          <a:p>
            <a:pPr indent="0" lvl="0" marL="0" marR="0" rtl="0" algn="l">
              <a:lnSpc>
                <a:spcPct val="100000"/>
              </a:lnSpc>
              <a:spcBef>
                <a:spcPts val="900"/>
              </a:spcBef>
              <a:spcAft>
                <a:spcPts val="0"/>
              </a:spcAft>
              <a:buClr>
                <a:schemeClr val="dk1"/>
              </a:buClr>
              <a:buSzPct val="25000"/>
              <a:buFont typeface="Arial"/>
              <a:buNone/>
            </a:pPr>
            <a:r>
              <a:rPr b="1" baseline="0" i="0" lang="es-CR" sz="2100" u="none" cap="none" strike="noStrike">
                <a:solidFill>
                  <a:srgbClr val="C58C00"/>
                </a:solidFill>
                <a:latin typeface="Calibri"/>
                <a:ea typeface="Calibri"/>
                <a:cs typeface="Calibri"/>
                <a:sym typeface="Calibri"/>
              </a:rPr>
              <a:t>Ejemplo:  </a:t>
            </a:r>
            <a:r>
              <a:rPr b="0" baseline="0" i="0" lang="es-CR" sz="2100" u="none" cap="none" strike="noStrike">
                <a:solidFill>
                  <a:schemeClr val="dk1"/>
                </a:solidFill>
                <a:latin typeface="Calibri"/>
                <a:ea typeface="Calibri"/>
                <a:cs typeface="Calibri"/>
                <a:sym typeface="Calibri"/>
              </a:rPr>
              <a:t>Extrae caracteres de una cadena:</a:t>
            </a:r>
          </a:p>
          <a:p>
            <a:pPr indent="0" lvl="0" marL="0" marR="0" rtl="0" algn="l">
              <a:lnSpc>
                <a:spcPct val="100000"/>
              </a:lnSpc>
              <a:spcBef>
                <a:spcPts val="800"/>
              </a:spcBef>
              <a:buClr>
                <a:schemeClr val="dk1"/>
              </a:buClr>
              <a:buSzPct val="25000"/>
              <a:buFont typeface="Arial"/>
              <a:buNone/>
            </a:pPr>
            <a:r>
              <a:rPr b="0" baseline="0" i="0" lang="es-CR" sz="2100" u="none" cap="none" strike="noStrike">
                <a:solidFill>
                  <a:srgbClr val="A52A2A"/>
                </a:solidFill>
                <a:latin typeface="Calibri"/>
                <a:ea typeface="Calibri"/>
                <a:cs typeface="Calibri"/>
                <a:sym typeface="Calibri"/>
              </a:rPr>
              <a:t>var</a:t>
            </a:r>
            <a:r>
              <a:rPr b="0" baseline="0" i="0" lang="es-CR" sz="2100" u="none" cap="none" strike="noStrike">
                <a:solidFill>
                  <a:schemeClr val="dk1"/>
                </a:solidFill>
                <a:latin typeface="Calibri"/>
                <a:ea typeface="Calibri"/>
                <a:cs typeface="Calibri"/>
                <a:sym typeface="Calibri"/>
              </a:rPr>
              <a:t> str = </a:t>
            </a:r>
            <a:r>
              <a:rPr b="0" baseline="0" i="0" lang="es-CR" sz="2100" u="none" cap="none" strike="noStrike">
                <a:solidFill>
                  <a:srgbClr val="0000CD"/>
                </a:solidFill>
                <a:latin typeface="Calibri"/>
                <a:ea typeface="Calibri"/>
                <a:cs typeface="Calibri"/>
                <a:sym typeface="Calibri"/>
              </a:rPr>
              <a:t>"Hello world!"</a:t>
            </a:r>
            <a:r>
              <a:rPr b="0" baseline="0" i="0" lang="es-CR" sz="2100" u="none" cap="none" strike="noStrike">
                <a:solidFill>
                  <a:schemeClr val="dk1"/>
                </a:solidFill>
                <a:latin typeface="Calibri"/>
                <a:ea typeface="Calibri"/>
                <a:cs typeface="Calibri"/>
                <a:sym typeface="Calibri"/>
              </a:rPr>
              <a:t>;</a:t>
            </a:r>
          </a:p>
          <a:p>
            <a:pPr indent="0" lvl="0" marL="0" marR="0" rtl="0" algn="l">
              <a:lnSpc>
                <a:spcPct val="100000"/>
              </a:lnSpc>
              <a:spcBef>
                <a:spcPts val="0"/>
              </a:spcBef>
              <a:buClr>
                <a:schemeClr val="dk1"/>
              </a:buClr>
              <a:buSzPct val="25000"/>
              <a:buFont typeface="Arial"/>
              <a:buNone/>
            </a:pPr>
            <a:r>
              <a:rPr b="0" baseline="0" i="0" lang="es-CR" sz="2100" u="none" cap="none" strike="noStrike">
                <a:solidFill>
                  <a:srgbClr val="A52A2A"/>
                </a:solidFill>
                <a:latin typeface="Calibri"/>
                <a:ea typeface="Calibri"/>
                <a:cs typeface="Calibri"/>
                <a:sym typeface="Calibri"/>
              </a:rPr>
              <a:t>var</a:t>
            </a:r>
            <a:r>
              <a:rPr b="0" baseline="0" i="0" lang="es-CR" sz="2100" u="none" cap="none" strike="noStrike">
                <a:solidFill>
                  <a:schemeClr val="dk1"/>
                </a:solidFill>
                <a:latin typeface="Calibri"/>
                <a:ea typeface="Calibri"/>
                <a:cs typeface="Calibri"/>
                <a:sym typeface="Calibri"/>
              </a:rPr>
              <a:t> res = str.substring(</a:t>
            </a:r>
            <a:r>
              <a:rPr b="0" baseline="0" i="0" lang="es-CR" sz="2100" u="none" cap="none" strike="noStrike">
                <a:solidFill>
                  <a:srgbClr val="0000CD"/>
                </a:solidFill>
                <a:latin typeface="Calibri"/>
                <a:ea typeface="Calibri"/>
                <a:cs typeface="Calibri"/>
                <a:sym typeface="Calibri"/>
              </a:rPr>
              <a:t>1</a:t>
            </a:r>
            <a:r>
              <a:rPr b="0" baseline="0" i="0" lang="es-CR" sz="2100" u="none" cap="none" strike="noStrike">
                <a:solidFill>
                  <a:schemeClr val="dk1"/>
                </a:solidFill>
                <a:latin typeface="Calibri"/>
                <a:ea typeface="Calibri"/>
                <a:cs typeface="Calibri"/>
                <a:sym typeface="Calibri"/>
              </a:rPr>
              <a:t>, </a:t>
            </a:r>
            <a:r>
              <a:rPr b="0" baseline="0" i="0" lang="es-CR" sz="2100" u="none" cap="none" strike="noStrike">
                <a:solidFill>
                  <a:srgbClr val="0000CD"/>
                </a:solidFill>
                <a:latin typeface="Calibri"/>
                <a:ea typeface="Calibri"/>
                <a:cs typeface="Calibri"/>
                <a:sym typeface="Calibri"/>
              </a:rPr>
              <a:t>4</a:t>
            </a:r>
            <a:r>
              <a:rPr b="0" baseline="0" i="0" lang="es-CR" sz="2100" u="none" cap="none" strike="noStrike">
                <a:solidFill>
                  <a:schemeClr val="dk1"/>
                </a:solidFill>
                <a:latin typeface="Calibri"/>
                <a:ea typeface="Calibri"/>
                <a:cs typeface="Calibri"/>
                <a:sym typeface="Calibri"/>
              </a:rPr>
              <a:t>);</a:t>
            </a:r>
          </a:p>
          <a:p>
            <a:pPr indent="0" lvl="0" marL="0" marR="0" rtl="0" algn="l">
              <a:lnSpc>
                <a:spcPct val="100000"/>
              </a:lnSpc>
              <a:spcBef>
                <a:spcPts val="800"/>
              </a:spcBef>
              <a:spcAft>
                <a:spcPts val="0"/>
              </a:spcAft>
              <a:buClr>
                <a:schemeClr val="dk1"/>
              </a:buClr>
              <a:buSzPct val="25000"/>
              <a:buFont typeface="Arial"/>
              <a:buNone/>
            </a:pPr>
            <a:r>
              <a:rPr b="0" baseline="0" i="0" lang="es-CR" sz="2100" u="none" cap="none" strike="noStrike">
                <a:solidFill>
                  <a:schemeClr val="dk1"/>
                </a:solidFill>
                <a:latin typeface="Calibri"/>
                <a:ea typeface="Calibri"/>
                <a:cs typeface="Calibri"/>
                <a:sym typeface="Calibri"/>
              </a:rPr>
              <a:t>El resultado de </a:t>
            </a:r>
            <a:r>
              <a:rPr b="0" baseline="0" i="1" lang="es-CR" sz="2100" u="none" cap="none" strike="noStrike">
                <a:solidFill>
                  <a:schemeClr val="dk1"/>
                </a:solidFill>
                <a:latin typeface="Calibri"/>
                <a:ea typeface="Calibri"/>
                <a:cs typeface="Calibri"/>
                <a:sym typeface="Calibri"/>
              </a:rPr>
              <a:t>res</a:t>
            </a:r>
            <a:r>
              <a:rPr b="0" baseline="0" i="0" lang="es-CR" sz="2100" u="none" cap="none" strike="noStrike">
                <a:solidFill>
                  <a:schemeClr val="dk1"/>
                </a:solidFill>
                <a:latin typeface="Calibri"/>
                <a:ea typeface="Calibri"/>
                <a:cs typeface="Calibri"/>
                <a:sym typeface="Calibri"/>
              </a:rPr>
              <a:t> será:ell</a:t>
            </a:r>
          </a:p>
          <a:p>
            <a:pPr indent="-289560" lvl="0" marL="365760" marR="0" rtl="0" algn="l">
              <a:lnSpc>
                <a:spcPct val="100000"/>
              </a:lnSpc>
              <a:spcBef>
                <a:spcPts val="80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454" name="Shape 454"/>
          <p:cNvSpPr txBox="1"/>
          <p:nvPr/>
        </p:nvSpPr>
        <p:spPr>
          <a:xfrm>
            <a:off x="1115616" y="260647"/>
            <a:ext cx="7632848" cy="80021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string.substring(start,end):</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idx="1" type="body"/>
          </p:nvPr>
        </p:nvSpPr>
        <p:spPr>
          <a:xfrm>
            <a:off x="971600" y="1268759"/>
            <a:ext cx="7715199" cy="4857539"/>
          </a:xfrm>
          <a:prstGeom prst="rect">
            <a:avLst/>
          </a:prstGeom>
          <a:noFill/>
          <a:ln>
            <a:noFill/>
          </a:ln>
        </p:spPr>
        <p:txBody>
          <a:bodyPr anchorCtr="0" anchor="t" bIns="91425" lIns="91425" rIns="91425" tIns="91425">
            <a:noAutofit/>
          </a:bodyPr>
          <a:lstStyle/>
          <a:p>
            <a:pPr indent="0" lvl="0" marL="0" marR="0" rtl="0" algn="l">
              <a:lnSpc>
                <a:spcPct val="136363"/>
              </a:lnSpc>
              <a:spcBef>
                <a:spcPts val="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método fromCharCode () convierte valores Unicode en caracteres.</a:t>
            </a:r>
          </a:p>
          <a:p>
            <a:pPr indent="0" lvl="0" marL="0" marR="0" rtl="0" algn="l">
              <a:lnSpc>
                <a:spcPct val="136363"/>
              </a:lnSpc>
              <a:spcBef>
                <a:spcPts val="800"/>
              </a:spcBef>
              <a:spcAft>
                <a:spcPts val="0"/>
              </a:spcAft>
              <a:buClr>
                <a:schemeClr val="dk1"/>
              </a:buClr>
              <a:buSzPct val="25000"/>
              <a:buFont typeface="Arial"/>
              <a:buNone/>
            </a:pPr>
            <a:r>
              <a:rPr b="1" baseline="0" i="0" lang="es-CR" sz="2400" u="none" cap="none" strike="noStrike">
                <a:solidFill>
                  <a:schemeClr val="dk1"/>
                </a:solidFill>
                <a:latin typeface="Calibri"/>
                <a:ea typeface="Calibri"/>
                <a:cs typeface="Calibri"/>
                <a:sym typeface="Calibri"/>
              </a:rPr>
              <a:t>Nota: </a:t>
            </a:r>
            <a:r>
              <a:rPr b="0" baseline="0" i="0" lang="es-CR" sz="2400" u="none" cap="none" strike="noStrike">
                <a:solidFill>
                  <a:schemeClr val="dk1"/>
                </a:solidFill>
                <a:latin typeface="Calibri"/>
                <a:ea typeface="Calibri"/>
                <a:cs typeface="Calibri"/>
                <a:sym typeface="Calibri"/>
              </a:rPr>
              <a:t>Este es un método estático del objeto String, y la sintaxis es siempre String.fromCharCode ().</a:t>
            </a:r>
          </a:p>
          <a:p>
            <a:pPr indent="0" lvl="0" marL="0" marR="0" rtl="0" algn="l">
              <a:lnSpc>
                <a:spcPct val="110000"/>
              </a:lnSpc>
              <a:spcBef>
                <a:spcPts val="900"/>
              </a:spcBef>
              <a:spcAft>
                <a:spcPts val="0"/>
              </a:spcAft>
              <a:buClr>
                <a:schemeClr val="dk1"/>
              </a:buClr>
              <a:buSzPct val="25000"/>
              <a:buFont typeface="Arial"/>
              <a:buNone/>
            </a:pPr>
            <a:r>
              <a:rPr b="1" baseline="0" i="0" lang="es-CR" sz="2400" u="none" cap="none" strike="noStrike">
                <a:solidFill>
                  <a:srgbClr val="C58C00"/>
                </a:solidFill>
                <a:latin typeface="Calibri"/>
                <a:ea typeface="Calibri"/>
                <a:cs typeface="Calibri"/>
                <a:sym typeface="Calibri"/>
              </a:rPr>
              <a:t>Ejemplo:</a:t>
            </a:r>
          </a:p>
          <a:p>
            <a:pPr indent="0" lvl="0" marL="0" marR="0" rtl="0" algn="l">
              <a:lnSpc>
                <a:spcPct val="110000"/>
              </a:lnSpc>
              <a:spcBef>
                <a:spcPts val="9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Convertir un número Unicode en un personaje:</a:t>
            </a:r>
          </a:p>
          <a:p>
            <a:pPr indent="0" lvl="0" marL="0" marR="0" rtl="0" algn="l">
              <a:lnSpc>
                <a:spcPct val="109772"/>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var res = String.fromCharCode(65);</a:t>
            </a:r>
          </a:p>
          <a:p>
            <a:pPr indent="0" lvl="0" marL="0" marR="0" rtl="0" algn="l">
              <a:lnSpc>
                <a:spcPct val="109772"/>
              </a:lnSpc>
              <a:spcBef>
                <a:spcPts val="800"/>
              </a:spcBef>
              <a:spcAft>
                <a:spcPts val="0"/>
              </a:spcAft>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El resultado de </a:t>
            </a:r>
            <a:r>
              <a:rPr b="0" baseline="0" i="1" lang="es-CR" sz="2400" u="none" cap="none" strike="noStrike">
                <a:solidFill>
                  <a:schemeClr val="dk1"/>
                </a:solidFill>
                <a:latin typeface="Calibri"/>
                <a:ea typeface="Calibri"/>
                <a:cs typeface="Calibri"/>
                <a:sym typeface="Calibri"/>
              </a:rPr>
              <a:t>res</a:t>
            </a:r>
            <a:r>
              <a:rPr b="0" baseline="0" i="0" lang="es-CR" sz="2400" u="none" cap="none" strike="noStrike">
                <a:solidFill>
                  <a:schemeClr val="dk1"/>
                </a:solidFill>
                <a:latin typeface="Calibri"/>
                <a:ea typeface="Calibri"/>
                <a:cs typeface="Calibri"/>
                <a:sym typeface="Calibri"/>
              </a:rPr>
              <a:t> será:</a:t>
            </a:r>
          </a:p>
          <a:p>
            <a:pPr indent="0" lvl="0" marL="0" marR="0" rtl="0" algn="l">
              <a:lnSpc>
                <a:spcPct val="109772"/>
              </a:lnSpc>
              <a:spcBef>
                <a:spcPts val="800"/>
              </a:spcBef>
              <a:buClr>
                <a:schemeClr val="dk1"/>
              </a:buClr>
              <a:buSzPct val="25000"/>
              <a:buFont typeface="Arial"/>
              <a:buNone/>
            </a:pPr>
            <a:r>
              <a:rPr b="0" baseline="0" i="0" lang="es-CR" sz="2400" u="none" cap="none" strike="noStrike">
                <a:solidFill>
                  <a:schemeClr val="dk1"/>
                </a:solidFill>
                <a:latin typeface="Calibri"/>
                <a:ea typeface="Calibri"/>
                <a:cs typeface="Calibri"/>
                <a:sym typeface="Calibri"/>
              </a:rPr>
              <a:t>A</a:t>
            </a: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
        <p:nvSpPr>
          <p:cNvPr id="460" name="Shape 460"/>
          <p:cNvSpPr txBox="1"/>
          <p:nvPr/>
        </p:nvSpPr>
        <p:spPr>
          <a:xfrm>
            <a:off x="1043608" y="476672"/>
            <a:ext cx="7776864"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03203"/>
              </a:buClr>
              <a:buSzPct val="25000"/>
              <a:buFont typeface="Calibri"/>
              <a:buNone/>
            </a:pPr>
            <a:r>
              <a:rPr b="1" baseline="0" i="0" lang="es-CR" sz="3200" u="none" cap="none" strike="noStrike">
                <a:solidFill>
                  <a:srgbClr val="703203"/>
                </a:solidFill>
                <a:latin typeface="Calibri"/>
                <a:ea typeface="Calibri"/>
                <a:cs typeface="Calibri"/>
                <a:sym typeface="Calibri"/>
              </a:rPr>
              <a:t>String.fromCharCode(char…):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971600" y="1124744"/>
            <a:ext cx="8172399" cy="56754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buClr>
                <a:schemeClr val="accent1"/>
              </a:buClr>
              <a:buSzPct val="25000"/>
              <a:buFont typeface="Noto Symbol"/>
              <a:buNone/>
            </a:pPr>
            <a:r>
              <a:rPr b="1" baseline="0" i="0" lang="es-CR" sz="2400" u="none" cap="none" strike="noStrike">
                <a:solidFill>
                  <a:srgbClr val="703203"/>
                </a:solidFill>
                <a:latin typeface="Arial"/>
                <a:ea typeface="Arial"/>
                <a:cs typeface="Arial"/>
                <a:sym typeface="Arial"/>
              </a:rPr>
              <a:t>Método: </a:t>
            </a:r>
            <a:r>
              <a:rPr b="0" baseline="0" i="0" lang="es-CR" sz="2400" u="none" cap="none" strike="noStrike">
                <a:solidFill>
                  <a:schemeClr val="dk1"/>
                </a:solidFill>
                <a:latin typeface="Calibri"/>
                <a:ea typeface="Calibri"/>
                <a:cs typeface="Calibri"/>
                <a:sym typeface="Calibri"/>
              </a:rPr>
              <a:t>Es lo que el objeto puede hacer, puede producir cambios en las propiedades del objeto.</a:t>
            </a:r>
          </a:p>
          <a:p>
            <a:pPr indent="-10159" lvl="0" marL="36576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1" baseline="0" i="0" lang="es-CR" sz="2400" u="none" cap="none" strike="noStrike">
                <a:solidFill>
                  <a:srgbClr val="703203"/>
                </a:solidFill>
                <a:latin typeface="Arial"/>
                <a:ea typeface="Arial"/>
                <a:cs typeface="Arial"/>
                <a:sym typeface="Arial"/>
              </a:rPr>
              <a:t>Atributos: </a:t>
            </a:r>
            <a:r>
              <a:rPr b="0" baseline="0" i="0" lang="es-CR" sz="2400" u="none" cap="none" strike="noStrike">
                <a:solidFill>
                  <a:schemeClr val="dk1"/>
                </a:solidFill>
                <a:latin typeface="Calibri"/>
                <a:ea typeface="Calibri"/>
                <a:cs typeface="Calibri"/>
                <a:sym typeface="Calibri"/>
              </a:rPr>
              <a:t>Características de una clase.</a:t>
            </a:r>
          </a:p>
          <a:p>
            <a:pPr indent="0" lvl="0" marL="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1" baseline="0" i="0" lang="es-CR" sz="2400" u="none" cap="none" strike="noStrike">
                <a:solidFill>
                  <a:srgbClr val="703203"/>
                </a:solidFill>
                <a:latin typeface="Arial"/>
                <a:ea typeface="Arial"/>
                <a:cs typeface="Arial"/>
                <a:sym typeface="Arial"/>
              </a:rPr>
              <a:t>Constructor:</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Es una función cuya misión es inicializar un objeto de una clase.</a:t>
            </a:r>
          </a:p>
          <a:p>
            <a:pPr indent="0" lvl="0" marL="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Font typeface="Noto Symbol"/>
              <a:buNone/>
            </a:pPr>
            <a:r>
              <a:t/>
            </a:r>
            <a:endParaRPr b="1"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SzPct val="25000"/>
              <a:buFont typeface="Noto Symbol"/>
              <a:buNone/>
            </a:pPr>
            <a:r>
              <a:rPr b="1" baseline="0" i="0" lang="es-CR" sz="2400" u="none" cap="none" strike="noStrike">
                <a:solidFill>
                  <a:srgbClr val="703203"/>
                </a:solidFill>
                <a:latin typeface="Arial"/>
                <a:ea typeface="Arial"/>
                <a:cs typeface="Arial"/>
                <a:sym typeface="Arial"/>
              </a:rPr>
              <a:t>Evento:</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Es un suceso, la reacción que genera un objeto.</a:t>
            </a:r>
          </a:p>
          <a:p>
            <a:pPr indent="0" lvl="0" marL="0" marR="0" rtl="0" algn="l">
              <a:lnSpc>
                <a:spcPct val="100000"/>
              </a:lnSpc>
              <a:spcBef>
                <a:spcPts val="0"/>
              </a:spcBef>
              <a:buClr>
                <a:schemeClr val="accent1"/>
              </a:buClr>
              <a:buFont typeface="Noto Symbol"/>
              <a:buNone/>
            </a:pPr>
            <a:r>
              <a:t/>
            </a:r>
            <a:endParaRPr b="0" baseline="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libri"/>
              <a:ea typeface="Calibri"/>
              <a:cs typeface="Calibri"/>
              <a:sym typeface="Calibri"/>
            </a:endParaRPr>
          </a:p>
          <a:p>
            <a:pPr indent="-10159"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libri"/>
              <a:ea typeface="Calibri"/>
              <a:cs typeface="Calibri"/>
              <a:sym typeface="Calibri"/>
            </a:endParaRPr>
          </a:p>
          <a:p>
            <a:pPr indent="-10159" lvl="0" marL="365760" marR="0" rtl="0" algn="l">
              <a:lnSpc>
                <a:spcPct val="100000"/>
              </a:lnSpc>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0159" lvl="0" marL="365760" marR="0" rtl="0" algn="l">
              <a:lnSpc>
                <a:spcPct val="10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289560" lvl="0" marL="365760" marR="0" rtl="0" algn="l">
              <a:lnSpc>
                <a:spcPct val="100000"/>
              </a:lnSpc>
              <a:spcBef>
                <a:spcPts val="0"/>
              </a:spcBef>
              <a:buClr>
                <a:schemeClr val="accent1"/>
              </a:buClr>
              <a:buFont typeface="Noto Symbol"/>
              <a:buNone/>
            </a:pPr>
            <a:r>
              <a:t/>
            </a:r>
            <a:endParaRPr b="0" baseline="0" i="0" sz="3200" u="none" cap="none" strike="noStrike">
              <a:solidFill>
                <a:schemeClr val="dk1"/>
              </a:solidFill>
              <a:latin typeface="Cabin"/>
              <a:ea typeface="Cabin"/>
              <a:cs typeface="Cabin"/>
              <a:sym typeface="Cabin"/>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0" y="274650"/>
            <a:ext cx="9143998" cy="1143000"/>
          </a:xfrm>
          <a:prstGeom prst="rect">
            <a:avLst/>
          </a:prstGeom>
          <a:noFill/>
          <a:ln>
            <a:noFill/>
          </a:ln>
        </p:spPr>
        <p:txBody>
          <a:bodyPr anchorCtr="0" anchor="ctr" bIns="91425" lIns="91425" rIns="91425" tIns="91425">
            <a:noAutofit/>
          </a:bodyPr>
          <a:lstStyle/>
          <a:p>
            <a:pPr indent="0" lvl="0" marL="0" marR="0" rtl="0" algn="ctr">
              <a:spcBef>
                <a:spcPts val="0"/>
              </a:spcBef>
              <a:buClr>
                <a:srgbClr val="562214"/>
              </a:buClr>
              <a:buSzPct val="25000"/>
              <a:buFont typeface="Calibri"/>
              <a:buNone/>
            </a:pPr>
            <a:r>
              <a:rPr b="0" baseline="0" i="1" lang="es-CR" sz="3600" u="none" cap="none" strike="noStrike">
                <a:solidFill>
                  <a:srgbClr val="562214"/>
                </a:solidFill>
                <a:latin typeface="Calibri"/>
                <a:ea typeface="Calibri"/>
                <a:cs typeface="Calibri"/>
                <a:sym typeface="Calibri"/>
              </a:rPr>
              <a:t>Definiciones de </a:t>
            </a:r>
            <a:r>
              <a:rPr i="1" lang="es-CR" sz="3600">
                <a:solidFill>
                  <a:srgbClr val="562214"/>
                </a:solidFill>
                <a:latin typeface="Calibri"/>
                <a:ea typeface="Calibri"/>
                <a:cs typeface="Calibri"/>
                <a:sym typeface="Calibri"/>
              </a:rPr>
              <a:t>instrucciones</a:t>
            </a:r>
          </a:p>
        </p:txBody>
      </p:sp>
      <p:sp>
        <p:nvSpPr>
          <p:cNvPr id="138" name="Shape 138"/>
          <p:cNvSpPr txBox="1"/>
          <p:nvPr>
            <p:ph idx="1" type="body"/>
          </p:nvPr>
        </p:nvSpPr>
        <p:spPr>
          <a:xfrm>
            <a:off x="611560" y="1484783"/>
            <a:ext cx="8532440" cy="5040559"/>
          </a:xfrm>
          <a:prstGeom prst="rect">
            <a:avLst/>
          </a:prstGeom>
          <a:noFill/>
          <a:ln>
            <a:noFill/>
          </a:ln>
        </p:spPr>
        <p:txBody>
          <a:bodyPr anchorCtr="0" anchor="t" bIns="91425" lIns="91425" rIns="91425" tIns="91425">
            <a:noAutofit/>
          </a:bodyPr>
          <a:lstStyle/>
          <a:p>
            <a:pPr indent="-10159" lvl="0" marL="365760" marR="0" rtl="0" algn="l">
              <a:lnSpc>
                <a:spcPct val="100000"/>
              </a:lnSpc>
              <a:spcBef>
                <a:spcPts val="0"/>
              </a:spcBef>
              <a:buClr>
                <a:schemeClr val="accent1"/>
              </a:buClr>
              <a:buSzPct val="25000"/>
              <a:buFont typeface="Noto Symbol"/>
              <a:buNone/>
            </a:pPr>
            <a:r>
              <a:rPr b="1" baseline="0" i="0" lang="es-CR" sz="2400" u="none" cap="none" strike="noStrike">
                <a:solidFill>
                  <a:srgbClr val="703203"/>
                </a:solidFill>
                <a:latin typeface="Arial"/>
                <a:ea typeface="Arial"/>
                <a:cs typeface="Arial"/>
                <a:sym typeface="Arial"/>
              </a:rPr>
              <a:t>Alert</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Es una función que se muestra en forma de ventana al usuario para dar un aviso. </a:t>
            </a:r>
          </a:p>
          <a:p>
            <a:pPr indent="-10159" lvl="0" marL="365760" marR="0" rtl="0" algn="l">
              <a:lnSpc>
                <a:spcPct val="100000"/>
              </a:lnSpc>
              <a:spcBef>
                <a:spcPts val="0"/>
              </a:spcBef>
              <a:buClr>
                <a:schemeClr val="dk1"/>
              </a:buClr>
              <a:buFont typeface="Arial"/>
              <a:buNone/>
            </a:pPr>
            <a:r>
              <a:t/>
            </a:r>
            <a:endParaRPr b="1" baseline="0" i="0" sz="2400" u="none" cap="none" strike="noStrike">
              <a:solidFill>
                <a:srgbClr val="703203"/>
              </a:solidFill>
              <a:latin typeface="Arial"/>
              <a:ea typeface="Arial"/>
              <a:cs typeface="Arial"/>
              <a:sym typeface="Arial"/>
            </a:endParaRPr>
          </a:p>
          <a:p>
            <a:pPr indent="-10159" lvl="0" marL="36576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Prompt</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Al igual que el alert se muestra en forma de ventana, pero permite al usuario ingresar información.</a:t>
            </a:r>
          </a:p>
          <a:p>
            <a:pPr indent="-10159" lvl="0" marL="365760" marR="0" rtl="0" algn="l">
              <a:lnSpc>
                <a:spcPct val="100000"/>
              </a:lnSpc>
              <a:spcBef>
                <a:spcPts val="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10159" lvl="0" marL="36576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Eval(): </a:t>
            </a:r>
            <a:r>
              <a:rPr b="0" baseline="0" i="0" lang="es-CR" sz="2400" u="none" cap="none" strike="noStrike">
                <a:solidFill>
                  <a:schemeClr val="dk1"/>
                </a:solidFill>
                <a:latin typeface="Calibri"/>
                <a:ea typeface="Calibri"/>
                <a:cs typeface="Calibri"/>
                <a:sym typeface="Calibri"/>
              </a:rPr>
              <a:t>Es utilizada para evaluar una cadena de código.</a:t>
            </a:r>
          </a:p>
          <a:p>
            <a:pPr indent="-10159" lvl="0" marL="365760" marR="0" rtl="0" algn="l">
              <a:lnSpc>
                <a:spcPct val="10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10159" lvl="0" marL="36576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ToUppercase</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Este método convierte una cadena de string a mayúsculas.</a:t>
            </a:r>
          </a:p>
          <a:p>
            <a:pPr indent="-10159" lvl="0" marL="365760" marR="0" rtl="0" algn="l">
              <a:lnSpc>
                <a:spcPct val="10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10159" lvl="0" marL="36576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ToLowercase: </a:t>
            </a:r>
            <a:r>
              <a:rPr b="0" baseline="0" i="0" lang="es-CR" sz="2400" u="none" cap="none" strike="noStrike">
                <a:solidFill>
                  <a:schemeClr val="dk1"/>
                </a:solidFill>
                <a:latin typeface="Calibri"/>
                <a:ea typeface="Calibri"/>
                <a:cs typeface="Calibri"/>
                <a:sym typeface="Calibri"/>
              </a:rPr>
              <a:t>Este método se utiliza para convertir una cadena de string a mayúsculas.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1043608" y="548679"/>
            <a:ext cx="7643192" cy="612068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&lt;noscript&gt;</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Esta etiqueta solo se mostrara al usuario cuando este no tiene soporte javaScript.</a:t>
            </a:r>
          </a:p>
          <a:p>
            <a:pPr indent="-342900" lvl="0" marL="342900" marR="0" rtl="0" algn="l">
              <a:lnSpc>
                <a:spcPct val="10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9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Window.onunload:</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El evento onunload ocurre una vez al perfil ha descargado (o la ventana del navegador se ha cerrado). Se produce cuando el usuario se desplaza fuera de la página (haciendo clic en un enlace, envía un formulario, cierre la ventana del navegador, etc.).</a:t>
            </a:r>
          </a:p>
          <a:p>
            <a:pPr indent="-342900" lvl="0" marL="342900" marR="0" rtl="0" algn="l">
              <a:lnSpc>
                <a:spcPct val="100000"/>
              </a:lnSpc>
              <a:spcBef>
                <a:spcPts val="59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9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Undefined:</a:t>
            </a:r>
            <a:r>
              <a:rPr b="0" baseline="0" i="0" lang="es-CR" sz="2400" u="none" cap="none" strike="noStrike">
                <a:solidFill>
                  <a:srgbClr val="703203"/>
                </a:solidFill>
                <a:latin typeface="Arial"/>
                <a:ea typeface="Arial"/>
                <a:cs typeface="Arial"/>
                <a:sym typeface="Arial"/>
              </a:rPr>
              <a:t> </a:t>
            </a:r>
            <a:r>
              <a:rPr b="0" baseline="0" i="0" lang="es-CR" sz="2400" u="none" cap="none" strike="noStrike">
                <a:solidFill>
                  <a:schemeClr val="dk1"/>
                </a:solidFill>
                <a:latin typeface="Calibri"/>
                <a:ea typeface="Calibri"/>
                <a:cs typeface="Calibri"/>
                <a:sym typeface="Calibri"/>
              </a:rPr>
              <a:t>Es cuando se declara la variable pero sin valor.</a:t>
            </a:r>
          </a:p>
          <a:p>
            <a:pPr indent="-342900" lvl="0" marL="342900" marR="0" rtl="0" algn="l">
              <a:lnSpc>
                <a:spcPct val="100000"/>
              </a:lnSpc>
              <a:spcBef>
                <a:spcPts val="590"/>
              </a:spcBef>
              <a:buClr>
                <a:schemeClr val="dk1"/>
              </a:buClr>
              <a:buFont typeface="Arial"/>
              <a:buNone/>
            </a:pPr>
            <a:r>
              <a:t/>
            </a:r>
            <a:endParaRPr b="1" baseline="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90"/>
              </a:spcBef>
              <a:buClr>
                <a:schemeClr val="dk1"/>
              </a:buClr>
              <a:buSzPct val="25000"/>
              <a:buFont typeface="Arial"/>
              <a:buNone/>
            </a:pPr>
            <a:r>
              <a:rPr b="1" baseline="0" i="0" lang="es-CR" sz="2400" u="none" cap="none" strike="noStrike">
                <a:solidFill>
                  <a:srgbClr val="703203"/>
                </a:solidFill>
                <a:latin typeface="Arial"/>
                <a:ea typeface="Arial"/>
                <a:cs typeface="Arial"/>
                <a:sym typeface="Arial"/>
              </a:rPr>
              <a:t>Null: </a:t>
            </a:r>
            <a:r>
              <a:rPr b="0" baseline="0" i="0" lang="es-CR" sz="2400" u="none" cap="none" strike="noStrike">
                <a:solidFill>
                  <a:schemeClr val="dk1"/>
                </a:solidFill>
                <a:latin typeface="Calibri"/>
                <a:ea typeface="Calibri"/>
                <a:cs typeface="Calibri"/>
                <a:sym typeface="Calibri"/>
              </a:rPr>
              <a:t>El </a:t>
            </a:r>
            <a:r>
              <a:rPr b="1" baseline="0" i="1" lang="es-CR" sz="2400" u="none" cap="none" strike="noStrike">
                <a:solidFill>
                  <a:schemeClr val="dk1"/>
                </a:solidFill>
                <a:latin typeface="Calibri"/>
                <a:ea typeface="Calibri"/>
                <a:cs typeface="Calibri"/>
                <a:sym typeface="Calibri"/>
              </a:rPr>
              <a:t>valor nulo</a:t>
            </a:r>
            <a:r>
              <a:rPr b="0" baseline="0" i="0" lang="es-CR" sz="2400" u="none" cap="none" strike="noStrike">
                <a:solidFill>
                  <a:schemeClr val="dk1"/>
                </a:solidFill>
                <a:latin typeface="Calibri"/>
                <a:ea typeface="Calibri"/>
                <a:cs typeface="Calibri"/>
                <a:sym typeface="Calibri"/>
              </a:rPr>
              <a:t> es un valor simple que </a:t>
            </a:r>
            <a:br>
              <a:rPr b="0" baseline="0" i="0" lang="es-CR" sz="2400" u="none" cap="none" strike="noStrike">
                <a:solidFill>
                  <a:schemeClr val="dk1"/>
                </a:solidFill>
                <a:latin typeface="Calibri"/>
                <a:ea typeface="Calibri"/>
                <a:cs typeface="Calibri"/>
                <a:sym typeface="Calibri"/>
              </a:rPr>
            </a:br>
            <a:r>
              <a:rPr b="0" baseline="0" i="0" lang="es-CR" sz="2400" u="none" cap="none" strike="noStrike">
                <a:solidFill>
                  <a:schemeClr val="dk1"/>
                </a:solidFill>
                <a:latin typeface="Calibri"/>
                <a:ea typeface="Calibri"/>
                <a:cs typeface="Calibri"/>
                <a:sym typeface="Calibri"/>
              </a:rPr>
              <a:t>representa la referencia nula, vacía o inexistente.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