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64" r:id="rId6"/>
    <p:sldId id="259" r:id="rId7"/>
    <p:sldId id="260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BDD6C-FFBD-43D8-A238-D76E467EEF67}" type="datetimeFigureOut">
              <a:rPr lang="en-US" smtClean="0"/>
              <a:t>4/14/2020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14AE-7984-4FCF-94B0-9F07961C865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383-E256-4E61-B020-39327CE0F847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572A-579B-483A-B331-7C5E822331CF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DA4D-7649-4BA0-AB05-D54FD8B3AB9A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2ABD-6D0A-4C53-99AF-45240EAC065F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98C3-780E-4CEE-A55A-2294A97E278F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0D9-8DE6-42F8-83AA-1FCEB8D8CC5C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112-F607-4F00-94D3-50FDC8FF8838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A6DB-5B50-4627-9B4C-70720D586AF2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9BB-FB36-4D33-8D42-6F9E5B36BD30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493F-52BA-4DE9-8776-8EE511BE5516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C4B-4CCA-466B-8E9B-0FA7DEA1E2A9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7ED4-E073-4611-870E-59C730402CE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5183-C9B3-4C66-8DC5-76BCF09A0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91757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Hybrid MLP-SVM Model for Classification using Spatial-Spectrum Features on Hyper-spectral Images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410200"/>
            <a:ext cx="6400800" cy="11430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No. 10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019300"/>
            <a:ext cx="3028950" cy="281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of gradient decent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Algorithm:</a:t>
            </a:r>
          </a:p>
          <a:p>
            <a:pPr marL="0" indent="0">
              <a:buNone/>
            </a:pPr>
            <a:r>
              <a:rPr lang="en-US" sz="2400" dirty="0" smtClean="0"/>
              <a:t>     Repeat until converge </a:t>
            </a:r>
          </a:p>
          <a:p>
            <a:pPr marL="0" indent="0">
              <a:buNone/>
            </a:pPr>
            <a:r>
              <a:rPr lang="en-US" sz="2400" dirty="0" smtClean="0"/>
              <a:t>       {</a:t>
            </a:r>
          </a:p>
          <a:p>
            <a:pPr marL="0" indent="0">
              <a:buNone/>
            </a:pPr>
            <a:r>
              <a:rPr lang="en-US" sz="2400" dirty="0" smtClean="0"/>
              <a:t>           w[j]=w[j]-</a:t>
            </a:r>
            <a:r>
              <a:rPr lang="en-US" sz="2400" dirty="0" err="1" smtClean="0"/>
              <a:t>L_rate</a:t>
            </a:r>
            <a:r>
              <a:rPr lang="en-US" sz="2400" dirty="0" smtClean="0"/>
              <a:t>*derivative(J(W))</a:t>
            </a:r>
          </a:p>
          <a:p>
            <a:pPr marL="0" indent="0">
              <a:buNone/>
            </a:pPr>
            <a:r>
              <a:rPr lang="en-US" sz="2400" dirty="0" smtClean="0"/>
              <a:t>       }</a:t>
            </a:r>
          </a:p>
          <a:p>
            <a:endParaRPr lang="en-GB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657600"/>
            <a:ext cx="3889829" cy="2438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Represents the working of Gradient Descent Algorithm.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in Gradient Descent</a:t>
            </a:r>
            <a:endParaRPr lang="en-GB" dirty="0"/>
          </a:p>
        </p:txBody>
      </p:sp>
      <p:pic>
        <p:nvPicPr>
          <p:cNvPr id="4" name="Content Placeholder 6" descr="nonconvex-co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5000"/>
            <a:ext cx="59436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1828800" y="5791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Represents the Local and Global minima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nit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46089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Learning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L_rate</a:t>
            </a:r>
            <a:r>
              <a:rPr lang="en-US" sz="2800" dirty="0" smtClean="0"/>
              <a:t> is large then it may increase error instead of decreasing  as below</a:t>
            </a:r>
            <a:r>
              <a:rPr lang="en-US" sz="2800" dirty="0" smtClean="0">
                <a:sym typeface="Wingdings" panose="05000000000000000000" pitchFamily="2" charset="2"/>
              </a:rPr>
              <a:t>:Fig1.1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L_rate</a:t>
            </a:r>
            <a:r>
              <a:rPr lang="en-US" sz="2800" dirty="0" smtClean="0"/>
              <a:t>(alpha) is small then it will take long time to train a network:Fig1.2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29087B-1222-4DF2-A294-5B021E37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57601"/>
            <a:ext cx="4953000" cy="21851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Represents the how the learning rate affect the working of Gradient Descent.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nit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46089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of Under-fit and Over-fit</a:t>
            </a:r>
            <a:endParaRPr lang="en-GB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21999493-F724-47B7-A458-09F72D6D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83058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1295400" y="5867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Represents under fit, just-fit and over fit.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to Under-fit and Over-fit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1</a:t>
            </a:r>
            <a:r>
              <a:rPr lang="en-US" dirty="0" smtClean="0"/>
              <a:t>) </a:t>
            </a:r>
            <a:r>
              <a:rPr lang="en-US" dirty="0" err="1" smtClean="0"/>
              <a:t>Underfit</a:t>
            </a:r>
            <a:r>
              <a:rPr lang="en-US" dirty="0" smtClean="0"/>
              <a:t> :Increase the Number of Feature 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 smtClean="0"/>
              <a:t>) </a:t>
            </a:r>
            <a:r>
              <a:rPr lang="en-US" dirty="0" err="1" smtClean="0"/>
              <a:t>Overfit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 the number of features:</a:t>
            </a:r>
          </a:p>
          <a:p>
            <a:pPr lvl="1"/>
            <a:r>
              <a:rPr lang="en-US" dirty="0" smtClean="0"/>
              <a:t>Manually select which features to keep.</a:t>
            </a:r>
          </a:p>
          <a:p>
            <a:pPr lvl="1"/>
            <a:r>
              <a:rPr lang="en-US" dirty="0" smtClean="0"/>
              <a:t>Use a model selection algorithm (studied later in the course).</a:t>
            </a:r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 smtClean="0"/>
              <a:t>) Regularization</a:t>
            </a:r>
          </a:p>
          <a:p>
            <a:pPr lvl="1"/>
            <a:r>
              <a:rPr lang="en-US" dirty="0" smtClean="0"/>
              <a:t>Keep all the features, but reduce the magnitude of parameters </a:t>
            </a:r>
            <a:r>
              <a:rPr lang="el-GR" dirty="0" smtClean="0"/>
              <a:t> θ</a:t>
            </a:r>
            <a:endParaRPr lang="en-US" dirty="0" smtClean="0"/>
          </a:p>
          <a:p>
            <a:pPr lvl="1"/>
            <a:r>
              <a:rPr lang="en-US" dirty="0" smtClean="0"/>
              <a:t>Regularization works well when we have a lot of slightly useful features.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Y= 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X+ </a:t>
            </a:r>
            <a:r>
              <a:rPr lang="el-GR" dirty="0" smtClean="0"/>
              <a:t>θ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 </a:t>
            </a:r>
            <a:r>
              <a:rPr lang="el-GR" dirty="0" smtClean="0"/>
              <a:t>θ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J(θ)=1/(2*m)[ ∑ (H(X)-Y)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l-GR" dirty="0" smtClean="0"/>
              <a:t>λ</a:t>
            </a:r>
            <a:r>
              <a:rPr lang="en-US" dirty="0" smtClean="0"/>
              <a:t> ∑ θ</a:t>
            </a:r>
            <a:r>
              <a:rPr lang="en-US" baseline="30000" dirty="0" smtClean="0"/>
              <a:t>2 </a:t>
            </a:r>
            <a:r>
              <a:rPr lang="en-US" dirty="0" smtClean="0"/>
              <a:t>]</a:t>
            </a:r>
            <a:endParaRPr lang="en-US" baseline="30000" dirty="0" smtClean="0"/>
          </a:p>
          <a:p>
            <a:r>
              <a:rPr lang="en-US" dirty="0" smtClean="0"/>
              <a:t>θ=θ(1-</a:t>
            </a:r>
            <a:r>
              <a:rPr lang="el-GR" dirty="0" smtClean="0"/>
              <a:t>α</a:t>
            </a:r>
            <a:r>
              <a:rPr lang="en-US" dirty="0" smtClean="0"/>
              <a:t>*</a:t>
            </a:r>
            <a:r>
              <a:rPr lang="el-GR" dirty="0" smtClean="0"/>
              <a:t>λ</a:t>
            </a:r>
            <a:r>
              <a:rPr lang="en-US" dirty="0" smtClean="0"/>
              <a:t>/m)-</a:t>
            </a:r>
            <a:r>
              <a:rPr lang="el-GR" dirty="0" smtClean="0"/>
              <a:t> α</a:t>
            </a:r>
            <a:r>
              <a:rPr lang="en-US" dirty="0" smtClean="0"/>
              <a:t>/m∑(H(x)-Y)*X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dirty="0" smtClean="0"/>
              <a:t>  is very large then -&gt; θ*very small value -&gt; θ &gt;0 </a:t>
            </a:r>
          </a:p>
          <a:p>
            <a:r>
              <a:rPr lang="en-US" dirty="0" smtClean="0"/>
              <a:t>Hence ,Y=</a:t>
            </a:r>
            <a:r>
              <a:rPr lang="el-GR" dirty="0" smtClean="0"/>
              <a:t> θ</a:t>
            </a:r>
            <a:r>
              <a:rPr lang="en-US" baseline="-25000" dirty="0" smtClean="0"/>
              <a:t>0</a:t>
            </a:r>
            <a:r>
              <a:rPr lang="en-US" dirty="0" smtClean="0"/>
              <a:t>  because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=0 approx. and remaining </a:t>
            </a:r>
            <a:r>
              <a:rPr lang="el-GR" dirty="0" smtClean="0"/>
              <a:t>θ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dirty="0" smtClean="0"/>
              <a:t> is very small or 0 then Problem of regularization is remain unsolved because it </a:t>
            </a:r>
            <a:r>
              <a:rPr lang="en-US" dirty="0" err="1" smtClean="0"/>
              <a:t>donot</a:t>
            </a:r>
            <a:r>
              <a:rPr lang="en-US" dirty="0" smtClean="0"/>
              <a:t> reduce high degree polynomial which cause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Hence we have to take Intermediate value of </a:t>
            </a:r>
            <a:r>
              <a:rPr lang="el-GR" dirty="0" smtClean="0"/>
              <a:t>λ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the proposed model, we worked on hybridization of MLP-SVM. We used three hidden layers with neurons as 500, 350 and 250 respectively. Output of final hidden layer is used as input to the SVM for classification into different classes.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hangingPunct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B.  S., &amp;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Kothyari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B. P. (2001). Land-cover change analysis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Garur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Ganga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watershed using GIS/remote sensing technique. Journal of the Indian Society of Remote Sensing, 29(3), 137-1414.</a:t>
            </a:r>
          </a:p>
          <a:p>
            <a:pPr algn="just" hangingPunct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Müller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Kuemmerle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T.,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Rusu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M.,  &amp; Griffiths, P.  (2009).  Lost in  transition: determinants of  post-socialist cropland abandonment in Romania. Journal of Land Use Science, 4(1-2), 109-129.</a:t>
            </a:r>
          </a:p>
          <a:p>
            <a:pPr algn="just" hangingPunct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Prakasam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C. (2010). Land use and land cover change detection through remote sensing approach: A case study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Kodaikanal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taluk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Tamil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nadu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International journal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Geomatics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Geosciences, 1(2), 150.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pic>
        <p:nvPicPr>
          <p:cNvPr id="4" name="Content Placeholder 4" descr="query_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52800" y="2971800"/>
            <a:ext cx="2514600" cy="2143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nit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Proposed Work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Internal Working of Machine Learning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Remote sensing alludes to the process of acquisition of valuable information about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distant.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 plays an important role in various fields like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mapping of used land, environmental study, forecasting the weather and weather reports, study including natural hazards and exploration of resource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Land Cover Classification is the one we are focused on in this current work.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and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proposed method, experiments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conducted on Indian Pines, U. Pavia and Salinas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class of machine learning algorithms that works by finding a (n-1)-dimensional hyper-plane that correctly classifies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MLP, it is basically a combination of different layers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stacked together i.e. the output of first layer is used as input for the second layer and so 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3000" cy="106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Patching Concept</a:t>
            </a:r>
          </a:p>
          <a:p>
            <a:r>
              <a:rPr lang="en-US" dirty="0" smtClean="0"/>
              <a:t>Band Adaptive Spectral-Spatial Features</a:t>
            </a:r>
          </a:p>
          <a:p>
            <a:r>
              <a:rPr lang="en-US" dirty="0" smtClean="0"/>
              <a:t>Hybrid Classifier MLP-SVM</a:t>
            </a:r>
          </a:p>
          <a:p>
            <a:r>
              <a:rPr lang="en-US" dirty="0" smtClean="0"/>
              <a:t>Parameter Tuning – C and Gamma in SVM</a:t>
            </a:r>
          </a:p>
          <a:p>
            <a:r>
              <a:rPr lang="en-US" dirty="0" smtClean="0"/>
              <a:t>Pixel-wise Classification</a:t>
            </a:r>
          </a:p>
          <a:p>
            <a:r>
              <a:rPr lang="en-US" dirty="0" smtClean="0"/>
              <a:t>Prediction on region without Ground Truth</a:t>
            </a:r>
          </a:p>
          <a:p>
            <a:r>
              <a:rPr lang="en-US" dirty="0" smtClean="0"/>
              <a:t>Tested proposed model on diverse dataset such as Indian Pines, U. </a:t>
            </a:r>
            <a:r>
              <a:rPr lang="en-US" dirty="0" err="1" smtClean="0"/>
              <a:t>Palvia</a:t>
            </a:r>
            <a:r>
              <a:rPr lang="en-US" dirty="0" smtClean="0"/>
              <a:t> and Salinas.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n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16002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proposed method, we worked on pixel wise classification with patch size one using hybrid classifier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MLP-SVM.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905000"/>
            <a:ext cx="8915400" cy="3886200"/>
            <a:chOff x="2292" y="3661"/>
            <a:chExt cx="6974" cy="4938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2292" y="3942"/>
              <a:ext cx="6974" cy="4657"/>
              <a:chOff x="2686" y="10350"/>
              <a:chExt cx="6734" cy="4527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2686" y="10815"/>
                <a:ext cx="6734" cy="4062"/>
                <a:chOff x="2686" y="10815"/>
                <a:chExt cx="6734" cy="4062"/>
              </a:xfrm>
            </p:grpSpPr>
            <p:sp>
              <p:nvSpPr>
                <p:cNvPr id="10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86" y="13801"/>
                  <a:ext cx="4560" cy="3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     N*N, F         500            350             250             16</a:t>
                  </a:r>
                </a:p>
              </p:txBody>
            </p:sp>
            <p:grpSp>
              <p:nvGrpSpPr>
                <p:cNvPr id="1030" name="Group 6"/>
                <p:cNvGrpSpPr>
                  <a:grpSpLocks/>
                </p:cNvGrpSpPr>
                <p:nvPr/>
              </p:nvGrpSpPr>
              <p:grpSpPr bwMode="auto">
                <a:xfrm>
                  <a:off x="2882" y="10815"/>
                  <a:ext cx="6538" cy="4062"/>
                  <a:chOff x="2882" y="10815"/>
                  <a:chExt cx="6538" cy="4062"/>
                </a:xfrm>
              </p:grpSpPr>
              <p:cxnSp>
                <p:nvCxnSpPr>
                  <p:cNvPr id="1031" name="AutoShape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765" y="11040"/>
                    <a:ext cx="348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103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882" y="10815"/>
                    <a:ext cx="6538" cy="4062"/>
                    <a:chOff x="2882" y="10815"/>
                    <a:chExt cx="6538" cy="4062"/>
                  </a:xfrm>
                </p:grpSpPr>
                <p:sp>
                  <p:nvSpPr>
                    <p:cNvPr id="103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0" y="11445"/>
                      <a:ext cx="525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Input Patch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34" name="AutoShape 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585" y="12570"/>
                      <a:ext cx="330" cy="1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3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5" y="11445"/>
                      <a:ext cx="555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Fully Connected_1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3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470" y="12585"/>
                      <a:ext cx="34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15" y="11445"/>
                      <a:ext cx="540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Fully Connected_2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38" name="AutoShape 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355" y="12585"/>
                      <a:ext cx="33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39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55" y="11445"/>
                      <a:ext cx="570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Classifier (SVM)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0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5" y="11445"/>
                      <a:ext cx="540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Output Layer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41" name="AutoShape 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240" y="12585"/>
                      <a:ext cx="34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42" name="AutoShape 18"/>
                    <p:cNvSpPr>
                      <a:spLocks/>
                    </p:cNvSpPr>
                    <p:nvPr/>
                  </p:nvSpPr>
                  <p:spPr bwMode="auto">
                    <a:xfrm>
                      <a:off x="7125" y="11445"/>
                      <a:ext cx="525" cy="2220"/>
                    </a:xfrm>
                    <a:prstGeom prst="leftBrace">
                      <a:avLst>
                        <a:gd name="adj1" fmla="val 35238"/>
                        <a:gd name="adj2" fmla="val 5000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11445"/>
                      <a:ext cx="555" cy="2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Fully Connected_3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4" name="AutoShape 20"/>
                    <p:cNvSpPr>
                      <a:spLocks/>
                    </p:cNvSpPr>
                    <p:nvPr/>
                  </p:nvSpPr>
                  <p:spPr bwMode="auto">
                    <a:xfrm>
                      <a:off x="8625" y="11445"/>
                      <a:ext cx="525" cy="2220"/>
                    </a:xfrm>
                    <a:prstGeom prst="leftBrace">
                      <a:avLst>
                        <a:gd name="adj1" fmla="val 35238"/>
                        <a:gd name="adj2" fmla="val 5000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10" y="11625"/>
                      <a:ext cx="570" cy="190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Class Probabilities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6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5" y="11700"/>
                      <a:ext cx="495" cy="17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vert270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Class Prediction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47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750" y="11040"/>
                      <a:ext cx="15" cy="322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048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38" y="11040"/>
                      <a:ext cx="15" cy="322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049" name="AutoShape 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765" y="14265"/>
                      <a:ext cx="348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050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2" y="14478"/>
                      <a:ext cx="5579" cy="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denotes input patch, Here N=1 and F is no. of Features </a:t>
                      </a:r>
                    </a:p>
                  </p:txBody>
                </p:sp>
                <p:sp>
                  <p:nvSpPr>
                    <p:cNvPr id="105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55" y="10815"/>
                      <a:ext cx="1859" cy="630"/>
                    </a:xfrm>
                    <a:prstGeom prst="curvedDownArrow">
                      <a:avLst>
                        <a:gd name="adj1" fmla="val 59016"/>
                        <a:gd name="adj2" fmla="val 118032"/>
                        <a:gd name="adj3" fmla="val 3333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052" name="Text Box 28"/>
              <p:cNvSpPr txBox="1">
                <a:spLocks noChangeArrowheads="1"/>
              </p:cNvSpPr>
              <p:nvPr/>
            </p:nvSpPr>
            <p:spPr bwMode="auto">
              <a:xfrm>
                <a:off x="7246" y="10350"/>
                <a:ext cx="115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Replace</a:t>
                </a:r>
              </a:p>
            </p:txBody>
          </p:sp>
        </p:grpSp>
        <p:cxnSp>
          <p:nvCxnSpPr>
            <p:cNvPr id="1053" name="AutoShape 29"/>
            <p:cNvCxnSpPr>
              <a:cxnSpLocks noChangeShapeType="1"/>
            </p:cNvCxnSpPr>
            <p:nvPr/>
          </p:nvCxnSpPr>
          <p:spPr bwMode="auto">
            <a:xfrm flipV="1">
              <a:off x="2679" y="3661"/>
              <a:ext cx="4327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3913" y="3692"/>
              <a:ext cx="1152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MLP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7783" y="3692"/>
              <a:ext cx="1152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SVM</a:t>
              </a:r>
            </a:p>
          </p:txBody>
        </p: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>
              <a:off x="7356" y="3661"/>
              <a:ext cx="1790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9600" y="6096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Represents the proposed hybrid MLP-SVM based model for classification.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2286000" cy="1905000"/>
          </a:xfrm>
          <a:prstGeom prst="rect">
            <a:avLst/>
          </a:prstGeom>
        </p:spPr>
      </p:pic>
      <p:pic>
        <p:nvPicPr>
          <p:cNvPr id="5" name="Picture 4" descr="9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0" y="1371600"/>
            <a:ext cx="22098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209800" y="3505200"/>
            <a:ext cx="2286000" cy="2133600"/>
          </a:xfrm>
          <a:prstGeom prst="rect">
            <a:avLst/>
          </a:prstGeom>
        </p:spPr>
      </p:pic>
      <p:pic>
        <p:nvPicPr>
          <p:cNvPr id="9" name="Picture 8" descr="5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4495800" y="3581400"/>
            <a:ext cx="21336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5867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Represents the Indian Pines, U.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Palvia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(a),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Ground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Truth , (b), (d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Output from proposed model with region without ground truth.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 descr="nit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38275" cy="1338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8077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Precision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Recall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F-score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MLP-SVM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92.25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93.75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92.88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93.22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MLP-KNN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88.06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88.13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87.75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90.83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MLP-RF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93.13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91.81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92.31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91.41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MLP-DT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86.31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86.75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86.31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86.24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SVM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87.50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89.25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87.19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86.97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KNN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76.56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78.50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76.18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76.92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RF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83.13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79.06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80.75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86.34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70.81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69.00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69.50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74.10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MLP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86.06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84.56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85.13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91.61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914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evaluation metrics based on hybrid classifier on Indian Pines.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524000"/>
          <a:ext cx="8534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Precision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Recall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F-score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Accuracy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MLP-SVM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96.22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95.67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96.22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96.87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MLP-KNN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95.00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94.55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94.67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95.82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MLP-RF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95.89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94.78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95.11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96.39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MLP-DT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92.56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92.33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92.44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93.81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SVM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81.22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78.11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79.00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88.58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KNN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91.66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89.56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90.44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91.22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RF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93.00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90.44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91.56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92.85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87.00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87.33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88.95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MLP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95.11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95.22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95.22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96.20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0668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evaluation metrics based on hybrid classifier on U.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Palvia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5183-C9B3-4C66-8DC5-76BCF09A01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897</Words>
  <Application>Microsoft Office PowerPoint</Application>
  <PresentationFormat>On-screen Show 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 Hybrid MLP-SVM Model for Classification using Spatial-Spectrum Features on Hyper-spectral Images</vt:lpstr>
      <vt:lpstr>Table of Content</vt:lpstr>
      <vt:lpstr>Introduction</vt:lpstr>
      <vt:lpstr>Material and Methods</vt:lpstr>
      <vt:lpstr>Proposed Work</vt:lpstr>
      <vt:lpstr>Slide 6</vt:lpstr>
      <vt:lpstr>Results and Discussion</vt:lpstr>
      <vt:lpstr>Slide 8</vt:lpstr>
      <vt:lpstr>Slide 9</vt:lpstr>
      <vt:lpstr>Working of gradient decent Algorithm</vt:lpstr>
      <vt:lpstr>Problem in Gradient Descent</vt:lpstr>
      <vt:lpstr>Importance of Learning Rate</vt:lpstr>
      <vt:lpstr>Problem of Under-fit and Over-fit</vt:lpstr>
      <vt:lpstr>Solution to Under-fit and Over-fit</vt:lpstr>
      <vt:lpstr>Regularization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MLP-SVM Model for Classification using Spatial-Spectrum Features on Hyper-spectral Images</dc:title>
  <dc:creator>HP</dc:creator>
  <cp:lastModifiedBy>Dell</cp:lastModifiedBy>
  <cp:revision>13</cp:revision>
  <dcterms:created xsi:type="dcterms:W3CDTF">2020-03-02T11:16:58Z</dcterms:created>
  <dcterms:modified xsi:type="dcterms:W3CDTF">2020-04-14T15:31:47Z</dcterms:modified>
</cp:coreProperties>
</file>