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5" r:id="rId8"/>
    <p:sldId id="312" r:id="rId9"/>
    <p:sldId id="314" r:id="rId10"/>
    <p:sldId id="316" r:id="rId11"/>
    <p:sldId id="317" r:id="rId12"/>
    <p:sldId id="318" r:id="rId13"/>
    <p:sldId id="319" r:id="rId14"/>
    <p:sldId id="32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685" y="2359075"/>
            <a:ext cx="6253317" cy="2060883"/>
          </a:xfrm>
        </p:spPr>
        <p:txBody>
          <a:bodyPr>
            <a:normAutofit/>
          </a:bodyPr>
          <a:lstStyle/>
          <a:p>
            <a:r>
              <a:rPr lang="en-US" sz="6000" dirty="0"/>
              <a:t>AtliQ Hospitality</a:t>
            </a:r>
            <a:br>
              <a:rPr lang="en-US" sz="6000" dirty="0"/>
            </a:br>
            <a:r>
              <a:rPr lang="en-US" sz="6000" dirty="0"/>
              <a:t>      Analysis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43C6C-6905-08A9-63C5-D6C776E9F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370DA-2890-D86E-1155-928AEE078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i="1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AtliQ Blu has the highest occupancy rate at 62%, </a:t>
            </a:r>
            <a:r>
              <a:rPr lang="en-US" sz="20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significant demand for this property.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While, AtliQ Seasons records the lowest occupancy rate at 45%, indicating potential areas for improvement.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terms of </a:t>
            </a:r>
            <a:r>
              <a:rPr lang="en-US" sz="2000" b="1" i="1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cancellation rate, AtliQ Palace experiences the highest rate at 25.2%, </a:t>
            </a:r>
            <a:r>
              <a:rPr lang="en-US" sz="20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closely followed by AtliQ Gardens and AtliQ City.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Whereas, AtliQ Exotica registers the lowest cancellation rate at 24.4%.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cancellations incurred by AtliQ resulted in a substantial loss of approximately 300 million, underscoring the financial impact of booking cancellations on the business.</a:t>
            </a:r>
            <a:endParaRPr lang="en-IN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15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E90EB8-E222-F541-7971-68B1EFE49206}"/>
              </a:ext>
            </a:extLst>
          </p:cNvPr>
          <p:cNvSpPr txBox="1"/>
          <p:nvPr/>
        </p:nvSpPr>
        <p:spPr>
          <a:xfrm>
            <a:off x="3701144" y="1970313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IN" sz="7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7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693DB-724A-D188-B83A-9B73F254F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8543"/>
            <a:ext cx="10058400" cy="3494314"/>
          </a:xfrm>
        </p:spPr>
        <p:txBody>
          <a:bodyPr>
            <a:normAutofit fontScale="25000" lnSpcReduction="20000"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IBM Plex Sans" panose="020B0503050203000203" pitchFamily="34" charset="0"/>
            </a:endParaRPr>
          </a:p>
          <a:p>
            <a:pPr marL="0" indent="0">
              <a:buNone/>
            </a:pPr>
            <a:r>
              <a:rPr lang="en-US" sz="11200" b="0" i="0" u="none" strike="noStrike" baseline="0" dirty="0">
                <a:solidFill>
                  <a:srgbClr val="002060"/>
                </a:solidFill>
                <a:latin typeface="IBM Plex Sans" panose="020B0503050203000203" pitchFamily="34" charset="0"/>
              </a:rPr>
              <a:t>AtliQ Grands owns multiple five-star hotels across India. </a:t>
            </a:r>
          </a:p>
          <a:p>
            <a:pPr marL="0" indent="0">
              <a:buNone/>
            </a:pPr>
            <a:r>
              <a:rPr lang="en-US" sz="11200" b="0" i="0" u="none" strike="noStrike" baseline="0" dirty="0">
                <a:solidFill>
                  <a:srgbClr val="002060"/>
                </a:solidFill>
                <a:latin typeface="IBM Plex Sans" panose="020B0503050203000203" pitchFamily="34" charset="0"/>
              </a:rPr>
              <a:t>They have been in the hospitality industry for the past 20 years.</a:t>
            </a:r>
          </a:p>
          <a:p>
            <a:pPr marL="0" indent="0">
              <a:buNone/>
            </a:pPr>
            <a:r>
              <a:rPr lang="en-US" sz="11200" b="0" i="0" u="none" strike="noStrike" baseline="0" dirty="0">
                <a:solidFill>
                  <a:srgbClr val="002060"/>
                </a:solidFill>
                <a:latin typeface="IBM Plex Sans" panose="020B0503050203000203" pitchFamily="34" charset="0"/>
              </a:rPr>
              <a:t>Due to strategic moves from other competitors and ineffective decision-making in management, AtliQ Grands are losing its market share and revenue in the luxury/business hotels category. </a:t>
            </a:r>
            <a:endParaRPr lang="en-IN" sz="1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DD14C-A73E-D10B-B882-A6658FF7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KPI’s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BCAEC-9B8C-05E8-7E18-22A3D2532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7285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Revenue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Total Bookings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Occupancy%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Total Successful Bookings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Total Cancelled Bookings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Cancellation Rate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Average Rating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Total Capacity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77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06A4-6BA7-FDA5-1B50-6A206358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070463" cy="1444226"/>
          </a:xfrm>
        </p:spPr>
        <p:txBody>
          <a:bodyPr>
            <a:normAutofit/>
          </a:bodyPr>
          <a:lstStyle/>
          <a:p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Model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2E47BF-6446-0B8F-5834-413E03532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742" y="188631"/>
            <a:ext cx="8918545" cy="6070654"/>
          </a:xfrm>
        </p:spPr>
      </p:pic>
    </p:spTree>
    <p:extLst>
      <p:ext uri="{BB962C8B-B14F-4D97-AF65-F5344CB8AC3E}">
        <p14:creationId xmlns:p14="http://schemas.microsoft.com/office/powerpoint/2010/main" val="335347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B0A2FE-E633-AE30-B016-BD447334E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18" y="128127"/>
            <a:ext cx="11021963" cy="616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8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965DF9-6B92-61D6-E16F-FE0F675BC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116" y="141515"/>
            <a:ext cx="10106896" cy="60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0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4BF3-29DD-4C24-443E-532E9518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Insights: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A5B751-B5E3-B5AE-13FC-A63F8C6076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3195" y="2120900"/>
            <a:ext cx="4639735" cy="302673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A1E3A-7FB8-AA33-1DE9-578DA5B90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2999741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Delh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emerges as the top performing city in both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Occupancy%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rating.</a:t>
            </a:r>
          </a:p>
          <a:p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Mumbai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leads in revenue generation at 669M (39.13%) followed by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Bangalore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(24.6%),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Hyderabad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(19.03%),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Delhi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(17.23%).</a:t>
            </a:r>
            <a:endParaRPr lang="en-IN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38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A1A5D3-3BB8-DBCD-446E-870E5B83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Insights: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B6E8C-5CCF-375C-59D8-600CC4D6B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093357"/>
          </a:xfrm>
        </p:spPr>
        <p:txBody>
          <a:bodyPr/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2060"/>
                </a:solidFill>
                <a:latin typeface="Segoe UI" panose="020B0502040204020203" pitchFamily="34" charset="0"/>
              </a:rPr>
              <a:t>In the analysis of </a:t>
            </a:r>
            <a:r>
              <a:rPr lang="en-US" sz="1800" b="1" i="1" u="none" strike="noStrike" baseline="0" dirty="0">
                <a:solidFill>
                  <a:srgbClr val="002060"/>
                </a:solidFill>
                <a:latin typeface="Segoe UI" panose="020B0502040204020203" pitchFamily="34" charset="0"/>
              </a:rPr>
              <a:t>AtliQ Hotels performance </a:t>
            </a:r>
            <a:r>
              <a:rPr lang="en-US" sz="1800" b="0" i="0" u="none" strike="noStrike" baseline="0" dirty="0">
                <a:solidFill>
                  <a:srgbClr val="002060"/>
                </a:solidFill>
                <a:latin typeface="Segoe UI" panose="020B0502040204020203" pitchFamily="34" charset="0"/>
              </a:rPr>
              <a:t>in India for weeks 19 to 32 of 2022, certain trends stand out. </a:t>
            </a:r>
            <a:endParaRPr lang="en-US" sz="1800" dirty="0">
              <a:solidFill>
                <a:srgbClr val="002060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2060"/>
                </a:solidFill>
                <a:latin typeface="Segoe UI" panose="020B0502040204020203" pitchFamily="34" charset="0"/>
              </a:rPr>
              <a:t>Week 32 </a:t>
            </a:r>
            <a:r>
              <a:rPr lang="en-US" sz="1800" b="0" i="0" u="none" strike="noStrike" baseline="0" dirty="0">
                <a:solidFill>
                  <a:srgbClr val="002060"/>
                </a:solidFill>
                <a:latin typeface="Segoe UI" panose="020B0502040204020203" pitchFamily="34" charset="0"/>
              </a:rPr>
              <a:t>has high Average </a:t>
            </a:r>
            <a:r>
              <a:rPr lang="en-US" sz="1800" dirty="0">
                <a:solidFill>
                  <a:srgbClr val="002060"/>
                </a:solidFill>
                <a:latin typeface="Segoe UI" panose="020B0502040204020203" pitchFamily="34" charset="0"/>
              </a:rPr>
              <a:t>r</a:t>
            </a:r>
            <a:r>
              <a:rPr lang="en-US" sz="1800" b="0" i="0" u="none" strike="noStrike" baseline="0" dirty="0">
                <a:solidFill>
                  <a:srgbClr val="002060"/>
                </a:solidFill>
                <a:latin typeface="Segoe UI" panose="020B0502040204020203" pitchFamily="34" charset="0"/>
              </a:rPr>
              <a:t>ating of 3.65, while</a:t>
            </a:r>
            <a:r>
              <a:rPr lang="en-US" sz="1800" dirty="0">
                <a:solidFill>
                  <a:srgbClr val="002060"/>
                </a:solidFill>
                <a:latin typeface="Segoe UI" panose="020B0502040204020203" pitchFamily="34" charset="0"/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Segoe UI" panose="020B0502040204020203" pitchFamily="34" charset="0"/>
              </a:rPr>
              <a:t>Week 21 </a:t>
            </a:r>
            <a:r>
              <a:rPr lang="en-US" sz="1800" dirty="0">
                <a:solidFill>
                  <a:srgbClr val="002060"/>
                </a:solidFill>
                <a:latin typeface="Segoe UI" panose="020B0502040204020203" pitchFamily="34" charset="0"/>
              </a:rPr>
              <a:t>has slightly lower ratings of 3.61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Segoe UI" panose="020B0502040204020203" pitchFamily="34" charset="0"/>
              </a:rPr>
              <a:t>Week 24 </a:t>
            </a:r>
            <a:r>
              <a:rPr lang="en-US" sz="1800" dirty="0">
                <a:solidFill>
                  <a:srgbClr val="002060"/>
                </a:solidFill>
                <a:latin typeface="Segoe UI" panose="020B0502040204020203" pitchFamily="34" charset="0"/>
              </a:rPr>
              <a:t>has highest revenue of 139.6M,  while </a:t>
            </a:r>
            <a:r>
              <a:rPr lang="en-US" sz="1800" b="1" dirty="0">
                <a:solidFill>
                  <a:srgbClr val="002060"/>
                </a:solidFill>
                <a:latin typeface="Segoe UI" panose="020B0502040204020203" pitchFamily="34" charset="0"/>
              </a:rPr>
              <a:t>Week 32 </a:t>
            </a:r>
            <a:r>
              <a:rPr lang="en-US" sz="1800" dirty="0">
                <a:solidFill>
                  <a:srgbClr val="002060"/>
                </a:solidFill>
                <a:latin typeface="Segoe UI" panose="020B0502040204020203" pitchFamily="34" charset="0"/>
              </a:rPr>
              <a:t>has lowest revenue of 3.9M.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466293B-DA6A-7B9B-F226-04523428D2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6862" y="2367065"/>
            <a:ext cx="4749138" cy="2601026"/>
          </a:xfrm>
        </p:spPr>
      </p:pic>
    </p:spTree>
    <p:extLst>
      <p:ext uri="{BB962C8B-B14F-4D97-AF65-F5344CB8AC3E}">
        <p14:creationId xmlns:p14="http://schemas.microsoft.com/office/powerpoint/2010/main" val="219728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209F-70DE-CF55-72A7-95B6750C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98231"/>
            <a:ext cx="10058400" cy="921711"/>
          </a:xfrm>
        </p:spPr>
        <p:txBody>
          <a:bodyPr/>
          <a:lstStyle/>
          <a:p>
            <a:r>
              <a:rPr lang="en-US" dirty="0"/>
              <a:t>Insights: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92833-ADF6-79FC-A6F1-2FEB3A2A614A}"/>
              </a:ext>
            </a:extLst>
          </p:cNvPr>
          <p:cNvSpPr txBox="1"/>
          <p:nvPr/>
        </p:nvSpPr>
        <p:spPr>
          <a:xfrm>
            <a:off x="7075715" y="1875627"/>
            <a:ext cx="38788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endParaRPr lang="en-IN" sz="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offline bookings indicates a lower count and ratings by 6.02%, whereas bookings through other platforms shows higher ratings.</a:t>
            </a:r>
          </a:p>
          <a:p>
            <a:endParaRPr lang="en-US" sz="1600" b="0" i="0" u="none" strike="noStrike" baseline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Notably, bookings </a:t>
            </a:r>
            <a:r>
              <a:rPr lang="en-US" sz="1600" b="1" i="1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 Make Your Trip </a:t>
            </a:r>
            <a:r>
              <a:rPr lang="en-US" sz="16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 are 19.9% of the total with revenue generation of </a:t>
            </a:r>
            <a:r>
              <a:rPr lang="en-US" sz="1600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340.8M.</a:t>
            </a:r>
          </a:p>
          <a:p>
            <a:endParaRPr lang="en-US" sz="1600" b="1" i="0" u="none" strike="noStrike" baseline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Among room types, </a:t>
            </a:r>
            <a:r>
              <a:rPr lang="en-US" sz="1600" b="1" i="1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Elite rooms secure the highest number of bookings</a:t>
            </a:r>
            <a:r>
              <a:rPr lang="en-US" sz="16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comprising </a:t>
            </a:r>
            <a:r>
              <a:rPr lang="en-US" sz="1600" b="1" i="1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49.5K (36.78%). </a:t>
            </a:r>
          </a:p>
          <a:p>
            <a:endParaRPr lang="en-US" sz="1600" b="0" i="0" u="none" strike="noStrike" baseline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Elite rooms are Standard rooms at 28.57%, Premium rooms at 22.71%, and Presidential rooms at 11.94%.</a:t>
            </a:r>
            <a:endParaRPr lang="en-IN" sz="1600" b="0" i="0" u="none" strike="noStrike" baseline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F204E2B-4D23-E841-3171-F74FA443E6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7419" y="1981200"/>
            <a:ext cx="5740324" cy="3940629"/>
          </a:xfrm>
        </p:spPr>
      </p:pic>
    </p:spTree>
    <p:extLst>
      <p:ext uri="{BB962C8B-B14F-4D97-AF65-F5344CB8AC3E}">
        <p14:creationId xmlns:p14="http://schemas.microsoft.com/office/powerpoint/2010/main" val="242226599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{8A7D1758-E654-46EA-87E5-C0404AD974E8}tf33845126_win32</Template>
  <TotalTime>89</TotalTime>
  <Words>362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IBM Plex Sans</vt:lpstr>
      <vt:lpstr>Segoe UI</vt:lpstr>
      <vt:lpstr>Times New Roman</vt:lpstr>
      <vt:lpstr>1_RetrospectVTI</vt:lpstr>
      <vt:lpstr>AtliQ Hospitality       Analysis</vt:lpstr>
      <vt:lpstr>Introduction</vt:lpstr>
      <vt:lpstr>Main KPI’s</vt:lpstr>
      <vt:lpstr>Data  Model</vt:lpstr>
      <vt:lpstr>PowerPoint Presentation</vt:lpstr>
      <vt:lpstr>PowerPoint Presentation</vt:lpstr>
      <vt:lpstr>Insights: </vt:lpstr>
      <vt:lpstr>Insights:</vt:lpstr>
      <vt:lpstr>Insights:</vt:lpstr>
      <vt:lpstr>Insights: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Ginnij Choubey</dc:creator>
  <cp:lastModifiedBy>Ginnij Choubey</cp:lastModifiedBy>
  <cp:revision>1</cp:revision>
  <dcterms:created xsi:type="dcterms:W3CDTF">2024-07-16T03:59:04Z</dcterms:created>
  <dcterms:modified xsi:type="dcterms:W3CDTF">2024-07-16T05:28:56Z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