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340f33a4671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g340f33a4671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40f33a4671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40f33a4671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40f33a4671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40f33a4671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0f33a4671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0f33a4671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0f33a467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0f33a467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0f33a467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40f33a467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0f33a467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0f33a467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2"/>
          <p:cNvSpPr txBox="1"/>
          <p:nvPr>
            <p:ph idx="1" type="subTitle"/>
          </p:nvPr>
        </p:nvSpPr>
        <p:spPr>
          <a:xfrm>
            <a:off x="1143000" y="2701528"/>
            <a:ext cx="6858000" cy="1241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atin typeface="Times New Roman"/>
                <a:ea typeface="Times New Roman"/>
                <a:cs typeface="Times New Roman"/>
                <a:sym typeface="Times New Roman"/>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3" name="Shape 43"/>
        <p:cNvGrpSpPr/>
        <p:nvPr/>
      </p:nvGrpSpPr>
      <p:grpSpPr>
        <a:xfrm>
          <a:off x="0" y="0"/>
          <a:ext cx="0" cy="0"/>
          <a:chOff x="0" y="0"/>
          <a:chExt cx="0" cy="0"/>
        </a:xfrm>
      </p:grpSpPr>
      <p:sp>
        <p:nvSpPr>
          <p:cNvPr id="44" name="Google Shape;44;p11"/>
          <p:cNvSpPr txBox="1"/>
          <p:nvPr>
            <p:ph type="title"/>
          </p:nvPr>
        </p:nvSpPr>
        <p:spPr>
          <a:xfrm rot="5400000">
            <a:off x="5350050" y="1467544"/>
            <a:ext cx="4359000" cy="19716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1"/>
          <p:cNvSpPr txBox="1"/>
          <p:nvPr>
            <p:ph idx="1" type="body"/>
          </p:nvPr>
        </p:nvSpPr>
        <p:spPr>
          <a:xfrm rot="5400000">
            <a:off x="1349475" y="-447056"/>
            <a:ext cx="4359000" cy="58008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nvSpPr>
        <p:spPr>
          <a:xfrm>
            <a:off x="628650" y="1421704"/>
            <a:ext cx="7886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623888" y="1282304"/>
            <a:ext cx="7886700" cy="2139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 type="body"/>
          </p:nvPr>
        </p:nvSpPr>
        <p:spPr>
          <a:xfrm>
            <a:off x="623888" y="3442098"/>
            <a:ext cx="7886700" cy="1125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latin typeface="Times New Roman"/>
                <a:ea typeface="Times New Roman"/>
                <a:cs typeface="Times New Roman"/>
                <a:sym typeface="Times New Roman"/>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
          <p:cNvSpPr txBox="1"/>
          <p:nvPr>
            <p:ph idx="1" type="body"/>
          </p:nvPr>
        </p:nvSpPr>
        <p:spPr>
          <a:xfrm>
            <a:off x="6286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atin typeface="Times New Roman"/>
                <a:ea typeface="Times New Roman"/>
                <a:cs typeface="Times New Roman"/>
                <a:sym typeface="Times New Roman"/>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5"/>
          <p:cNvSpPr txBox="1"/>
          <p:nvPr>
            <p:ph idx="2" type="body"/>
          </p:nvPr>
        </p:nvSpPr>
        <p:spPr>
          <a:xfrm>
            <a:off x="4629150" y="1369219"/>
            <a:ext cx="388620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atin typeface="Times New Roman"/>
                <a:ea typeface="Times New Roman"/>
                <a:cs typeface="Times New Roman"/>
                <a:sym typeface="Times New Roman"/>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 name="Shape 25"/>
        <p:cNvGrpSpPr/>
        <p:nvPr/>
      </p:nvGrpSpPr>
      <p:grpSpPr>
        <a:xfrm>
          <a:off x="0" y="0"/>
          <a:ext cx="0" cy="0"/>
          <a:chOff x="0" y="0"/>
          <a:chExt cx="0" cy="0"/>
        </a:xfrm>
      </p:grpSpPr>
      <p:sp>
        <p:nvSpPr>
          <p:cNvPr id="26" name="Google Shape;26;p6"/>
          <p:cNvSpPr txBox="1"/>
          <p:nvPr>
            <p:ph type="title"/>
          </p:nvPr>
        </p:nvSpPr>
        <p:spPr>
          <a:xfrm>
            <a:off x="629841"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6"/>
          <p:cNvSpPr txBox="1"/>
          <p:nvPr>
            <p:ph idx="1" type="body"/>
          </p:nvPr>
        </p:nvSpPr>
        <p:spPr>
          <a:xfrm>
            <a:off x="629842" y="1260872"/>
            <a:ext cx="3868200" cy="6180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atin typeface="Times New Roman"/>
                <a:ea typeface="Times New Roman"/>
                <a:cs typeface="Times New Roman"/>
                <a:sym typeface="Times New Roman"/>
              </a:defRPr>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28" name="Google Shape;28;p6"/>
          <p:cNvSpPr txBox="1"/>
          <p:nvPr>
            <p:ph idx="2" type="body"/>
          </p:nvPr>
        </p:nvSpPr>
        <p:spPr>
          <a:xfrm>
            <a:off x="629842" y="1878806"/>
            <a:ext cx="3868200" cy="2763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atin typeface="Times New Roman"/>
                <a:ea typeface="Times New Roman"/>
                <a:cs typeface="Times New Roman"/>
                <a:sym typeface="Times New Roman"/>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9" name="Google Shape;29;p6"/>
          <p:cNvSpPr txBox="1"/>
          <p:nvPr>
            <p:ph idx="3" type="body"/>
          </p:nvPr>
        </p:nvSpPr>
        <p:spPr>
          <a:xfrm>
            <a:off x="4629150" y="1260872"/>
            <a:ext cx="3887400" cy="6180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atin typeface="Times New Roman"/>
                <a:ea typeface="Times New Roman"/>
                <a:cs typeface="Times New Roman"/>
                <a:sym typeface="Times New Roman"/>
              </a:defRPr>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0" name="Google Shape;30;p6"/>
          <p:cNvSpPr txBox="1"/>
          <p:nvPr>
            <p:ph idx="4" type="body"/>
          </p:nvPr>
        </p:nvSpPr>
        <p:spPr>
          <a:xfrm>
            <a:off x="4629150" y="1878806"/>
            <a:ext cx="3887400" cy="2763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atin typeface="Times New Roman"/>
                <a:ea typeface="Times New Roman"/>
                <a:cs typeface="Times New Roman"/>
                <a:sym typeface="Times New Roman"/>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2" name="Shape 32"/>
        <p:cNvGrpSpPr/>
        <p:nvPr/>
      </p:nvGrpSpPr>
      <p:grpSpPr>
        <a:xfrm>
          <a:off x="0" y="0"/>
          <a:ext cx="0" cy="0"/>
          <a:chOff x="0" y="0"/>
          <a:chExt cx="0" cy="0"/>
        </a:xfrm>
      </p:grpSpPr>
      <p:sp>
        <p:nvSpPr>
          <p:cNvPr id="33" name="Google Shape;33;p8"/>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8"/>
          <p:cNvSpPr txBox="1"/>
          <p:nvPr>
            <p:ph idx="1" type="body"/>
          </p:nvPr>
        </p:nvSpPr>
        <p:spPr>
          <a:xfrm>
            <a:off x="3887391" y="740569"/>
            <a:ext cx="4629300" cy="36552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35" name="Google Shape;35;p8"/>
          <p:cNvSpPr txBox="1"/>
          <p:nvPr>
            <p:ph idx="2" type="body"/>
          </p:nvPr>
        </p:nvSpPr>
        <p:spPr>
          <a:xfrm>
            <a:off x="629841" y="1543050"/>
            <a:ext cx="2949300" cy="2858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6" name="Shape 36"/>
        <p:cNvGrpSpPr/>
        <p:nvPr/>
      </p:nvGrpSpPr>
      <p:grpSpPr>
        <a:xfrm>
          <a:off x="0" y="0"/>
          <a:ext cx="0" cy="0"/>
          <a:chOff x="0" y="0"/>
          <a:chExt cx="0" cy="0"/>
        </a:xfrm>
      </p:grpSpPr>
      <p:sp>
        <p:nvSpPr>
          <p:cNvPr id="37" name="Google Shape;37;p9"/>
          <p:cNvSpPr txBox="1"/>
          <p:nvPr>
            <p:ph type="title"/>
          </p:nvPr>
        </p:nvSpPr>
        <p:spPr>
          <a:xfrm>
            <a:off x="629841" y="342900"/>
            <a:ext cx="2949300" cy="12003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p:nvPr>
            <p:ph idx="2" type="pic"/>
          </p:nvPr>
        </p:nvSpPr>
        <p:spPr>
          <a:xfrm>
            <a:off x="3887391" y="740569"/>
            <a:ext cx="4629300" cy="3655200"/>
          </a:xfrm>
          <a:prstGeom prst="rect">
            <a:avLst/>
          </a:prstGeom>
          <a:noFill/>
          <a:ln>
            <a:noFill/>
          </a:ln>
        </p:spPr>
      </p:sp>
      <p:sp>
        <p:nvSpPr>
          <p:cNvPr id="39" name="Google Shape;39;p9"/>
          <p:cNvSpPr txBox="1"/>
          <p:nvPr>
            <p:ph idx="1" type="body"/>
          </p:nvPr>
        </p:nvSpPr>
        <p:spPr>
          <a:xfrm>
            <a:off x="629841" y="1543050"/>
            <a:ext cx="2949300" cy="28587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40" name="Shape 40"/>
        <p:cNvGrpSpPr/>
        <p:nvPr/>
      </p:nvGrpSpPr>
      <p:grpSpPr>
        <a:xfrm>
          <a:off x="0" y="0"/>
          <a:ext cx="0" cy="0"/>
          <a:chOff x="0" y="0"/>
          <a:chExt cx="0" cy="0"/>
        </a:xfrm>
      </p:grpSpPr>
      <p:sp>
        <p:nvSpPr>
          <p:cNvPr id="41" name="Google Shape;41;p10"/>
          <p:cNvSpPr txBox="1"/>
          <p:nvPr>
            <p:ph idx="1" type="body"/>
          </p:nvPr>
        </p:nvSpPr>
        <p:spPr>
          <a:xfrm rot="5400000">
            <a:off x="2940300" y="-942431"/>
            <a:ext cx="3263400"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atin typeface="Times New Roman"/>
                <a:ea typeface="Times New Roman"/>
                <a:cs typeface="Times New Roman"/>
                <a:sym typeface="Times New Roman"/>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2" name="Google Shape;42;p10"/>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 name="Google Shape;8;p1"/>
          <p:cNvSpPr/>
          <p:nvPr/>
        </p:nvSpPr>
        <p:spPr>
          <a:xfrm>
            <a:off x="0" y="4976117"/>
            <a:ext cx="9144000" cy="167400"/>
          </a:xfrm>
          <a:prstGeom prst="rect">
            <a:avLst/>
          </a:prstGeom>
          <a:gradFill>
            <a:gsLst>
              <a:gs pos="0">
                <a:srgbClr val="7F1084"/>
              </a:gs>
              <a:gs pos="6000">
                <a:srgbClr val="7F1084"/>
              </a:gs>
              <a:gs pos="77000">
                <a:srgbClr val="2237B4"/>
              </a:gs>
              <a:gs pos="100000">
                <a:srgbClr val="2237B4"/>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93"/>
              <a:buFont typeface="Arial"/>
              <a:buNone/>
            </a:pPr>
            <a:r>
              <a:t/>
            </a:r>
            <a:endParaRPr b="0" i="0" sz="1093" u="none" cap="none" strike="noStrike">
              <a:solidFill>
                <a:srgbClr val="E6E6E6"/>
              </a:solidFill>
              <a:latin typeface="Times New Roman"/>
              <a:ea typeface="Times New Roman"/>
              <a:cs typeface="Times New Roman"/>
              <a:sym typeface="Times New Roman"/>
            </a:endParaRPr>
          </a:p>
        </p:txBody>
      </p:sp>
      <p:sp>
        <p:nvSpPr>
          <p:cNvPr id="9" name="Google Shape;9;p1"/>
          <p:cNvSpPr txBox="1"/>
          <p:nvPr/>
        </p:nvSpPr>
        <p:spPr>
          <a:xfrm>
            <a:off x="3724615" y="4928438"/>
            <a:ext cx="1694700" cy="240600"/>
          </a:xfrm>
          <a:prstGeom prst="rect">
            <a:avLst/>
          </a:prstGeom>
          <a:noFill/>
          <a:ln>
            <a:noFill/>
          </a:ln>
        </p:spPr>
        <p:txBody>
          <a:bodyPr anchorCtr="0" anchor="ctr" bIns="31100" lIns="62200" spcFirstLastPara="1" rIns="62200" wrap="square" tIns="31100">
            <a:noAutofit/>
          </a:bodyPr>
          <a:lstStyle/>
          <a:p>
            <a:pPr indent="0" lvl="0" marL="0" marR="0" rtl="0" algn="ctr">
              <a:lnSpc>
                <a:spcPct val="100000"/>
              </a:lnSpc>
              <a:spcBef>
                <a:spcPts val="0"/>
              </a:spcBef>
              <a:spcAft>
                <a:spcPts val="0"/>
              </a:spcAft>
              <a:buClr>
                <a:srgbClr val="000000"/>
              </a:buClr>
              <a:buSzPts val="952"/>
              <a:buFont typeface="Arial"/>
              <a:buNone/>
            </a:pPr>
            <a:r>
              <a:rPr b="0" i="1" lang="zh-TW" sz="952" u="none" cap="none" strike="noStrike">
                <a:solidFill>
                  <a:srgbClr val="E6E6E6"/>
                </a:solidFill>
                <a:latin typeface="Times New Roman"/>
                <a:ea typeface="Times New Roman"/>
                <a:cs typeface="Times New Roman"/>
                <a:sym typeface="Times New Roman"/>
              </a:rPr>
              <a:t>Assistive Robotics Group</a:t>
            </a:r>
            <a:endParaRPr b="0" i="1" sz="952" u="none" cap="none" strike="noStrike">
              <a:solidFill>
                <a:srgbClr val="E6E6E6"/>
              </a:solidFill>
              <a:latin typeface="Times New Roman"/>
              <a:ea typeface="Times New Roman"/>
              <a:cs typeface="Times New Roman"/>
              <a:sym typeface="Times New Roman"/>
            </a:endParaRPr>
          </a:p>
        </p:txBody>
      </p:sp>
      <p:sp>
        <p:nvSpPr>
          <p:cNvPr id="10" name="Google Shape;10;p1"/>
          <p:cNvSpPr txBox="1"/>
          <p:nvPr/>
        </p:nvSpPr>
        <p:spPr>
          <a:xfrm>
            <a:off x="8307624" y="4938806"/>
            <a:ext cx="712200" cy="240600"/>
          </a:xfrm>
          <a:prstGeom prst="rect">
            <a:avLst/>
          </a:prstGeom>
          <a:noFill/>
          <a:ln>
            <a:noFill/>
          </a:ln>
        </p:spPr>
        <p:txBody>
          <a:bodyPr anchorCtr="0" anchor="ctr" bIns="31100" lIns="62200" spcFirstLastPara="1" rIns="62200" wrap="square" tIns="31100">
            <a:noAutofit/>
          </a:bodyPr>
          <a:lstStyle/>
          <a:p>
            <a:pPr indent="0" lvl="0" marL="0" marR="0" rtl="0" algn="r">
              <a:lnSpc>
                <a:spcPct val="100000"/>
              </a:lnSpc>
              <a:spcBef>
                <a:spcPts val="0"/>
              </a:spcBef>
              <a:spcAft>
                <a:spcPts val="0"/>
              </a:spcAft>
              <a:buClr>
                <a:srgbClr val="000000"/>
              </a:buClr>
              <a:buSzPts val="714"/>
              <a:buFont typeface="Arial"/>
              <a:buNone/>
            </a:pPr>
            <a:fld id="{00000000-1234-1234-1234-123412341234}" type="slidenum">
              <a:rPr b="0" i="0" lang="zh-TW" sz="714" u="none" cap="none" strike="noStrike">
                <a:solidFill>
                  <a:srgbClr val="E6E6E6"/>
                </a:solidFill>
                <a:latin typeface="Times New Roman"/>
                <a:ea typeface="Times New Roman"/>
                <a:cs typeface="Times New Roman"/>
                <a:sym typeface="Times New Roman"/>
              </a:rPr>
              <a:t>‹#›</a:t>
            </a:fld>
            <a:endParaRPr b="0" i="0" sz="714" u="none" cap="none" strike="noStrike">
              <a:solidFill>
                <a:srgbClr val="E6E6E6"/>
              </a:solidFill>
              <a:latin typeface="Times New Roman"/>
              <a:ea typeface="Times New Roman"/>
              <a:cs typeface="Times New Roman"/>
              <a:sym typeface="Times New Roman"/>
            </a:endParaRPr>
          </a:p>
        </p:txBody>
      </p:sp>
      <p:pic>
        <p:nvPicPr>
          <p:cNvPr id="11" name="Google Shape;11;p1"/>
          <p:cNvPicPr preferRelativeResize="0"/>
          <p:nvPr/>
        </p:nvPicPr>
        <p:blipFill rotWithShape="1">
          <a:blip r:embed="rId1">
            <a:alphaModFix/>
          </a:blip>
          <a:srcRect b="50423" l="0" r="0" t="0"/>
          <a:stretch/>
        </p:blipFill>
        <p:spPr>
          <a:xfrm>
            <a:off x="7135906" y="164110"/>
            <a:ext cx="1884026" cy="32123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2"/>
          <p:cNvSpPr txBox="1"/>
          <p:nvPr>
            <p:ph type="ctrTitle"/>
          </p:nvPr>
        </p:nvSpPr>
        <p:spPr>
          <a:xfrm>
            <a:off x="1143000" y="841772"/>
            <a:ext cx="6858000" cy="1790700"/>
          </a:xfrm>
          <a:prstGeom prst="rect">
            <a:avLst/>
          </a:prstGeom>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None/>
            </a:pPr>
            <a:r>
              <a:rPr b="0" lang="zh-TW" sz="4500">
                <a:solidFill>
                  <a:srgbClr val="000000"/>
                </a:solidFill>
                <a:latin typeface="Times New Roman"/>
                <a:ea typeface="Times New Roman"/>
                <a:cs typeface="Times New Roman"/>
                <a:sym typeface="Times New Roman"/>
              </a:rPr>
              <a:t>Introduction to Arduino </a:t>
            </a:r>
            <a:r>
              <a:rPr b="0" lang="zh-TW" sz="4500">
                <a:solidFill>
                  <a:srgbClr val="000000"/>
                </a:solidFill>
                <a:latin typeface="Times New Roman"/>
                <a:ea typeface="Times New Roman"/>
                <a:cs typeface="Times New Roman"/>
                <a:sym typeface="Times New Roman"/>
              </a:rPr>
              <a:t>controlled</a:t>
            </a:r>
            <a:r>
              <a:rPr b="0" lang="zh-TW" sz="4500">
                <a:solidFill>
                  <a:srgbClr val="000000"/>
                </a:solidFill>
                <a:latin typeface="Times New Roman"/>
                <a:ea typeface="Times New Roman"/>
                <a:cs typeface="Times New Roman"/>
                <a:sym typeface="Times New Roman"/>
              </a:rPr>
              <a:t> by python</a:t>
            </a:r>
            <a:endParaRPr b="0" sz="4500">
              <a:solidFill>
                <a:srgbClr val="000000"/>
              </a:solidFill>
              <a:latin typeface="Times New Roman"/>
              <a:ea typeface="Times New Roman"/>
              <a:cs typeface="Times New Roman"/>
              <a:sym typeface="Times New Roman"/>
            </a:endParaRPr>
          </a:p>
          <a:p>
            <a:pPr indent="0" lvl="0" marL="0" rtl="0" algn="r">
              <a:lnSpc>
                <a:spcPct val="9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1205100" y="841772"/>
            <a:ext cx="6858000" cy="1790700"/>
          </a:xfrm>
          <a:prstGeom prst="rect">
            <a:avLst/>
          </a:prstGeom>
        </p:spPr>
        <p:txBody>
          <a:bodyPr anchorCtr="0" anchor="b" bIns="45700" lIns="91425" spcFirstLastPara="1" rIns="91425" wrap="square" tIns="45700">
            <a:normAutofit/>
          </a:bodyPr>
          <a:lstStyle/>
          <a:p>
            <a:pPr indent="0" lvl="0" marL="0" rtl="0" algn="l">
              <a:lnSpc>
                <a:spcPct val="115000"/>
              </a:lnSpc>
              <a:spcBef>
                <a:spcPts val="1800"/>
              </a:spcBef>
              <a:spcAft>
                <a:spcPts val="0"/>
              </a:spcAft>
              <a:buClr>
                <a:schemeClr val="dk1"/>
              </a:buClr>
              <a:buSzPts val="1100"/>
              <a:buFont typeface="Arial"/>
              <a:buNone/>
            </a:pPr>
            <a:r>
              <a:rPr b="1" lang="zh-TW" sz="3000">
                <a:latin typeface="Arial"/>
                <a:ea typeface="Arial"/>
                <a:cs typeface="Arial"/>
                <a:sym typeface="Arial"/>
              </a:rPr>
              <a:t>簡介</a:t>
            </a:r>
            <a:endParaRPr b="1" sz="30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ctr">
              <a:spcBef>
                <a:spcPts val="1200"/>
              </a:spcBef>
              <a:spcAft>
                <a:spcPts val="0"/>
              </a:spcAft>
              <a:buNone/>
            </a:pPr>
            <a:r>
              <a:t/>
            </a:r>
            <a:endParaRPr/>
          </a:p>
        </p:txBody>
      </p:sp>
      <p:sp>
        <p:nvSpPr>
          <p:cNvPr id="56" name="Google Shape;56;p13"/>
          <p:cNvSpPr txBox="1"/>
          <p:nvPr>
            <p:ph idx="1" type="subTitle"/>
          </p:nvPr>
        </p:nvSpPr>
        <p:spPr>
          <a:xfrm>
            <a:off x="1143000" y="2701528"/>
            <a:ext cx="6858000" cy="12417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lang="zh-TW" sz="1900">
                <a:latin typeface="Arial"/>
                <a:ea typeface="Arial"/>
                <a:cs typeface="Arial"/>
                <a:sym typeface="Arial"/>
              </a:rPr>
              <a:t>Arduino 是一種開源微控制器平台，常用於電子專案和自動化應用。Python 可以透過串列通信（Serial Communication）與 Arduino 互動，讓我們能夠以程式方式控制硬體。</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628650" y="273844"/>
            <a:ext cx="7886700" cy="994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zh-TW">
                <a:solidFill>
                  <a:srgbClr val="000000"/>
                </a:solidFill>
              </a:rPr>
              <a:t>Hardware Overview</a:t>
            </a:r>
            <a:endParaRPr>
              <a:solidFill>
                <a:srgbClr val="000000"/>
              </a:solidFill>
            </a:endParaRPr>
          </a:p>
          <a:p>
            <a:pPr indent="0" lvl="0" marL="0" rtl="0" algn="l">
              <a:lnSpc>
                <a:spcPct val="115000"/>
              </a:lnSpc>
              <a:spcBef>
                <a:spcPts val="1200"/>
              </a:spcBef>
              <a:spcAft>
                <a:spcPts val="1200"/>
              </a:spcAft>
              <a:buClr>
                <a:schemeClr val="dk1"/>
              </a:buClr>
              <a:buSzPct val="33333"/>
              <a:buFont typeface="Arial"/>
              <a:buNone/>
            </a:pPr>
            <a:r>
              <a:t/>
            </a:r>
            <a:endParaRPr/>
          </a:p>
        </p:txBody>
      </p:sp>
      <p:pic>
        <p:nvPicPr>
          <p:cNvPr id="62" name="Google Shape;62;p14"/>
          <p:cNvPicPr preferRelativeResize="0"/>
          <p:nvPr/>
        </p:nvPicPr>
        <p:blipFill>
          <a:blip r:embed="rId3">
            <a:alphaModFix/>
          </a:blip>
          <a:stretch>
            <a:fillRect/>
          </a:stretch>
        </p:blipFill>
        <p:spPr>
          <a:xfrm>
            <a:off x="823966" y="1656830"/>
            <a:ext cx="3314374" cy="3033549"/>
          </a:xfrm>
          <a:prstGeom prst="rect">
            <a:avLst/>
          </a:prstGeom>
          <a:noFill/>
          <a:ln>
            <a:noFill/>
          </a:ln>
        </p:spPr>
      </p:pic>
      <p:pic>
        <p:nvPicPr>
          <p:cNvPr id="63" name="Google Shape;63;p14"/>
          <p:cNvPicPr preferRelativeResize="0"/>
          <p:nvPr/>
        </p:nvPicPr>
        <p:blipFill>
          <a:blip r:embed="rId4">
            <a:alphaModFix/>
          </a:blip>
          <a:stretch>
            <a:fillRect/>
          </a:stretch>
        </p:blipFill>
        <p:spPr>
          <a:xfrm>
            <a:off x="4824414" y="1718935"/>
            <a:ext cx="3032360" cy="303355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628650"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zh-TW"/>
              <a:t>Software Overview</a:t>
            </a:r>
            <a:endParaRPr/>
          </a:p>
        </p:txBody>
      </p:sp>
      <p:sp>
        <p:nvSpPr>
          <p:cNvPr id="69" name="Google Shape;69;p15"/>
          <p:cNvSpPr txBox="1"/>
          <p:nvPr/>
        </p:nvSpPr>
        <p:spPr>
          <a:xfrm>
            <a:off x="628200" y="1268044"/>
            <a:ext cx="7887600" cy="3261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750"/>
              </a:spcBef>
              <a:spcAft>
                <a:spcPts val="0"/>
              </a:spcAft>
              <a:buNone/>
            </a:pPr>
            <a:r>
              <a:rPr lang="zh-TW" sz="2100">
                <a:solidFill>
                  <a:srgbClr val="000000"/>
                </a:solidFill>
                <a:latin typeface="Times New Roman"/>
                <a:ea typeface="Times New Roman"/>
                <a:cs typeface="Times New Roman"/>
                <a:sym typeface="Times New Roman"/>
              </a:rPr>
              <a:t>Arduino IDE</a:t>
            </a:r>
            <a:endParaRPr sz="2100">
              <a:solidFill>
                <a:srgbClr val="000000"/>
              </a:solidFill>
              <a:latin typeface="Times New Roman"/>
              <a:ea typeface="Times New Roman"/>
              <a:cs typeface="Times New Roman"/>
              <a:sym typeface="Times New Roman"/>
            </a:endParaRPr>
          </a:p>
          <a:p>
            <a:pPr indent="0" lvl="0" marL="0" rtl="0" algn="l">
              <a:lnSpc>
                <a:spcPct val="90000"/>
              </a:lnSpc>
              <a:spcBef>
                <a:spcPts val="750"/>
              </a:spcBef>
              <a:spcAft>
                <a:spcPts val="0"/>
              </a:spcAft>
              <a:buNone/>
            </a:pPr>
            <a:r>
              <a:rPr lang="zh-TW" sz="2100">
                <a:solidFill>
                  <a:srgbClr val="000000"/>
                </a:solidFill>
                <a:latin typeface="Times New Roman"/>
                <a:ea typeface="Times New Roman"/>
                <a:cs typeface="Times New Roman"/>
                <a:sym typeface="Times New Roman"/>
              </a:rPr>
              <a:t>	Firmata</a:t>
            </a:r>
            <a:endParaRPr sz="2100">
              <a:solidFill>
                <a:srgbClr val="000000"/>
              </a:solidFill>
              <a:latin typeface="Times New Roman"/>
              <a:ea typeface="Times New Roman"/>
              <a:cs typeface="Times New Roman"/>
              <a:sym typeface="Times New Roman"/>
            </a:endParaRPr>
          </a:p>
          <a:p>
            <a:pPr indent="0" lvl="0" marL="0" rtl="0" algn="l">
              <a:lnSpc>
                <a:spcPct val="90000"/>
              </a:lnSpc>
              <a:spcBef>
                <a:spcPts val="750"/>
              </a:spcBef>
              <a:spcAft>
                <a:spcPts val="0"/>
              </a:spcAft>
              <a:buNone/>
            </a:pPr>
            <a:r>
              <a:rPr lang="zh-TW" sz="2100">
                <a:solidFill>
                  <a:srgbClr val="000000"/>
                </a:solidFill>
                <a:latin typeface="Times New Roman"/>
                <a:ea typeface="Times New Roman"/>
                <a:cs typeface="Times New Roman"/>
                <a:sym typeface="Times New Roman"/>
              </a:rPr>
              <a:t>Python</a:t>
            </a:r>
            <a:endParaRPr sz="2100">
              <a:solidFill>
                <a:srgbClr val="000000"/>
              </a:solidFill>
              <a:latin typeface="Times New Roman"/>
              <a:ea typeface="Times New Roman"/>
              <a:cs typeface="Times New Roman"/>
              <a:sym typeface="Times New Roman"/>
            </a:endParaRPr>
          </a:p>
          <a:p>
            <a:pPr indent="0" lvl="0" marL="0" rtl="0" algn="l">
              <a:lnSpc>
                <a:spcPct val="90000"/>
              </a:lnSpc>
              <a:spcBef>
                <a:spcPts val="750"/>
              </a:spcBef>
              <a:spcAft>
                <a:spcPts val="0"/>
              </a:spcAft>
              <a:buNone/>
            </a:pPr>
            <a:r>
              <a:rPr lang="zh-TW" sz="2100">
                <a:solidFill>
                  <a:srgbClr val="000000"/>
                </a:solidFill>
                <a:latin typeface="Times New Roman"/>
                <a:ea typeface="Times New Roman"/>
                <a:cs typeface="Times New Roman"/>
                <a:sym typeface="Times New Roman"/>
              </a:rPr>
              <a:t>	Tkinter</a:t>
            </a:r>
            <a:endParaRPr sz="2100">
              <a:solidFill>
                <a:srgbClr val="000000"/>
              </a:solidFill>
              <a:latin typeface="Times New Roman"/>
              <a:ea typeface="Times New Roman"/>
              <a:cs typeface="Times New Roman"/>
              <a:sym typeface="Times New Roman"/>
            </a:endParaRPr>
          </a:p>
          <a:p>
            <a:pPr indent="0" lvl="0" marL="0" rtl="0" algn="l">
              <a:lnSpc>
                <a:spcPct val="90000"/>
              </a:lnSpc>
              <a:spcBef>
                <a:spcPts val="750"/>
              </a:spcBef>
              <a:spcAft>
                <a:spcPts val="0"/>
              </a:spcAft>
              <a:buNone/>
            </a:pPr>
            <a:r>
              <a:rPr lang="zh-TW" sz="2100">
                <a:solidFill>
                  <a:srgbClr val="000000"/>
                </a:solidFill>
                <a:latin typeface="Times New Roman"/>
                <a:ea typeface="Times New Roman"/>
                <a:cs typeface="Times New Roman"/>
                <a:sym typeface="Times New Roman"/>
              </a:rPr>
              <a:t>	PyFirmata </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628650" y="273844"/>
            <a:ext cx="7886700" cy="994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zh-TW">
                <a:solidFill>
                  <a:srgbClr val="000000"/>
                </a:solidFill>
              </a:rPr>
              <a:t>Firmata</a:t>
            </a:r>
            <a:endParaRPr>
              <a:solidFill>
                <a:srgbClr val="000000"/>
              </a:solidFill>
            </a:endParaRPr>
          </a:p>
          <a:p>
            <a:pPr indent="0" lvl="0" marL="0" rtl="0" algn="l">
              <a:spcBef>
                <a:spcPts val="0"/>
              </a:spcBef>
              <a:spcAft>
                <a:spcPts val="0"/>
              </a:spcAft>
              <a:buNone/>
            </a:pPr>
            <a:r>
              <a:t/>
            </a:r>
            <a:endParaRPr/>
          </a:p>
        </p:txBody>
      </p:sp>
      <p:sp>
        <p:nvSpPr>
          <p:cNvPr id="75" name="Google Shape;75;p16"/>
          <p:cNvSpPr txBox="1"/>
          <p:nvPr/>
        </p:nvSpPr>
        <p:spPr>
          <a:xfrm>
            <a:off x="566575" y="366969"/>
            <a:ext cx="7886700" cy="994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None/>
            </a:pPr>
            <a:r>
              <a:t/>
            </a:r>
            <a:endParaRPr sz="3300">
              <a:solidFill>
                <a:srgbClr val="000000"/>
              </a:solidFill>
              <a:latin typeface="Times New Roman"/>
              <a:ea typeface="Times New Roman"/>
              <a:cs typeface="Times New Roman"/>
              <a:sym typeface="Times New Roman"/>
            </a:endParaRPr>
          </a:p>
        </p:txBody>
      </p:sp>
      <p:sp>
        <p:nvSpPr>
          <p:cNvPr id="76" name="Google Shape;76;p16"/>
          <p:cNvSpPr txBox="1"/>
          <p:nvPr/>
        </p:nvSpPr>
        <p:spPr>
          <a:xfrm>
            <a:off x="177625" y="1189975"/>
            <a:ext cx="78867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zh-TW" sz="2100">
                <a:solidFill>
                  <a:srgbClr val="000000"/>
                </a:solidFill>
                <a:latin typeface="Times New Roman"/>
                <a:ea typeface="Times New Roman"/>
                <a:cs typeface="Times New Roman"/>
                <a:sym typeface="Times New Roman"/>
              </a:rPr>
              <a:t>Firmata is a protocol for communicating with microcontrollers from software on a host computer. The protocol can be implemented in firmware on any microcontroller architecture as well as software on any host computer software package. </a:t>
            </a:r>
            <a:endParaRPr sz="210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628650"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zh-TW"/>
              <a:t>Tkinter</a:t>
            </a:r>
            <a:endParaRPr/>
          </a:p>
        </p:txBody>
      </p:sp>
      <p:sp>
        <p:nvSpPr>
          <p:cNvPr id="82" name="Google Shape;82;p17"/>
          <p:cNvSpPr txBox="1"/>
          <p:nvPr/>
        </p:nvSpPr>
        <p:spPr>
          <a:xfrm>
            <a:off x="628650" y="1268050"/>
            <a:ext cx="7886700" cy="1800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zh-TW" sz="2100">
                <a:solidFill>
                  <a:srgbClr val="000000"/>
                </a:solidFill>
                <a:latin typeface="Calibri"/>
                <a:ea typeface="Calibri"/>
                <a:cs typeface="Calibri"/>
                <a:sym typeface="Calibri"/>
              </a:rPr>
              <a:t>Tkinter is a standard library in Python for creating graphical user interfaces (GUIs). It provides a fast and straightforward way to create simple to complex GUI applications. Tkinter is built on the Tk GUI toolkit, a portable and lightweight library for creating GUIs that can run on many operating systems. </a:t>
            </a:r>
            <a:endParaRPr sz="2100">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628650"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zh-TW"/>
              <a:t>PyFirmata</a:t>
            </a:r>
            <a:endParaRPr/>
          </a:p>
        </p:txBody>
      </p:sp>
      <p:sp>
        <p:nvSpPr>
          <p:cNvPr id="88" name="Google Shape;88;p18"/>
          <p:cNvSpPr txBox="1"/>
          <p:nvPr/>
        </p:nvSpPr>
        <p:spPr>
          <a:xfrm>
            <a:off x="628650" y="1268050"/>
            <a:ext cx="7886700" cy="3093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zh-TW" sz="2100">
                <a:solidFill>
                  <a:srgbClr val="000000"/>
                </a:solidFill>
                <a:latin typeface="Calibri"/>
                <a:ea typeface="Calibri"/>
                <a:cs typeface="Calibri"/>
                <a:sym typeface="Calibri"/>
              </a:rPr>
              <a:t>PyFirmata is a Python library that provides an interface to the Firmata protocol, enabling software on a host computer to communicate with microcontrollers. By leveraging the Firmata protocol, PyFirmata allows developers to control microcontrollers like Arduino directly from Python scripts, without the need to write C or C++ code for the microcontroller itself. This library abstracts the Firmata protocol into Python methods and classes, making it accessible for Python developers to interact with hardware components, such as sensors, motors, and LEDs, in a more familiar programming environment. </a:t>
            </a:r>
            <a:endParaRPr sz="210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628650" y="273844"/>
            <a:ext cx="7886700" cy="994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zh-TW">
                <a:solidFill>
                  <a:srgbClr val="000000"/>
                </a:solidFill>
              </a:rPr>
              <a:t>Schematic</a:t>
            </a:r>
            <a:endParaRPr>
              <a:solidFill>
                <a:srgbClr val="000000"/>
              </a:solidFill>
            </a:endParaRPr>
          </a:p>
          <a:p>
            <a:pPr indent="0" lvl="0" marL="0" rtl="0" algn="l">
              <a:spcBef>
                <a:spcPts val="0"/>
              </a:spcBef>
              <a:spcAft>
                <a:spcPts val="0"/>
              </a:spcAft>
              <a:buNone/>
            </a:pPr>
            <a:r>
              <a:t/>
            </a:r>
            <a:endParaRPr/>
          </a:p>
        </p:txBody>
      </p:sp>
      <p:pic>
        <p:nvPicPr>
          <p:cNvPr id="94" name="Google Shape;94;p19"/>
          <p:cNvPicPr preferRelativeResize="0"/>
          <p:nvPr/>
        </p:nvPicPr>
        <p:blipFill>
          <a:blip r:embed="rId3">
            <a:alphaModFix/>
          </a:blip>
          <a:stretch>
            <a:fillRect/>
          </a:stretch>
        </p:blipFill>
        <p:spPr>
          <a:xfrm>
            <a:off x="2215913" y="1268044"/>
            <a:ext cx="4712170" cy="357065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自訂設計">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