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 Mon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Mon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bold.fntdata"/><Relationship Id="rId6" Type="http://schemas.openxmlformats.org/officeDocument/2006/relationships/slide" Target="slides/slide1.xml"/><Relationship Id="rId18" Type="http://schemas.openxmlformats.org/officeDocument/2006/relationships/font" Target="fonts/RobotoMon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3e0a2b2e3a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3e0a2b2e3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3e0a2b2e3a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3e0a2b2e3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3e0a2b2e3a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3e0a2b2e3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3e0a2b2e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3e0a2b2e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3e0a2b2e3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3e0a2b2e3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3e0a2b2e3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3e0a2b2e3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3e0a2b2e3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3e0a2b2e3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3e0a2b2e3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3e0a2b2e3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3e0a2b2e3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3e0a2b2e3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3e0a2b2e3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3e0a2b2e3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3e0a2b2e3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3e0a2b2e3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ARG-NCTU/pyivp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64933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Pybind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XY points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XYPoint</a:t>
            </a:r>
            <a:r>
              <a:rPr lang="zh-TW" sz="2700">
                <a:solidFill>
                  <a:schemeClr val="dk1"/>
                </a:solidFill>
              </a:rPr>
              <a:t> 是該庫中的一個核心類別，用於描述 2D 平面中的點。使用 </a:t>
            </a:r>
            <a:r>
              <a:rPr lang="zh-TW" sz="2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XYPoint</a:t>
            </a:r>
            <a:r>
              <a:rPr lang="zh-TW" sz="2700">
                <a:solidFill>
                  <a:schemeClr val="dk1"/>
                </a:solidFill>
              </a:rPr>
              <a:t> 類，你可以輕鬆設置點的座標、進行位置變更以及進行路徑追蹤。</a:t>
            </a:r>
            <a:endParaRPr sz="2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47826"/>
              <a:buFont typeface="Arial"/>
              <a:buNone/>
            </a:pPr>
            <a:r>
              <a:rPr b="1" lang="zh-TW" sz="2300"/>
              <a:t>Lab ：利用 PyIVP 繪製字母 "NYCU"</a:t>
            </a:r>
            <a:endParaRPr b="1" sz="23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1700">
                <a:solidFill>
                  <a:schemeClr val="dk1"/>
                </a:solidFill>
              </a:rPr>
              <a:t>步驟概述：</a:t>
            </a:r>
            <a:endParaRPr b="1"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b="1" lang="zh-TW" sz="1700">
                <a:solidFill>
                  <a:schemeClr val="dk1"/>
                </a:solidFill>
              </a:rPr>
              <a:t>定義字母的運動路徑</a:t>
            </a:r>
            <a:br>
              <a:rPr lang="zh-TW" sz="1700">
                <a:solidFill>
                  <a:schemeClr val="dk1"/>
                </a:solidFill>
              </a:rPr>
            </a:b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b="1" lang="zh-TW" sz="1700">
                <a:solidFill>
                  <a:schemeClr val="dk1"/>
                </a:solidFill>
              </a:rPr>
              <a:t>從不同的起點開始運動</a:t>
            </a:r>
            <a:br>
              <a:rPr lang="zh-TW" sz="1700">
                <a:solidFill>
                  <a:schemeClr val="dk1"/>
                </a:solidFill>
              </a:rPr>
            </a:b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b="1" lang="zh-TW" sz="1700">
                <a:solidFill>
                  <a:schemeClr val="dk1"/>
                </a:solidFill>
              </a:rPr>
              <a:t>顯示運動過程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idx="1" type="body"/>
          </p:nvPr>
        </p:nvSpPr>
        <p:spPr>
          <a:xfrm>
            <a:off x="445050" y="206825"/>
            <a:ext cx="8520600" cy="42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zh-TW" sz="1700">
                <a:solidFill>
                  <a:schemeClr val="dk1"/>
                </a:solidFill>
              </a:rPr>
              <a:t>clone </a:t>
            </a:r>
            <a:r>
              <a:rPr b="1" lang="zh-TW" sz="1700" u="sng">
                <a:solidFill>
                  <a:schemeClr val="hlink"/>
                </a:solidFill>
                <a:hlinkClick r:id="rId3"/>
              </a:rPr>
              <a:t>https://github.com/ARG-NCTU/pyivp</a:t>
            </a:r>
            <a:r>
              <a:rPr b="1" lang="zh-TW" sz="1700">
                <a:solidFill>
                  <a:schemeClr val="dk1"/>
                </a:solidFill>
              </a:rPr>
              <a:t> 這個資料夾 照著下面指示操作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zh-TW" sz="1700">
                <a:solidFill>
                  <a:schemeClr val="dk1"/>
                </a:solidFill>
              </a:rPr>
              <a:t>密碼：assistive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zh-TW" sz="2200"/>
              <a:t>可以打開01-ivp-xypoint 看一下code 然後完成Lab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11700" y="698450"/>
            <a:ext cx="8520600" cy="38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PyBind11 是 C++ 與 Python 之間的輕量級綁定工具，可以讓 C++ 編寫的函式庫以 Python 模組的方式調用。它與 Boost.Python 類似，但更加輕量，且只依賴標準 C++11 及以上版本。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用途：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zh-TW"/>
              <a:t>提高 Python 程式的效能（C++ 提供高效函式）</a:t>
            </a:r>
            <a:br>
              <a:rPr lang="zh-TW"/>
            </a:b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zh-TW"/>
              <a:t>讓 Python 能使用現有的 C++ 函式庫</a:t>
            </a:r>
            <a:br>
              <a:rPr lang="zh-TW"/>
            </a:b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zh-TW"/>
              <a:t>方便將 C++ 程式轉換為 Python 可用的 API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355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Lab</a:t>
            </a:r>
            <a:endParaRPr/>
          </a:p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150650" y="1017725"/>
            <a:ext cx="8520600" cy="38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7230"/>
              <a:t>安裝：</a:t>
            </a:r>
            <a:endParaRPr sz="723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TW" sz="7230"/>
              <a:t>pip install pybind11</a:t>
            </a:r>
            <a:endParaRPr sz="723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23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7230"/>
              <a:t>如果有問題嘗試下列方法</a:t>
            </a:r>
            <a:endParaRPr sz="723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23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7230"/>
              <a:t>1.</a:t>
            </a:r>
            <a:r>
              <a:rPr b="1" lang="zh-TW" sz="7230">
                <a:solidFill>
                  <a:schemeClr val="dk1"/>
                </a:solidFill>
              </a:rPr>
              <a:t>降級 </a:t>
            </a:r>
            <a:r>
              <a:rPr b="1" lang="zh-TW" sz="723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setuptools</a:t>
            </a:r>
            <a:endParaRPr b="1" sz="723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7230">
                <a:solidFill>
                  <a:schemeClr val="dk1"/>
                </a:solidFill>
              </a:rPr>
              <a:t>pip install --upgrade pip setuptools==58.0.4</a:t>
            </a:r>
            <a:endParaRPr sz="723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7230">
                <a:solidFill>
                  <a:schemeClr val="dk1"/>
                </a:solidFill>
              </a:rPr>
              <a:t>pip install pybind11</a:t>
            </a:r>
            <a:endParaRPr sz="723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311700" y="263975"/>
            <a:ext cx="8520600" cy="4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2.讓 </a:t>
            </a:r>
            <a:r>
              <a:rPr lang="zh-TW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pip</a:t>
            </a:r>
            <a:r>
              <a:rPr lang="zh-TW">
                <a:solidFill>
                  <a:schemeClr val="dk1"/>
                </a:solidFill>
              </a:rPr>
              <a:t> 直接使用現有的環境，而不嘗試重新生成 </a:t>
            </a:r>
            <a:r>
              <a:rPr lang="zh-TW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setup.py</a:t>
            </a:r>
            <a:r>
              <a:rPr lang="zh-TW">
                <a:solidFill>
                  <a:schemeClr val="dk1"/>
                </a:solidFill>
              </a:rPr>
              <a:t> 的依賴。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pip install --no-build-isolation pybind11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3.手動下載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git clone https://github.com/pybind/pybind11.git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cd pybind11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pip install 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建立建立 </a:t>
            </a:r>
            <a:r>
              <a:rPr lang="zh-TW" sz="2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example.cpp</a:t>
            </a:r>
            <a:r>
              <a:rPr lang="zh-TW" sz="2000"/>
              <a:t>：</a:t>
            </a:r>
            <a:endParaRPr sz="2000"/>
          </a:p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TW" sz="5700"/>
              <a:t>#include &lt;pybind11/pybind11.h&gt;</a:t>
            </a:r>
            <a:endParaRPr sz="5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5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TW" sz="5700"/>
              <a:t>int add(int a, int b) {</a:t>
            </a:r>
            <a:endParaRPr sz="5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TW" sz="5700"/>
              <a:t>    return a + b;</a:t>
            </a:r>
            <a:endParaRPr sz="5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TW" sz="5700"/>
              <a:t>}</a:t>
            </a:r>
            <a:endParaRPr sz="5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5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TW" sz="5700"/>
              <a:t>PYBIND11_MODULE(example, m) {</a:t>
            </a:r>
            <a:endParaRPr sz="5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TW" sz="5700"/>
              <a:t>    m.def("add", &amp;add, "A function that adds two numbers");</a:t>
            </a:r>
            <a:endParaRPr sz="5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zh-TW" sz="5700"/>
              <a:t>}</a:t>
            </a:r>
            <a:endParaRPr sz="5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311700" y="254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/>
              <a:t>步驟 3：建立 </a:t>
            </a:r>
            <a:r>
              <a:rPr lang="zh-TW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setup.py</a:t>
            </a:r>
            <a:endParaRPr/>
          </a:p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311700" y="740225"/>
            <a:ext cx="8520600" cy="43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8947"/>
              <a:buFont typeface="Arial"/>
              <a:buNone/>
            </a:pPr>
            <a:r>
              <a:rPr lang="zh-TW" sz="3800"/>
              <a:t>from setuptools import setup, Extension</a:t>
            </a:r>
            <a:endParaRPr sz="3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8947"/>
              <a:buFont typeface="Arial"/>
              <a:buNone/>
            </a:pPr>
            <a:r>
              <a:rPr lang="zh-TW" sz="3800"/>
              <a:t>import pybind11</a:t>
            </a:r>
            <a:endParaRPr sz="3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8947"/>
              <a:buFont typeface="Arial"/>
              <a:buNone/>
            </a:pPr>
            <a:r>
              <a:rPr lang="zh-TW" sz="3800"/>
              <a:t>ext_modules = [</a:t>
            </a:r>
            <a:endParaRPr sz="3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8947"/>
              <a:buFont typeface="Arial"/>
              <a:buNone/>
            </a:pPr>
            <a:r>
              <a:rPr lang="zh-TW" sz="3800"/>
              <a:t>    Extension(</a:t>
            </a:r>
            <a:endParaRPr sz="3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8947"/>
              <a:buFont typeface="Arial"/>
              <a:buNone/>
            </a:pPr>
            <a:r>
              <a:rPr lang="zh-TW" sz="3800"/>
              <a:t>        "example",</a:t>
            </a:r>
            <a:endParaRPr sz="3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8947"/>
              <a:buFont typeface="Arial"/>
              <a:buNone/>
            </a:pPr>
            <a:r>
              <a:rPr lang="zh-TW" sz="3800"/>
              <a:t>        ["example.cpp"],</a:t>
            </a:r>
            <a:endParaRPr sz="3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8947"/>
              <a:buFont typeface="Arial"/>
              <a:buNone/>
            </a:pPr>
            <a:r>
              <a:rPr lang="zh-TW" sz="3800"/>
              <a:t>        include_dirs=[pybind11.get_include()],</a:t>
            </a:r>
            <a:endParaRPr sz="3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8947"/>
              <a:buFont typeface="Arial"/>
              <a:buNone/>
            </a:pPr>
            <a:r>
              <a:rPr lang="zh-TW" sz="3800"/>
              <a:t>        language="c++",</a:t>
            </a:r>
            <a:endParaRPr sz="3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8947"/>
              <a:buFont typeface="Arial"/>
              <a:buNone/>
            </a:pPr>
            <a:r>
              <a:rPr lang="zh-TW" sz="3800"/>
              <a:t>    ),</a:t>
            </a:r>
            <a:endParaRPr sz="3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8947"/>
              <a:buFont typeface="Arial"/>
              <a:buNone/>
            </a:pPr>
            <a:r>
              <a:rPr lang="zh-TW" sz="3800"/>
              <a:t>]</a:t>
            </a:r>
            <a:endParaRPr sz="3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8947"/>
              <a:buFont typeface="Arial"/>
              <a:buNone/>
            </a:pPr>
            <a:r>
              <a:t/>
            </a:r>
            <a:endParaRPr sz="3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8947"/>
              <a:buFont typeface="Arial"/>
              <a:buNone/>
            </a:pPr>
            <a:r>
              <a:rPr lang="zh-TW" sz="3800"/>
              <a:t>setup(</a:t>
            </a:r>
            <a:endParaRPr sz="3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8947"/>
              <a:buFont typeface="Arial"/>
              <a:buNone/>
            </a:pPr>
            <a:r>
              <a:rPr lang="zh-TW" sz="3800"/>
              <a:t>    name="example",</a:t>
            </a:r>
            <a:endParaRPr sz="3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8947"/>
              <a:buFont typeface="Arial"/>
              <a:buNone/>
            </a:pPr>
            <a:r>
              <a:rPr lang="zh-TW" sz="3800"/>
              <a:t>    ext_modules=ext_modules,</a:t>
            </a:r>
            <a:endParaRPr sz="3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zh-TW" sz="2600"/>
              <a:t>)</a:t>
            </a:r>
            <a:endParaRPr sz="2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編譯模組</a:t>
            </a:r>
            <a:endParaRPr/>
          </a:p>
        </p:txBody>
      </p:sp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python setup.py build_ext --inplace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400">
                <a:solidFill>
                  <a:schemeClr val="dk1"/>
                </a:solidFill>
              </a:rPr>
              <a:t>成功後會生成 </a:t>
            </a:r>
            <a:r>
              <a:rPr lang="zh-TW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example.cpython-xxx.so</a:t>
            </a:r>
            <a:r>
              <a:rPr lang="zh-TW" sz="1400">
                <a:solidFill>
                  <a:schemeClr val="dk1"/>
                </a:solidFill>
              </a:rPr>
              <a:t>。</a:t>
            </a:r>
            <a:endParaRPr sz="2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步驟 5：在 Python 中使用</a:t>
            </a:r>
            <a:endParaRPr/>
          </a:p>
        </p:txBody>
      </p:sp>
      <p:sp>
        <p:nvSpPr>
          <p:cNvPr id="94" name="Google Shape;9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import example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result = example.add(3, 5)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print(f"3 + 5 = {result}")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PyIVP</a:t>
            </a:r>
            <a:endParaRPr/>
          </a:p>
        </p:txBody>
      </p:sp>
      <p:sp>
        <p:nvSpPr>
          <p:cNvPr id="100" name="Google Shape;100;p21"/>
          <p:cNvSpPr txBox="1"/>
          <p:nvPr>
            <p:ph idx="1" type="body"/>
          </p:nvPr>
        </p:nvSpPr>
        <p:spPr>
          <a:xfrm>
            <a:off x="311700" y="1178375"/>
            <a:ext cx="85206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dk1"/>
                </a:solidFill>
              </a:rPr>
              <a:t>IVP 在數學上是指在給定初始條件的情況下，求解微分方程組的解。</a:t>
            </a:r>
            <a:endParaRPr b="1"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2800">
                <a:solidFill>
                  <a:schemeClr val="dk1"/>
                </a:solidFill>
              </a:rPr>
              <a:t>PyIVP</a:t>
            </a:r>
            <a:r>
              <a:rPr lang="zh-TW" sz="2800">
                <a:solidFill>
                  <a:schemeClr val="dk1"/>
                </a:solidFill>
              </a:rPr>
              <a:t> 是一個用於解決初值問題 (Initial Value Problem, IVP) 的 Python 庫，專門針對物理模擬、控制系統、機器人學等領域的數學模型進行數值解算。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