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8" roundtripDataSignature="AMtx7mhHJg8Uzjr+L+8HCi0S+tEst7pJ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071"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07"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000"/>
              <a:buFont typeface="Calibri"/>
              <a:buNone/>
            </a:pPr>
            <a:r>
              <a:rPr lang="en-US"/>
              <a:t> </a:t>
            </a:r>
            <a:endParaRPr/>
          </a:p>
        </p:txBody>
      </p:sp>
      <p:sp>
        <p:nvSpPr>
          <p:cNvPr id="55" name="Google Shape;5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db2b57d8f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fdb2b57d8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db2b57d8f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fdb2b57d8f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db2b57d8f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fdb2b57d8f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db2b57d8f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fdb2b57d8f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db2b57d8f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fdb2b57d8f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db2b57d8f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fdb2b57d8f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db2b57d8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fdb2b57d8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db2b57d8f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fdb2b57d8f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db2b57d8f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fdb2b57d8f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db2b57d8f_0_2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fdb2b57d8f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db2b57d8f_0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fdb2b57d8f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db2b57d8f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fdb2b57d8f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05fa401f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05fa401f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405fa401f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e3e2970c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13e3e2970ca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e3e2970ca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13e3e2970c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db2b57d8f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fdb2b57d8f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db2b57d8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fdb2b57d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db2b57d8f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fdb2b57d8f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db2b57d8f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fdb2b57d8f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db2b57d8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fdb2b57d8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br>
              <a:rPr lang="en-US"/>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6" name="Shape 46"/>
        <p:cNvGrpSpPr/>
        <p:nvPr/>
      </p:nvGrpSpPr>
      <p:grpSpPr>
        <a:xfrm>
          <a:off x="0" y="0"/>
          <a:ext cx="0" cy="0"/>
          <a:chOff x="0" y="0"/>
          <a:chExt cx="0" cy="0"/>
        </a:xfrm>
      </p:grpSpPr>
      <p:sp>
        <p:nvSpPr>
          <p:cNvPr id="47" name="Google Shape;47;p1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14"/>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8"/>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2" name="Google Shape;32;p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 name="Google Shape;33;p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4" name="Google Shape;34;p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9"/>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1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1" name="Google Shape;41;p1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1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p:nvPr>
            <p:ph idx="2" type="pic"/>
          </p:nvPr>
        </p:nvSpPr>
        <p:spPr>
          <a:xfrm>
            <a:off x="3887391" y="740569"/>
            <a:ext cx="4629150" cy="3655219"/>
          </a:xfrm>
          <a:prstGeom prst="rect">
            <a:avLst/>
          </a:prstGeom>
          <a:noFill/>
          <a:ln>
            <a:noFill/>
          </a:ln>
        </p:spPr>
      </p:sp>
      <p:sp>
        <p:nvSpPr>
          <p:cNvPr id="45" name="Google Shape;45;p1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3"/>
          <p:cNvSpPr/>
          <p:nvPr/>
        </p:nvSpPr>
        <p:spPr>
          <a:xfrm>
            <a:off x="0" y="4976117"/>
            <a:ext cx="9144000" cy="167383"/>
          </a:xfrm>
          <a:prstGeom prst="rect">
            <a:avLst/>
          </a:prstGeom>
          <a:gradFill>
            <a:gsLst>
              <a:gs pos="0">
                <a:srgbClr val="7F1084"/>
              </a:gs>
              <a:gs pos="6000">
                <a:srgbClr val="7F1084"/>
              </a:gs>
              <a:gs pos="77000">
                <a:srgbClr val="2237B4"/>
              </a:gs>
              <a:gs pos="100000">
                <a:srgbClr val="2237B4"/>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93"/>
              <a:buFont typeface="Arial"/>
              <a:buNone/>
            </a:pPr>
            <a:r>
              <a:t/>
            </a:r>
            <a:endParaRPr b="0" i="0" sz="1093" u="none" cap="none" strike="noStrike">
              <a:solidFill>
                <a:srgbClr val="E6E6E6"/>
              </a:solidFill>
              <a:latin typeface="Calibri"/>
              <a:ea typeface="Calibri"/>
              <a:cs typeface="Calibri"/>
              <a:sym typeface="Calibri"/>
            </a:endParaRPr>
          </a:p>
        </p:txBody>
      </p:sp>
      <p:sp>
        <p:nvSpPr>
          <p:cNvPr id="13" name="Google Shape;13;p3"/>
          <p:cNvSpPr txBox="1"/>
          <p:nvPr/>
        </p:nvSpPr>
        <p:spPr>
          <a:xfrm>
            <a:off x="3724615" y="4928438"/>
            <a:ext cx="1694771" cy="240507"/>
          </a:xfrm>
          <a:prstGeom prst="rect">
            <a:avLst/>
          </a:prstGeom>
          <a:noFill/>
          <a:ln>
            <a:noFill/>
          </a:ln>
        </p:spPr>
        <p:txBody>
          <a:bodyPr anchorCtr="0" anchor="ctr" bIns="31100" lIns="62200" spcFirstLastPara="1" rIns="62200" wrap="square" tIns="31100">
            <a:noAutofit/>
          </a:bodyPr>
          <a:lstStyle/>
          <a:p>
            <a:pPr indent="0" lvl="0" marL="0" marR="0" rtl="0" algn="ctr">
              <a:lnSpc>
                <a:spcPct val="100000"/>
              </a:lnSpc>
              <a:spcBef>
                <a:spcPts val="0"/>
              </a:spcBef>
              <a:spcAft>
                <a:spcPts val="0"/>
              </a:spcAft>
              <a:buClr>
                <a:srgbClr val="000000"/>
              </a:buClr>
              <a:buSzPts val="952"/>
              <a:buFont typeface="Arial"/>
              <a:buNone/>
            </a:pPr>
            <a:r>
              <a:rPr b="0" i="1" lang="en-US" sz="952" u="none" cap="none" strike="noStrike">
                <a:solidFill>
                  <a:srgbClr val="E6E6E6"/>
                </a:solidFill>
                <a:latin typeface="Times New Roman"/>
                <a:ea typeface="Times New Roman"/>
                <a:cs typeface="Times New Roman"/>
                <a:sym typeface="Times New Roman"/>
              </a:rPr>
              <a:t>Assistive Robotics Group</a:t>
            </a:r>
            <a:endParaRPr b="0" i="1" sz="952" u="none" cap="none" strike="noStrike">
              <a:solidFill>
                <a:srgbClr val="E6E6E6"/>
              </a:solidFill>
              <a:latin typeface="Times New Roman"/>
              <a:ea typeface="Times New Roman"/>
              <a:cs typeface="Times New Roman"/>
              <a:sym typeface="Times New Roman"/>
            </a:endParaRPr>
          </a:p>
        </p:txBody>
      </p:sp>
      <p:sp>
        <p:nvSpPr>
          <p:cNvPr id="14" name="Google Shape;14;p3"/>
          <p:cNvSpPr txBox="1"/>
          <p:nvPr/>
        </p:nvSpPr>
        <p:spPr>
          <a:xfrm>
            <a:off x="8307624" y="4938806"/>
            <a:ext cx="712308" cy="240507"/>
          </a:xfrm>
          <a:prstGeom prst="rect">
            <a:avLst/>
          </a:prstGeom>
          <a:noFill/>
          <a:ln>
            <a:noFill/>
          </a:ln>
        </p:spPr>
        <p:txBody>
          <a:bodyPr anchorCtr="0" anchor="ctr" bIns="31100" lIns="62200" spcFirstLastPara="1" rIns="62200" wrap="square" tIns="31100">
            <a:noAutofit/>
          </a:bodyPr>
          <a:lstStyle/>
          <a:p>
            <a:pPr indent="0" lvl="0" marL="0" marR="0" rtl="0" algn="r">
              <a:lnSpc>
                <a:spcPct val="100000"/>
              </a:lnSpc>
              <a:spcBef>
                <a:spcPts val="0"/>
              </a:spcBef>
              <a:spcAft>
                <a:spcPts val="0"/>
              </a:spcAft>
              <a:buClr>
                <a:srgbClr val="000000"/>
              </a:buClr>
              <a:buSzPts val="714"/>
              <a:buFont typeface="Arial"/>
              <a:buNone/>
            </a:pPr>
            <a:fld id="{00000000-1234-1234-1234-123412341234}" type="slidenum">
              <a:rPr b="0" i="0" lang="en-US" sz="714" u="none" cap="none" strike="noStrike">
                <a:solidFill>
                  <a:srgbClr val="E6E6E6"/>
                </a:solidFill>
                <a:latin typeface="Arial"/>
                <a:ea typeface="Arial"/>
                <a:cs typeface="Arial"/>
                <a:sym typeface="Arial"/>
              </a:rPr>
              <a:t>‹#›</a:t>
            </a:fld>
            <a:endParaRPr b="0" i="0" sz="714" u="none" cap="none" strike="noStrike">
              <a:solidFill>
                <a:srgbClr val="E6E6E6"/>
              </a:solidFill>
              <a:latin typeface="Arial"/>
              <a:ea typeface="Arial"/>
              <a:cs typeface="Arial"/>
              <a:sym typeface="Arial"/>
            </a:endParaRPr>
          </a:p>
        </p:txBody>
      </p:sp>
      <p:pic>
        <p:nvPicPr>
          <p:cNvPr id="15" name="Google Shape;15;p3"/>
          <p:cNvPicPr preferRelativeResize="0"/>
          <p:nvPr/>
        </p:nvPicPr>
        <p:blipFill rotWithShape="1">
          <a:blip r:embed="rId1">
            <a:alphaModFix/>
          </a:blip>
          <a:srcRect b="50423" l="0" r="0" t="0"/>
          <a:stretch/>
        </p:blipFill>
        <p:spPr>
          <a:xfrm>
            <a:off x="7135906" y="164110"/>
            <a:ext cx="1884026" cy="3212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ARG-NCTU/clean-code-pyth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nvSpPr>
        <p:spPr>
          <a:xfrm>
            <a:off x="1189193" y="1285073"/>
            <a:ext cx="6765600" cy="1385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US" sz="3600" u="none" cap="none" strike="noStrike">
                <a:solidFill>
                  <a:schemeClr val="dk1"/>
                </a:solidFill>
                <a:latin typeface="Times New Roman"/>
                <a:ea typeface="Times New Roman"/>
                <a:cs typeface="Times New Roman"/>
                <a:sym typeface="Times New Roman"/>
              </a:rPr>
              <a:t>Clean Code Python</a:t>
            </a:r>
            <a:endParaRPr b="0" i="0" sz="3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rPr b="0" i="0" lang="en-US" sz="1800" u="sng" cap="none" strike="noStrike">
                <a:solidFill>
                  <a:schemeClr val="hlink"/>
                </a:solidFill>
                <a:latin typeface="Times New Roman"/>
                <a:ea typeface="Times New Roman"/>
                <a:cs typeface="Times New Roman"/>
                <a:sym typeface="Times New Roman"/>
                <a:hlinkClick r:id="rId3"/>
              </a:rPr>
              <a:t>https://github.com/ARG-NCTU/clean-code-python</a:t>
            </a:r>
            <a:endParaRPr b="0" i="0" sz="1800" u="none" cap="none" strike="noStrike">
              <a:solidFill>
                <a:schemeClr val="dk1"/>
              </a:solidFill>
              <a:latin typeface="Times New Roman"/>
              <a:ea typeface="Times New Roman"/>
              <a:cs typeface="Times New Roman"/>
              <a:sym typeface="Times New Roman"/>
            </a:endParaRPr>
          </a:p>
        </p:txBody>
      </p:sp>
      <p:sp>
        <p:nvSpPr>
          <p:cNvPr id="58" name="Google Shape;58;p1"/>
          <p:cNvSpPr txBox="1"/>
          <p:nvPr/>
        </p:nvSpPr>
        <p:spPr>
          <a:xfrm>
            <a:off x="529800" y="3097432"/>
            <a:ext cx="8084400" cy="5817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Ezra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fdb2b57d8f_0_12"/>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Don't add unneeded context </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不需要添加額外的上下文</a:t>
            </a:r>
            <a:endParaRPr b="1" sz="2200">
              <a:solidFill>
                <a:srgbClr val="24292F"/>
              </a:solidFill>
              <a:highlight>
                <a:srgbClr val="FFFFFF"/>
              </a:highlight>
              <a:latin typeface="Arial"/>
              <a:ea typeface="Arial"/>
              <a:cs typeface="Arial"/>
              <a:sym typeface="Arial"/>
            </a:endParaRPr>
          </a:p>
        </p:txBody>
      </p:sp>
      <p:sp>
        <p:nvSpPr>
          <p:cNvPr id="117" name="Google Shape;117;gfdb2b57d8f_0_12"/>
          <p:cNvSpPr txBox="1"/>
          <p:nvPr>
            <p:ph idx="1" type="body"/>
          </p:nvPr>
        </p:nvSpPr>
        <p:spPr>
          <a:xfrm>
            <a:off x="748500" y="1490500"/>
            <a:ext cx="30855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class Car: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make: 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model: 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color: 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
        <p:nvSpPr>
          <p:cNvPr id="118" name="Google Shape;118;gfdb2b57d8f_0_12"/>
          <p:cNvSpPr/>
          <p:nvPr/>
        </p:nvSpPr>
        <p:spPr>
          <a:xfrm>
            <a:off x="560425" y="1490500"/>
            <a:ext cx="3604800" cy="202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fdb2b57d8f_0_12"/>
          <p:cNvSpPr txBox="1"/>
          <p:nvPr>
            <p:ph idx="1" type="body"/>
          </p:nvPr>
        </p:nvSpPr>
        <p:spPr>
          <a:xfrm>
            <a:off x="4450850" y="1490500"/>
            <a:ext cx="30855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class Car: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car_make: 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car_model: 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car_color: 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fdb2b57d8f_0_143"/>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 arguments (2 or fewer ideally)</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函數參數（2個或者更少）</a:t>
            </a:r>
            <a:endParaRPr b="1" sz="2200">
              <a:solidFill>
                <a:srgbClr val="24292F"/>
              </a:solidFill>
              <a:highlight>
                <a:srgbClr val="FFFFFF"/>
              </a:highlight>
              <a:latin typeface="Arial"/>
              <a:ea typeface="Arial"/>
              <a:cs typeface="Arial"/>
              <a:sym typeface="Arial"/>
            </a:endParaRPr>
          </a:p>
        </p:txBody>
      </p:sp>
      <p:sp>
        <p:nvSpPr>
          <p:cNvPr id="125" name="Google Shape;125;gfdb2b57d8f_0_143"/>
          <p:cNvSpPr txBox="1"/>
          <p:nvPr>
            <p:ph idx="1" type="body"/>
          </p:nvPr>
        </p:nvSpPr>
        <p:spPr>
          <a:xfrm>
            <a:off x="748500" y="1263075"/>
            <a:ext cx="7647000" cy="345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Limiting the amount of function parameters is incredibly important because it </a:t>
            </a:r>
            <a:r>
              <a:rPr lang="en-US" sz="2000">
                <a:solidFill>
                  <a:srgbClr val="FF0000"/>
                </a:solidFill>
                <a:highlight>
                  <a:srgbClr val="FFFFFF"/>
                </a:highlight>
                <a:latin typeface="Arial"/>
                <a:ea typeface="Arial"/>
                <a:cs typeface="Arial"/>
                <a:sym typeface="Arial"/>
              </a:rPr>
              <a:t>makes testing your function easier</a:t>
            </a:r>
            <a:r>
              <a:rPr lang="en-US" sz="2000">
                <a:solidFill>
                  <a:srgbClr val="24292F"/>
                </a:solidFill>
                <a:highlight>
                  <a:srgbClr val="FFFFFF"/>
                </a:highlight>
                <a:latin typeface="Arial"/>
                <a:ea typeface="Arial"/>
                <a:cs typeface="Arial"/>
                <a:sym typeface="Arial"/>
              </a:rPr>
              <a:t>. Having more than three leads to a combinatorial explosion where you have to test tons of different cases with each separate argument.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Bad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def create_menu(title, body, button_text, cancellable):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    pass</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fdb2b57d8f_0_207"/>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 arguments (2 or fewer ideally)</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函數參數（2個或者更少）</a:t>
            </a:r>
            <a:endParaRPr b="1" sz="2200">
              <a:solidFill>
                <a:srgbClr val="24292F"/>
              </a:solidFill>
              <a:highlight>
                <a:srgbClr val="FFFFFF"/>
              </a:highlight>
              <a:latin typeface="Arial"/>
              <a:ea typeface="Arial"/>
              <a:cs typeface="Arial"/>
              <a:sym typeface="Arial"/>
            </a:endParaRPr>
          </a:p>
        </p:txBody>
      </p:sp>
      <p:sp>
        <p:nvSpPr>
          <p:cNvPr id="131" name="Google Shape;131;gfdb2b57d8f_0_207"/>
          <p:cNvSpPr txBox="1"/>
          <p:nvPr>
            <p:ph idx="1" type="body"/>
          </p:nvPr>
        </p:nvSpPr>
        <p:spPr>
          <a:xfrm>
            <a:off x="748500" y="1263075"/>
            <a:ext cx="7647000" cy="345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Most of the time a </a:t>
            </a:r>
            <a:r>
              <a:rPr lang="en-US" sz="2000">
                <a:solidFill>
                  <a:srgbClr val="FF0000"/>
                </a:solidFill>
                <a:highlight>
                  <a:srgbClr val="FFFFFF"/>
                </a:highlight>
                <a:latin typeface="Arial"/>
                <a:ea typeface="Arial"/>
                <a:cs typeface="Arial"/>
                <a:sym typeface="Arial"/>
              </a:rPr>
              <a:t>higher-level object</a:t>
            </a:r>
            <a:r>
              <a:rPr lang="en-US" sz="2000">
                <a:solidFill>
                  <a:srgbClr val="24292F"/>
                </a:solidFill>
                <a:highlight>
                  <a:srgbClr val="FFFFFF"/>
                </a:highlight>
                <a:latin typeface="Arial"/>
                <a:ea typeface="Arial"/>
                <a:cs typeface="Arial"/>
                <a:sym typeface="Arial"/>
              </a:rPr>
              <a:t> will suffice as an argument.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class MenuConfig:</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"""A configuration for the Menu."""</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create_menu(config: MenuConfig) -&gt; None: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title = config.title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body = config.body</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    # …</a:t>
            </a:r>
            <a:endParaRPr sz="2000">
              <a:solidFill>
                <a:srgbClr val="24292F"/>
              </a:solidFill>
              <a:highlight>
                <a:srgbClr val="FFFFFF"/>
              </a:highlight>
              <a:latin typeface="Arial"/>
              <a:ea typeface="Arial"/>
              <a:cs typeface="Arial"/>
              <a:sym typeface="Arial"/>
            </a:endParaRPr>
          </a:p>
        </p:txBody>
      </p:sp>
      <p:sp>
        <p:nvSpPr>
          <p:cNvPr id="132" name="Google Shape;132;gfdb2b57d8f_0_207"/>
          <p:cNvSpPr/>
          <p:nvPr/>
        </p:nvSpPr>
        <p:spPr>
          <a:xfrm>
            <a:off x="560425" y="1743075"/>
            <a:ext cx="7455900" cy="2974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fdb2b57d8f_0_163"/>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Functions should do one thing</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函數應該只完成一個功能</a:t>
            </a:r>
            <a:endParaRPr b="1" sz="2200">
              <a:solidFill>
                <a:srgbClr val="24292F"/>
              </a:solidFill>
              <a:highlight>
                <a:srgbClr val="FFFFFF"/>
              </a:highlight>
              <a:latin typeface="Arial"/>
              <a:ea typeface="Arial"/>
              <a:cs typeface="Arial"/>
              <a:sym typeface="Arial"/>
            </a:endParaRPr>
          </a:p>
        </p:txBody>
      </p:sp>
      <p:sp>
        <p:nvSpPr>
          <p:cNvPr id="138" name="Google Shape;138;gfdb2b57d8f_0_163"/>
          <p:cNvSpPr txBox="1"/>
          <p:nvPr>
            <p:ph idx="1" type="body"/>
          </p:nvPr>
        </p:nvSpPr>
        <p:spPr>
          <a:xfrm>
            <a:off x="748500" y="1326200"/>
            <a:ext cx="7647000" cy="253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2000">
                <a:solidFill>
                  <a:srgbClr val="24292F"/>
                </a:solidFill>
                <a:highlight>
                  <a:srgbClr val="FFFFFF"/>
                </a:highlight>
                <a:latin typeface="Arial"/>
                <a:ea typeface="Arial"/>
                <a:cs typeface="Arial"/>
                <a:sym typeface="Arial"/>
              </a:rPr>
              <a:t>This is by far the most important rule in software engineering. </a:t>
            </a:r>
            <a:r>
              <a:rPr lang="en-US" sz="2000">
                <a:solidFill>
                  <a:srgbClr val="FF0000"/>
                </a:solidFill>
                <a:highlight>
                  <a:srgbClr val="FFFFFF"/>
                </a:highlight>
                <a:latin typeface="Arial"/>
                <a:ea typeface="Arial"/>
                <a:cs typeface="Arial"/>
                <a:sym typeface="Arial"/>
              </a:rPr>
              <a:t>When functions do more than one thing, they are harder to compose, test, and reason about.</a:t>
            </a:r>
            <a:r>
              <a:rPr lang="en-US" sz="2000">
                <a:solidFill>
                  <a:srgbClr val="24292F"/>
                </a:solidFill>
                <a:highlight>
                  <a:srgbClr val="FFFFFF"/>
                </a:highlight>
                <a:latin typeface="Arial"/>
                <a:ea typeface="Arial"/>
                <a:cs typeface="Arial"/>
                <a:sym typeface="Arial"/>
              </a:rPr>
              <a:t> When you can isolate a function to just one action, they can be </a:t>
            </a:r>
            <a:r>
              <a:rPr lang="en-US" sz="2000">
                <a:solidFill>
                  <a:srgbClr val="4A86E8"/>
                </a:solidFill>
                <a:highlight>
                  <a:srgbClr val="FFFFFF"/>
                </a:highlight>
                <a:latin typeface="Arial"/>
                <a:ea typeface="Arial"/>
                <a:cs typeface="Arial"/>
                <a:sym typeface="Arial"/>
              </a:rPr>
              <a:t>refactored easily </a:t>
            </a:r>
            <a:r>
              <a:rPr lang="en-US" sz="2000">
                <a:solidFill>
                  <a:srgbClr val="24292F"/>
                </a:solidFill>
                <a:highlight>
                  <a:srgbClr val="FFFFFF"/>
                </a:highlight>
                <a:latin typeface="Arial"/>
                <a:ea typeface="Arial"/>
                <a:cs typeface="Arial"/>
                <a:sym typeface="Arial"/>
              </a:rPr>
              <a:t>and your code will read much cleaner. If you take nothing else away from this guide other than this, you'll be ahead of many developers.</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fdb2b57d8f_0_224"/>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Functions should do one thing</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函數應該只完成一個功能</a:t>
            </a:r>
            <a:endParaRPr b="1" sz="2200">
              <a:solidFill>
                <a:srgbClr val="24292F"/>
              </a:solidFill>
              <a:highlight>
                <a:srgbClr val="FFFFFF"/>
              </a:highlight>
              <a:latin typeface="Arial"/>
              <a:ea typeface="Arial"/>
              <a:cs typeface="Arial"/>
              <a:sym typeface="Arial"/>
            </a:endParaRPr>
          </a:p>
        </p:txBody>
      </p:sp>
      <p:sp>
        <p:nvSpPr>
          <p:cNvPr id="144" name="Google Shape;144;gfdb2b57d8f_0_224"/>
          <p:cNvSpPr txBox="1"/>
          <p:nvPr>
            <p:ph idx="1" type="body"/>
          </p:nvPr>
        </p:nvSpPr>
        <p:spPr>
          <a:xfrm>
            <a:off x="748500" y="1326200"/>
            <a:ext cx="7647000" cy="253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def email_clients(clients: List[Client]) -&gt; None: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"""Filter active clients and send them an email.</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for client in clients: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if client.active: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email(client)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fdb2b57d8f_0_230"/>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Functions should do one thing</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函數應該只完成一個功能</a:t>
            </a:r>
            <a:endParaRPr b="1" sz="2200">
              <a:solidFill>
                <a:srgbClr val="24292F"/>
              </a:solidFill>
              <a:highlight>
                <a:srgbClr val="FFFFFF"/>
              </a:highlight>
              <a:latin typeface="Arial"/>
              <a:ea typeface="Arial"/>
              <a:cs typeface="Arial"/>
              <a:sym typeface="Arial"/>
            </a:endParaRPr>
          </a:p>
        </p:txBody>
      </p:sp>
      <p:sp>
        <p:nvSpPr>
          <p:cNvPr id="150" name="Google Shape;150;gfdb2b57d8f_0_230"/>
          <p:cNvSpPr txBox="1"/>
          <p:nvPr>
            <p:ph idx="1" type="body"/>
          </p:nvPr>
        </p:nvSpPr>
        <p:spPr>
          <a:xfrm>
            <a:off x="748500" y="1215750"/>
            <a:ext cx="7647000" cy="253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800">
                <a:solidFill>
                  <a:srgbClr val="24292F"/>
                </a:solidFill>
                <a:highlight>
                  <a:srgbClr val="FFFFFF"/>
                </a:highlight>
                <a:latin typeface="Arial"/>
                <a:ea typeface="Arial"/>
                <a:cs typeface="Arial"/>
                <a:sym typeface="Arial"/>
              </a:rPr>
              <a:t>def active_clients(clients: List[Client]) -&gt; Generator[Client]:</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800">
                <a:solidFill>
                  <a:srgbClr val="24292F"/>
                </a:solidFill>
                <a:highlight>
                  <a:srgbClr val="FFFFFF"/>
                </a:highlight>
                <a:latin typeface="Arial"/>
                <a:ea typeface="Arial"/>
                <a:cs typeface="Arial"/>
                <a:sym typeface="Arial"/>
              </a:rPr>
              <a:t>    """Only active clients."""</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800">
                <a:solidFill>
                  <a:srgbClr val="24292F"/>
                </a:solidFill>
                <a:highlight>
                  <a:srgbClr val="FFFFFF"/>
                </a:highlight>
                <a:latin typeface="Arial"/>
                <a:ea typeface="Arial"/>
                <a:cs typeface="Arial"/>
                <a:sym typeface="Arial"/>
              </a:rPr>
              <a:t>    return (client for client in clients if client.active)</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800">
                <a:solidFill>
                  <a:srgbClr val="24292F"/>
                </a:solidFill>
                <a:highlight>
                  <a:srgbClr val="FFFFFF"/>
                </a:highlight>
                <a:latin typeface="Arial"/>
                <a:ea typeface="Arial"/>
                <a:cs typeface="Arial"/>
                <a:sym typeface="Arial"/>
              </a:rPr>
              <a:t>def email_client(clients: Iterator[Client]) -&gt; None:</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800">
                <a:solidFill>
                  <a:srgbClr val="24292F"/>
                </a:solidFill>
                <a:highlight>
                  <a:srgbClr val="FFFFFF"/>
                </a:highlight>
                <a:latin typeface="Arial"/>
                <a:ea typeface="Arial"/>
                <a:cs typeface="Arial"/>
                <a:sym typeface="Arial"/>
              </a:rPr>
              <a:t>    """Send an email to a given list of clients."""</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800">
                <a:solidFill>
                  <a:srgbClr val="24292F"/>
                </a:solidFill>
                <a:highlight>
                  <a:srgbClr val="FFFFFF"/>
                </a:highlight>
                <a:latin typeface="Arial"/>
                <a:ea typeface="Arial"/>
                <a:cs typeface="Arial"/>
                <a:sym typeface="Arial"/>
              </a:rPr>
              <a:t>    for client in clients:</a:t>
            </a:r>
            <a:endParaRPr sz="18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1800">
                <a:solidFill>
                  <a:srgbClr val="24292F"/>
                </a:solidFill>
                <a:highlight>
                  <a:srgbClr val="FFFFFF"/>
                </a:highlight>
                <a:latin typeface="Arial"/>
                <a:ea typeface="Arial"/>
                <a:cs typeface="Arial"/>
                <a:sym typeface="Arial"/>
              </a:rPr>
              <a:t>        email(client)</a:t>
            </a:r>
            <a:endParaRPr sz="1800">
              <a:solidFill>
                <a:srgbClr val="24292F"/>
              </a:solidFill>
              <a:highlight>
                <a:srgbClr val="FFFFFF"/>
              </a:highlight>
              <a:latin typeface="Arial"/>
              <a:ea typeface="Arial"/>
              <a:cs typeface="Arial"/>
              <a:sym typeface="Arial"/>
            </a:endParaRPr>
          </a:p>
        </p:txBody>
      </p:sp>
      <p:sp>
        <p:nvSpPr>
          <p:cNvPr id="151" name="Google Shape;151;gfdb2b57d8f_0_230"/>
          <p:cNvSpPr/>
          <p:nvPr/>
        </p:nvSpPr>
        <p:spPr>
          <a:xfrm>
            <a:off x="560425" y="1215750"/>
            <a:ext cx="7455900" cy="3643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fdb2b57d8f_0_18"/>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 names should say what they do</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函數的命名應該表明函數的功能 </a:t>
            </a:r>
            <a:endParaRPr b="1" sz="2200">
              <a:solidFill>
                <a:srgbClr val="24292F"/>
              </a:solidFill>
              <a:highlight>
                <a:srgbClr val="FFFFFF"/>
              </a:highlight>
              <a:latin typeface="Arial"/>
              <a:ea typeface="Arial"/>
              <a:cs typeface="Arial"/>
              <a:sym typeface="Arial"/>
            </a:endParaRPr>
          </a:p>
        </p:txBody>
      </p:sp>
      <p:sp>
        <p:nvSpPr>
          <p:cNvPr id="157" name="Google Shape;157;gfdb2b57d8f_0_18"/>
          <p:cNvSpPr txBox="1"/>
          <p:nvPr>
            <p:ph idx="1" type="body"/>
          </p:nvPr>
        </p:nvSpPr>
        <p:spPr>
          <a:xfrm>
            <a:off x="748500" y="1200000"/>
            <a:ext cx="7647000" cy="3605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class Email:</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def handle(self) -&gt; None: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a:t>
            </a:r>
            <a:r>
              <a:rPr lang="en-US" sz="2000">
                <a:solidFill>
                  <a:srgbClr val="24292F"/>
                </a:solidFill>
                <a:highlight>
                  <a:schemeClr val="lt1"/>
                </a:highlight>
                <a:latin typeface="Arial"/>
                <a:ea typeface="Arial"/>
                <a:cs typeface="Arial"/>
                <a:sym typeface="Arial"/>
              </a:rPr>
              <a:t>"""Send this message"""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message = Email()</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message.handle()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2000">
                <a:solidFill>
                  <a:srgbClr val="24292F"/>
                </a:solidFill>
                <a:highlight>
                  <a:schemeClr val="lt1"/>
                </a:highlight>
                <a:latin typeface="Arial"/>
                <a:ea typeface="Arial"/>
                <a:cs typeface="Arial"/>
                <a:sym typeface="Arial"/>
              </a:rPr>
              <a:t># What is this supposed to do again?</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fdb2b57d8f_0_89"/>
          <p:cNvSpPr txBox="1"/>
          <p:nvPr>
            <p:ph idx="1" type="body"/>
          </p:nvPr>
        </p:nvSpPr>
        <p:spPr>
          <a:xfrm>
            <a:off x="748500" y="1332700"/>
            <a:ext cx="76470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class Email:</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def send(self) -&gt; None: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"""Send this message"""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message = Email()</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message.send()</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
        <p:nvSpPr>
          <p:cNvPr id="163" name="Google Shape;163;gfdb2b57d8f_0_89"/>
          <p:cNvSpPr/>
          <p:nvPr/>
        </p:nvSpPr>
        <p:spPr>
          <a:xfrm>
            <a:off x="560425" y="1332700"/>
            <a:ext cx="7455900" cy="29745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fdb2b57d8f_0_89"/>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Function names should say what they do</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函數的命名應該表明函數的功能 </a:t>
            </a:r>
            <a:endParaRPr b="1" sz="2200">
              <a:solidFill>
                <a:srgbClr val="24292F"/>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fdb2b57d8f_0_181"/>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Avoid side effects</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避免函数的副作用</a:t>
            </a:r>
            <a:endParaRPr b="1" sz="2200">
              <a:solidFill>
                <a:srgbClr val="24292F"/>
              </a:solidFill>
              <a:highlight>
                <a:srgbClr val="FFFFFF"/>
              </a:highlight>
              <a:latin typeface="Arial"/>
              <a:ea typeface="Arial"/>
              <a:cs typeface="Arial"/>
              <a:sym typeface="Arial"/>
            </a:endParaRPr>
          </a:p>
        </p:txBody>
      </p:sp>
      <p:sp>
        <p:nvSpPr>
          <p:cNvPr id="170" name="Google Shape;170;gfdb2b57d8f_0_181"/>
          <p:cNvSpPr txBox="1"/>
          <p:nvPr>
            <p:ph idx="1" type="body"/>
          </p:nvPr>
        </p:nvSpPr>
        <p:spPr>
          <a:xfrm>
            <a:off x="520650" y="1215750"/>
            <a:ext cx="8362200" cy="3738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A function produces a side effect if it does anything other than take a value in and return another value out. For example, a side effect could be </a:t>
            </a:r>
            <a:r>
              <a:rPr lang="en-US" sz="2000">
                <a:solidFill>
                  <a:srgbClr val="FF0000"/>
                </a:solidFill>
                <a:highlight>
                  <a:srgbClr val="FFFFFF"/>
                </a:highlight>
                <a:latin typeface="Arial"/>
                <a:ea typeface="Arial"/>
                <a:cs typeface="Arial"/>
                <a:sym typeface="Arial"/>
              </a:rPr>
              <a:t>writing to a file, modifying some global variable, or accidentally wiring all your data to a stranger</a:t>
            </a:r>
            <a:r>
              <a:rPr lang="en-US" sz="2000">
                <a:solidFill>
                  <a:srgbClr val="24292F"/>
                </a:solidFill>
                <a:highlight>
                  <a:srgbClr val="FFFFFF"/>
                </a:highlight>
                <a:latin typeface="Arial"/>
                <a:ea typeface="Arial"/>
                <a:cs typeface="Arial"/>
                <a:sym typeface="Arial"/>
              </a:rPr>
              <a: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Now, you do need to have side effects in a program on occasion - for example, like in the previous example, you might need to write to a file. In these cases, you should </a:t>
            </a:r>
            <a:r>
              <a:rPr lang="en-US" sz="2000">
                <a:solidFill>
                  <a:srgbClr val="4A86E8"/>
                </a:solidFill>
                <a:highlight>
                  <a:srgbClr val="FFFFFF"/>
                </a:highlight>
                <a:latin typeface="Arial"/>
                <a:ea typeface="Arial"/>
                <a:cs typeface="Arial"/>
                <a:sym typeface="Arial"/>
              </a:rPr>
              <a:t>centralize and indicate where you are incorporating side effects</a:t>
            </a:r>
            <a:r>
              <a:rPr lang="en-US" sz="2000">
                <a:solidFill>
                  <a:srgbClr val="24292F"/>
                </a:solidFill>
                <a:highlight>
                  <a:srgbClr val="FFFFFF"/>
                </a:highlight>
                <a:latin typeface="Arial"/>
                <a:ea typeface="Arial"/>
                <a:cs typeface="Arial"/>
                <a:sym typeface="Arial"/>
              </a:rPr>
              <a:t>. Don't have several functions and classes that write to a particular file - rather, have one (and only one) service that does it.</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fdb2b57d8f_0_247"/>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Avoid side effects</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避免函数的副作用</a:t>
            </a:r>
            <a:endParaRPr b="1" sz="2200">
              <a:solidFill>
                <a:srgbClr val="24292F"/>
              </a:solidFill>
              <a:highlight>
                <a:srgbClr val="FFFFFF"/>
              </a:highlight>
              <a:latin typeface="Arial"/>
              <a:ea typeface="Arial"/>
              <a:cs typeface="Arial"/>
              <a:sym typeface="Arial"/>
            </a:endParaRPr>
          </a:p>
        </p:txBody>
      </p:sp>
      <p:sp>
        <p:nvSpPr>
          <p:cNvPr id="176" name="Google Shape;176;gfdb2b57d8f_0_247"/>
          <p:cNvSpPr txBox="1"/>
          <p:nvPr>
            <p:ph idx="1" type="body"/>
          </p:nvPr>
        </p:nvSpPr>
        <p:spPr>
          <a:xfrm>
            <a:off x="520650" y="1215750"/>
            <a:ext cx="8362200" cy="3738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fullname = "Ryan McDermott"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split_into_first_and_last_name() -&gt; None: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global fullname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fullname = fullname.split()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split_into_first_and_last_name()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print(fullname)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FF0000"/>
                </a:solidFill>
                <a:highlight>
                  <a:srgbClr val="FFFFFF"/>
                </a:highlight>
                <a:latin typeface="Arial"/>
                <a:ea typeface="Arial"/>
                <a:cs typeface="Arial"/>
                <a:sym typeface="Arial"/>
              </a:rPr>
              <a:t># What will happen if we call the function again?</a:t>
            </a:r>
            <a:endParaRPr sz="2000">
              <a:solidFill>
                <a:srgbClr val="FF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162600" y="97273"/>
            <a:ext cx="7886700" cy="672600"/>
          </a:xfrm>
          <a:prstGeom prst="rect">
            <a:avLst/>
          </a:prstGeom>
          <a:noFill/>
          <a:ln>
            <a:noFill/>
          </a:ln>
        </p:spPr>
        <p:txBody>
          <a:bodyPr anchorCtr="0" anchor="ctr" bIns="45700" lIns="91425" spcFirstLastPara="1" rIns="91425" wrap="square" tIns="45700">
            <a:normAutofit/>
          </a:bodyPr>
          <a:lstStyle/>
          <a:p>
            <a:pPr indent="0" lvl="0" marL="0" rtl="0" algn="l">
              <a:lnSpc>
                <a:spcPct val="125000"/>
              </a:lnSpc>
              <a:spcBef>
                <a:spcPts val="1800"/>
              </a:spcBef>
              <a:spcAft>
                <a:spcPts val="1200"/>
              </a:spcAft>
              <a:buClr>
                <a:schemeClr val="dk1"/>
              </a:buClr>
              <a:buSzPts val="1100"/>
              <a:buFont typeface="Arial"/>
              <a:buNone/>
            </a:pPr>
            <a:r>
              <a:rPr b="1" lang="en-US" sz="2400">
                <a:solidFill>
                  <a:srgbClr val="24292F"/>
                </a:solidFill>
                <a:highlight>
                  <a:srgbClr val="FFFFFF"/>
                </a:highlight>
                <a:latin typeface="Arial"/>
                <a:ea typeface="Arial"/>
                <a:cs typeface="Arial"/>
                <a:sym typeface="Arial"/>
              </a:rPr>
              <a:t>Introduction</a:t>
            </a:r>
            <a:endParaRPr b="1" sz="2400">
              <a:latin typeface="Times New Roman"/>
              <a:ea typeface="Times New Roman"/>
              <a:cs typeface="Times New Roman"/>
              <a:sym typeface="Times New Roman"/>
            </a:endParaRPr>
          </a:p>
        </p:txBody>
      </p:sp>
      <p:sp>
        <p:nvSpPr>
          <p:cNvPr id="64" name="Google Shape;64;p2"/>
          <p:cNvSpPr txBox="1"/>
          <p:nvPr>
            <p:ph idx="1" type="body"/>
          </p:nvPr>
        </p:nvSpPr>
        <p:spPr>
          <a:xfrm>
            <a:off x="628650" y="1017150"/>
            <a:ext cx="7886700" cy="2692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This is not a style guide. It's a guide to </a:t>
            </a:r>
            <a:r>
              <a:rPr lang="en-US" sz="2000">
                <a:solidFill>
                  <a:srgbClr val="FF0000"/>
                </a:solidFill>
                <a:highlight>
                  <a:srgbClr val="FFFFFF"/>
                </a:highlight>
                <a:latin typeface="Arial"/>
                <a:ea typeface="Arial"/>
                <a:cs typeface="Arial"/>
                <a:sym typeface="Arial"/>
              </a:rPr>
              <a:t>producing readable, reusable, and refactorable software</a:t>
            </a:r>
            <a:r>
              <a:rPr lang="en-US" sz="2000">
                <a:solidFill>
                  <a:srgbClr val="24292F"/>
                </a:solidFill>
                <a:highlight>
                  <a:srgbClr val="FFFFFF"/>
                </a:highlight>
                <a:latin typeface="Arial"/>
                <a:ea typeface="Arial"/>
                <a:cs typeface="Arial"/>
                <a:sym typeface="Arial"/>
              </a:rPr>
              <a:t> in Python.</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Not every principle here has to be strictly followed, and even fewer will be universally agreed upon. These are guidelines and nothing more, but they are ones codified over many years of collective experience by the authors of </a:t>
            </a:r>
            <a:r>
              <a:rPr i="1" lang="en-US" sz="2000">
                <a:solidFill>
                  <a:srgbClr val="24292F"/>
                </a:solidFill>
                <a:highlight>
                  <a:srgbClr val="FFFFFF"/>
                </a:highlight>
                <a:latin typeface="Arial"/>
                <a:ea typeface="Arial"/>
                <a:cs typeface="Arial"/>
                <a:sym typeface="Arial"/>
              </a:rPr>
              <a:t>Clean Code</a:t>
            </a:r>
            <a:r>
              <a:rPr lang="en-US" sz="2000">
                <a:solidFill>
                  <a:srgbClr val="24292F"/>
                </a:solidFill>
                <a:highlight>
                  <a:srgbClr val="FFFFFF"/>
                </a:highlight>
                <a:latin typeface="Arial"/>
                <a:ea typeface="Arial"/>
                <a:cs typeface="Arial"/>
                <a:sym typeface="Arial"/>
              </a:rPr>
              <a:t>.</a:t>
            </a:r>
            <a:endParaRPr sz="2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db2b57d8f_0_253"/>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Avoid side effects</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避免函数的副作用</a:t>
            </a:r>
            <a:endParaRPr b="1" sz="2200">
              <a:solidFill>
                <a:srgbClr val="24292F"/>
              </a:solidFill>
              <a:highlight>
                <a:srgbClr val="FFFFFF"/>
              </a:highlight>
              <a:latin typeface="Arial"/>
              <a:ea typeface="Arial"/>
              <a:cs typeface="Arial"/>
              <a:sym typeface="Arial"/>
            </a:endParaRPr>
          </a:p>
        </p:txBody>
      </p:sp>
      <p:sp>
        <p:nvSpPr>
          <p:cNvPr id="182" name="Google Shape;182;gfdb2b57d8f_0_253"/>
          <p:cNvSpPr txBox="1"/>
          <p:nvPr>
            <p:ph idx="1" type="body"/>
          </p:nvPr>
        </p:nvSpPr>
        <p:spPr>
          <a:xfrm>
            <a:off x="520650" y="1215750"/>
            <a:ext cx="8362200" cy="3738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from typing import List, AnyStr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split_into_first_and_last_name(name: AnyStr) -&gt; List[AnyStr]:</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return name.split()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fullname = "Ryan McDermott"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name, surname = split_into_first_and_last_name(fullname)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print(name, surname)  # =&gt; Ryan McDermott</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
        <p:nvSpPr>
          <p:cNvPr id="183" name="Google Shape;183;gfdb2b57d8f_0_253"/>
          <p:cNvSpPr/>
          <p:nvPr/>
        </p:nvSpPr>
        <p:spPr>
          <a:xfrm>
            <a:off x="345025" y="1215750"/>
            <a:ext cx="8006700" cy="35442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db2b57d8f_0_48"/>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Don't repeat yourself (DRY) </a:t>
            </a:r>
            <a:endParaRPr b="1" sz="2200">
              <a:solidFill>
                <a:srgbClr val="24292F"/>
              </a:solidFill>
              <a:highlight>
                <a:srgbClr val="FFFFFF"/>
              </a:highlight>
              <a:latin typeface="Arial"/>
              <a:ea typeface="Arial"/>
              <a:cs typeface="Arial"/>
              <a:sym typeface="Arial"/>
            </a:endParaRPr>
          </a:p>
        </p:txBody>
      </p:sp>
      <p:sp>
        <p:nvSpPr>
          <p:cNvPr id="189" name="Google Shape;189;gfdb2b57d8f_0_48"/>
          <p:cNvSpPr txBox="1"/>
          <p:nvPr>
            <p:ph idx="1" type="body"/>
          </p:nvPr>
        </p:nvSpPr>
        <p:spPr>
          <a:xfrm>
            <a:off x="748500" y="906700"/>
            <a:ext cx="7647000" cy="3492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Do your absolute best to </a:t>
            </a:r>
            <a:r>
              <a:rPr lang="en-US" sz="2000">
                <a:solidFill>
                  <a:schemeClr val="accent6"/>
                </a:solidFill>
                <a:highlight>
                  <a:srgbClr val="FFFFFF"/>
                </a:highlight>
                <a:latin typeface="Arial"/>
                <a:ea typeface="Arial"/>
                <a:cs typeface="Arial"/>
                <a:sym typeface="Arial"/>
              </a:rPr>
              <a:t>avoid duplicate code</a:t>
            </a:r>
            <a:r>
              <a:rPr lang="en-US" sz="2000">
                <a:solidFill>
                  <a:srgbClr val="24292F"/>
                </a:solidFill>
                <a:highlight>
                  <a:srgbClr val="FFFFFF"/>
                </a:highlight>
                <a:latin typeface="Arial"/>
                <a:ea typeface="Arial"/>
                <a:cs typeface="Arial"/>
                <a:sym typeface="Arial"/>
              </a:rPr>
              <a:t>. Duplicate code is bad because it means that there's </a:t>
            </a:r>
            <a:r>
              <a:rPr lang="en-US" sz="2000">
                <a:solidFill>
                  <a:srgbClr val="FF0000"/>
                </a:solidFill>
                <a:highlight>
                  <a:srgbClr val="FFFFFF"/>
                </a:highlight>
                <a:latin typeface="Arial"/>
                <a:ea typeface="Arial"/>
                <a:cs typeface="Arial"/>
                <a:sym typeface="Arial"/>
              </a:rPr>
              <a:t>more than one place to alter </a:t>
            </a:r>
            <a:r>
              <a:rPr lang="en-US" sz="2000">
                <a:solidFill>
                  <a:srgbClr val="24292F"/>
                </a:solidFill>
                <a:highlight>
                  <a:srgbClr val="FFFFFF"/>
                </a:highlight>
                <a:latin typeface="Arial"/>
                <a:ea typeface="Arial"/>
                <a:cs typeface="Arial"/>
                <a:sym typeface="Arial"/>
              </a:rPr>
              <a:t>something if you need to change some logic.</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Often you have duplicate code because you have two or more slightly different things, that share a lot in common, but their differences force you to have two or more separate functions that do much of the same things. Removing duplicate code means </a:t>
            </a:r>
            <a:r>
              <a:rPr lang="en-US" sz="2000">
                <a:solidFill>
                  <a:schemeClr val="accent2"/>
                </a:solidFill>
                <a:highlight>
                  <a:srgbClr val="FFFFFF"/>
                </a:highlight>
                <a:latin typeface="Arial"/>
                <a:ea typeface="Arial"/>
                <a:cs typeface="Arial"/>
                <a:sym typeface="Arial"/>
              </a:rPr>
              <a:t>creating an abstraction that can handle this set of different things </a:t>
            </a:r>
            <a:r>
              <a:rPr lang="en-US" sz="2000">
                <a:solidFill>
                  <a:srgbClr val="24292F"/>
                </a:solidFill>
                <a:highlight>
                  <a:srgbClr val="FFFFFF"/>
                </a:highlight>
                <a:latin typeface="Arial"/>
                <a:ea typeface="Arial"/>
                <a:cs typeface="Arial"/>
                <a:sym typeface="Arial"/>
              </a:rPr>
              <a:t>with just one function/module/class.</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405fa401fc_0_0"/>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Lab08 Demo</a:t>
            </a:r>
            <a:endParaRPr/>
          </a:p>
        </p:txBody>
      </p:sp>
      <p:sp>
        <p:nvSpPr>
          <p:cNvPr id="196" name="Google Shape;196;g3405fa401fc_0_0"/>
          <p:cNvSpPr txBox="1"/>
          <p:nvPr>
            <p:ph idx="1" type="body"/>
          </p:nvPr>
        </p:nvSpPr>
        <p:spPr>
          <a:xfrm>
            <a:off x="628650" y="1369219"/>
            <a:ext cx="7886700" cy="3263400"/>
          </a:xfrm>
          <a:prstGeom prst="rect">
            <a:avLst/>
          </a:prstGeom>
        </p:spPr>
        <p:txBody>
          <a:bodyPr anchorCtr="0" anchor="t" bIns="45700" lIns="91425" spcFirstLastPara="1" rIns="91425" wrap="square" tIns="45700">
            <a:normAutofit/>
          </a:bodyPr>
          <a:lstStyle/>
          <a:p>
            <a:pPr indent="-342900" lvl="0" marL="457200" rtl="0" algn="l">
              <a:spcBef>
                <a:spcPts val="750"/>
              </a:spcBef>
              <a:spcAft>
                <a:spcPts val="0"/>
              </a:spcAft>
              <a:buSzPts val="1800"/>
              <a:buChar char="•"/>
            </a:pPr>
            <a:r>
              <a:rPr lang="en-US"/>
              <a:t>本次Lab已經提供一份Lab08.py，內容完全沒有註解，變數名稱也沒有意義</a:t>
            </a:r>
            <a:endParaRPr/>
          </a:p>
          <a:p>
            <a:pPr indent="-342900" lvl="0" marL="457200" rtl="0" algn="l">
              <a:spcBef>
                <a:spcPts val="0"/>
              </a:spcBef>
              <a:spcAft>
                <a:spcPts val="0"/>
              </a:spcAft>
              <a:buSzPts val="1800"/>
              <a:buChar char="•"/>
            </a:pPr>
            <a:r>
              <a:rPr lang="en-US"/>
              <a:t>目標是利用前面的內容修改這份程式，可以更改變數名稱、加入註解，或是新增其他可以幫助理解程式的內容</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13e3e2970ca_0_3"/>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Use meaningful and pronounceable variable names</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採用有意義和易理解的變量名</a:t>
            </a:r>
            <a:endParaRPr b="1" sz="2200">
              <a:solidFill>
                <a:srgbClr val="24292F"/>
              </a:solidFill>
              <a:highlight>
                <a:srgbClr val="FFFFFF"/>
              </a:highlight>
              <a:latin typeface="Arial"/>
              <a:ea typeface="Arial"/>
              <a:cs typeface="Arial"/>
              <a:sym typeface="Arial"/>
            </a:endParaRPr>
          </a:p>
        </p:txBody>
      </p:sp>
      <p:sp>
        <p:nvSpPr>
          <p:cNvPr id="70" name="Google Shape;70;g13e3e2970ca_0_3"/>
          <p:cNvSpPr txBox="1"/>
          <p:nvPr>
            <p:ph idx="1" type="body"/>
          </p:nvPr>
        </p:nvSpPr>
        <p:spPr>
          <a:xfrm>
            <a:off x="628650" y="1302350"/>
            <a:ext cx="76470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import datetime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ymdstr = datetime.date.today().strftime("%y-%m-%d")</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import datetime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current_date: str = datetime.date.today().strftime("%y-%m-%d")</a:t>
            </a:r>
            <a:endParaRPr sz="2000">
              <a:solidFill>
                <a:srgbClr val="24292F"/>
              </a:solidFill>
              <a:highlight>
                <a:srgbClr val="FFFFFF"/>
              </a:highlight>
              <a:latin typeface="Arial"/>
              <a:ea typeface="Arial"/>
              <a:cs typeface="Arial"/>
              <a:sym typeface="Arial"/>
            </a:endParaRPr>
          </a:p>
        </p:txBody>
      </p:sp>
      <p:sp>
        <p:nvSpPr>
          <p:cNvPr id="71" name="Google Shape;71;g13e3e2970ca_0_3"/>
          <p:cNvSpPr/>
          <p:nvPr/>
        </p:nvSpPr>
        <p:spPr>
          <a:xfrm>
            <a:off x="560500" y="2753100"/>
            <a:ext cx="7455900" cy="11211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13e3e2970ca_0_46"/>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Use the same vocabulary for the same type of variable</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對相同類型的變量使用相同的詞彙</a:t>
            </a:r>
            <a:endParaRPr b="1" sz="2200">
              <a:solidFill>
                <a:srgbClr val="24292F"/>
              </a:solidFill>
              <a:highlight>
                <a:srgbClr val="FFFFFF"/>
              </a:highlight>
              <a:latin typeface="Arial"/>
              <a:ea typeface="Arial"/>
              <a:cs typeface="Arial"/>
              <a:sym typeface="Arial"/>
            </a:endParaRPr>
          </a:p>
        </p:txBody>
      </p:sp>
      <p:sp>
        <p:nvSpPr>
          <p:cNvPr id="77" name="Google Shape;77;g13e3e2970ca_0_46"/>
          <p:cNvSpPr txBox="1"/>
          <p:nvPr>
            <p:ph idx="1" type="body"/>
          </p:nvPr>
        </p:nvSpPr>
        <p:spPr>
          <a:xfrm>
            <a:off x="748500" y="1253800"/>
            <a:ext cx="76470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2000">
                <a:solidFill>
                  <a:srgbClr val="24292F"/>
                </a:solidFill>
                <a:highlight>
                  <a:srgbClr val="FFFFFF"/>
                </a:highlight>
                <a:latin typeface="Arial"/>
                <a:ea typeface="Arial"/>
                <a:cs typeface="Arial"/>
                <a:sym typeface="Arial"/>
              </a:rPr>
              <a:t>def get_user_info(): pass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get_client_data(): pass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get_customer_record(): pass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get_user_info(): pass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get_user_data(): pass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def get_user_record(): pass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
        <p:nvSpPr>
          <p:cNvPr id="78" name="Google Shape;78;g13e3e2970ca_0_46"/>
          <p:cNvSpPr/>
          <p:nvPr/>
        </p:nvSpPr>
        <p:spPr>
          <a:xfrm>
            <a:off x="560500" y="3100200"/>
            <a:ext cx="7455900" cy="1665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fdb2b57d8f_0_106"/>
          <p:cNvSpPr txBox="1"/>
          <p:nvPr>
            <p:ph idx="1" type="body"/>
          </p:nvPr>
        </p:nvSpPr>
        <p:spPr>
          <a:xfrm>
            <a:off x="748500" y="1316925"/>
            <a:ext cx="7647000" cy="23574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1800"/>
              </a:spcBef>
              <a:spcAft>
                <a:spcPts val="0"/>
              </a:spcAft>
              <a:buSzPts val="1100"/>
              <a:buNone/>
            </a:pPr>
            <a:r>
              <a:rPr lang="en-US" sz="2200">
                <a:solidFill>
                  <a:srgbClr val="24292F"/>
                </a:solidFill>
                <a:highlight>
                  <a:srgbClr val="FFFFFF"/>
                </a:highlight>
                <a:latin typeface="Arial"/>
                <a:ea typeface="Arial"/>
                <a:cs typeface="Arial"/>
                <a:sym typeface="Arial"/>
              </a:rPr>
              <a:t>Even better : </a:t>
            </a:r>
            <a:endParaRPr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0"/>
              </a:spcAft>
              <a:buClr>
                <a:schemeClr val="dk1"/>
              </a:buClr>
              <a:buSzPts val="1100"/>
              <a:buFont typeface="Arial"/>
              <a:buNone/>
            </a:pPr>
            <a:r>
              <a:rPr lang="en-US" sz="2200">
                <a:solidFill>
                  <a:srgbClr val="24292F"/>
                </a:solidFill>
                <a:highlight>
                  <a:srgbClr val="FFFFFF"/>
                </a:highlight>
                <a:latin typeface="Arial"/>
                <a:ea typeface="Arial"/>
                <a:cs typeface="Arial"/>
                <a:sym typeface="Arial"/>
              </a:rPr>
              <a:t>Python is (also) an object oriented programming language. If it makes sense, package the functions together with the concrete implementation of the entity in your code.</a:t>
            </a:r>
            <a:endParaRPr sz="22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
        <p:nvSpPr>
          <p:cNvPr id="84" name="Google Shape;84;gfdb2b57d8f_0_106"/>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Use the same vocabulary for the same type of variable</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對相同類型的變量使用相同的詞彙</a:t>
            </a:r>
            <a:endParaRPr b="1" sz="2200">
              <a:solidFill>
                <a:srgbClr val="24292F"/>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fdb2b57d8f_0_0"/>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Use searchable names </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採用可以搜索的名字</a:t>
            </a:r>
            <a:endParaRPr b="1" sz="2200">
              <a:solidFill>
                <a:srgbClr val="24292F"/>
              </a:solidFill>
              <a:highlight>
                <a:srgbClr val="FFFFFF"/>
              </a:highlight>
              <a:latin typeface="Arial"/>
              <a:ea typeface="Arial"/>
              <a:cs typeface="Arial"/>
              <a:sym typeface="Arial"/>
            </a:endParaRPr>
          </a:p>
        </p:txBody>
      </p:sp>
      <p:sp>
        <p:nvSpPr>
          <p:cNvPr id="90" name="Google Shape;90;gfdb2b57d8f_0_0"/>
          <p:cNvSpPr txBox="1"/>
          <p:nvPr>
            <p:ph idx="1" type="body"/>
          </p:nvPr>
        </p:nvSpPr>
        <p:spPr>
          <a:xfrm>
            <a:off x="748500" y="1450750"/>
            <a:ext cx="76470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import time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SECONDS_IN_A_DAY = 60 * 60 * 24</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time.sleep(SECONDS_IN_A_DAY)</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t/>
            </a:r>
            <a:endParaRPr sz="2000">
              <a:solidFill>
                <a:srgbClr val="24292F"/>
              </a:solidFill>
              <a:highlight>
                <a:schemeClr val="lt1"/>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chemeClr val="lt1"/>
                </a:highlight>
                <a:latin typeface="Arial"/>
                <a:ea typeface="Arial"/>
                <a:cs typeface="Arial"/>
                <a:sym typeface="Arial"/>
              </a:rPr>
              <a:t>import time</a:t>
            </a:r>
            <a:endParaRPr sz="2000">
              <a:solidFill>
                <a:srgbClr val="24292F"/>
              </a:solidFill>
              <a:highlight>
                <a:schemeClr val="lt1"/>
              </a:highlight>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2000">
                <a:solidFill>
                  <a:srgbClr val="24292F"/>
                </a:solidFill>
                <a:highlight>
                  <a:schemeClr val="lt1"/>
                </a:highlight>
                <a:latin typeface="Arial"/>
                <a:ea typeface="Arial"/>
                <a:cs typeface="Arial"/>
                <a:sym typeface="Arial"/>
              </a:rPr>
              <a:t>time.sleep(86400)</a:t>
            </a:r>
            <a:endParaRPr sz="2000">
              <a:solidFill>
                <a:srgbClr val="24292F"/>
              </a:solidFill>
              <a:highlight>
                <a:srgbClr val="FFFFFF"/>
              </a:highlight>
              <a:latin typeface="Arial"/>
              <a:ea typeface="Arial"/>
              <a:cs typeface="Arial"/>
              <a:sym typeface="Arial"/>
            </a:endParaRPr>
          </a:p>
        </p:txBody>
      </p:sp>
      <p:sp>
        <p:nvSpPr>
          <p:cNvPr id="91" name="Google Shape;91;gfdb2b57d8f_0_0"/>
          <p:cNvSpPr/>
          <p:nvPr/>
        </p:nvSpPr>
        <p:spPr>
          <a:xfrm>
            <a:off x="560425" y="1335350"/>
            <a:ext cx="7455900" cy="1665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fdb2b57d8f_0_117"/>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Use explanatory variables</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採用帶解釋的變量 </a:t>
            </a:r>
            <a:endParaRPr b="1" sz="2200">
              <a:solidFill>
                <a:srgbClr val="24292F"/>
              </a:solidFill>
              <a:highlight>
                <a:srgbClr val="FFFFFF"/>
              </a:highlight>
              <a:latin typeface="Arial"/>
              <a:ea typeface="Arial"/>
              <a:cs typeface="Arial"/>
              <a:sym typeface="Arial"/>
            </a:endParaRPr>
          </a:p>
        </p:txBody>
      </p:sp>
      <p:sp>
        <p:nvSpPr>
          <p:cNvPr id="97" name="Google Shape;97;gfdb2b57d8f_0_117"/>
          <p:cNvSpPr txBox="1"/>
          <p:nvPr>
            <p:ph idx="1" type="body"/>
          </p:nvPr>
        </p:nvSpPr>
        <p:spPr>
          <a:xfrm>
            <a:off x="748500" y="1121100"/>
            <a:ext cx="7647000" cy="348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import re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address = "One Infinite Loop, Cupertino 95014"</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city_zip_code_regex = r"^[^,\\]+[,\\\s]+(.+?)\s*(\d{5})?$"</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matches = re.match(city_zip_code_regex, address)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if matches: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print(f"{matches[1]}: {matches[2]}")</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fdb2b57d8f_0_132"/>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Use explanatory variables</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採用帶解釋的變量 </a:t>
            </a:r>
            <a:endParaRPr b="1" sz="2200">
              <a:solidFill>
                <a:srgbClr val="24292F"/>
              </a:solidFill>
              <a:highlight>
                <a:srgbClr val="FFFFFF"/>
              </a:highlight>
              <a:latin typeface="Arial"/>
              <a:ea typeface="Arial"/>
              <a:cs typeface="Arial"/>
              <a:sym typeface="Arial"/>
            </a:endParaRPr>
          </a:p>
        </p:txBody>
      </p:sp>
      <p:sp>
        <p:nvSpPr>
          <p:cNvPr id="103" name="Google Shape;103;gfdb2b57d8f_0_132"/>
          <p:cNvSpPr txBox="1"/>
          <p:nvPr>
            <p:ph idx="1" type="body"/>
          </p:nvPr>
        </p:nvSpPr>
        <p:spPr>
          <a:xfrm>
            <a:off x="129625" y="1121100"/>
            <a:ext cx="9144000" cy="348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import re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address = "One Infinite Loop, Cupertino 95014"</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city_zip_code_regex = r"^[^,\\]+[,\\\s]+(?P&lt;city&gt;.+?)\s*(?P&lt;zip_code&gt;\d{5})?$"</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matches = re.match(city_zip_code_regex, address)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if matches: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    print(f"{matches['city']}, {matches['zip_code']}")</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t/>
            </a:r>
            <a:endParaRPr sz="2000">
              <a:solidFill>
                <a:srgbClr val="24292F"/>
              </a:solidFill>
              <a:highlight>
                <a:srgbClr val="FFFFFF"/>
              </a:highlight>
              <a:latin typeface="Arial"/>
              <a:ea typeface="Arial"/>
              <a:cs typeface="Arial"/>
              <a:sym typeface="Arial"/>
            </a:endParaRPr>
          </a:p>
        </p:txBody>
      </p:sp>
      <p:sp>
        <p:nvSpPr>
          <p:cNvPr id="104" name="Google Shape;104;gfdb2b57d8f_0_132"/>
          <p:cNvSpPr/>
          <p:nvPr/>
        </p:nvSpPr>
        <p:spPr>
          <a:xfrm>
            <a:off x="129625" y="1121100"/>
            <a:ext cx="8895300" cy="3486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fdb2b57d8f_0_6"/>
          <p:cNvSpPr txBox="1"/>
          <p:nvPr>
            <p:ph type="title"/>
          </p:nvPr>
        </p:nvSpPr>
        <p:spPr>
          <a:xfrm>
            <a:off x="129625" y="1"/>
            <a:ext cx="7886700" cy="11211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1800"/>
              </a:spcBef>
              <a:spcAft>
                <a:spcPts val="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Avoid Mental Mapping</a:t>
            </a:r>
            <a:endParaRPr b="1" sz="2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Clr>
                <a:schemeClr val="dk1"/>
              </a:buClr>
              <a:buSzPts val="1100"/>
              <a:buFont typeface="Arial"/>
              <a:buNone/>
            </a:pPr>
            <a:r>
              <a:rPr b="1" lang="en-US" sz="2200">
                <a:solidFill>
                  <a:srgbClr val="24292F"/>
                </a:solidFill>
                <a:highlight>
                  <a:srgbClr val="FFFFFF"/>
                </a:highlight>
                <a:latin typeface="Arial"/>
                <a:ea typeface="Arial"/>
                <a:cs typeface="Arial"/>
                <a:sym typeface="Arial"/>
              </a:rPr>
              <a:t>避免讓讀者猜測 </a:t>
            </a:r>
            <a:endParaRPr b="1" sz="2200">
              <a:solidFill>
                <a:srgbClr val="24292F"/>
              </a:solidFill>
              <a:highlight>
                <a:srgbClr val="FFFFFF"/>
              </a:highlight>
              <a:latin typeface="Arial"/>
              <a:ea typeface="Arial"/>
              <a:cs typeface="Arial"/>
              <a:sym typeface="Arial"/>
            </a:endParaRPr>
          </a:p>
        </p:txBody>
      </p:sp>
      <p:sp>
        <p:nvSpPr>
          <p:cNvPr id="110" name="Google Shape;110;gfdb2b57d8f_0_6"/>
          <p:cNvSpPr txBox="1"/>
          <p:nvPr>
            <p:ph idx="1" type="body"/>
          </p:nvPr>
        </p:nvSpPr>
        <p:spPr>
          <a:xfrm>
            <a:off x="748500" y="1215775"/>
            <a:ext cx="7647000" cy="235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seq = ("Berlin", "New York", "San Francisco")</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for item in seq:</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2000">
                <a:solidFill>
                  <a:srgbClr val="24292F"/>
                </a:solidFill>
                <a:highlight>
                  <a:srgbClr val="FFFFFF"/>
                </a:highlight>
                <a:latin typeface="Arial"/>
                <a:ea typeface="Arial"/>
                <a:cs typeface="Arial"/>
                <a:sym typeface="Arial"/>
              </a:rPr>
              <a:t>    print(item)</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locations = ("Berlin", "New York", "San Francisco")</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2000">
                <a:solidFill>
                  <a:srgbClr val="24292F"/>
                </a:solidFill>
                <a:highlight>
                  <a:srgbClr val="FFFFFF"/>
                </a:highlight>
                <a:latin typeface="Arial"/>
                <a:ea typeface="Arial"/>
                <a:cs typeface="Arial"/>
                <a:sym typeface="Arial"/>
              </a:rPr>
              <a:t>for location in locations:</a:t>
            </a:r>
            <a:endParaRPr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100"/>
              <a:buNone/>
            </a:pPr>
            <a:r>
              <a:rPr lang="en-US" sz="2000">
                <a:solidFill>
                  <a:srgbClr val="24292F"/>
                </a:solidFill>
                <a:highlight>
                  <a:srgbClr val="FFFFFF"/>
                </a:highlight>
                <a:latin typeface="Arial"/>
                <a:ea typeface="Arial"/>
                <a:cs typeface="Arial"/>
                <a:sym typeface="Arial"/>
              </a:rPr>
              <a:t>    print(location)</a:t>
            </a:r>
            <a:endParaRPr sz="2000">
              <a:solidFill>
                <a:srgbClr val="24292F"/>
              </a:solidFill>
              <a:highlight>
                <a:srgbClr val="FFFFFF"/>
              </a:highlight>
              <a:latin typeface="Arial"/>
              <a:ea typeface="Arial"/>
              <a:cs typeface="Arial"/>
              <a:sym typeface="Arial"/>
            </a:endParaRPr>
          </a:p>
        </p:txBody>
      </p:sp>
      <p:sp>
        <p:nvSpPr>
          <p:cNvPr id="111" name="Google Shape;111;gfdb2b57d8f_0_6"/>
          <p:cNvSpPr/>
          <p:nvPr/>
        </p:nvSpPr>
        <p:spPr>
          <a:xfrm>
            <a:off x="560425" y="3161000"/>
            <a:ext cx="7455900" cy="15723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自訂設計">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2012-11-25T05:37:01Z</dcterms:created>
  <dc:creator>Jack Lee</dc:creator>
</cp:coreProperties>
</file>