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:notes"/>
          <p:cNvSpPr/>
          <p:nvPr>
            <p:ph idx="2" type="sldImg"/>
          </p:nvPr>
        </p:nvSpPr>
        <p:spPr>
          <a:xfrm>
            <a:off x="381600" y="685800"/>
            <a:ext cx="609372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f37042472_0_11:notes"/>
          <p:cNvSpPr/>
          <p:nvPr>
            <p:ph idx="2" type="sldImg"/>
          </p:nvPr>
        </p:nvSpPr>
        <p:spPr>
          <a:xfrm>
            <a:off x="380880" y="685800"/>
            <a:ext cx="6095100" cy="3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g34f37042472_0_11:notes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4f37042472_0_11:notes"/>
          <p:cNvSpPr txBox="1"/>
          <p:nvPr>
            <p:ph idx="12" type="sldNum"/>
          </p:nvPr>
        </p:nvSpPr>
        <p:spPr>
          <a:xfrm>
            <a:off x="3884760" y="8685360"/>
            <a:ext cx="297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5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5" name="Google Shape;265;p5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fld id="{00000000-1234-1234-1234-123412341234}" type="slidenum"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7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:notes"/>
          <p:cNvSpPr/>
          <p:nvPr>
            <p:ph idx="2" type="sldImg"/>
          </p:nvPr>
        </p:nvSpPr>
        <p:spPr>
          <a:xfrm>
            <a:off x="380880" y="685800"/>
            <a:ext cx="6095160" cy="342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8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8:notes"/>
          <p:cNvSpPr txBox="1"/>
          <p:nvPr>
            <p:ph idx="12"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p28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0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1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31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3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4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6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6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7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7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7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38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9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9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sz="800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9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6.png"/><Relationship Id="rId2" Type="http://schemas.openxmlformats.org/officeDocument/2006/relationships/image" Target="../media/image2.gif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6.png"/><Relationship Id="rId2" Type="http://schemas.openxmlformats.org/officeDocument/2006/relationships/image" Target="../media/image2.gif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6.png"/><Relationship Id="rId2" Type="http://schemas.openxmlformats.org/officeDocument/2006/relationships/image" Target="../media/image2.gif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976280"/>
            <a:ext cx="9143280" cy="16668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724560" y="4928400"/>
            <a:ext cx="169416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720" cy="5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720" cy="45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 b="458" l="970" r="998" t="-89"/>
          <a:stretch/>
        </p:blipFill>
        <p:spPr>
          <a:xfrm>
            <a:off x="0" y="3466440"/>
            <a:ext cx="9129600" cy="15091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1"/>
          <p:cNvGrpSpPr/>
          <p:nvPr/>
        </p:nvGrpSpPr>
        <p:grpSpPr>
          <a:xfrm>
            <a:off x="6442560" y="167400"/>
            <a:ext cx="2565000" cy="732600"/>
            <a:chOff x="6442560" y="167400"/>
            <a:chExt cx="2565000" cy="732600"/>
          </a:xfrm>
        </p:grpSpPr>
        <p:sp>
          <p:nvSpPr>
            <p:cNvPr id="17" name="Google Shape;17;p1"/>
            <p:cNvSpPr/>
            <p:nvPr/>
          </p:nvSpPr>
          <p:spPr>
            <a:xfrm>
              <a:off x="6442560" y="167400"/>
              <a:ext cx="2565000" cy="732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" name="Google Shape;18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3560" y="228960"/>
              <a:ext cx="2206080" cy="307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1"/>
          <p:cNvSpPr txBox="1"/>
          <p:nvPr>
            <p:ph type="title"/>
          </p:nvPr>
        </p:nvSpPr>
        <p:spPr>
          <a:xfrm>
            <a:off x="457200" y="32148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0" y="4976280"/>
            <a:ext cx="9143280" cy="16668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724560" y="4928400"/>
            <a:ext cx="169416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720" cy="5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720" cy="45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459" l="970" r="997" t="-90"/>
          <a:stretch/>
        </p:blipFill>
        <p:spPr>
          <a:xfrm>
            <a:off x="0" y="3202560"/>
            <a:ext cx="9143280" cy="17830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4"/>
          <p:cNvGrpSpPr/>
          <p:nvPr/>
        </p:nvGrpSpPr>
        <p:grpSpPr>
          <a:xfrm>
            <a:off x="6442560" y="167400"/>
            <a:ext cx="2565000" cy="732600"/>
            <a:chOff x="6442560" y="167400"/>
            <a:chExt cx="2565000" cy="732600"/>
          </a:xfrm>
        </p:grpSpPr>
        <p:sp>
          <p:nvSpPr>
            <p:cNvPr id="77" name="Google Shape;77;p14"/>
            <p:cNvSpPr/>
            <p:nvPr/>
          </p:nvSpPr>
          <p:spPr>
            <a:xfrm>
              <a:off x="6442560" y="167400"/>
              <a:ext cx="2565000" cy="732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8" name="Google Shape;78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13560" y="228960"/>
              <a:ext cx="2206080" cy="307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4976280"/>
            <a:ext cx="9143280" cy="166680"/>
          </a:xfrm>
          <a:prstGeom prst="rect">
            <a:avLst/>
          </a:prstGeom>
          <a:gradFill>
            <a:gsLst>
              <a:gs pos="0">
                <a:srgbClr val="7F1084"/>
              </a:gs>
              <a:gs pos="100000">
                <a:srgbClr val="2237B4"/>
              </a:gs>
            </a:gsLst>
            <a:lin ang="108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3724560" y="4928400"/>
            <a:ext cx="169416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1100"/>
              <a:buFont typeface="Times New Roman"/>
              <a:buNone/>
            </a:pPr>
            <a:r>
              <a:rPr b="0" i="1" lang="en-US" sz="1100" u="none" cap="none" strike="noStrike">
                <a:solidFill>
                  <a:srgbClr val="E6E6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Assistive Robotics Group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E6E6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578280" y="284760"/>
            <a:ext cx="1845720" cy="50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88720" y="315000"/>
            <a:ext cx="459720" cy="4597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7"/>
          <p:cNvGrpSpPr/>
          <p:nvPr/>
        </p:nvGrpSpPr>
        <p:grpSpPr>
          <a:xfrm>
            <a:off x="6442560" y="167400"/>
            <a:ext cx="2565000" cy="732600"/>
            <a:chOff x="6442560" y="167400"/>
            <a:chExt cx="2565000" cy="732600"/>
          </a:xfrm>
        </p:grpSpPr>
        <p:sp>
          <p:nvSpPr>
            <p:cNvPr id="149" name="Google Shape;149;p27"/>
            <p:cNvSpPr/>
            <p:nvPr/>
          </p:nvSpPr>
          <p:spPr>
            <a:xfrm>
              <a:off x="6442560" y="167400"/>
              <a:ext cx="2565000" cy="7326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3560" y="228960"/>
              <a:ext cx="2206080" cy="3070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7"/>
          <p:cNvSpPr txBox="1"/>
          <p:nvPr>
            <p:ph idx="12" type="sldNum"/>
          </p:nvPr>
        </p:nvSpPr>
        <p:spPr>
          <a:xfrm>
            <a:off x="8307720" y="4938840"/>
            <a:ext cx="7117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E6E6E6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7"/>
          <p:cNvSpPr txBox="1"/>
          <p:nvPr>
            <p:ph idx="10" type="dt"/>
          </p:nvPr>
        </p:nvSpPr>
        <p:spPr>
          <a:xfrm>
            <a:off x="0" y="4928400"/>
            <a:ext cx="1078920" cy="23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le.farama.org/environmen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gymlibrary.dev/environments/box2d/lunar_land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damShih27/oop_lab10.git" TargetMode="External"/><Relationship Id="rId4" Type="http://schemas.openxmlformats.org/officeDocument/2006/relationships/hyperlink" Target="https://github.com/AdamShih27/oop_lab10.gi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/>
          <p:nvPr/>
        </p:nvSpPr>
        <p:spPr>
          <a:xfrm>
            <a:off x="912600" y="1740600"/>
            <a:ext cx="731808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1084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F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OOP-2025/04/21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1084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7F108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LAB10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0"/>
          <p:cNvSpPr/>
          <p:nvPr/>
        </p:nvSpPr>
        <p:spPr>
          <a:xfrm>
            <a:off x="1815480" y="3683880"/>
            <a:ext cx="55119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183600" lIns="90000" spcFirstLastPara="1" rIns="90000" wrap="square" tIns="18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Adam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idx="4294967295" type="title"/>
          </p:nvPr>
        </p:nvSpPr>
        <p:spPr>
          <a:xfrm>
            <a:off x="390960" y="218520"/>
            <a:ext cx="5208120" cy="292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1"/>
          <p:cNvSpPr/>
          <p:nvPr/>
        </p:nvSpPr>
        <p:spPr>
          <a:xfrm>
            <a:off x="390960" y="457200"/>
            <a:ext cx="5734080" cy="25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Reinforcement Learning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LE介紹＆安裝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Gym介紹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 &amp; ALE 整合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LunarLander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7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idx="4294967295" type="title"/>
          </p:nvPr>
        </p:nvSpPr>
        <p:spPr>
          <a:xfrm>
            <a:off x="457200" y="321480"/>
            <a:ext cx="6090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RL(Reinforcement Learning)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828680"/>
            <a:ext cx="51530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idx="4294967295" type="title"/>
          </p:nvPr>
        </p:nvSpPr>
        <p:spPr>
          <a:xfrm>
            <a:off x="457200" y="32148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 介紹＆安裝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3"/>
          <p:cNvSpPr txBox="1"/>
          <p:nvPr>
            <p:ph idx="4294967295" type="body"/>
          </p:nvPr>
        </p:nvSpPr>
        <p:spPr>
          <a:xfrm>
            <a:off x="457200" y="840240"/>
            <a:ext cx="8420040" cy="40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Arcade Learning Environment 是一個針對RL實驗設計的環境平台，這個平台專門為Atari遊戲設計，提供了完整模擬遊戲的接口，並常常和Gym/Gymnasium整合在一起。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輸入pip install ale-py即可安裝，並在程式中import ale_py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https://ale.farama.org/environments/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 基本指令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ale.reset_game()：重設遊戲環境，使其處於初始狀態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ale.loadROM(rom_path)：載入指定的ROM文件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 = ALEInterface()：建立ALE介面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arenR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reward =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ale.act(action)：向環境送出動作並取得該步驟的獎勵。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lnSpc>
                <a:spcPct val="10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AutoNum type="arabicParenR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ale.game_over()：檢查遊戲是否結束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idx="4294967295" type="title"/>
          </p:nvPr>
        </p:nvSpPr>
        <p:spPr>
          <a:xfrm>
            <a:off x="457200" y="32148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Gymnasium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4"/>
          <p:cNvSpPr txBox="1"/>
          <p:nvPr>
            <p:ph idx="4294967295" type="body"/>
          </p:nvPr>
        </p:nvSpPr>
        <p:spPr>
          <a:xfrm>
            <a:off x="457200" y="840240"/>
            <a:ext cx="8420040" cy="40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OpenAI Gym：用於建立、執行和比較強化學習演算法的工具包。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01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Gymnasium：在 OpenAI Gym 基礎上發展出來的一個延伸/分支，由社群主導進行維護與擴充，讓開發者專注於演算法開發。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16000" lvl="0" marL="21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Noto Sans Symbols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 基本指令</a:t>
            </a:r>
            <a:endParaRPr sz="1600">
              <a:solidFill>
                <a:schemeClr val="dk1"/>
              </a:solidFill>
            </a:endParaRPr>
          </a:p>
          <a:p>
            <a:pPr indent="-215999" lvl="1" marL="431999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arenR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 = gym.make("envID", render_mode=" ")：建立環境</a:t>
            </a:r>
            <a:endParaRPr sz="1600">
              <a:solidFill>
                <a:schemeClr val="dk1"/>
              </a:solidFill>
            </a:endParaRPr>
          </a:p>
          <a:p>
            <a:pPr indent="-215999" lvl="1" marL="431999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arenR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env.reset()：重設環境，取得初始觀測值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99" lvl="1" marL="431999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env.step(action) : 讓環境「吃下」你的動作，並回傳結果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99" lvl="1" marL="431999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arenR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env.close()：關閉環境，釋放資源</a:t>
            </a:r>
            <a:endParaRPr sz="1600">
              <a:solidFill>
                <a:schemeClr val="dk1"/>
              </a:solidFill>
            </a:endParaRPr>
          </a:p>
          <a:p>
            <a:pPr indent="-215999" lvl="1" marL="431999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AutoNum type="arabicParenR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補充：env.__init__() : 建立環境物件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idx="4294967295" type="title"/>
          </p:nvPr>
        </p:nvSpPr>
        <p:spPr>
          <a:xfrm>
            <a:off x="457200" y="32148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在Gymnasium中使用ALE環境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5"/>
          <p:cNvSpPr txBox="1"/>
          <p:nvPr>
            <p:ph idx="4294967295" type="body"/>
          </p:nvPr>
        </p:nvSpPr>
        <p:spPr>
          <a:xfrm>
            <a:off x="457200" y="685800"/>
            <a:ext cx="8420040" cy="40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418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用Gym或Gymnasium，通常會使用內建的Atari環境，輸入pip install gymnasium[atari]即可安裝相應套件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4184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Gym和Gymnasium本身不會內建Atari ROM文件，可以透過pip install autorom以及AutoROM --accept-license這兩行指令去取得ROM文件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674" y="2278900"/>
            <a:ext cx="5765100" cy="25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idx="4294967295" type="title"/>
          </p:nvPr>
        </p:nvSpPr>
        <p:spPr>
          <a:xfrm>
            <a:off x="457200" y="32148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LunarLander 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6"/>
          <p:cNvSpPr txBox="1"/>
          <p:nvPr>
            <p:ph idx="4294967295" type="body"/>
          </p:nvPr>
        </p:nvSpPr>
        <p:spPr>
          <a:xfrm>
            <a:off x="457200" y="840240"/>
            <a:ext cx="8420040" cy="40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https://www.gymlibrary.dev/environments/box2d/lunar_lander/</a:t>
            </a: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0" lang="en-US" sz="1600" u="none" cap="none" strike="noStrike">
                <a:latin typeface="Arial"/>
                <a:ea typeface="Arial"/>
                <a:cs typeface="Arial"/>
                <a:sym typeface="Arial"/>
              </a:rPr>
              <a:t>super()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super()函數是用於調用父類(parent class)的一個方法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76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super()是用來解決多重繼承問題的，直接用類名調用父類方法在使用單繼承的時候沒問題，但如果使用多繼承，會涉及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Method Resolution Order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(MRO)、重複調用等種種問題。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idx="4294967295" type="title"/>
          </p:nvPr>
        </p:nvSpPr>
        <p:spPr>
          <a:xfrm>
            <a:off x="457200" y="32148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Times New Roman"/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10 </a:t>
            </a:r>
            <a:endParaRPr b="0" i="0" sz="2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7"/>
          <p:cNvSpPr txBox="1"/>
          <p:nvPr>
            <p:ph idx="4294967295" type="body"/>
          </p:nvPr>
        </p:nvSpPr>
        <p:spPr>
          <a:xfrm>
            <a:off x="457200" y="751680"/>
            <a:ext cx="8420040" cy="40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36350" lIns="72700" spcFirstLastPara="1" rIns="72700" wrap="square" tIns="36350">
            <a:normAutofit fontScale="77500" lnSpcReduction="20000"/>
          </a:bodyPr>
          <a:lstStyle/>
          <a:p>
            <a:pPr indent="-10667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Task: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fuel system to Custom_Lander.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an input parameter to specify the total fuel when initializing Custom Lander.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that the lander's fuel decreases when its action is not zero.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the fuel when Custom_Lander is reset.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0667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Hint: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You'll need to use super() to call the parent class's constructor{__init__(), reset(), step()}.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you can integrate the fuel system into Custom_Lander.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ensure that you specify the input and output requirements of each function.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check the classes code at: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oop_lab10/custom_gymnasium/custom_gymnasium/envs/box2d/lunar_lander.py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oop_lab10/custom_gymnasium/custom_gymnasium/utils/base_lander.py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67868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oop_lab10/custom_gymnasium/custom_gymnasium/envs/custom_lunarlander.py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2001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Lab repo, please follow README:</a:t>
            </a:r>
            <a:br>
              <a:rPr b="0" i="0" lang="en-US" sz="1800" u="none" cap="none" strike="noStrike"/>
            </a:br>
            <a:r>
              <a:rPr b="0" i="0" lang="en-US" sz="1800" u="sng" cap="none" strike="noStrike">
                <a:solidFill>
                  <a:schemeClr val="hlink"/>
                </a:solidFill>
                <a:hlinkClick r:id="rId3"/>
              </a:rPr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https://github.com/AdamShih27/oop_lab10.git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idx="4294967295" type="title"/>
          </p:nvPr>
        </p:nvSpPr>
        <p:spPr>
          <a:xfrm>
            <a:off x="1526400" y="2250000"/>
            <a:ext cx="6090840" cy="4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350" lIns="72700" spcFirstLastPara="1" rIns="72700" wrap="square" tIns="36350">
            <a:no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Times New Roman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for listening</a:t>
            </a:r>
            <a:endParaRPr b="0" i="0" sz="3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