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91" r:id="rId4"/>
    <p:sldId id="289" r:id="rId5"/>
    <p:sldId id="284" r:id="rId6"/>
    <p:sldId id="295" r:id="rId7"/>
    <p:sldId id="286" r:id="rId8"/>
    <p:sldId id="296" r:id="rId9"/>
    <p:sldId id="290" r:id="rId10"/>
    <p:sldId id="293" r:id="rId11"/>
    <p:sldId id="276" r:id="rId12"/>
    <p:sldId id="288" r:id="rId13"/>
    <p:sldId id="280" r:id="rId14"/>
    <p:sldId id="292" r:id="rId15"/>
    <p:sldId id="294" r:id="rId16"/>
    <p:sldId id="28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8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6EB4E-7678-35A2-6298-521AC264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FB7853-DEC8-92E7-E407-E5D018C6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2FCDC-9BC8-275F-B65C-9479418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3D63E-10DB-9F24-0B7A-29E8C20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1A210-E8B5-2B3D-3A6C-005EFC6E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3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4AB01-D23D-ADE5-D314-9B30BD99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616124-2277-4309-EF32-12887F0C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DFABB-5A10-AC30-3BDF-D327ACA7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8C05E-F0D2-B85E-35B6-2091B19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700AE-226D-7580-4654-30556A8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C6B4FC-C8FE-ACD8-B1AE-E27401446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60DF6-C4AB-18F3-1956-970F54D6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47273-0A22-B9AE-9FDC-AC9597C2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14E78-8DB6-E048-DE6F-3C4A873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E9021-F65B-965E-3C40-B57A41DA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2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33B3C-A450-2D18-4E55-8089CA05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446FE-8D11-789C-F905-C38FA8A1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0C370-57DF-F1E0-E7BE-50C4BEF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2503E-9F63-2D69-3BB3-7262A16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D7666-68E9-7CF0-1C63-28DBC4B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B30E5-E078-5FEB-CB7E-9110E0D6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AC9625-417F-3787-F5A7-B3170B47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948EA-997C-DF25-A34E-75EC59E1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6F395-B89F-937C-4507-FA614BC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F006D-F5FE-655A-5369-3A402C46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C2B68-722B-C47C-6DBF-1D63694B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A7340-7F16-53B1-4A4C-793FF51B9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7BB03A-E6A1-F3E6-C7CE-71EE41BC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ECF52F-77CA-B8ED-DE81-4E61AA52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139DFD-8864-5E17-1E99-BCC86FB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29BCD-2D1D-36EC-7587-3C5F1F70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3C77B-8B37-283A-A5B2-0E5603F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EA1D79-6A1A-3F27-0E1F-CCC1FADC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C88623-5907-FDF0-E14C-B844A507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1703C5-C009-DB8B-9DB1-F510C3E5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7C6350-0730-61FB-027C-2061954B8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21C4DC-C3F1-D138-E9CE-FCE73487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F7AAD6-72B9-6792-07FE-DF25DF5E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9A716D-787B-9E4F-7829-9D8DE82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EC5A8-8AF1-F239-B838-410B8A6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DE6299-043D-BE41-0CBF-E32DCFA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064948-92DA-3ADD-24E9-B0A0D69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65105B-5A05-395E-5AC2-71E5D72A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53AC21-8D1A-F7C8-0E21-5A4B957D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B5BE41-896E-4367-8C32-0923DE80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EAC858-F974-040E-0446-4BE6CBC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A618C-B07E-BAA8-8AFB-ACB4DB5A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99F90-731E-001A-E4CD-D82A628B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87AC5A-1D6F-631D-A62A-8C682813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273E9-6640-3B55-5976-5325C8D4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618DB8-8D86-72D8-C8BF-C51D094D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49B6A-7DD2-E723-ACD8-FDF0D850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8978-A371-62ED-371C-D66C469B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5AFC9-5ACE-86B6-82C1-AE7069987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16CBB-0391-417D-979E-421B77AF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5F0933-904E-F8D6-0996-6D960F0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E37F7-1AE8-DE21-071A-37698CA6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2E75C-881F-9CEE-61BE-C6C83A95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286C0-7D5D-3E36-4DAC-B4437F0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D51C6-5D56-AEB2-3AE3-C952B102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D083A-5F65-948A-014A-A8196A4F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F4D78-0A70-0DF6-BFD8-41F21495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6B0EC-E070-DBBC-38EB-F9FB823B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5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szqkzqk/pypvz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5544567" y="2049454"/>
            <a:ext cx="62140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Plants V.S. Zombies</a:t>
            </a:r>
          </a:p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  ---</a:t>
            </a:r>
            <a:r>
              <a:rPr lang="en-US" altLang="zh-CN" sz="40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Survival mode</a:t>
            </a:r>
            <a:endParaRPr lang="zh-CN" altLang="en-US" sz="4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5544568" y="3670192"/>
            <a:ext cx="6009756" cy="203792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/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B76E50B7-6516-A8C8-34E4-C9234FF6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245" y="4121393"/>
            <a:ext cx="62140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511167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廖顯佑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511161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楊士葦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113511247 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陳冠頤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strike="sngStrike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endParaRPr lang="zh-CN" altLang="en-US" sz="2800" b="1" strike="sngStrike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 descr="一張含有 卡通, 圖解, 寫生, 美工圖案 的圖片&#10;&#10;AI 產生的內容可能不正確。">
            <a:extLst>
              <a:ext uri="{FF2B5EF4-FFF2-40B4-BE49-F238E27FC236}">
                <a16:creationId xmlns:a16="http://schemas.microsoft.com/office/drawing/2014/main" id="{F882612B-4EBB-42F0-2179-BC2AEBD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6" y="1558754"/>
            <a:ext cx="3584381" cy="3584381"/>
          </a:xfrm>
          <a:prstGeom prst="rect">
            <a:avLst/>
          </a:prstGeom>
        </p:spPr>
      </p:pic>
      <p:sp>
        <p:nvSpPr>
          <p:cNvPr id="3" name="Text Box 147">
            <a:extLst>
              <a:ext uri="{FF2B5EF4-FFF2-40B4-BE49-F238E27FC236}">
                <a16:creationId xmlns:a16="http://schemas.microsoft.com/office/drawing/2014/main" id="{40C62C35-D661-6EC3-EA29-6A723BC38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65" y="676420"/>
            <a:ext cx="42378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總感覺這模板有點簡陋，看要不要換一個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9AC2-F835-EFE9-9C05-4179F415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5177D64-0286-C59C-86F2-2362D146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303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594D7B"/>
                </a:solidFill>
                <a:ea typeface="微软雅黑" pitchFamily="34" charset="-122"/>
              </a:rPr>
              <a:t>Demo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3F78863-8235-DE85-C6FD-A511CB44F700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9DF3ECB0-B4C0-8A2A-6F78-0D2085C83E1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4B4710E-B382-F244-03D8-83ADF9F4D8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486555E3-2B55-A5E5-D36C-B262D733E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67347CB8-0AC1-D7A8-838C-B67B91087450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351C17F-B819-D45C-77F7-EB10A45FA73D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0B21F9C2-BC45-18B0-3913-D1A9EFAF83F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8C1A224-EE12-76B7-68C4-328927A278F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DF3A60F7-D23C-D8DC-B9B4-20A06D60B62D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44D1069E-9DB6-E907-B62C-E48DE857FEA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D2CDEF36-F3D7-E8C7-4506-92938718B3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4123B0FC-7727-5FD8-2ED9-E30EB229471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147">
            <a:extLst>
              <a:ext uri="{FF2B5EF4-FFF2-40B4-BE49-F238E27FC236}">
                <a16:creationId xmlns:a16="http://schemas.microsoft.com/office/drawing/2014/main" id="{DABA80DA-8EA4-83FB-00CC-5412C713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53" y="1355793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運行環境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Ubuntu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22.04 + Python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 err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Pygame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A34350BB-9871-98BF-C537-8F26DE3B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39" y="4083870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DEMO video and its link</a:t>
            </a:r>
          </a:p>
        </p:txBody>
      </p:sp>
    </p:spTree>
    <p:extLst>
      <p:ext uri="{BB962C8B-B14F-4D97-AF65-F5344CB8AC3E}">
        <p14:creationId xmlns:p14="http://schemas.microsoft.com/office/powerpoint/2010/main" val="238524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67">
            <a:extLst>
              <a:ext uri="{FF2B5EF4-FFF2-40B4-BE49-F238E27FC236}">
                <a16:creationId xmlns:a16="http://schemas.microsoft.com/office/drawing/2014/main" id="{2852FF80-59BF-E8C2-8D10-73FE402B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76" y="1558217"/>
            <a:ext cx="5132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solidFill>
                  <a:srgbClr val="C09CC2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6" name="Text Box 147">
            <a:extLst>
              <a:ext uri="{FF2B5EF4-FFF2-40B4-BE49-F238E27FC236}">
                <a16:creationId xmlns:a16="http://schemas.microsoft.com/office/drawing/2014/main" id="{1C6E5DE6-7EC5-44F1-F631-217DD6DB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06" y="1411782"/>
            <a:ext cx="9847327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殭屍生成問題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問題：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生存模式中，打完第二波旗幟後無法生成殭屍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調整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constant.py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中的常數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），確保殭屍持 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續生成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新增除錯日誌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追蹤波次進展，修正波次計數器的邏輯錯誤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F46A-54AE-59F5-2451-8F54E21C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>
            <a:extLst>
              <a:ext uri="{FF2B5EF4-FFF2-40B4-BE49-F238E27FC236}">
                <a16:creationId xmlns:a16="http://schemas.microsoft.com/office/drawing/2014/main" id="{700E5AF4-8895-1682-5D69-FFC6F9E6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916F5E-2B25-401F-9D06-1DA5CEFFC436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9E4E9B6-C237-85F1-B581-915ACF817BA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>
                <a:extLst>
                  <a:ext uri="{FF2B5EF4-FFF2-40B4-BE49-F238E27FC236}">
                    <a16:creationId xmlns:a16="http://schemas.microsoft.com/office/drawing/2014/main" id="{D25B566D-8E6C-4F19-4A79-4A5172E42E3A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>
                <a:extLst>
                  <a:ext uri="{FF2B5EF4-FFF2-40B4-BE49-F238E27FC236}">
                    <a16:creationId xmlns:a16="http://schemas.microsoft.com/office/drawing/2014/main" id="{074FA9E9-BB62-FD0F-ED54-ADCCFC8C0B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>
                <a:extLst>
                  <a:ext uri="{FF2B5EF4-FFF2-40B4-BE49-F238E27FC236}">
                    <a16:creationId xmlns:a16="http://schemas.microsoft.com/office/drawing/2014/main" id="{202B76A5-D1FD-8F91-B7D8-7F6F8133000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>
                <a:extLst>
                  <a:ext uri="{FF2B5EF4-FFF2-40B4-BE49-F238E27FC236}">
                    <a16:creationId xmlns:a16="http://schemas.microsoft.com/office/drawing/2014/main" id="{55DA3052-7A6E-6C3A-E6B1-7D944A63C857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>
                <a:extLst>
                  <a:ext uri="{FF2B5EF4-FFF2-40B4-BE49-F238E27FC236}">
                    <a16:creationId xmlns:a16="http://schemas.microsoft.com/office/drawing/2014/main" id="{44DC8716-208B-1991-7D52-3D687533BADF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4C117BA9-0EC9-6827-18C2-8D6D6FACB166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>
                <a:extLst>
                  <a:ext uri="{FF2B5EF4-FFF2-40B4-BE49-F238E27FC236}">
                    <a16:creationId xmlns:a16="http://schemas.microsoft.com/office/drawing/2014/main" id="{F914A97F-12F5-952E-FAB4-F89DA2A06A07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>
                <a:extLst>
                  <a:ext uri="{FF2B5EF4-FFF2-40B4-BE49-F238E27FC236}">
                    <a16:creationId xmlns:a16="http://schemas.microsoft.com/office/drawing/2014/main" id="{84176702-F335-2698-5294-A408EEA356AC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>
                <a:extLst>
                  <a:ext uri="{FF2B5EF4-FFF2-40B4-BE49-F238E27FC236}">
                    <a16:creationId xmlns:a16="http://schemas.microsoft.com/office/drawing/2014/main" id="{C7CE8922-594E-C1AD-94B1-692AE43C886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FC86276-8959-81FE-2B13-4C6C5183860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57">
            <a:extLst>
              <a:ext uri="{FF2B5EF4-FFF2-40B4-BE49-F238E27FC236}">
                <a16:creationId xmlns:a16="http://schemas.microsoft.com/office/drawing/2014/main" id="{43E2200A-8B49-679F-948B-26C9949E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0" y="1773485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94D7B"/>
                </a:solidFill>
                <a:latin typeface="Impact" pitchFamily="34" charset="0"/>
              </a:rPr>
              <a:t>02</a:t>
            </a:r>
          </a:p>
        </p:txBody>
      </p:sp>
      <p:sp>
        <p:nvSpPr>
          <p:cNvPr id="12" name="Text Box 147">
            <a:extLst>
              <a:ext uri="{FF2B5EF4-FFF2-40B4-BE49-F238E27FC236}">
                <a16:creationId xmlns:a16="http://schemas.microsoft.com/office/drawing/2014/main" id="{5DD979EA-90EB-BE42-EB2A-5713FB53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03" y="1654822"/>
            <a:ext cx="11185465" cy="26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程式碼理解問題：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理解與修改開源程式碼在最初較為困難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輔助工具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分析程式碼結構並提出改進建議，加速開發與除錯過程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506E5E53-D850-724D-692F-5D2266682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5115378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 at least two more 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264360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98E58404-DDBC-4627-B0ED-51D53A8F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分工</a:t>
            </a: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3" name="Text Box 147">
            <a:extLst>
              <a:ext uri="{FF2B5EF4-FFF2-40B4-BE49-F238E27FC236}">
                <a16:creationId xmlns:a16="http://schemas.microsoft.com/office/drawing/2014/main" id="{F5936622-F1A9-B65D-FDC0-0BC9416D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97661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廖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角色修改、口頭報告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楊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畫面串接、初始頁面和排行榜製作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生存模式製作、簡報製作、專案發想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友情客串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7247-E3ED-8743-0DA3-7839A9B8F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E44449C-BEA4-5AD0-C2AA-7E103BD3F4F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B589034-4A60-DD0E-22A9-B564C5825078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F5D94911-394F-1C3A-DC4E-A24E29C94A0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285EE26-D677-152C-5D1B-B88E1ED787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CCD336D2-464D-1191-3FE7-FF0FB547E56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BB4A13AD-7F48-6CF0-7496-2556D7372E3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013C8A42-64AE-49F2-66CC-1F15C69A2E11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1F83C7D9-886B-C72D-FEFC-61B28E0C4915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F0972F2B-DA80-F5DA-2B02-7E5A77C940C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DCA0869D-7ECB-6FE2-2150-7D70ED80A628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65E128D1-73EA-29C4-4EE7-17F4A76942B0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3B5EB9-E55A-A137-8028-212E75973FE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44FF88A4-4B4D-1C4A-A8B3-65D52A83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反思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2E6B33BA-F303-4C25-DC1D-57E0CF44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96" y="1734039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克服的挑戰：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修正了關鍵錯誤（如殭屍生成問題），並成功將複雜的開源程式碼改編為符合我們需求的版本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經驗教訓：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學會了清晰文件、模組化設計與早期測試的重要性，以避免如波次錯誤的問題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15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9D65-A9D8-5D6B-E593-B1890B95F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E3583A-37A7-CA21-8B9B-D7B55DEC5328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5CEA6D2-FC0F-1DD0-347C-73FC0FFEBD2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60C29D72-37A2-A0A9-1C8D-1472A9AC9C61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6D0F6EB-9530-16E2-6EF9-0BCACF07D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5E03714E-8DBC-4FBD-73AA-634870E4AAC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2D3A79CB-8140-7E9A-CF29-942BA45CAEC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26AE8C1B-729C-9E48-342B-D1BAC227824C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3DF5F9B0-07BB-B3D4-A636-CEEB7DE563D2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4CCCE665-1E23-91AF-23DA-12EB06196D6F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60FD3201-324D-FE0A-CC5C-C51EC3CD9A25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D2485FF5-A427-1E49-A775-0ACC98F4895D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15C5E84-2E1F-BD5F-9258-3533F769EE7E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7009990B-BF09-D6EB-D168-CF6BF632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未來展望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FF994A50-1206-C0CE-9704-9AF9F691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7" y="1616001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功能增強：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新增更多植物與殭屍種類，加入更多音效與背景音樂，提升沉浸感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技術改進：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優化大量殭屍波次的性能。增加單元測試，確保程式碼可靠性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潛在功能：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開發自訂關卡編輯器，支援玩家創作內容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58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1B0B-57FE-79DA-88C6-00DF9AC3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7">
            <a:extLst>
              <a:ext uri="{FF2B5EF4-FFF2-40B4-BE49-F238E27FC236}">
                <a16:creationId xmlns:a16="http://schemas.microsoft.com/office/drawing/2014/main" id="{BCDCA3A4-A9CA-95C3-E8BF-C45C03A4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59" y="2766041"/>
            <a:ext cx="2278829" cy="74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4267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謝謝聆聽</a:t>
            </a:r>
            <a:endParaRPr lang="zh-CN" altLang="en-US" sz="4267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48">
            <a:extLst>
              <a:ext uri="{FF2B5EF4-FFF2-40B4-BE49-F238E27FC236}">
                <a16:creationId xmlns:a16="http://schemas.microsoft.com/office/drawing/2014/main" id="{4BB34A4E-9AE8-05F3-293D-613098F2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259" y="3534391"/>
            <a:ext cx="5422317" cy="246221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FFFFFF">
                  <a:lumMod val="95000"/>
                </a:srgbClr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" name="组合 2295">
            <a:extLst>
              <a:ext uri="{FF2B5EF4-FFF2-40B4-BE49-F238E27FC236}">
                <a16:creationId xmlns:a16="http://schemas.microsoft.com/office/drawing/2014/main" id="{5442582B-F8FC-FA19-C2F8-D859EB36BFC5}"/>
              </a:ext>
            </a:extLst>
          </p:cNvPr>
          <p:cNvGrpSpPr/>
          <p:nvPr/>
        </p:nvGrpSpPr>
        <p:grpSpPr>
          <a:xfrm>
            <a:off x="1988411" y="-213313"/>
            <a:ext cx="1090069" cy="3100177"/>
            <a:chOff x="693612" y="-428263"/>
            <a:chExt cx="1045159" cy="2972458"/>
          </a:xfrm>
        </p:grpSpPr>
        <p:grpSp>
          <p:nvGrpSpPr>
            <p:cNvPr id="5" name="组合 2241">
              <a:extLst>
                <a:ext uri="{FF2B5EF4-FFF2-40B4-BE49-F238E27FC236}">
                  <a16:creationId xmlns:a16="http://schemas.microsoft.com/office/drawing/2014/main" id="{04CE7EF4-6E53-8B35-6434-E1FEBB68570F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7" name="Freeform 264">
                <a:extLst>
                  <a:ext uri="{FF2B5EF4-FFF2-40B4-BE49-F238E27FC236}">
                    <a16:creationId xmlns:a16="http://schemas.microsoft.com/office/drawing/2014/main" id="{FF6195E7-0FE5-C841-02D9-94DA9EB90E6B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Freeform 265">
                <a:extLst>
                  <a:ext uri="{FF2B5EF4-FFF2-40B4-BE49-F238E27FC236}">
                    <a16:creationId xmlns:a16="http://schemas.microsoft.com/office/drawing/2014/main" id="{3AD353F6-BB6C-BDE1-FFBE-0A65BBE84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9" name="Freeform 266">
                <a:extLst>
                  <a:ext uri="{FF2B5EF4-FFF2-40B4-BE49-F238E27FC236}">
                    <a16:creationId xmlns:a16="http://schemas.microsoft.com/office/drawing/2014/main" id="{46A2D9E7-7BEC-7493-1AB7-1ACD2E91C006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0" name="Freeform 267">
                <a:extLst>
                  <a:ext uri="{FF2B5EF4-FFF2-40B4-BE49-F238E27FC236}">
                    <a16:creationId xmlns:a16="http://schemas.microsoft.com/office/drawing/2014/main" id="{AC4C63E7-A1A9-F519-8834-8A478DB02645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Freeform 268">
                <a:extLst>
                  <a:ext uri="{FF2B5EF4-FFF2-40B4-BE49-F238E27FC236}">
                    <a16:creationId xmlns:a16="http://schemas.microsoft.com/office/drawing/2014/main" id="{6730E199-0972-A990-45D3-1247DAF4F97D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" name="Freeform 269">
                <a:extLst>
                  <a:ext uri="{FF2B5EF4-FFF2-40B4-BE49-F238E27FC236}">
                    <a16:creationId xmlns:a16="http://schemas.microsoft.com/office/drawing/2014/main" id="{EF667EAF-56AB-6483-02D7-37AF1BD7A823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Freeform 270">
                <a:extLst>
                  <a:ext uri="{FF2B5EF4-FFF2-40B4-BE49-F238E27FC236}">
                    <a16:creationId xmlns:a16="http://schemas.microsoft.com/office/drawing/2014/main" id="{A8B13597-2203-DF3F-F141-1C69696D66D3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" name="Freeform 271">
                <a:extLst>
                  <a:ext uri="{FF2B5EF4-FFF2-40B4-BE49-F238E27FC236}">
                    <a16:creationId xmlns:a16="http://schemas.microsoft.com/office/drawing/2014/main" id="{8D640DAA-24F1-4D7E-925E-D3E4A4455DFE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" name="Freeform 272">
                <a:extLst>
                  <a:ext uri="{FF2B5EF4-FFF2-40B4-BE49-F238E27FC236}">
                    <a16:creationId xmlns:a16="http://schemas.microsoft.com/office/drawing/2014/main" id="{A4FABDB7-BA4B-2318-D8D5-92BA0681F8F9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6" name="直接连接符 2257">
              <a:extLst>
                <a:ext uri="{FF2B5EF4-FFF2-40B4-BE49-F238E27FC236}">
                  <a16:creationId xmlns:a16="http://schemas.microsoft.com/office/drawing/2014/main" id="{EF4FCAEB-4212-85AF-C020-22444ABDDBD9}"/>
                </a:ext>
              </a:extLst>
            </p:cNvPr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2297">
            <a:extLst>
              <a:ext uri="{FF2B5EF4-FFF2-40B4-BE49-F238E27FC236}">
                <a16:creationId xmlns:a16="http://schemas.microsoft.com/office/drawing/2014/main" id="{487CC807-A156-379C-3F27-DC1F77B54181}"/>
              </a:ext>
            </a:extLst>
          </p:cNvPr>
          <p:cNvGrpSpPr/>
          <p:nvPr/>
        </p:nvGrpSpPr>
        <p:grpSpPr>
          <a:xfrm>
            <a:off x="2819276" y="-140327"/>
            <a:ext cx="1192769" cy="5266457"/>
            <a:chOff x="1775252" y="-770914"/>
            <a:chExt cx="1045160" cy="4614718"/>
          </a:xfrm>
        </p:grpSpPr>
        <p:grpSp>
          <p:nvGrpSpPr>
            <p:cNvPr id="17" name="组合 2242">
              <a:extLst>
                <a:ext uri="{FF2B5EF4-FFF2-40B4-BE49-F238E27FC236}">
                  <a16:creationId xmlns:a16="http://schemas.microsoft.com/office/drawing/2014/main" id="{05B8DD3E-F27E-216A-BFB0-D7E79D26826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" name="Freeform 273">
                <a:extLst>
                  <a:ext uri="{FF2B5EF4-FFF2-40B4-BE49-F238E27FC236}">
                    <a16:creationId xmlns:a16="http://schemas.microsoft.com/office/drawing/2014/main" id="{4FD75CB6-542C-E54D-7DCC-21D80C44BA9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Freeform 274">
                <a:extLst>
                  <a:ext uri="{FF2B5EF4-FFF2-40B4-BE49-F238E27FC236}">
                    <a16:creationId xmlns:a16="http://schemas.microsoft.com/office/drawing/2014/main" id="{4CFBE936-6A6B-F940-2798-11DFEC368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Freeform 275">
                <a:extLst>
                  <a:ext uri="{FF2B5EF4-FFF2-40B4-BE49-F238E27FC236}">
                    <a16:creationId xmlns:a16="http://schemas.microsoft.com/office/drawing/2014/main" id="{38E12A3A-FE1E-97AD-76F6-A32E642D74C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2" name="Freeform 276">
                <a:extLst>
                  <a:ext uri="{FF2B5EF4-FFF2-40B4-BE49-F238E27FC236}">
                    <a16:creationId xmlns:a16="http://schemas.microsoft.com/office/drawing/2014/main" id="{897870FE-5E54-2504-85F2-16295958F506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3" name="Freeform 277">
                <a:extLst>
                  <a:ext uri="{FF2B5EF4-FFF2-40B4-BE49-F238E27FC236}">
                    <a16:creationId xmlns:a16="http://schemas.microsoft.com/office/drawing/2014/main" id="{2B1BDD39-A3EA-54AD-AB8F-E25CDF04258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4" name="Freeform 278">
                <a:extLst>
                  <a:ext uri="{FF2B5EF4-FFF2-40B4-BE49-F238E27FC236}">
                    <a16:creationId xmlns:a16="http://schemas.microsoft.com/office/drawing/2014/main" id="{89F93CB2-107C-5D79-6001-C09C26111BA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5" name="Freeform 279">
                <a:extLst>
                  <a:ext uri="{FF2B5EF4-FFF2-40B4-BE49-F238E27FC236}">
                    <a16:creationId xmlns:a16="http://schemas.microsoft.com/office/drawing/2014/main" id="{1D66671A-7026-DAF8-9514-9C9DD4ECEB11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" name="Freeform 280">
                <a:extLst>
                  <a:ext uri="{FF2B5EF4-FFF2-40B4-BE49-F238E27FC236}">
                    <a16:creationId xmlns:a16="http://schemas.microsoft.com/office/drawing/2014/main" id="{B810EDEC-07E5-A045-7832-83F4CF6F34A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" name="Freeform 281">
                <a:extLst>
                  <a:ext uri="{FF2B5EF4-FFF2-40B4-BE49-F238E27FC236}">
                    <a16:creationId xmlns:a16="http://schemas.microsoft.com/office/drawing/2014/main" id="{3614757C-6BBA-2B22-C88A-61F76F132B61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18" name="直接连接符 169">
              <a:extLst>
                <a:ext uri="{FF2B5EF4-FFF2-40B4-BE49-F238E27FC236}">
                  <a16:creationId xmlns:a16="http://schemas.microsoft.com/office/drawing/2014/main" id="{EB3243C8-BD5D-201D-2D5D-9C59FAA106F5}"/>
                </a:ext>
              </a:extLst>
            </p:cNvPr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298">
            <a:extLst>
              <a:ext uri="{FF2B5EF4-FFF2-40B4-BE49-F238E27FC236}">
                <a16:creationId xmlns:a16="http://schemas.microsoft.com/office/drawing/2014/main" id="{FD999DBA-6297-04E9-EF55-E65F259FD2C3}"/>
              </a:ext>
            </a:extLst>
          </p:cNvPr>
          <p:cNvGrpSpPr/>
          <p:nvPr/>
        </p:nvGrpSpPr>
        <p:grpSpPr>
          <a:xfrm>
            <a:off x="3795953" y="-140327"/>
            <a:ext cx="1094887" cy="3644089"/>
            <a:chOff x="2856892" y="-501184"/>
            <a:chExt cx="1045159" cy="3478582"/>
          </a:xfrm>
        </p:grpSpPr>
        <p:grpSp>
          <p:nvGrpSpPr>
            <p:cNvPr id="29" name="组合 2243">
              <a:extLst>
                <a:ext uri="{FF2B5EF4-FFF2-40B4-BE49-F238E27FC236}">
                  <a16:creationId xmlns:a16="http://schemas.microsoft.com/office/drawing/2014/main" id="{DA5516FF-E1B6-38A2-8C8F-5FA82DA95FE2}"/>
                </a:ext>
              </a:extLst>
            </p:cNvPr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44" name="Freeform 254">
                <a:extLst>
                  <a:ext uri="{FF2B5EF4-FFF2-40B4-BE49-F238E27FC236}">
                    <a16:creationId xmlns:a16="http://schemas.microsoft.com/office/drawing/2014/main" id="{E2630719-CF36-28F3-C35D-95A592814428}"/>
                  </a:ext>
                </a:extLst>
              </p:cNvPr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5" name="Freeform 255">
                <a:extLst>
                  <a:ext uri="{FF2B5EF4-FFF2-40B4-BE49-F238E27FC236}">
                    <a16:creationId xmlns:a16="http://schemas.microsoft.com/office/drawing/2014/main" id="{73BDCCB1-32AD-E56C-D1F1-7D30E1191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6" name="Freeform 256">
                <a:extLst>
                  <a:ext uri="{FF2B5EF4-FFF2-40B4-BE49-F238E27FC236}">
                    <a16:creationId xmlns:a16="http://schemas.microsoft.com/office/drawing/2014/main" id="{E5F71256-43B1-02F0-DA6E-20C0B1BCC6A6}"/>
                  </a:ext>
                </a:extLst>
              </p:cNvPr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Freeform 257">
                <a:extLst>
                  <a:ext uri="{FF2B5EF4-FFF2-40B4-BE49-F238E27FC236}">
                    <a16:creationId xmlns:a16="http://schemas.microsoft.com/office/drawing/2014/main" id="{BF035891-AF95-E68B-FFDC-AC0E64D6F27C}"/>
                  </a:ext>
                </a:extLst>
              </p:cNvPr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8" name="Freeform 258">
                <a:extLst>
                  <a:ext uri="{FF2B5EF4-FFF2-40B4-BE49-F238E27FC236}">
                    <a16:creationId xmlns:a16="http://schemas.microsoft.com/office/drawing/2014/main" id="{C93D037C-1B3D-E87B-D05A-EB9829E1DB80}"/>
                  </a:ext>
                </a:extLst>
              </p:cNvPr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9" name="Freeform 259">
                <a:extLst>
                  <a:ext uri="{FF2B5EF4-FFF2-40B4-BE49-F238E27FC236}">
                    <a16:creationId xmlns:a16="http://schemas.microsoft.com/office/drawing/2014/main" id="{97E53FE6-E4EE-6A17-329E-5BCED126C6CE}"/>
                  </a:ext>
                </a:extLst>
              </p:cNvPr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0" name="Freeform 260">
                <a:extLst>
                  <a:ext uri="{FF2B5EF4-FFF2-40B4-BE49-F238E27FC236}">
                    <a16:creationId xmlns:a16="http://schemas.microsoft.com/office/drawing/2014/main" id="{D8AA33EA-962D-74E7-D330-CF468248E298}"/>
                  </a:ext>
                </a:extLst>
              </p:cNvPr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1" name="Freeform 261">
                <a:extLst>
                  <a:ext uri="{FF2B5EF4-FFF2-40B4-BE49-F238E27FC236}">
                    <a16:creationId xmlns:a16="http://schemas.microsoft.com/office/drawing/2014/main" id="{F4725118-CFCA-85B4-D01B-E450D5D245FA}"/>
                  </a:ext>
                </a:extLst>
              </p:cNvPr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2" name="Freeform 262">
                <a:extLst>
                  <a:ext uri="{FF2B5EF4-FFF2-40B4-BE49-F238E27FC236}">
                    <a16:creationId xmlns:a16="http://schemas.microsoft.com/office/drawing/2014/main" id="{D6ABFCF7-F907-380A-6D6B-1504202CC427}"/>
                  </a:ext>
                </a:extLst>
              </p:cNvPr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30" name="直接连接符 171">
              <a:extLst>
                <a:ext uri="{FF2B5EF4-FFF2-40B4-BE49-F238E27FC236}">
                  <a16:creationId xmlns:a16="http://schemas.microsoft.com/office/drawing/2014/main" id="{60E37A71-F7D0-AF42-776C-52ED8538082C}"/>
                </a:ext>
              </a:extLst>
            </p:cNvPr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BDA87DF-3644-F8AA-0CA4-9ACFC4CA1A26}"/>
              </a:ext>
            </a:extLst>
          </p:cNvPr>
          <p:cNvGrpSpPr/>
          <p:nvPr/>
        </p:nvGrpSpPr>
        <p:grpSpPr>
          <a:xfrm>
            <a:off x="950214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32156B7-7588-111B-6C8E-4A862E96FC75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>
                <a:extLst>
                  <a:ext uri="{FF2B5EF4-FFF2-40B4-BE49-F238E27FC236}">
                    <a16:creationId xmlns:a16="http://schemas.microsoft.com/office/drawing/2014/main" id="{375EF5D1-0B0B-8B6D-8941-5A88384E70C6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7" name="Freeform 274">
                <a:extLst>
                  <a:ext uri="{FF2B5EF4-FFF2-40B4-BE49-F238E27FC236}">
                    <a16:creationId xmlns:a16="http://schemas.microsoft.com/office/drawing/2014/main" id="{DB642CEB-348C-6C2D-CEC3-7A403FA8A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8" name="Freeform 275">
                <a:extLst>
                  <a:ext uri="{FF2B5EF4-FFF2-40B4-BE49-F238E27FC236}">
                    <a16:creationId xmlns:a16="http://schemas.microsoft.com/office/drawing/2014/main" id="{538AB49E-404D-D696-1D9B-DD7FFB2C6EF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9" name="Freeform 276">
                <a:extLst>
                  <a:ext uri="{FF2B5EF4-FFF2-40B4-BE49-F238E27FC236}">
                    <a16:creationId xmlns:a16="http://schemas.microsoft.com/office/drawing/2014/main" id="{580311AA-E3FC-93A8-FAEF-12EFF3947D9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0" name="Freeform 277">
                <a:extLst>
                  <a:ext uri="{FF2B5EF4-FFF2-40B4-BE49-F238E27FC236}">
                    <a16:creationId xmlns:a16="http://schemas.microsoft.com/office/drawing/2014/main" id="{6C744FF2-70CC-1D56-C2D2-5E144907FA1A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1" name="Freeform 278">
                <a:extLst>
                  <a:ext uri="{FF2B5EF4-FFF2-40B4-BE49-F238E27FC236}">
                    <a16:creationId xmlns:a16="http://schemas.microsoft.com/office/drawing/2014/main" id="{AE69F7CB-D5EA-8D11-54E6-731830FF7601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2" name="Freeform 279">
                <a:extLst>
                  <a:ext uri="{FF2B5EF4-FFF2-40B4-BE49-F238E27FC236}">
                    <a16:creationId xmlns:a16="http://schemas.microsoft.com/office/drawing/2014/main" id="{13FC1CDA-3FAB-889A-8D87-E7A92D94E35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3" name="Freeform 280">
                <a:extLst>
                  <a:ext uri="{FF2B5EF4-FFF2-40B4-BE49-F238E27FC236}">
                    <a16:creationId xmlns:a16="http://schemas.microsoft.com/office/drawing/2014/main" id="{CF0A6CB4-49CC-4958-3A02-233889674449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4" name="Freeform 281">
                <a:extLst>
                  <a:ext uri="{FF2B5EF4-FFF2-40B4-BE49-F238E27FC236}">
                    <a16:creationId xmlns:a16="http://schemas.microsoft.com/office/drawing/2014/main" id="{6B8F3856-1C26-873E-49D0-873DD8DF01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CD728F-1688-5202-2701-F7E47DBA089B}"/>
                </a:ext>
              </a:extLst>
            </p:cNvPr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2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專題介紹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4FE07B96-5656-E7C6-F502-532BF6C4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288549"/>
            <a:ext cx="11591170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本專題有參考網路上的開源專案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https://github.com/wszqkzqk/pypvz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，參考了其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檔案架構：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借用其模組化與組織化的結構，提升程式碼可維護性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場景設置和角色機制：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借鑑場景渲染與角色移動的實現方式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角色動畫呈現方式：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感謝助教友情客串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我們進行了以下改進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      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關卡機制：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設計了生存模式，新增計分系統以增強遊戲性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介面製作與串接：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開發並整合各使用者介面，確保流暢的導航體驗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角色和背景美術改編：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重新設計角色和背景視覺效果，增添獨特風格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35B5-796C-25B9-25FE-75EBCD05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8193B5F-9B9E-A26B-9AAD-C5D5E3FD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專題特色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95324-2D7D-A973-CCF7-12DFEE78AE8D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03511FE-E5C6-8FF0-818D-18293DAD134D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3366A3D2-0A5F-C37A-D95E-5E30B766C1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EC04EA65-B684-3631-5CA1-F236D17041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AC48C8-12D1-C402-D110-5445E549E192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51B912A2-D3FA-8C4A-69A4-E427DA5BD1C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11775453-5E59-049A-13A7-973E1B3A827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C6F6F6E5-74D7-24EE-DD53-C809F93088F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9AF73A49-16B5-D8AE-7555-D48807CA973B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3EFEAC6C-581A-7F20-CA56-77FFB6C161EA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F7FE04B3-DB21-156F-7BCB-1089440B23C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64D1B81-6267-C87D-8D9D-9EA401870453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26919514-10FA-CDFD-30F7-1BE74D9F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225928"/>
            <a:ext cx="11635825" cy="517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生存模式實作：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開發具挑戰性的生存模式，讓玩家面對無盡的殭屍浪潮，難度會隨生存時間增加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排行榜系統：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實現排行榜功能，記錄並展示玩家的分數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完整用戶流程（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設計流暢的用戶體驗，涵蓋選單、遊戲與排行榜間的轉換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Kuso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（角色美術）：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打造幽默且創意的角色設計，提升視覺吸引力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3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550A-F8F9-617D-E994-4AE82A96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5894108-08AE-8FFE-CFEB-8F22970F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26805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C09CC2"/>
                </a:solidFill>
                <a:ea typeface="微软雅黑" pitchFamily="34" charset="-122"/>
              </a:rPr>
              <a:t>OOP</a:t>
            </a: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核心概念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269D3E-FED3-AEBD-0FC8-6D193D5E395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593EC60-659B-0D5E-0521-2B8B5CFBC55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5EC5ABC5-74F4-5A5D-F2E0-10797347603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16532389-76A3-77A3-7997-CB3457B70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E6E466-32D3-6F7A-294D-6A49BBF6BD5F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C0265DC6-0586-5602-07CA-B4F4F4FF89E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682A02B8-B640-79DA-1EA2-CEC6F5D11FC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B36F75F3-9C51-F729-67F8-13B33FB3573D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A67E0CE7-8A8D-C0C8-7C77-4A5D4B6978E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F9C69156-4513-2E7E-5FD5-FEAFBA8F46D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FFE8B6F-7A56-80D7-9BC3-DAFDBFC50638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2B7D320-993F-CC1B-4E86-FDFDB0A8FDA2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DDC35010-401D-5B99-3434-1AF88445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301733"/>
            <a:ext cx="10256702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本專題應用到的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原則如下：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繼承（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建立類別層次結構，例如基礎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與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Zombie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類別延伸至特定角色類型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抽象（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Abstraction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使用抽象類別定義和管理關卡狀態，增加實作靈活性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封裝（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Encapsulation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將遊戲資料（如血量、位置）封裝於類別中，僅暴露必要介面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多型（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Polymorphism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讓不同植物與殭屍類型共享共同介面，但表現出獨特行為</a:t>
            </a:r>
            <a:endParaRPr lang="zh-CN" altLang="en-US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B484F8C7-7569-4ADC-8961-831746A0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43" y="227345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90C3BBF-7A00-4670-B771-96D9EF39B841}"/>
              </a:ext>
            </a:extLst>
          </p:cNvPr>
          <p:cNvGrpSpPr/>
          <p:nvPr/>
        </p:nvGrpSpPr>
        <p:grpSpPr>
          <a:xfrm>
            <a:off x="221790" y="-210386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74850B00-26B8-474C-AFF0-E506580D1B0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011BC9D-0199-4A72-81E9-86D56E42E13B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072C43F4-BE8E-4866-B0DB-4A273D39B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99519BC0-07DA-4B7D-8FDB-2D71BC91CEE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BC2C4B8C-21D3-486E-AF11-1B6C150D823F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1CAC1F4E-7A97-4FE0-BC4F-6DB491C84EA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63FBA991-CFB0-4DB0-88BE-F1B7558B098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03C1DBCE-605D-43BC-8351-5E4606F7F41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0A650EA0-CD83-4C25-864F-59A4A545AC60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50C2487C-3C9D-43A0-A630-F70A2420CAD2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33C9C4C-AFB3-4F13-A62C-FDD0BDFAEAF0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7B8F8DBF-CD19-B615-3566-E97DE999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51" t="9635" r="-171" b="116"/>
          <a:stretch>
            <a:fillRect/>
          </a:stretch>
        </p:blipFill>
        <p:spPr>
          <a:xfrm>
            <a:off x="4797677" y="114407"/>
            <a:ext cx="5401334" cy="66291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35FC5E-DFAA-9817-B2BE-5F488D1D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58" r="72111" b="20392"/>
          <a:stretch>
            <a:fillRect/>
          </a:stretch>
        </p:blipFill>
        <p:spPr>
          <a:xfrm>
            <a:off x="2652084" y="1132015"/>
            <a:ext cx="2023720" cy="5148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7AA-F1C4-7959-FD77-246A1879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11AF4EA-4976-2EB1-2582-389E8190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21" y="232696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AAFA7873-5491-FA30-F0B1-1671A01A71D6}"/>
              </a:ext>
            </a:extLst>
          </p:cNvPr>
          <p:cNvGrpSpPr/>
          <p:nvPr/>
        </p:nvGrpSpPr>
        <p:grpSpPr>
          <a:xfrm>
            <a:off x="93483" y="-205035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B1F71E2B-4C43-167F-7DEC-58C09DC174F7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7CC710A-4040-F162-73DF-FE36DE1779A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F729C72-A4DF-4D99-2CC2-43238A200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03A82B4A-EB22-07C0-2D26-76E029440344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C00C4D6F-CDD1-CF27-3D22-99520AC89AF4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6075E87A-9AB1-73DC-4571-3C447957639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92A322C8-6177-A811-B9FF-C925E036A3B8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259B10A5-5BA0-48F0-AD33-40B05000DE7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22C64ADF-0BEB-4055-E6D0-B4A8A8F82562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80DBBF85-2307-062E-F517-8CD799CB82C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4FA0773-7C10-108A-2BCF-F2255C01B5E8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06262091-3160-510E-C366-9ABBD0B5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4" t="5460" r="14930" b="1972"/>
          <a:stretch>
            <a:fillRect/>
          </a:stretch>
        </p:blipFill>
        <p:spPr>
          <a:xfrm>
            <a:off x="3644694" y="25511"/>
            <a:ext cx="8366789" cy="667300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17844AC-B0D4-84EE-BD56-B12C021A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414" t="238" r="-623" b="47411"/>
          <a:stretch>
            <a:fillRect/>
          </a:stretch>
        </p:blipFill>
        <p:spPr>
          <a:xfrm>
            <a:off x="1596830" y="1569161"/>
            <a:ext cx="1351693" cy="33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810C-85AD-2FD5-9295-B5973E2C3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40ACF471-D5E7-12A0-6F8C-6151DDB1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61A6465-6B1F-8F15-A47B-CD4E49E4A797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8AAB8A5C-52F3-34E1-4232-7FF10D2BC78E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35A0169-0907-C6CB-45F6-309464BB80C8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266AE8A-C8D0-77CE-8BD2-DF7BF0BBCD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A5869E9F-7F38-85C0-7E70-93F476584FE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5B8E5D86-0C16-D507-15AA-801323C3E68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AA09F4DF-2FFC-D0A8-E628-D65F7EC1021D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BD63BD37-9FDC-2CEC-3EEF-DA0BA4C98E2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B895E4C7-9436-320A-958B-21F7F3042468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BF4A5434-63C7-38B4-3835-480E6D6B604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57BE889-F72E-B9BD-8A85-E8A9172CE45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9F36936B-93EE-8C85-F514-50458F7C7E0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6FBFF669-61A5-6E55-2393-235ED084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024329"/>
            <a:ext cx="574168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結構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Menu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遊戲啟動的起始畫面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Level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管理遊戲狀態與玩法機制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Endscreen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顯示遊戲結束或完成畫面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ScoreBoard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記錄並顯示遊戲分數與歷史紀錄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Control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控制遊戲流程並檢測狀態轉換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B40B55-F27F-CEB8-BE09-9125C1CB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9" y="2179270"/>
            <a:ext cx="6257727" cy="24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10E53-5FBA-F28D-3076-BF10374C1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F2B3A1A7-F9FD-58FC-D4A9-5D13BDB0B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AB90C54-9530-852C-DDD6-B4D5E9ED70AF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35937872-E36D-8DF1-AA0E-18C37B01E7B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549735A-22EB-965B-8235-14022CE98E22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EB3C93CA-7D4F-59E7-DFDE-20B9009BFB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2309B5CD-2C24-89EB-023E-4D7F3AFEDA8B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95218395-5EA1-AB67-309F-71DF84BC3B94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382D01FE-D3B1-855A-57B5-724848B5C763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1FF5D95C-8EC6-D8F0-A82C-95B37A6B312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8F2F73B6-3F3C-82A1-9B59-DDFD8BE7DDE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FA6D8B0D-E630-D728-0840-1DA3D069284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C88CB5B-F918-3D93-8809-71D21B1A3B93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DC61BFD9-8C17-D6D3-864B-4A00E80B34C6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09754C4A-0EF6-664C-A056-CF6CCC605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568444"/>
            <a:ext cx="6557831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生存模式（位於</a:t>
            </a: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Level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內）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設定需克服的旗幟數量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survival_rounds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記錄已克服的旗幟數，用於動態調整難度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refreshWave</a:t>
            </a: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重置殭屍波次以迎接新挑戰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createWave</a:t>
            </a: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根據遊戲進度生成殭屍波次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16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8FE6F-88E7-B18B-34D4-2CB2C0655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12DE0915-B58C-EF8C-2BB3-A3E6B2B8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流程介紹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50296A51-05E8-75EC-DFFC-C1712663C8D4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DD4DCF2B-B42E-0357-CC36-ACA0A1051B8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11D060C6-6BE6-C977-45BF-DEE4B9E1F31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AC32D622-DFFA-3FA3-BA7A-B33239B5CA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185D01A2-23DD-760B-A3D6-FE43041D15D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E1780C4-2F1A-D65E-EB82-A2272B3E8E5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B3276975-00ED-F7AD-2082-177CEAABE565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94E04BC-2D06-41A8-A4DC-EAB40CA2E8BA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C8CE8A0B-E1E5-A6BF-D146-16FC03DD97EC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87928FC6-12B6-11EF-C2D7-A6A53AE3CFAB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6560CE0B-1B74-8A7E-CDAB-0A7534F9106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8A38FC2D-501E-2B57-12AB-DFB0508E4EBF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CA8DBD8D-A218-C392-29AE-5A74D0FB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439062"/>
            <a:ext cx="10665712" cy="479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顯示主選單，包含開始遊戲與查看排行榜的選項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遊戲主體：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進入生存模式，玩家放置植物對抗殭屍浪潮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排行榜：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遊戲結束後展示高分排行榜，讓玩家比較表現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返回初始畫面：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循環回到主選單，增加可重玩性。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63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809</Words>
  <Application>Microsoft Office PowerPoint</Application>
  <PresentationFormat>寬螢幕</PresentationFormat>
  <Paragraphs>112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微软雅黑</vt:lpstr>
      <vt:lpstr>Aptos</vt:lpstr>
      <vt:lpstr>Aptos Display</vt:lpstr>
      <vt:lpstr>Arial</vt:lpstr>
      <vt:lpstr>Impact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陳冠頤</dc:creator>
  <cp:lastModifiedBy>陳冠頤</cp:lastModifiedBy>
  <cp:revision>88</cp:revision>
  <dcterms:created xsi:type="dcterms:W3CDTF">2025-06-13T13:58:33Z</dcterms:created>
  <dcterms:modified xsi:type="dcterms:W3CDTF">2025-06-17T14:24:15Z</dcterms:modified>
</cp:coreProperties>
</file>