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91" r:id="rId4"/>
    <p:sldId id="289" r:id="rId5"/>
    <p:sldId id="284" r:id="rId6"/>
    <p:sldId id="286" r:id="rId7"/>
    <p:sldId id="290" r:id="rId8"/>
    <p:sldId id="293" r:id="rId9"/>
    <p:sldId id="276" r:id="rId10"/>
    <p:sldId id="288" r:id="rId11"/>
    <p:sldId id="280" r:id="rId12"/>
    <p:sldId id="292" r:id="rId13"/>
    <p:sldId id="294" r:id="rId14"/>
    <p:sldId id="287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F6EB4E-7678-35A2-6298-521AC2648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2FB7853-DEC8-92E7-E407-E5D018C62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72FCDC-9BC8-275F-B65C-94794183F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DBC1-1297-4549-BBDE-E503A4CF948D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03D63E-10DB-9F24-0B7A-29E8C20B4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61A210-E8B5-2B3D-3A6C-005EFC6E4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091F-E578-479E-94A5-C3560DD3D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839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04AB01-D23D-ADE5-D314-9B30BD999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3616124-2277-4309-EF32-12887F0C0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2DFABB-5A10-AC30-3BDF-D327ACA78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DBC1-1297-4549-BBDE-E503A4CF948D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E8C05E-F0D2-B85E-35B6-2091B193F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B700AE-226D-7580-4654-30556A84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091F-E578-479E-94A5-C3560DD3D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2861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4C6B4FC-C8FE-ACD8-B1AE-E27401446A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4660DF6-C4AB-18F3-1956-970F54D62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F47273-0A22-B9AE-9FDC-AC9597C22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DBC1-1297-4549-BBDE-E503A4CF948D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814E78-8DB6-E048-DE6F-3C4A873BB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DE9021-F65B-965E-3C40-B57A41DA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091F-E578-479E-94A5-C3560DD3D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5620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333B3C-A450-2D18-4E55-8089CA056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1446FE-8D11-789C-F905-C38FA8A1F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30C370-57DF-F1E0-E7BE-50C4BEF98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DBC1-1297-4549-BBDE-E503A4CF948D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B2503E-9F63-2D69-3BB3-7262A1688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3D7666-68E9-7CF0-1C63-28DBC4B96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091F-E578-479E-94A5-C3560DD3D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0332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4B30E5-E078-5FEB-CB7E-9110E0D6E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AC9625-417F-3787-F5A7-B3170B47E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E948EA-997C-DF25-A34E-75EC59E1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DBC1-1297-4549-BBDE-E503A4CF948D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26F395-B89F-937C-4507-FA614BCC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4F006D-F5FE-655A-5369-3A402C460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091F-E578-479E-94A5-C3560DD3D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574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7C2B68-722B-C47C-6DBF-1D63694B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6A7340-7F16-53B1-4A4C-793FF51B91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F7BB03A-E6A1-F3E6-C7CE-71EE41BCC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ECF52F-77CA-B8ED-DE81-4E61AA528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DBC1-1297-4549-BBDE-E503A4CF948D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2139DFD-8864-5E17-1E99-BCC86FB8B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EB29BCD-2D1D-36EC-7587-3C5F1F706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091F-E578-479E-94A5-C3560DD3D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091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63C77B-8B37-283A-A5B2-0E5603F5D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EA1D79-6A1A-3F27-0E1F-CCC1FADC6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9C88623-5907-FDF0-E14C-B844A5078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11703C5-C009-DB8B-9DB1-F510C3E50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D7C6350-0730-61FB-027C-2061954B89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721C4DC-C3F1-D138-E9CE-FCE734875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DBC1-1297-4549-BBDE-E503A4CF948D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BF7AAD6-72B9-6792-07FE-DF25DF5EB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29A716D-787B-9E4F-7829-9D8DE8292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091F-E578-479E-94A5-C3560DD3D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7899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0EC5A8-8AF1-F239-B838-410B8A635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FDE6299-043D-BE41-0CBF-E32DCFA8A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DBC1-1297-4549-BBDE-E503A4CF948D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6064948-92DA-3ADD-24E9-B0A0D6966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D65105B-5A05-395E-5AC2-71E5D72A3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091F-E578-479E-94A5-C3560DD3D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758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F53AC21-8D1A-F7C8-0E21-5A4B957DA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DBC1-1297-4549-BBDE-E503A4CF948D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CB5BE41-896E-4367-8C32-0923DE80B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3EAC858-F974-040E-0446-4BE6CBCFF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091F-E578-479E-94A5-C3560DD3D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5730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CA618C-B07E-BAA8-8AFB-ACB4DB5A6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699F90-731E-001A-E4CD-D82A628BF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187AC5A-1D6F-631D-A62A-8C682813E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CA273E9-6640-3B55-5976-5325C8D44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DBC1-1297-4549-BBDE-E503A4CF948D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2618DB8-8D86-72D8-C8BF-C51D094DF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B249B6A-7DD2-E723-ACD8-FDF0D850D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091F-E578-479E-94A5-C3560DD3D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5096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B18978-A371-62ED-371C-D66C469B7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235AFC9-5ACE-86B6-82C1-AE70699872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DA16CBB-0391-417D-979E-421B77AFF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C5F0933-904E-F8D6-0996-6D960F09C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DBC1-1297-4549-BBDE-E503A4CF948D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0EE37F7-1AE8-DE21-071A-37698CA61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BF2E75C-881F-9CEE-61BE-C6C83A95D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091F-E578-479E-94A5-C3560DD3D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029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10286C0-7D5D-3E36-4DAC-B4437F0B1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0BD51C6-5D56-AEB2-3AE3-C952B1027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3D083A-5F65-948A-014A-A8196A4FC5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E2DBC1-1297-4549-BBDE-E503A4CF948D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DF4D78-0A70-0DF6-BFD8-41F21495A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F6B0EC-E070-DBBC-38EB-F9FB823BDD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9D091F-E578-479E-94A5-C3560DD3D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7651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szqkzqk/pypvz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Text Box 147"/>
          <p:cNvSpPr txBox="1">
            <a:spLocks noChangeArrowheads="1"/>
          </p:cNvSpPr>
          <p:nvPr/>
        </p:nvSpPr>
        <p:spPr bwMode="auto">
          <a:xfrm>
            <a:off x="5544567" y="2049454"/>
            <a:ext cx="621404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r>
              <a:rPr lang="en-US" altLang="zh-CN" sz="4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Plants V.S. Zombies</a:t>
            </a:r>
          </a:p>
          <a:p>
            <a:r>
              <a:rPr lang="en-US" altLang="zh-CN" sz="4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   ---</a:t>
            </a:r>
            <a:r>
              <a:rPr lang="en-US" altLang="zh-CN" sz="40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Survival mode</a:t>
            </a:r>
            <a:endParaRPr lang="zh-CN" altLang="en-US" sz="4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96" name="Rectangle 148"/>
          <p:cNvSpPr>
            <a:spLocks noChangeArrowheads="1"/>
          </p:cNvSpPr>
          <p:nvPr/>
        </p:nvSpPr>
        <p:spPr bwMode="auto">
          <a:xfrm>
            <a:off x="5544568" y="3670192"/>
            <a:ext cx="6009756" cy="203792"/>
          </a:xfrm>
          <a:prstGeom prst="rect">
            <a:avLst/>
          </a:prstGeom>
          <a:solidFill>
            <a:srgbClr val="9DD53E"/>
          </a:solidFill>
          <a:ln>
            <a:noFill/>
          </a:ln>
        </p:spPr>
        <p:txBody>
          <a:bodyPr wrap="square" lIns="96000" tIns="0" rIns="96000" bIns="0">
            <a:spAutoFit/>
          </a:bodyPr>
          <a:lstStyle/>
          <a:p>
            <a:pPr algn="dist"/>
            <a:endParaRPr lang="en-US" altLang="zh-CN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ext Box 147">
            <a:extLst>
              <a:ext uri="{FF2B5EF4-FFF2-40B4-BE49-F238E27FC236}">
                <a16:creationId xmlns:a16="http://schemas.microsoft.com/office/drawing/2014/main" id="{B76E50B7-6516-A8C8-34E4-C9234FF6D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9245" y="4121393"/>
            <a:ext cx="6214043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r>
              <a:rPr lang="en-US" altLang="zh-CN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113</a:t>
            </a: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511167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廖顯佑</a:t>
            </a:r>
            <a:endParaRPr lang="en-US" altLang="zh-CN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113</a:t>
            </a: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511161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楊士葦</a:t>
            </a:r>
            <a:endParaRPr lang="en-US" altLang="zh-CN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113511247 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陳冠頤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TW" altLang="en-US" sz="2800" b="1" strike="sngStrike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助教</a:t>
            </a:r>
            <a:endParaRPr lang="zh-CN" altLang="en-US" sz="2800" b="1" strike="sngStrike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圖片 4" descr="一張含有 卡通, 圖解, 寫生, 美工圖案 的圖片&#10;&#10;AI 產生的內容可能不正確。">
            <a:extLst>
              <a:ext uri="{FF2B5EF4-FFF2-40B4-BE49-F238E27FC236}">
                <a16:creationId xmlns:a16="http://schemas.microsoft.com/office/drawing/2014/main" id="{F882612B-4EBB-42F0-2179-BC2AEBDA5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96" y="1558754"/>
            <a:ext cx="3584381" cy="3584381"/>
          </a:xfrm>
          <a:prstGeom prst="rect">
            <a:avLst/>
          </a:prstGeom>
        </p:spPr>
      </p:pic>
      <p:sp>
        <p:nvSpPr>
          <p:cNvPr id="3" name="Text Box 147">
            <a:extLst>
              <a:ext uri="{FF2B5EF4-FFF2-40B4-BE49-F238E27FC236}">
                <a16:creationId xmlns:a16="http://schemas.microsoft.com/office/drawing/2014/main" id="{40C62C35-D661-6EC3-EA29-6A723BC38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8065" y="676420"/>
            <a:ext cx="423785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r>
              <a:rPr lang="zh-TW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總感覺這模板有點簡陋，看要不要換一個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AF46A-54AE-59F5-2451-8F54E21C6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Box 42">
            <a:extLst>
              <a:ext uri="{FF2B5EF4-FFF2-40B4-BE49-F238E27FC236}">
                <a16:creationId xmlns:a16="http://schemas.microsoft.com/office/drawing/2014/main" id="{700E5AF4-8895-1682-5D69-FFC6F9E6F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3445" y="429616"/>
            <a:ext cx="12618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TW" altLang="en-US" sz="2800" b="1" dirty="0">
                <a:solidFill>
                  <a:srgbClr val="E54B81"/>
                </a:solidFill>
                <a:ea typeface="微软雅黑" pitchFamily="34" charset="-122"/>
              </a:rPr>
              <a:t>困難處</a:t>
            </a:r>
            <a:endParaRPr lang="zh-CN" altLang="en-US" sz="2800" b="1" dirty="0">
              <a:solidFill>
                <a:srgbClr val="E54B81"/>
              </a:solidFill>
              <a:ea typeface="微软雅黑" pitchFamily="34" charset="-122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5D916F5E-2B25-401F-9D06-1DA5CEFFC436}"/>
              </a:ext>
            </a:extLst>
          </p:cNvPr>
          <p:cNvGrpSpPr/>
          <p:nvPr/>
        </p:nvGrpSpPr>
        <p:grpSpPr>
          <a:xfrm>
            <a:off x="377018" y="-11911"/>
            <a:ext cx="629517" cy="1073043"/>
            <a:chOff x="1775252" y="2062276"/>
            <a:chExt cx="1045160" cy="1781528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79E4E9B6-C237-85F1-B581-915ACF817BA3}"/>
                </a:ext>
              </a:extLst>
            </p:cNvPr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47" name="Freeform 273">
                <a:extLst>
                  <a:ext uri="{FF2B5EF4-FFF2-40B4-BE49-F238E27FC236}">
                    <a16:creationId xmlns:a16="http://schemas.microsoft.com/office/drawing/2014/main" id="{D25B566D-8E6C-4F19-4A79-4A5172E42E3A}"/>
                  </a:ext>
                </a:extLst>
              </p:cNvPr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E54B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8" name="Freeform 274">
                <a:extLst>
                  <a:ext uri="{FF2B5EF4-FFF2-40B4-BE49-F238E27FC236}">
                    <a16:creationId xmlns:a16="http://schemas.microsoft.com/office/drawing/2014/main" id="{074FA9E9-BB62-FD0F-ED54-ADCCFC8C0BD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9" name="Freeform 275">
                <a:extLst>
                  <a:ext uri="{FF2B5EF4-FFF2-40B4-BE49-F238E27FC236}">
                    <a16:creationId xmlns:a16="http://schemas.microsoft.com/office/drawing/2014/main" id="{202B76A5-D1FD-8F91-B7D8-7F6F8133000A}"/>
                  </a:ext>
                </a:extLst>
              </p:cNvPr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0" name="Freeform 276">
                <a:extLst>
                  <a:ext uri="{FF2B5EF4-FFF2-40B4-BE49-F238E27FC236}">
                    <a16:creationId xmlns:a16="http://schemas.microsoft.com/office/drawing/2014/main" id="{55DA3052-7A6E-6C3A-E6B1-7D944A63C857}"/>
                  </a:ext>
                </a:extLst>
              </p:cNvPr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1" name="Freeform 277">
                <a:extLst>
                  <a:ext uri="{FF2B5EF4-FFF2-40B4-BE49-F238E27FC236}">
                    <a16:creationId xmlns:a16="http://schemas.microsoft.com/office/drawing/2014/main" id="{44DC8716-208B-1991-7D52-3D687533BADF}"/>
                  </a:ext>
                </a:extLst>
              </p:cNvPr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4C117BA9-0EC9-6827-18C2-8D6D6FACB166}"/>
                  </a:ext>
                </a:extLst>
              </p:cNvPr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3" name="Freeform 279">
                <a:extLst>
                  <a:ext uri="{FF2B5EF4-FFF2-40B4-BE49-F238E27FC236}">
                    <a16:creationId xmlns:a16="http://schemas.microsoft.com/office/drawing/2014/main" id="{F914A97F-12F5-952E-FAB4-F89DA2A06A07}"/>
                  </a:ext>
                </a:extLst>
              </p:cNvPr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4" name="Freeform 280">
                <a:extLst>
                  <a:ext uri="{FF2B5EF4-FFF2-40B4-BE49-F238E27FC236}">
                    <a16:creationId xmlns:a16="http://schemas.microsoft.com/office/drawing/2014/main" id="{84176702-F335-2698-5294-A408EEA356AC}"/>
                  </a:ext>
                </a:extLst>
              </p:cNvPr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5" name="Freeform 281">
                <a:extLst>
                  <a:ext uri="{FF2B5EF4-FFF2-40B4-BE49-F238E27FC236}">
                    <a16:creationId xmlns:a16="http://schemas.microsoft.com/office/drawing/2014/main" id="{C7CE8922-594E-C1AD-94B1-692AE43C8865}"/>
                  </a:ext>
                </a:extLst>
              </p:cNvPr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0FC86276-8959-81FE-2B13-4C6C51838601}"/>
                </a:ext>
              </a:extLst>
            </p:cNvPr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Box 57">
            <a:extLst>
              <a:ext uri="{FF2B5EF4-FFF2-40B4-BE49-F238E27FC236}">
                <a16:creationId xmlns:a16="http://schemas.microsoft.com/office/drawing/2014/main" id="{43E2200A-8B49-679F-948B-26C9949E1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640" y="1773485"/>
            <a:ext cx="5565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594D7B"/>
                </a:solidFill>
                <a:latin typeface="Impact" pitchFamily="34" charset="0"/>
              </a:rPr>
              <a:t>02</a:t>
            </a:r>
          </a:p>
        </p:txBody>
      </p:sp>
      <p:sp>
        <p:nvSpPr>
          <p:cNvPr id="12" name="Text Box 147">
            <a:extLst>
              <a:ext uri="{FF2B5EF4-FFF2-40B4-BE49-F238E27FC236}">
                <a16:creationId xmlns:a16="http://schemas.microsoft.com/office/drawing/2014/main" id="{5DD979EA-90EB-BE42-EB2A-5713FB53A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203" y="1654822"/>
            <a:ext cx="11185465" cy="2601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程式碼理解問題：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理解與修改開源程式碼在最初較為困難</a:t>
            </a:r>
            <a:endParaRPr lang="en-US" altLang="zh-TW" sz="28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解決方案：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AI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輔助工具</a:t>
            </a: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分析程式碼結構並提出改進建議，加速開發與除錯過程</a:t>
            </a:r>
            <a:endParaRPr lang="zh-CN" altLang="en-US" sz="28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 Box 147">
            <a:extLst>
              <a:ext uri="{FF2B5EF4-FFF2-40B4-BE49-F238E27FC236}">
                <a16:creationId xmlns:a16="http://schemas.microsoft.com/office/drawing/2014/main" id="{506E5E53-D850-724D-692F-5D2266682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3445" y="5115378"/>
            <a:ext cx="83877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Add at least two more encountered problems</a:t>
            </a:r>
          </a:p>
        </p:txBody>
      </p:sp>
    </p:spTree>
    <p:extLst>
      <p:ext uri="{BB962C8B-B14F-4D97-AF65-F5344CB8AC3E}">
        <p14:creationId xmlns:p14="http://schemas.microsoft.com/office/powerpoint/2010/main" val="2643605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377018" y="-11911"/>
            <a:ext cx="629517" cy="1073043"/>
            <a:chOff x="1775252" y="2062276"/>
            <a:chExt cx="1045160" cy="1781528"/>
          </a:xfrm>
        </p:grpSpPr>
        <p:grpSp>
          <p:nvGrpSpPr>
            <p:cNvPr id="32" name="组合 31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34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5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6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7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8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9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0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1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2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cxnSp>
          <p:nvCxnSpPr>
            <p:cNvPr id="33" name="直接连接符 32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30">
            <a:extLst>
              <a:ext uri="{FF2B5EF4-FFF2-40B4-BE49-F238E27FC236}">
                <a16:creationId xmlns:a16="http://schemas.microsoft.com/office/drawing/2014/main" id="{98E58404-DDBC-4627-B0ED-51D53A8F5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626" y="502540"/>
            <a:ext cx="417366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TW" altLang="en-US" sz="3200" b="1" dirty="0">
                <a:solidFill>
                  <a:srgbClr val="9DD53E"/>
                </a:solidFill>
                <a:ea typeface="微软雅黑" pitchFamily="34" charset="-122"/>
              </a:rPr>
              <a:t>分工</a:t>
            </a:r>
            <a:endParaRPr lang="zh-CN" altLang="en-US" sz="2133" b="1" dirty="0">
              <a:solidFill>
                <a:srgbClr val="9DD53E"/>
              </a:solidFill>
              <a:ea typeface="微软雅黑" pitchFamily="34" charset="-122"/>
            </a:endParaRPr>
          </a:p>
        </p:txBody>
      </p:sp>
      <p:sp>
        <p:nvSpPr>
          <p:cNvPr id="3" name="Text Box 147">
            <a:extLst>
              <a:ext uri="{FF2B5EF4-FFF2-40B4-BE49-F238E27FC236}">
                <a16:creationId xmlns:a16="http://schemas.microsoft.com/office/drawing/2014/main" id="{F5936622-F1A9-B65D-FDC0-0BC9416DA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129" y="1708129"/>
            <a:ext cx="976614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廖</a:t>
            </a: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角色修改、口頭報告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楊</a:t>
            </a: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畫面串接、初始頁面和排行榜製作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陳</a:t>
            </a: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生存模式製作、簡報製作、專案發想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助教</a:t>
            </a: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友情客串</a:t>
            </a:r>
            <a:endParaRPr lang="zh-CN" altLang="en-US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DD7247-E3ED-8743-0DA3-7839A9B8F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2E44449C-BEA4-5AD0-C2AA-7E103BD3F4FC}"/>
              </a:ext>
            </a:extLst>
          </p:cNvPr>
          <p:cNvGrpSpPr/>
          <p:nvPr/>
        </p:nvGrpSpPr>
        <p:grpSpPr>
          <a:xfrm>
            <a:off x="377018" y="-11911"/>
            <a:ext cx="629517" cy="1073043"/>
            <a:chOff x="1775252" y="2062276"/>
            <a:chExt cx="1045160" cy="1781528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BB589034-4A60-DD0E-22A9-B564C5825078}"/>
                </a:ext>
              </a:extLst>
            </p:cNvPr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34" name="Freeform 273">
                <a:extLst>
                  <a:ext uri="{FF2B5EF4-FFF2-40B4-BE49-F238E27FC236}">
                    <a16:creationId xmlns:a16="http://schemas.microsoft.com/office/drawing/2014/main" id="{F5D94911-394F-1C3A-DC4E-A24E29C94A04}"/>
                  </a:ext>
                </a:extLst>
              </p:cNvPr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5" name="Freeform 274">
                <a:extLst>
                  <a:ext uri="{FF2B5EF4-FFF2-40B4-BE49-F238E27FC236}">
                    <a16:creationId xmlns:a16="http://schemas.microsoft.com/office/drawing/2014/main" id="{0285EE26-D677-152C-5D1B-B88E1ED787B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6" name="Freeform 275">
                <a:extLst>
                  <a:ext uri="{FF2B5EF4-FFF2-40B4-BE49-F238E27FC236}">
                    <a16:creationId xmlns:a16="http://schemas.microsoft.com/office/drawing/2014/main" id="{CCD336D2-464D-1191-3FE7-FF0FB547E569}"/>
                  </a:ext>
                </a:extLst>
              </p:cNvPr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7" name="Freeform 276">
                <a:extLst>
                  <a:ext uri="{FF2B5EF4-FFF2-40B4-BE49-F238E27FC236}">
                    <a16:creationId xmlns:a16="http://schemas.microsoft.com/office/drawing/2014/main" id="{BB4A13AD-7F48-6CF0-7496-2556D7372E35}"/>
                  </a:ext>
                </a:extLst>
              </p:cNvPr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8" name="Freeform 277">
                <a:extLst>
                  <a:ext uri="{FF2B5EF4-FFF2-40B4-BE49-F238E27FC236}">
                    <a16:creationId xmlns:a16="http://schemas.microsoft.com/office/drawing/2014/main" id="{013C8A42-64AE-49F2-66CC-1F15C69A2E11}"/>
                  </a:ext>
                </a:extLst>
              </p:cNvPr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9" name="Freeform 278">
                <a:extLst>
                  <a:ext uri="{FF2B5EF4-FFF2-40B4-BE49-F238E27FC236}">
                    <a16:creationId xmlns:a16="http://schemas.microsoft.com/office/drawing/2014/main" id="{1F83C7D9-886B-C72D-FEFC-61B28E0C4915}"/>
                  </a:ext>
                </a:extLst>
              </p:cNvPr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0" name="Freeform 279">
                <a:extLst>
                  <a:ext uri="{FF2B5EF4-FFF2-40B4-BE49-F238E27FC236}">
                    <a16:creationId xmlns:a16="http://schemas.microsoft.com/office/drawing/2014/main" id="{F0972F2B-DA80-F5DA-2B02-7E5A77C940C2}"/>
                  </a:ext>
                </a:extLst>
              </p:cNvPr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1" name="Freeform 280">
                <a:extLst>
                  <a:ext uri="{FF2B5EF4-FFF2-40B4-BE49-F238E27FC236}">
                    <a16:creationId xmlns:a16="http://schemas.microsoft.com/office/drawing/2014/main" id="{DCA0869D-7ECB-6FE2-2150-7D70ED80A628}"/>
                  </a:ext>
                </a:extLst>
              </p:cNvPr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2" name="Freeform 281">
                <a:extLst>
                  <a:ext uri="{FF2B5EF4-FFF2-40B4-BE49-F238E27FC236}">
                    <a16:creationId xmlns:a16="http://schemas.microsoft.com/office/drawing/2014/main" id="{65E128D1-73EA-29C4-4EE7-17F4A76942B0}"/>
                  </a:ext>
                </a:extLst>
              </p:cNvPr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123B5EB9-E55A-A137-8028-212E75973FE1}"/>
                </a:ext>
              </a:extLst>
            </p:cNvPr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30">
            <a:extLst>
              <a:ext uri="{FF2B5EF4-FFF2-40B4-BE49-F238E27FC236}">
                <a16:creationId xmlns:a16="http://schemas.microsoft.com/office/drawing/2014/main" id="{44FF88A4-4B4D-1C4A-A8B3-65D52A831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626" y="502540"/>
            <a:ext cx="4173669" cy="820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TW" altLang="en-US" sz="3200" b="1" dirty="0">
                <a:solidFill>
                  <a:srgbClr val="9DD53E"/>
                </a:solidFill>
                <a:ea typeface="微软雅黑" pitchFamily="34" charset="-122"/>
              </a:rPr>
              <a:t>反思</a:t>
            </a:r>
            <a:endParaRPr lang="zh-CN" altLang="en-US" sz="3200" b="1" dirty="0">
              <a:solidFill>
                <a:srgbClr val="9DD53E"/>
              </a:solidFill>
              <a:ea typeface="微软雅黑" pitchFamily="34" charset="-122"/>
            </a:endParaRPr>
          </a:p>
          <a:p>
            <a:pPr>
              <a:buFont typeface="Arial" charset="0"/>
              <a:buNone/>
            </a:pPr>
            <a:endParaRPr lang="zh-CN" altLang="en-US" sz="2133" b="1" dirty="0">
              <a:solidFill>
                <a:srgbClr val="9DD53E"/>
              </a:solidFill>
              <a:ea typeface="微软雅黑" pitchFamily="34" charset="-122"/>
            </a:endParaRPr>
          </a:p>
        </p:txBody>
      </p:sp>
      <p:sp>
        <p:nvSpPr>
          <p:cNvPr id="2" name="Text Box 147">
            <a:extLst>
              <a:ext uri="{FF2B5EF4-FFF2-40B4-BE49-F238E27FC236}">
                <a16:creationId xmlns:a16="http://schemas.microsoft.com/office/drawing/2014/main" id="{2E6B33BA-F303-4C25-DC1D-57E0CF447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196" y="1734039"/>
            <a:ext cx="10601571" cy="3894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克服的挑戰：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修正了關鍵錯誤（如殭屍生成問題），並成功將複雜的開源程式碼改編為符合我們需求的版本</a:t>
            </a:r>
            <a:endParaRPr lang="en-US" altLang="zh-TW" sz="28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經驗教訓：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學會了清晰文件、模組化設計與早期測試的重要性，以避免如波次錯誤的問題</a:t>
            </a:r>
            <a:endParaRPr lang="zh-CN" altLang="en-US" sz="28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7153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EC9D65-A9D8-5D6B-E593-B1890B95F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69E3583A-37A7-CA21-8B9B-D7B55DEC5328}"/>
              </a:ext>
            </a:extLst>
          </p:cNvPr>
          <p:cNvGrpSpPr/>
          <p:nvPr/>
        </p:nvGrpSpPr>
        <p:grpSpPr>
          <a:xfrm>
            <a:off x="377018" y="-11911"/>
            <a:ext cx="629517" cy="1073043"/>
            <a:chOff x="1775252" y="2062276"/>
            <a:chExt cx="1045160" cy="1781528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65CEA6D2-FC0F-1DD0-347C-73FC0FFEBD21}"/>
                </a:ext>
              </a:extLst>
            </p:cNvPr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34" name="Freeform 273">
                <a:extLst>
                  <a:ext uri="{FF2B5EF4-FFF2-40B4-BE49-F238E27FC236}">
                    <a16:creationId xmlns:a16="http://schemas.microsoft.com/office/drawing/2014/main" id="{60C29D72-37A2-A0A9-1C8D-1472A9AC9C61}"/>
                  </a:ext>
                </a:extLst>
              </p:cNvPr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5" name="Freeform 274">
                <a:extLst>
                  <a:ext uri="{FF2B5EF4-FFF2-40B4-BE49-F238E27FC236}">
                    <a16:creationId xmlns:a16="http://schemas.microsoft.com/office/drawing/2014/main" id="{06D0F6EB-9530-16E2-6EF9-0BCACF07DF1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6" name="Freeform 275">
                <a:extLst>
                  <a:ext uri="{FF2B5EF4-FFF2-40B4-BE49-F238E27FC236}">
                    <a16:creationId xmlns:a16="http://schemas.microsoft.com/office/drawing/2014/main" id="{5E03714E-8DBC-4FBD-73AA-634870E4AACE}"/>
                  </a:ext>
                </a:extLst>
              </p:cNvPr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7" name="Freeform 276">
                <a:extLst>
                  <a:ext uri="{FF2B5EF4-FFF2-40B4-BE49-F238E27FC236}">
                    <a16:creationId xmlns:a16="http://schemas.microsoft.com/office/drawing/2014/main" id="{2D3A79CB-8140-7E9A-CF29-942BA45CAEC9}"/>
                  </a:ext>
                </a:extLst>
              </p:cNvPr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8" name="Freeform 277">
                <a:extLst>
                  <a:ext uri="{FF2B5EF4-FFF2-40B4-BE49-F238E27FC236}">
                    <a16:creationId xmlns:a16="http://schemas.microsoft.com/office/drawing/2014/main" id="{26AE8C1B-729C-9E48-342B-D1BAC227824C}"/>
                  </a:ext>
                </a:extLst>
              </p:cNvPr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9" name="Freeform 278">
                <a:extLst>
                  <a:ext uri="{FF2B5EF4-FFF2-40B4-BE49-F238E27FC236}">
                    <a16:creationId xmlns:a16="http://schemas.microsoft.com/office/drawing/2014/main" id="{3DF5F9B0-07BB-B3D4-A636-CEEB7DE563D2}"/>
                  </a:ext>
                </a:extLst>
              </p:cNvPr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0" name="Freeform 279">
                <a:extLst>
                  <a:ext uri="{FF2B5EF4-FFF2-40B4-BE49-F238E27FC236}">
                    <a16:creationId xmlns:a16="http://schemas.microsoft.com/office/drawing/2014/main" id="{4CCCE665-1E23-91AF-23DA-12EB06196D6F}"/>
                  </a:ext>
                </a:extLst>
              </p:cNvPr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1" name="Freeform 280">
                <a:extLst>
                  <a:ext uri="{FF2B5EF4-FFF2-40B4-BE49-F238E27FC236}">
                    <a16:creationId xmlns:a16="http://schemas.microsoft.com/office/drawing/2014/main" id="{60FD3201-324D-FE0A-CC5C-C51EC3CD9A25}"/>
                  </a:ext>
                </a:extLst>
              </p:cNvPr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2" name="Freeform 281">
                <a:extLst>
                  <a:ext uri="{FF2B5EF4-FFF2-40B4-BE49-F238E27FC236}">
                    <a16:creationId xmlns:a16="http://schemas.microsoft.com/office/drawing/2014/main" id="{D2485FF5-A427-1E49-A775-0ACC98F4895D}"/>
                  </a:ext>
                </a:extLst>
              </p:cNvPr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D15C5E84-2E1F-BD5F-9258-3533F769EE7E}"/>
                </a:ext>
              </a:extLst>
            </p:cNvPr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30">
            <a:extLst>
              <a:ext uri="{FF2B5EF4-FFF2-40B4-BE49-F238E27FC236}">
                <a16:creationId xmlns:a16="http://schemas.microsoft.com/office/drawing/2014/main" id="{7009990B-BF09-D6EB-D168-CF6BF6329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626" y="502540"/>
            <a:ext cx="4173669" cy="820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TW" altLang="en-US" sz="3200" b="1" dirty="0">
                <a:solidFill>
                  <a:srgbClr val="9DD53E"/>
                </a:solidFill>
                <a:ea typeface="微软雅黑" pitchFamily="34" charset="-122"/>
              </a:rPr>
              <a:t>未來展望</a:t>
            </a:r>
            <a:endParaRPr lang="zh-CN" altLang="en-US" sz="3200" b="1" dirty="0">
              <a:solidFill>
                <a:srgbClr val="9DD53E"/>
              </a:solidFill>
              <a:ea typeface="微软雅黑" pitchFamily="34" charset="-122"/>
            </a:endParaRPr>
          </a:p>
          <a:p>
            <a:pPr>
              <a:buFont typeface="Arial" charset="0"/>
              <a:buNone/>
            </a:pPr>
            <a:endParaRPr lang="zh-CN" altLang="en-US" sz="2133" b="1" dirty="0">
              <a:solidFill>
                <a:srgbClr val="9DD53E"/>
              </a:solidFill>
              <a:ea typeface="微软雅黑" pitchFamily="34" charset="-122"/>
            </a:endParaRPr>
          </a:p>
        </p:txBody>
      </p:sp>
      <p:sp>
        <p:nvSpPr>
          <p:cNvPr id="2" name="Text Box 147">
            <a:extLst>
              <a:ext uri="{FF2B5EF4-FFF2-40B4-BE49-F238E27FC236}">
                <a16:creationId xmlns:a16="http://schemas.microsoft.com/office/drawing/2014/main" id="{FF994A50-1206-C0CE-9704-9AF9F69189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517" y="1616001"/>
            <a:ext cx="10601571" cy="3894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功能增強：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新增更多植物與殭屍種類，加入更多音效與背景音樂，提升沉浸感</a:t>
            </a:r>
            <a:endParaRPr lang="en-US" altLang="zh-TW" sz="28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技術改進：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優化大量殭屍波次的性能。增加單元測試，確保程式碼可靠性</a:t>
            </a:r>
            <a:endParaRPr lang="en-US" altLang="zh-TW" sz="28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潛在功能：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開發自訂關卡編輯器，支援玩家創作內容</a:t>
            </a:r>
            <a:endParaRPr lang="zh-CN" altLang="en-US" sz="28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1582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301B0B-57FE-79DA-88C6-00DF9AC39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47">
            <a:extLst>
              <a:ext uri="{FF2B5EF4-FFF2-40B4-BE49-F238E27FC236}">
                <a16:creationId xmlns:a16="http://schemas.microsoft.com/office/drawing/2014/main" id="{BCDCA3A4-A9CA-95C3-E8BF-C45C03A48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8259" y="2766041"/>
            <a:ext cx="2278829" cy="74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TW" altLang="en-US" sz="4267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謝謝聆聽</a:t>
            </a:r>
            <a:endParaRPr lang="zh-CN" altLang="en-US" sz="4267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148">
            <a:extLst>
              <a:ext uri="{FF2B5EF4-FFF2-40B4-BE49-F238E27FC236}">
                <a16:creationId xmlns:a16="http://schemas.microsoft.com/office/drawing/2014/main" id="{4BB34A4E-9AE8-05F3-293D-613098F2D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8259" y="3534391"/>
            <a:ext cx="5422317" cy="246221"/>
          </a:xfrm>
          <a:prstGeom prst="rect">
            <a:avLst/>
          </a:prstGeom>
          <a:solidFill>
            <a:srgbClr val="9DD53E"/>
          </a:solidFill>
          <a:ln>
            <a:noFill/>
          </a:ln>
        </p:spPr>
        <p:txBody>
          <a:bodyPr wrap="square" lIns="96000" tIns="0" rIns="96000" bIns="0">
            <a:spAutoFit/>
          </a:bodyPr>
          <a:lstStyle/>
          <a:p>
            <a:pPr algn="dist" defTabSz="1219170" fontAlgn="base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rgbClr val="FFFFFF">
                  <a:lumMod val="95000"/>
                </a:srgbClr>
              </a:solidFill>
              <a:latin typeface="Arial" charset="0"/>
              <a:ea typeface="宋体" pitchFamily="2" charset="-122"/>
            </a:endParaRPr>
          </a:p>
        </p:txBody>
      </p:sp>
      <p:grpSp>
        <p:nvGrpSpPr>
          <p:cNvPr id="4" name="组合 2295">
            <a:extLst>
              <a:ext uri="{FF2B5EF4-FFF2-40B4-BE49-F238E27FC236}">
                <a16:creationId xmlns:a16="http://schemas.microsoft.com/office/drawing/2014/main" id="{5442582B-F8FC-FA19-C2F8-D859EB36BFC5}"/>
              </a:ext>
            </a:extLst>
          </p:cNvPr>
          <p:cNvGrpSpPr/>
          <p:nvPr/>
        </p:nvGrpSpPr>
        <p:grpSpPr>
          <a:xfrm>
            <a:off x="1988411" y="-213313"/>
            <a:ext cx="1090069" cy="3100177"/>
            <a:chOff x="693612" y="-428263"/>
            <a:chExt cx="1045159" cy="2972458"/>
          </a:xfrm>
        </p:grpSpPr>
        <p:grpSp>
          <p:nvGrpSpPr>
            <p:cNvPr id="5" name="组合 2241">
              <a:extLst>
                <a:ext uri="{FF2B5EF4-FFF2-40B4-BE49-F238E27FC236}">
                  <a16:creationId xmlns:a16="http://schemas.microsoft.com/office/drawing/2014/main" id="{04CE7EF4-6E53-8B35-6434-E1FEBB68570F}"/>
                </a:ext>
              </a:extLst>
            </p:cNvPr>
            <p:cNvGrpSpPr/>
            <p:nvPr/>
          </p:nvGrpSpPr>
          <p:grpSpPr>
            <a:xfrm>
              <a:off x="693612" y="1462555"/>
              <a:ext cx="1045159" cy="1081640"/>
              <a:chOff x="-5944343" y="-364331"/>
              <a:chExt cx="1819275" cy="1882776"/>
            </a:xfrm>
          </p:grpSpPr>
          <p:sp>
            <p:nvSpPr>
              <p:cNvPr id="7" name="Freeform 264">
                <a:extLst>
                  <a:ext uri="{FF2B5EF4-FFF2-40B4-BE49-F238E27FC236}">
                    <a16:creationId xmlns:a16="http://schemas.microsoft.com/office/drawing/2014/main" id="{FF6195E7-0FE5-C841-02D9-94DA9EB90E6B}"/>
                  </a:ext>
                </a:extLst>
              </p:cNvPr>
              <p:cNvSpPr/>
              <p:nvPr/>
            </p:nvSpPr>
            <p:spPr bwMode="auto">
              <a:xfrm>
                <a:off x="-5544293" y="-364331"/>
                <a:ext cx="1041400" cy="1514475"/>
              </a:xfrm>
              <a:custGeom>
                <a:avLst/>
                <a:gdLst>
                  <a:gd name="T0" fmla="*/ 302 w 328"/>
                  <a:gd name="T1" fmla="*/ 223 h 476"/>
                  <a:gd name="T2" fmla="*/ 240 w 328"/>
                  <a:gd name="T3" fmla="*/ 167 h 476"/>
                  <a:gd name="T4" fmla="*/ 240 w 328"/>
                  <a:gd name="T5" fmla="*/ 38 h 476"/>
                  <a:gd name="T6" fmla="*/ 237 w 328"/>
                  <a:gd name="T7" fmla="*/ 31 h 476"/>
                  <a:gd name="T8" fmla="*/ 166 w 328"/>
                  <a:gd name="T9" fmla="*/ 0 h 476"/>
                  <a:gd name="T10" fmla="*/ 89 w 328"/>
                  <a:gd name="T11" fmla="*/ 30 h 476"/>
                  <a:gd name="T12" fmla="*/ 86 w 328"/>
                  <a:gd name="T13" fmla="*/ 38 h 476"/>
                  <a:gd name="T14" fmla="*/ 85 w 328"/>
                  <a:gd name="T15" fmla="*/ 168 h 476"/>
                  <a:gd name="T16" fmla="*/ 26 w 328"/>
                  <a:gd name="T17" fmla="*/ 224 h 476"/>
                  <a:gd name="T18" fmla="*/ 0 w 328"/>
                  <a:gd name="T19" fmla="*/ 312 h 476"/>
                  <a:gd name="T20" fmla="*/ 164 w 328"/>
                  <a:gd name="T21" fmla="*/ 476 h 476"/>
                  <a:gd name="T22" fmla="*/ 328 w 328"/>
                  <a:gd name="T23" fmla="*/ 312 h 476"/>
                  <a:gd name="T24" fmla="*/ 302 w 328"/>
                  <a:gd name="T25" fmla="*/ 223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6">
                    <a:moveTo>
                      <a:pt x="302" y="223"/>
                    </a:moveTo>
                    <a:cubicBezTo>
                      <a:pt x="286" y="199"/>
                      <a:pt x="265" y="180"/>
                      <a:pt x="240" y="167"/>
                    </a:cubicBezTo>
                    <a:cubicBezTo>
                      <a:pt x="240" y="166"/>
                      <a:pt x="240" y="38"/>
                      <a:pt x="240" y="38"/>
                    </a:cubicBezTo>
                    <a:cubicBezTo>
                      <a:pt x="240" y="35"/>
                      <a:pt x="239" y="33"/>
                      <a:pt x="237" y="31"/>
                    </a:cubicBezTo>
                    <a:cubicBezTo>
                      <a:pt x="236" y="30"/>
                      <a:pt x="211" y="0"/>
                      <a:pt x="166" y="0"/>
                    </a:cubicBezTo>
                    <a:cubicBezTo>
                      <a:pt x="121" y="0"/>
                      <a:pt x="90" y="29"/>
                      <a:pt x="89" y="30"/>
                    </a:cubicBezTo>
                    <a:cubicBezTo>
                      <a:pt x="87" y="32"/>
                      <a:pt x="86" y="35"/>
                      <a:pt x="86" y="38"/>
                    </a:cubicBezTo>
                    <a:cubicBezTo>
                      <a:pt x="86" y="38"/>
                      <a:pt x="86" y="167"/>
                      <a:pt x="85" y="168"/>
                    </a:cubicBezTo>
                    <a:cubicBezTo>
                      <a:pt x="61" y="182"/>
                      <a:pt x="41" y="201"/>
                      <a:pt x="26" y="224"/>
                    </a:cubicBezTo>
                    <a:cubicBezTo>
                      <a:pt x="9" y="250"/>
                      <a:pt x="0" y="281"/>
                      <a:pt x="0" y="312"/>
                    </a:cubicBezTo>
                    <a:cubicBezTo>
                      <a:pt x="0" y="402"/>
                      <a:pt x="74" y="476"/>
                      <a:pt x="164" y="476"/>
                    </a:cubicBezTo>
                    <a:cubicBezTo>
                      <a:pt x="255" y="476"/>
                      <a:pt x="328" y="402"/>
                      <a:pt x="328" y="312"/>
                    </a:cubicBezTo>
                    <a:cubicBezTo>
                      <a:pt x="328" y="280"/>
                      <a:pt x="319" y="249"/>
                      <a:pt x="302" y="223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8" name="Freeform 265">
                <a:extLst>
                  <a:ext uri="{FF2B5EF4-FFF2-40B4-BE49-F238E27FC236}">
                    <a16:creationId xmlns:a16="http://schemas.microsoft.com/office/drawing/2014/main" id="{3AD353F6-BB6C-BDE1-FFBE-0A65BBE8439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544293" y="-364331"/>
                <a:ext cx="1038225" cy="1514475"/>
              </a:xfrm>
              <a:custGeom>
                <a:avLst/>
                <a:gdLst>
                  <a:gd name="T0" fmla="*/ 327 w 327"/>
                  <a:gd name="T1" fmla="*/ 312 h 476"/>
                  <a:gd name="T2" fmla="*/ 239 w 327"/>
                  <a:gd name="T3" fmla="*/ 167 h 476"/>
                  <a:gd name="T4" fmla="*/ 237 w 327"/>
                  <a:gd name="T5" fmla="*/ 31 h 476"/>
                  <a:gd name="T6" fmla="*/ 88 w 327"/>
                  <a:gd name="T7" fmla="*/ 30 h 476"/>
                  <a:gd name="T8" fmla="*/ 84 w 327"/>
                  <a:gd name="T9" fmla="*/ 168 h 476"/>
                  <a:gd name="T10" fmla="*/ 0 w 327"/>
                  <a:gd name="T11" fmla="*/ 312 h 476"/>
                  <a:gd name="T12" fmla="*/ 106 w 327"/>
                  <a:gd name="T13" fmla="*/ 56 h 476"/>
                  <a:gd name="T14" fmla="*/ 218 w 327"/>
                  <a:gd name="T15" fmla="*/ 100 h 476"/>
                  <a:gd name="T16" fmla="*/ 106 w 327"/>
                  <a:gd name="T17" fmla="*/ 56 h 476"/>
                  <a:gd name="T18" fmla="*/ 218 w 327"/>
                  <a:gd name="T19" fmla="*/ 121 h 476"/>
                  <a:gd name="T20" fmla="*/ 218 w 327"/>
                  <a:gd name="T21" fmla="*/ 141 h 476"/>
                  <a:gd name="T22" fmla="*/ 106 w 327"/>
                  <a:gd name="T23" fmla="*/ 101 h 476"/>
                  <a:gd name="T24" fmla="*/ 158 w 327"/>
                  <a:gd name="T25" fmla="*/ 307 h 476"/>
                  <a:gd name="T26" fmla="*/ 137 w 327"/>
                  <a:gd name="T27" fmla="*/ 299 h 476"/>
                  <a:gd name="T28" fmla="*/ 145 w 327"/>
                  <a:gd name="T29" fmla="*/ 149 h 476"/>
                  <a:gd name="T30" fmla="*/ 171 w 327"/>
                  <a:gd name="T31" fmla="*/ 170 h 476"/>
                  <a:gd name="T32" fmla="*/ 162 w 327"/>
                  <a:gd name="T33" fmla="*/ 304 h 476"/>
                  <a:gd name="T34" fmla="*/ 158 w 327"/>
                  <a:gd name="T35" fmla="*/ 342 h 476"/>
                  <a:gd name="T36" fmla="*/ 158 w 327"/>
                  <a:gd name="T37" fmla="*/ 324 h 476"/>
                  <a:gd name="T38" fmla="*/ 101 w 327"/>
                  <a:gd name="T39" fmla="*/ 183 h 476"/>
                  <a:gd name="T40" fmla="*/ 106 w 327"/>
                  <a:gd name="T41" fmla="*/ 143 h 476"/>
                  <a:gd name="T42" fmla="*/ 135 w 327"/>
                  <a:gd name="T43" fmla="*/ 170 h 476"/>
                  <a:gd name="T44" fmla="*/ 108 w 327"/>
                  <a:gd name="T45" fmla="*/ 307 h 476"/>
                  <a:gd name="T46" fmla="*/ 103 w 327"/>
                  <a:gd name="T47" fmla="*/ 351 h 476"/>
                  <a:gd name="T48" fmla="*/ 134 w 327"/>
                  <a:gd name="T49" fmla="*/ 314 h 476"/>
                  <a:gd name="T50" fmla="*/ 140 w 327"/>
                  <a:gd name="T51" fmla="*/ 335 h 476"/>
                  <a:gd name="T52" fmla="*/ 176 w 327"/>
                  <a:gd name="T53" fmla="*/ 335 h 476"/>
                  <a:gd name="T54" fmla="*/ 181 w 327"/>
                  <a:gd name="T55" fmla="*/ 314 h 476"/>
                  <a:gd name="T56" fmla="*/ 212 w 327"/>
                  <a:gd name="T57" fmla="*/ 351 h 476"/>
                  <a:gd name="T58" fmla="*/ 207 w 327"/>
                  <a:gd name="T59" fmla="*/ 307 h 476"/>
                  <a:gd name="T60" fmla="*/ 180 w 327"/>
                  <a:gd name="T61" fmla="*/ 170 h 476"/>
                  <a:gd name="T62" fmla="*/ 218 w 327"/>
                  <a:gd name="T63" fmla="*/ 162 h 476"/>
                  <a:gd name="T64" fmla="*/ 224 w 327"/>
                  <a:gd name="T65" fmla="*/ 182 h 476"/>
                  <a:gd name="T66" fmla="*/ 163 w 327"/>
                  <a:gd name="T67" fmla="*/ 455 h 476"/>
                  <a:gd name="T68" fmla="*/ 101 w 327"/>
                  <a:gd name="T69" fmla="*/ 183 h 476"/>
                  <a:gd name="T70" fmla="*/ 119 w 327"/>
                  <a:gd name="T71" fmla="*/ 331 h 476"/>
                  <a:gd name="T72" fmla="*/ 106 w 327"/>
                  <a:gd name="T73" fmla="*/ 333 h 476"/>
                  <a:gd name="T74" fmla="*/ 124 w 327"/>
                  <a:gd name="T75" fmla="*/ 315 h 476"/>
                  <a:gd name="T76" fmla="*/ 203 w 327"/>
                  <a:gd name="T77" fmla="*/ 320 h 476"/>
                  <a:gd name="T78" fmla="*/ 208 w 327"/>
                  <a:gd name="T79" fmla="*/ 337 h 476"/>
                  <a:gd name="T80" fmla="*/ 191 w 327"/>
                  <a:gd name="T81" fmla="*/ 315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7" h="476">
                    <a:moveTo>
                      <a:pt x="163" y="476"/>
                    </a:moveTo>
                    <a:cubicBezTo>
                      <a:pt x="254" y="476"/>
                      <a:pt x="327" y="402"/>
                      <a:pt x="327" y="312"/>
                    </a:cubicBezTo>
                    <a:cubicBezTo>
                      <a:pt x="327" y="280"/>
                      <a:pt x="318" y="249"/>
                      <a:pt x="301" y="223"/>
                    </a:cubicBezTo>
                    <a:cubicBezTo>
                      <a:pt x="285" y="199"/>
                      <a:pt x="264" y="180"/>
                      <a:pt x="239" y="167"/>
                    </a:cubicBezTo>
                    <a:cubicBezTo>
                      <a:pt x="239" y="166"/>
                      <a:pt x="239" y="38"/>
                      <a:pt x="239" y="38"/>
                    </a:cubicBezTo>
                    <a:cubicBezTo>
                      <a:pt x="239" y="35"/>
                      <a:pt x="238" y="33"/>
                      <a:pt x="237" y="31"/>
                    </a:cubicBezTo>
                    <a:cubicBezTo>
                      <a:pt x="235" y="30"/>
                      <a:pt x="210" y="0"/>
                      <a:pt x="165" y="0"/>
                    </a:cubicBezTo>
                    <a:cubicBezTo>
                      <a:pt x="120" y="0"/>
                      <a:pt x="89" y="29"/>
                      <a:pt x="88" y="30"/>
                    </a:cubicBezTo>
                    <a:cubicBezTo>
                      <a:pt x="86" y="32"/>
                      <a:pt x="85" y="35"/>
                      <a:pt x="85" y="38"/>
                    </a:cubicBezTo>
                    <a:cubicBezTo>
                      <a:pt x="85" y="38"/>
                      <a:pt x="85" y="167"/>
                      <a:pt x="84" y="168"/>
                    </a:cubicBezTo>
                    <a:cubicBezTo>
                      <a:pt x="60" y="182"/>
                      <a:pt x="40" y="201"/>
                      <a:pt x="25" y="224"/>
                    </a:cubicBezTo>
                    <a:cubicBezTo>
                      <a:pt x="8" y="250"/>
                      <a:pt x="0" y="281"/>
                      <a:pt x="0" y="312"/>
                    </a:cubicBezTo>
                    <a:cubicBezTo>
                      <a:pt x="0" y="402"/>
                      <a:pt x="73" y="476"/>
                      <a:pt x="163" y="476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100"/>
                      <a:pt x="218" y="100"/>
                      <a:pt x="218" y="100"/>
                    </a:cubicBezTo>
                    <a:cubicBezTo>
                      <a:pt x="106" y="80"/>
                      <a:pt x="106" y="80"/>
                      <a:pt x="106" y="80"/>
                    </a:cubicBezTo>
                    <a:lnTo>
                      <a:pt x="106" y="56"/>
                    </a:lnTo>
                    <a:close/>
                    <a:moveTo>
                      <a:pt x="106" y="101"/>
                    </a:moveTo>
                    <a:cubicBezTo>
                      <a:pt x="218" y="121"/>
                      <a:pt x="218" y="121"/>
                      <a:pt x="218" y="121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1"/>
                      <a:pt x="218" y="141"/>
                      <a:pt x="218" y="141"/>
                    </a:cubicBezTo>
                    <a:cubicBezTo>
                      <a:pt x="106" y="122"/>
                      <a:pt x="106" y="122"/>
                      <a:pt x="106" y="122"/>
                    </a:cubicBezTo>
                    <a:lnTo>
                      <a:pt x="106" y="101"/>
                    </a:lnTo>
                    <a:close/>
                    <a:moveTo>
                      <a:pt x="162" y="304"/>
                    </a:moveTo>
                    <a:cubicBezTo>
                      <a:pt x="160" y="305"/>
                      <a:pt x="159" y="306"/>
                      <a:pt x="158" y="307"/>
                    </a:cubicBezTo>
                    <a:cubicBezTo>
                      <a:pt x="156" y="306"/>
                      <a:pt x="155" y="305"/>
                      <a:pt x="154" y="304"/>
                    </a:cubicBezTo>
                    <a:cubicBezTo>
                      <a:pt x="149" y="302"/>
                      <a:pt x="143" y="300"/>
                      <a:pt x="137" y="299"/>
                    </a:cubicBezTo>
                    <a:cubicBezTo>
                      <a:pt x="142" y="264"/>
                      <a:pt x="144" y="204"/>
                      <a:pt x="145" y="170"/>
                    </a:cubicBezTo>
                    <a:cubicBezTo>
                      <a:pt x="145" y="161"/>
                      <a:pt x="145" y="153"/>
                      <a:pt x="145" y="149"/>
                    </a:cubicBezTo>
                    <a:cubicBezTo>
                      <a:pt x="170" y="154"/>
                      <a:pt x="170" y="154"/>
                      <a:pt x="170" y="154"/>
                    </a:cubicBezTo>
                    <a:cubicBezTo>
                      <a:pt x="170" y="158"/>
                      <a:pt x="171" y="163"/>
                      <a:pt x="171" y="170"/>
                    </a:cubicBezTo>
                    <a:cubicBezTo>
                      <a:pt x="171" y="204"/>
                      <a:pt x="174" y="264"/>
                      <a:pt x="179" y="299"/>
                    </a:cubicBezTo>
                    <a:cubicBezTo>
                      <a:pt x="173" y="300"/>
                      <a:pt x="167" y="302"/>
                      <a:pt x="162" y="304"/>
                    </a:cubicBezTo>
                    <a:close/>
                    <a:moveTo>
                      <a:pt x="166" y="334"/>
                    </a:moveTo>
                    <a:cubicBezTo>
                      <a:pt x="166" y="337"/>
                      <a:pt x="161" y="342"/>
                      <a:pt x="158" y="342"/>
                    </a:cubicBezTo>
                    <a:cubicBezTo>
                      <a:pt x="154" y="342"/>
                      <a:pt x="149" y="337"/>
                      <a:pt x="149" y="334"/>
                    </a:cubicBezTo>
                    <a:cubicBezTo>
                      <a:pt x="149" y="332"/>
                      <a:pt x="151" y="328"/>
                      <a:pt x="158" y="324"/>
                    </a:cubicBezTo>
                    <a:cubicBezTo>
                      <a:pt x="164" y="328"/>
                      <a:pt x="167" y="332"/>
                      <a:pt x="166" y="334"/>
                    </a:cubicBezTo>
                    <a:close/>
                    <a:moveTo>
                      <a:pt x="101" y="183"/>
                    </a:moveTo>
                    <a:cubicBezTo>
                      <a:pt x="106" y="180"/>
                      <a:pt x="106" y="180"/>
                      <a:pt x="106" y="180"/>
                    </a:cubicBezTo>
                    <a:cubicBezTo>
                      <a:pt x="106" y="143"/>
                      <a:pt x="106" y="143"/>
                      <a:pt x="106" y="143"/>
                    </a:cubicBezTo>
                    <a:cubicBezTo>
                      <a:pt x="136" y="148"/>
                      <a:pt x="136" y="148"/>
                      <a:pt x="136" y="148"/>
                    </a:cubicBezTo>
                    <a:cubicBezTo>
                      <a:pt x="136" y="153"/>
                      <a:pt x="135" y="161"/>
                      <a:pt x="135" y="170"/>
                    </a:cubicBezTo>
                    <a:cubicBezTo>
                      <a:pt x="134" y="207"/>
                      <a:pt x="132" y="268"/>
                      <a:pt x="127" y="299"/>
                    </a:cubicBezTo>
                    <a:cubicBezTo>
                      <a:pt x="120" y="299"/>
                      <a:pt x="113" y="302"/>
                      <a:pt x="108" y="307"/>
                    </a:cubicBezTo>
                    <a:cubicBezTo>
                      <a:pt x="102" y="312"/>
                      <a:pt x="98" y="320"/>
                      <a:pt x="97" y="329"/>
                    </a:cubicBezTo>
                    <a:cubicBezTo>
                      <a:pt x="95" y="338"/>
                      <a:pt x="98" y="346"/>
                      <a:pt x="103" y="351"/>
                    </a:cubicBezTo>
                    <a:cubicBezTo>
                      <a:pt x="108" y="356"/>
                      <a:pt x="117" y="356"/>
                      <a:pt x="125" y="341"/>
                    </a:cubicBezTo>
                    <a:cubicBezTo>
                      <a:pt x="129" y="335"/>
                      <a:pt x="132" y="326"/>
                      <a:pt x="134" y="314"/>
                    </a:cubicBezTo>
                    <a:cubicBezTo>
                      <a:pt x="138" y="314"/>
                      <a:pt x="142" y="315"/>
                      <a:pt x="146" y="317"/>
                    </a:cubicBezTo>
                    <a:cubicBezTo>
                      <a:pt x="140" y="324"/>
                      <a:pt x="139" y="332"/>
                      <a:pt x="140" y="335"/>
                    </a:cubicBezTo>
                    <a:cubicBezTo>
                      <a:pt x="140" y="346"/>
                      <a:pt x="148" y="358"/>
                      <a:pt x="158" y="358"/>
                    </a:cubicBezTo>
                    <a:cubicBezTo>
                      <a:pt x="167" y="358"/>
                      <a:pt x="175" y="346"/>
                      <a:pt x="176" y="335"/>
                    </a:cubicBezTo>
                    <a:cubicBezTo>
                      <a:pt x="176" y="332"/>
                      <a:pt x="175" y="324"/>
                      <a:pt x="170" y="317"/>
                    </a:cubicBezTo>
                    <a:cubicBezTo>
                      <a:pt x="173" y="315"/>
                      <a:pt x="177" y="314"/>
                      <a:pt x="181" y="314"/>
                    </a:cubicBezTo>
                    <a:cubicBezTo>
                      <a:pt x="184" y="326"/>
                      <a:pt x="186" y="335"/>
                      <a:pt x="190" y="341"/>
                    </a:cubicBezTo>
                    <a:cubicBezTo>
                      <a:pt x="198" y="356"/>
                      <a:pt x="207" y="356"/>
                      <a:pt x="212" y="351"/>
                    </a:cubicBezTo>
                    <a:cubicBezTo>
                      <a:pt x="217" y="346"/>
                      <a:pt x="220" y="338"/>
                      <a:pt x="218" y="329"/>
                    </a:cubicBezTo>
                    <a:cubicBezTo>
                      <a:pt x="217" y="320"/>
                      <a:pt x="213" y="312"/>
                      <a:pt x="207" y="307"/>
                    </a:cubicBezTo>
                    <a:cubicBezTo>
                      <a:pt x="202" y="302"/>
                      <a:pt x="195" y="299"/>
                      <a:pt x="188" y="299"/>
                    </a:cubicBezTo>
                    <a:cubicBezTo>
                      <a:pt x="184" y="268"/>
                      <a:pt x="181" y="207"/>
                      <a:pt x="180" y="170"/>
                    </a:cubicBezTo>
                    <a:cubicBezTo>
                      <a:pt x="180" y="165"/>
                      <a:pt x="180" y="160"/>
                      <a:pt x="180" y="155"/>
                    </a:cubicBezTo>
                    <a:cubicBezTo>
                      <a:pt x="218" y="162"/>
                      <a:pt x="218" y="162"/>
                      <a:pt x="218" y="162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2"/>
                      <a:pt x="224" y="182"/>
                      <a:pt x="224" y="182"/>
                    </a:cubicBezTo>
                    <a:cubicBezTo>
                      <a:pt x="274" y="206"/>
                      <a:pt x="307" y="257"/>
                      <a:pt x="307" y="312"/>
                    </a:cubicBezTo>
                    <a:cubicBezTo>
                      <a:pt x="307" y="391"/>
                      <a:pt x="242" y="455"/>
                      <a:pt x="163" y="455"/>
                    </a:cubicBezTo>
                    <a:cubicBezTo>
                      <a:pt x="84" y="455"/>
                      <a:pt x="20" y="391"/>
                      <a:pt x="20" y="312"/>
                    </a:cubicBezTo>
                    <a:cubicBezTo>
                      <a:pt x="20" y="257"/>
                      <a:pt x="51" y="208"/>
                      <a:pt x="101" y="183"/>
                    </a:cubicBezTo>
                    <a:close/>
                    <a:moveTo>
                      <a:pt x="124" y="315"/>
                    </a:moveTo>
                    <a:cubicBezTo>
                      <a:pt x="122" y="321"/>
                      <a:pt x="121" y="327"/>
                      <a:pt x="119" y="331"/>
                    </a:cubicBezTo>
                    <a:cubicBezTo>
                      <a:pt x="114" y="339"/>
                      <a:pt x="110" y="339"/>
                      <a:pt x="107" y="337"/>
                    </a:cubicBezTo>
                    <a:cubicBezTo>
                      <a:pt x="106" y="336"/>
                      <a:pt x="106" y="335"/>
                      <a:pt x="106" y="333"/>
                    </a:cubicBezTo>
                    <a:cubicBezTo>
                      <a:pt x="107" y="328"/>
                      <a:pt x="109" y="323"/>
                      <a:pt x="112" y="320"/>
                    </a:cubicBezTo>
                    <a:cubicBezTo>
                      <a:pt x="116" y="317"/>
                      <a:pt x="120" y="315"/>
                      <a:pt x="124" y="315"/>
                    </a:cubicBezTo>
                    <a:close/>
                    <a:moveTo>
                      <a:pt x="191" y="315"/>
                    </a:moveTo>
                    <a:cubicBezTo>
                      <a:pt x="196" y="315"/>
                      <a:pt x="199" y="317"/>
                      <a:pt x="203" y="320"/>
                    </a:cubicBezTo>
                    <a:cubicBezTo>
                      <a:pt x="206" y="323"/>
                      <a:pt x="209" y="328"/>
                      <a:pt x="209" y="333"/>
                    </a:cubicBezTo>
                    <a:cubicBezTo>
                      <a:pt x="210" y="335"/>
                      <a:pt x="209" y="336"/>
                      <a:pt x="208" y="337"/>
                    </a:cubicBezTo>
                    <a:cubicBezTo>
                      <a:pt x="206" y="339"/>
                      <a:pt x="201" y="339"/>
                      <a:pt x="197" y="331"/>
                    </a:cubicBezTo>
                    <a:cubicBezTo>
                      <a:pt x="195" y="327"/>
                      <a:pt x="193" y="321"/>
                      <a:pt x="191" y="315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9" name="Freeform 266">
                <a:extLst>
                  <a:ext uri="{FF2B5EF4-FFF2-40B4-BE49-F238E27FC236}">
                    <a16:creationId xmlns:a16="http://schemas.microsoft.com/office/drawing/2014/main" id="{46A2D9E7-7BEC-7493-1AB7-1ACD2E91C006}"/>
                  </a:ext>
                </a:extLst>
              </p:cNvPr>
              <p:cNvSpPr/>
              <p:nvPr/>
            </p:nvSpPr>
            <p:spPr bwMode="auto">
              <a:xfrm>
                <a:off x="-4423518" y="672307"/>
                <a:ext cx="298450" cy="76200"/>
              </a:xfrm>
              <a:custGeom>
                <a:avLst/>
                <a:gdLst>
                  <a:gd name="T0" fmla="*/ 0 w 94"/>
                  <a:gd name="T1" fmla="*/ 12 h 24"/>
                  <a:gd name="T2" fmla="*/ 13 w 94"/>
                  <a:gd name="T3" fmla="*/ 24 h 24"/>
                  <a:gd name="T4" fmla="*/ 82 w 94"/>
                  <a:gd name="T5" fmla="*/ 24 h 24"/>
                  <a:gd name="T6" fmla="*/ 94 w 94"/>
                  <a:gd name="T7" fmla="*/ 12 h 24"/>
                  <a:gd name="T8" fmla="*/ 82 w 94"/>
                  <a:gd name="T9" fmla="*/ 0 h 24"/>
                  <a:gd name="T10" fmla="*/ 13 w 94"/>
                  <a:gd name="T11" fmla="*/ 0 h 24"/>
                  <a:gd name="T12" fmla="*/ 0 w 94"/>
                  <a:gd name="T13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0" y="12"/>
                    </a:moveTo>
                    <a:cubicBezTo>
                      <a:pt x="0" y="19"/>
                      <a:pt x="6" y="24"/>
                      <a:pt x="13" y="24"/>
                    </a:cubicBezTo>
                    <a:cubicBezTo>
                      <a:pt x="82" y="24"/>
                      <a:pt x="82" y="24"/>
                      <a:pt x="82" y="24"/>
                    </a:cubicBezTo>
                    <a:cubicBezTo>
                      <a:pt x="89" y="24"/>
                      <a:pt x="94" y="19"/>
                      <a:pt x="94" y="12"/>
                    </a:cubicBezTo>
                    <a:cubicBezTo>
                      <a:pt x="94" y="5"/>
                      <a:pt x="89" y="0"/>
                      <a:pt x="8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10" name="Freeform 267">
                <a:extLst>
                  <a:ext uri="{FF2B5EF4-FFF2-40B4-BE49-F238E27FC236}">
                    <a16:creationId xmlns:a16="http://schemas.microsoft.com/office/drawing/2014/main" id="{AC4C63E7-A1A9-F519-8834-8A478DB02645}"/>
                  </a:ext>
                </a:extLst>
              </p:cNvPr>
              <p:cNvSpPr/>
              <p:nvPr/>
            </p:nvSpPr>
            <p:spPr bwMode="auto">
              <a:xfrm>
                <a:off x="-5115668" y="1226345"/>
                <a:ext cx="79375" cy="292100"/>
              </a:xfrm>
              <a:custGeom>
                <a:avLst/>
                <a:gdLst>
                  <a:gd name="T0" fmla="*/ 12 w 25"/>
                  <a:gd name="T1" fmla="*/ 0 h 92"/>
                  <a:gd name="T2" fmla="*/ 0 w 25"/>
                  <a:gd name="T3" fmla="*/ 12 h 92"/>
                  <a:gd name="T4" fmla="*/ 0 w 25"/>
                  <a:gd name="T5" fmla="*/ 79 h 92"/>
                  <a:gd name="T6" fmla="*/ 12 w 25"/>
                  <a:gd name="T7" fmla="*/ 92 h 92"/>
                  <a:gd name="T8" fmla="*/ 25 w 25"/>
                  <a:gd name="T9" fmla="*/ 79 h 92"/>
                  <a:gd name="T10" fmla="*/ 25 w 25"/>
                  <a:gd name="T11" fmla="*/ 12 h 92"/>
                  <a:gd name="T12" fmla="*/ 12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2" y="0"/>
                    </a:moveTo>
                    <a:cubicBezTo>
                      <a:pt x="5" y="0"/>
                      <a:pt x="0" y="5"/>
                      <a:pt x="0" y="12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5" y="92"/>
                      <a:pt x="12" y="92"/>
                    </a:cubicBezTo>
                    <a:cubicBezTo>
                      <a:pt x="19" y="92"/>
                      <a:pt x="25" y="86"/>
                      <a:pt x="25" y="79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5"/>
                      <a:pt x="19" y="0"/>
                      <a:pt x="12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11" name="Freeform 268">
                <a:extLst>
                  <a:ext uri="{FF2B5EF4-FFF2-40B4-BE49-F238E27FC236}">
                    <a16:creationId xmlns:a16="http://schemas.microsoft.com/office/drawing/2014/main" id="{6730E199-0972-A990-45D3-1247DAF4F97D}"/>
                  </a:ext>
                </a:extLst>
              </p:cNvPr>
              <p:cNvSpPr/>
              <p:nvPr/>
            </p:nvSpPr>
            <p:spPr bwMode="auto">
              <a:xfrm>
                <a:off x="-5944343" y="634207"/>
                <a:ext cx="298450" cy="79375"/>
              </a:xfrm>
              <a:custGeom>
                <a:avLst/>
                <a:gdLst>
                  <a:gd name="T0" fmla="*/ 13 w 94"/>
                  <a:gd name="T1" fmla="*/ 25 h 25"/>
                  <a:gd name="T2" fmla="*/ 82 w 94"/>
                  <a:gd name="T3" fmla="*/ 25 h 25"/>
                  <a:gd name="T4" fmla="*/ 94 w 94"/>
                  <a:gd name="T5" fmla="*/ 13 h 25"/>
                  <a:gd name="T6" fmla="*/ 82 w 94"/>
                  <a:gd name="T7" fmla="*/ 0 h 25"/>
                  <a:gd name="T8" fmla="*/ 13 w 94"/>
                  <a:gd name="T9" fmla="*/ 0 h 25"/>
                  <a:gd name="T10" fmla="*/ 0 w 94"/>
                  <a:gd name="T11" fmla="*/ 13 h 25"/>
                  <a:gd name="T12" fmla="*/ 13 w 94"/>
                  <a:gd name="T1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13" y="25"/>
                    </a:moveTo>
                    <a:cubicBezTo>
                      <a:pt x="82" y="25"/>
                      <a:pt x="82" y="25"/>
                      <a:pt x="82" y="25"/>
                    </a:cubicBezTo>
                    <a:cubicBezTo>
                      <a:pt x="89" y="25"/>
                      <a:pt x="94" y="20"/>
                      <a:pt x="94" y="13"/>
                    </a:cubicBezTo>
                    <a:cubicBezTo>
                      <a:pt x="94" y="6"/>
                      <a:pt x="89" y="0"/>
                      <a:pt x="8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20"/>
                      <a:pt x="6" y="25"/>
                      <a:pt x="13" y="25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12" name="Freeform 269">
                <a:extLst>
                  <a:ext uri="{FF2B5EF4-FFF2-40B4-BE49-F238E27FC236}">
                    <a16:creationId xmlns:a16="http://schemas.microsoft.com/office/drawing/2014/main" id="{EF667EAF-56AB-6483-02D7-37AF1BD7A823}"/>
                  </a:ext>
                </a:extLst>
              </p:cNvPr>
              <p:cNvSpPr/>
              <p:nvPr/>
            </p:nvSpPr>
            <p:spPr bwMode="auto">
              <a:xfrm>
                <a:off x="-5769718" y="43657"/>
                <a:ext cx="263525" cy="212725"/>
              </a:xfrm>
              <a:custGeom>
                <a:avLst/>
                <a:gdLst>
                  <a:gd name="T0" fmla="*/ 6 w 83"/>
                  <a:gd name="T1" fmla="*/ 22 h 67"/>
                  <a:gd name="T2" fmla="*/ 61 w 83"/>
                  <a:gd name="T3" fmla="*/ 63 h 67"/>
                  <a:gd name="T4" fmla="*/ 79 w 83"/>
                  <a:gd name="T5" fmla="*/ 60 h 67"/>
                  <a:gd name="T6" fmla="*/ 76 w 83"/>
                  <a:gd name="T7" fmla="*/ 43 h 67"/>
                  <a:gd name="T8" fmla="*/ 22 w 83"/>
                  <a:gd name="T9" fmla="*/ 2 h 67"/>
                  <a:gd name="T10" fmla="*/ 14 w 83"/>
                  <a:gd name="T11" fmla="*/ 0 h 67"/>
                  <a:gd name="T12" fmla="*/ 4 w 83"/>
                  <a:gd name="T13" fmla="*/ 5 h 67"/>
                  <a:gd name="T14" fmla="*/ 6 w 83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67">
                    <a:moveTo>
                      <a:pt x="6" y="22"/>
                    </a:moveTo>
                    <a:cubicBezTo>
                      <a:pt x="61" y="63"/>
                      <a:pt x="61" y="63"/>
                      <a:pt x="61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3" y="55"/>
                      <a:pt x="82" y="47"/>
                      <a:pt x="76" y="43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19" y="1"/>
                      <a:pt x="17" y="0"/>
                      <a:pt x="14" y="0"/>
                    </a:cubicBezTo>
                    <a:cubicBezTo>
                      <a:pt x="10" y="0"/>
                      <a:pt x="6" y="2"/>
                      <a:pt x="4" y="5"/>
                    </a:cubicBezTo>
                    <a:cubicBezTo>
                      <a:pt x="0" y="10"/>
                      <a:pt x="1" y="18"/>
                      <a:pt x="6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13" name="Freeform 270">
                <a:extLst>
                  <a:ext uri="{FF2B5EF4-FFF2-40B4-BE49-F238E27FC236}">
                    <a16:creationId xmlns:a16="http://schemas.microsoft.com/office/drawing/2014/main" id="{A8B13597-2203-DF3F-F141-1C69696D66D3}"/>
                  </a:ext>
                </a:extLst>
              </p:cNvPr>
              <p:cNvSpPr/>
              <p:nvPr/>
            </p:nvSpPr>
            <p:spPr bwMode="auto">
              <a:xfrm>
                <a:off x="-4553693" y="43657"/>
                <a:ext cx="263525" cy="212725"/>
              </a:xfrm>
              <a:custGeom>
                <a:avLst/>
                <a:gdLst>
                  <a:gd name="T0" fmla="*/ 22 w 83"/>
                  <a:gd name="T1" fmla="*/ 63 h 67"/>
                  <a:gd name="T2" fmla="*/ 77 w 83"/>
                  <a:gd name="T3" fmla="*/ 22 h 67"/>
                  <a:gd name="T4" fmla="*/ 79 w 83"/>
                  <a:gd name="T5" fmla="*/ 5 h 67"/>
                  <a:gd name="T6" fmla="*/ 69 w 83"/>
                  <a:gd name="T7" fmla="*/ 0 h 67"/>
                  <a:gd name="T8" fmla="*/ 61 w 83"/>
                  <a:gd name="T9" fmla="*/ 2 h 67"/>
                  <a:gd name="T10" fmla="*/ 7 w 83"/>
                  <a:gd name="T11" fmla="*/ 43 h 67"/>
                  <a:gd name="T12" fmla="*/ 4 w 83"/>
                  <a:gd name="T13" fmla="*/ 60 h 67"/>
                  <a:gd name="T14" fmla="*/ 22 w 83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2" y="18"/>
                      <a:pt x="83" y="10"/>
                      <a:pt x="79" y="5"/>
                    </a:cubicBezTo>
                    <a:cubicBezTo>
                      <a:pt x="76" y="2"/>
                      <a:pt x="73" y="0"/>
                      <a:pt x="69" y="0"/>
                    </a:cubicBezTo>
                    <a:cubicBezTo>
                      <a:pt x="66" y="0"/>
                      <a:pt x="64" y="1"/>
                      <a:pt x="61" y="2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4" y="60"/>
                    </a:cubicBezTo>
                    <a:cubicBezTo>
                      <a:pt x="8" y="66"/>
                      <a:pt x="16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14" name="Freeform 271">
                <a:extLst>
                  <a:ext uri="{FF2B5EF4-FFF2-40B4-BE49-F238E27FC236}">
                    <a16:creationId xmlns:a16="http://schemas.microsoft.com/office/drawing/2014/main" id="{8D640DAA-24F1-4D7E-925E-D3E4A4455DFE}"/>
                  </a:ext>
                </a:extLst>
              </p:cNvPr>
              <p:cNvSpPr/>
              <p:nvPr/>
            </p:nvSpPr>
            <p:spPr bwMode="auto">
              <a:xfrm>
                <a:off x="-5718918" y="1099345"/>
                <a:ext cx="241300" cy="234950"/>
              </a:xfrm>
              <a:custGeom>
                <a:avLst/>
                <a:gdLst>
                  <a:gd name="T0" fmla="*/ 62 w 76"/>
                  <a:gd name="T1" fmla="*/ 0 h 74"/>
                  <a:gd name="T2" fmla="*/ 53 w 76"/>
                  <a:gd name="T3" fmla="*/ 4 h 74"/>
                  <a:gd name="T4" fmla="*/ 5 w 76"/>
                  <a:gd name="T5" fmla="*/ 51 h 74"/>
                  <a:gd name="T6" fmla="*/ 5 w 76"/>
                  <a:gd name="T7" fmla="*/ 69 h 74"/>
                  <a:gd name="T8" fmla="*/ 23 w 76"/>
                  <a:gd name="T9" fmla="*/ 69 h 74"/>
                  <a:gd name="T10" fmla="*/ 71 w 76"/>
                  <a:gd name="T11" fmla="*/ 22 h 74"/>
                  <a:gd name="T12" fmla="*/ 71 w 76"/>
                  <a:gd name="T13" fmla="*/ 4 h 74"/>
                  <a:gd name="T14" fmla="*/ 62 w 76"/>
                  <a:gd name="T1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74">
                    <a:moveTo>
                      <a:pt x="62" y="0"/>
                    </a:moveTo>
                    <a:cubicBezTo>
                      <a:pt x="59" y="0"/>
                      <a:pt x="56" y="2"/>
                      <a:pt x="53" y="4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6"/>
                      <a:pt x="0" y="64"/>
                      <a:pt x="5" y="69"/>
                    </a:cubicBezTo>
                    <a:cubicBezTo>
                      <a:pt x="10" y="74"/>
                      <a:pt x="18" y="74"/>
                      <a:pt x="23" y="69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6" y="17"/>
                      <a:pt x="76" y="9"/>
                      <a:pt x="71" y="4"/>
                    </a:cubicBezTo>
                    <a:cubicBezTo>
                      <a:pt x="69" y="2"/>
                      <a:pt x="66" y="0"/>
                      <a:pt x="62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15" name="Freeform 272">
                <a:extLst>
                  <a:ext uri="{FF2B5EF4-FFF2-40B4-BE49-F238E27FC236}">
                    <a16:creationId xmlns:a16="http://schemas.microsoft.com/office/drawing/2014/main" id="{A4FABDB7-BA4B-2318-D8D5-92BA0681F8F9}"/>
                  </a:ext>
                </a:extLst>
              </p:cNvPr>
              <p:cNvSpPr/>
              <p:nvPr/>
            </p:nvSpPr>
            <p:spPr bwMode="auto">
              <a:xfrm>
                <a:off x="-4607668" y="1099345"/>
                <a:ext cx="241300" cy="234950"/>
              </a:xfrm>
              <a:custGeom>
                <a:avLst/>
                <a:gdLst>
                  <a:gd name="T0" fmla="*/ 23 w 76"/>
                  <a:gd name="T1" fmla="*/ 4 h 74"/>
                  <a:gd name="T2" fmla="*/ 14 w 76"/>
                  <a:gd name="T3" fmla="*/ 0 h 74"/>
                  <a:gd name="T4" fmla="*/ 5 w 76"/>
                  <a:gd name="T5" fmla="*/ 4 h 74"/>
                  <a:gd name="T6" fmla="*/ 5 w 76"/>
                  <a:gd name="T7" fmla="*/ 22 h 74"/>
                  <a:gd name="T8" fmla="*/ 53 w 76"/>
                  <a:gd name="T9" fmla="*/ 69 h 74"/>
                  <a:gd name="T10" fmla="*/ 71 w 76"/>
                  <a:gd name="T11" fmla="*/ 69 h 74"/>
                  <a:gd name="T12" fmla="*/ 71 w 76"/>
                  <a:gd name="T13" fmla="*/ 51 h 74"/>
                  <a:gd name="T14" fmla="*/ 23 w 76"/>
                  <a:gd name="T15" fmla="*/ 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74">
                    <a:moveTo>
                      <a:pt x="23" y="4"/>
                    </a:moveTo>
                    <a:cubicBezTo>
                      <a:pt x="20" y="2"/>
                      <a:pt x="17" y="0"/>
                      <a:pt x="14" y="0"/>
                    </a:cubicBezTo>
                    <a:cubicBezTo>
                      <a:pt x="10" y="0"/>
                      <a:pt x="7" y="2"/>
                      <a:pt x="5" y="4"/>
                    </a:cubicBezTo>
                    <a:cubicBezTo>
                      <a:pt x="0" y="9"/>
                      <a:pt x="0" y="17"/>
                      <a:pt x="5" y="22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8" y="74"/>
                      <a:pt x="66" y="74"/>
                      <a:pt x="71" y="69"/>
                    </a:cubicBezTo>
                    <a:cubicBezTo>
                      <a:pt x="76" y="64"/>
                      <a:pt x="76" y="56"/>
                      <a:pt x="71" y="51"/>
                    </a:cubicBezTo>
                    <a:lnTo>
                      <a:pt x="23" y="4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  <p:cxnSp>
          <p:nvCxnSpPr>
            <p:cNvPr id="6" name="直接连接符 2257">
              <a:extLst>
                <a:ext uri="{FF2B5EF4-FFF2-40B4-BE49-F238E27FC236}">
                  <a16:creationId xmlns:a16="http://schemas.microsoft.com/office/drawing/2014/main" id="{EF4FCAEB-4212-85AF-C020-22444ABDDBD9}"/>
                </a:ext>
              </a:extLst>
            </p:cNvPr>
            <p:cNvCxnSpPr/>
            <p:nvPr/>
          </p:nvCxnSpPr>
          <p:spPr>
            <a:xfrm flipV="1">
              <a:off x="1222576" y="-428263"/>
              <a:ext cx="0" cy="1890817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2297">
            <a:extLst>
              <a:ext uri="{FF2B5EF4-FFF2-40B4-BE49-F238E27FC236}">
                <a16:creationId xmlns:a16="http://schemas.microsoft.com/office/drawing/2014/main" id="{487CC807-A156-379C-3F27-DC1F77B54181}"/>
              </a:ext>
            </a:extLst>
          </p:cNvPr>
          <p:cNvGrpSpPr/>
          <p:nvPr/>
        </p:nvGrpSpPr>
        <p:grpSpPr>
          <a:xfrm>
            <a:off x="2819276" y="-140327"/>
            <a:ext cx="1192769" cy="5266457"/>
            <a:chOff x="1775252" y="-770914"/>
            <a:chExt cx="1045160" cy="4614718"/>
          </a:xfrm>
        </p:grpSpPr>
        <p:grpSp>
          <p:nvGrpSpPr>
            <p:cNvPr id="17" name="组合 2242">
              <a:extLst>
                <a:ext uri="{FF2B5EF4-FFF2-40B4-BE49-F238E27FC236}">
                  <a16:creationId xmlns:a16="http://schemas.microsoft.com/office/drawing/2014/main" id="{05B8DD3E-F27E-216A-BFB0-D7E79D268263}"/>
                </a:ext>
              </a:extLst>
            </p:cNvPr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19" name="Freeform 273">
                <a:extLst>
                  <a:ext uri="{FF2B5EF4-FFF2-40B4-BE49-F238E27FC236}">
                    <a16:creationId xmlns:a16="http://schemas.microsoft.com/office/drawing/2014/main" id="{4FD75CB6-542C-E54D-7DCC-21D80C44BA9D}"/>
                  </a:ext>
                </a:extLst>
              </p:cNvPr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E54B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0" name="Freeform 274">
                <a:extLst>
                  <a:ext uri="{FF2B5EF4-FFF2-40B4-BE49-F238E27FC236}">
                    <a16:creationId xmlns:a16="http://schemas.microsoft.com/office/drawing/2014/main" id="{4CFBE936-6A6B-F940-2798-11DFEC3686F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1" name="Freeform 275">
                <a:extLst>
                  <a:ext uri="{FF2B5EF4-FFF2-40B4-BE49-F238E27FC236}">
                    <a16:creationId xmlns:a16="http://schemas.microsoft.com/office/drawing/2014/main" id="{38E12A3A-FE1E-97AD-76F6-A32E642D74CC}"/>
                  </a:ext>
                </a:extLst>
              </p:cNvPr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2" name="Freeform 276">
                <a:extLst>
                  <a:ext uri="{FF2B5EF4-FFF2-40B4-BE49-F238E27FC236}">
                    <a16:creationId xmlns:a16="http://schemas.microsoft.com/office/drawing/2014/main" id="{897870FE-5E54-2504-85F2-16295958F506}"/>
                  </a:ext>
                </a:extLst>
              </p:cNvPr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3" name="Freeform 277">
                <a:extLst>
                  <a:ext uri="{FF2B5EF4-FFF2-40B4-BE49-F238E27FC236}">
                    <a16:creationId xmlns:a16="http://schemas.microsoft.com/office/drawing/2014/main" id="{2B1BDD39-A3EA-54AD-AB8F-E25CDF04258B}"/>
                  </a:ext>
                </a:extLst>
              </p:cNvPr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4" name="Freeform 278">
                <a:extLst>
                  <a:ext uri="{FF2B5EF4-FFF2-40B4-BE49-F238E27FC236}">
                    <a16:creationId xmlns:a16="http://schemas.microsoft.com/office/drawing/2014/main" id="{89F93CB2-107C-5D79-6001-C09C26111BA4}"/>
                  </a:ext>
                </a:extLst>
              </p:cNvPr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5" name="Freeform 279">
                <a:extLst>
                  <a:ext uri="{FF2B5EF4-FFF2-40B4-BE49-F238E27FC236}">
                    <a16:creationId xmlns:a16="http://schemas.microsoft.com/office/drawing/2014/main" id="{1D66671A-7026-DAF8-9514-9C9DD4ECEB11}"/>
                  </a:ext>
                </a:extLst>
              </p:cNvPr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6" name="Freeform 280">
                <a:extLst>
                  <a:ext uri="{FF2B5EF4-FFF2-40B4-BE49-F238E27FC236}">
                    <a16:creationId xmlns:a16="http://schemas.microsoft.com/office/drawing/2014/main" id="{B810EDEC-07E5-A045-7832-83F4CF6F34A7}"/>
                  </a:ext>
                </a:extLst>
              </p:cNvPr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7" name="Freeform 281">
                <a:extLst>
                  <a:ext uri="{FF2B5EF4-FFF2-40B4-BE49-F238E27FC236}">
                    <a16:creationId xmlns:a16="http://schemas.microsoft.com/office/drawing/2014/main" id="{3614757C-6BBA-2B22-C88A-61F76F132B61}"/>
                  </a:ext>
                </a:extLst>
              </p:cNvPr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  <p:cxnSp>
          <p:nvCxnSpPr>
            <p:cNvPr id="18" name="直接连接符 169">
              <a:extLst>
                <a:ext uri="{FF2B5EF4-FFF2-40B4-BE49-F238E27FC236}">
                  <a16:creationId xmlns:a16="http://schemas.microsoft.com/office/drawing/2014/main" id="{EB3243C8-BD5D-201D-2D5D-9C59FAA106F5}"/>
                </a:ext>
              </a:extLst>
            </p:cNvPr>
            <p:cNvCxnSpPr/>
            <p:nvPr/>
          </p:nvCxnSpPr>
          <p:spPr>
            <a:xfrm flipV="1">
              <a:off x="2295726" y="-770914"/>
              <a:ext cx="0" cy="3598721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298">
            <a:extLst>
              <a:ext uri="{FF2B5EF4-FFF2-40B4-BE49-F238E27FC236}">
                <a16:creationId xmlns:a16="http://schemas.microsoft.com/office/drawing/2014/main" id="{FD999DBA-6297-04E9-EF55-E65F259FD2C3}"/>
              </a:ext>
            </a:extLst>
          </p:cNvPr>
          <p:cNvGrpSpPr/>
          <p:nvPr/>
        </p:nvGrpSpPr>
        <p:grpSpPr>
          <a:xfrm>
            <a:off x="3795953" y="-140327"/>
            <a:ext cx="1094887" cy="3644089"/>
            <a:chOff x="2856892" y="-501184"/>
            <a:chExt cx="1045159" cy="3478582"/>
          </a:xfrm>
        </p:grpSpPr>
        <p:grpSp>
          <p:nvGrpSpPr>
            <p:cNvPr id="29" name="组合 2243">
              <a:extLst>
                <a:ext uri="{FF2B5EF4-FFF2-40B4-BE49-F238E27FC236}">
                  <a16:creationId xmlns:a16="http://schemas.microsoft.com/office/drawing/2014/main" id="{DA5516FF-E1B6-38A2-8C8F-5FA82DA95FE2}"/>
                </a:ext>
              </a:extLst>
            </p:cNvPr>
            <p:cNvGrpSpPr/>
            <p:nvPr/>
          </p:nvGrpSpPr>
          <p:grpSpPr>
            <a:xfrm>
              <a:off x="2856892" y="1897582"/>
              <a:ext cx="1045159" cy="1079816"/>
              <a:chOff x="-2178792" y="392907"/>
              <a:chExt cx="1819275" cy="1879600"/>
            </a:xfrm>
          </p:grpSpPr>
          <p:sp>
            <p:nvSpPr>
              <p:cNvPr id="44" name="Freeform 254">
                <a:extLst>
                  <a:ext uri="{FF2B5EF4-FFF2-40B4-BE49-F238E27FC236}">
                    <a16:creationId xmlns:a16="http://schemas.microsoft.com/office/drawing/2014/main" id="{E2630719-CF36-28F3-C35D-95A592814428}"/>
                  </a:ext>
                </a:extLst>
              </p:cNvPr>
              <p:cNvSpPr/>
              <p:nvPr/>
            </p:nvSpPr>
            <p:spPr bwMode="auto">
              <a:xfrm>
                <a:off x="-1778742" y="392907"/>
                <a:ext cx="1041400" cy="1511300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45" name="Freeform 255">
                <a:extLst>
                  <a:ext uri="{FF2B5EF4-FFF2-40B4-BE49-F238E27FC236}">
                    <a16:creationId xmlns:a16="http://schemas.microsoft.com/office/drawing/2014/main" id="{73BDCCB1-32AD-E56C-D1F1-7D30E11918A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781917" y="392907"/>
                <a:ext cx="1041400" cy="1511300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9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6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3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2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9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1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2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5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40" y="165"/>
                      <a:pt x="240" y="37"/>
                      <a:pt x="240" y="37"/>
                    </a:cubicBezTo>
                    <a:cubicBezTo>
                      <a:pt x="240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9" y="30"/>
                    </a:cubicBezTo>
                    <a:cubicBezTo>
                      <a:pt x="87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1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3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6" y="304"/>
                      <a:pt x="154" y="303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6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3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2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8" y="298"/>
                    </a:cubicBezTo>
                    <a:cubicBezTo>
                      <a:pt x="121" y="298"/>
                      <a:pt x="114" y="301"/>
                      <a:pt x="109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3" y="315"/>
                      <a:pt x="146" y="316"/>
                    </a:cubicBezTo>
                    <a:cubicBezTo>
                      <a:pt x="141" y="323"/>
                      <a:pt x="140" y="331"/>
                      <a:pt x="140" y="335"/>
                    </a:cubicBezTo>
                    <a:cubicBezTo>
                      <a:pt x="141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9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4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1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9" y="179"/>
                      <a:pt x="219" y="179"/>
                      <a:pt x="219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2"/>
                    </a:cubicBezTo>
                    <a:close/>
                    <a:moveTo>
                      <a:pt x="125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5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5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10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46" name="Freeform 256">
                <a:extLst>
                  <a:ext uri="{FF2B5EF4-FFF2-40B4-BE49-F238E27FC236}">
                    <a16:creationId xmlns:a16="http://schemas.microsoft.com/office/drawing/2014/main" id="{E5F71256-43B1-02F0-DA6E-20C0B1BCC6A6}"/>
                  </a:ext>
                </a:extLst>
              </p:cNvPr>
              <p:cNvSpPr/>
              <p:nvPr/>
            </p:nvSpPr>
            <p:spPr bwMode="auto">
              <a:xfrm>
                <a:off x="-657967" y="1426370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47" name="Freeform 257">
                <a:extLst>
                  <a:ext uri="{FF2B5EF4-FFF2-40B4-BE49-F238E27FC236}">
                    <a16:creationId xmlns:a16="http://schemas.microsoft.com/office/drawing/2014/main" id="{BF035891-AF95-E68B-FFDC-AC0E64D6F27C}"/>
                  </a:ext>
                </a:extLst>
              </p:cNvPr>
              <p:cNvSpPr/>
              <p:nvPr/>
            </p:nvSpPr>
            <p:spPr bwMode="auto">
              <a:xfrm>
                <a:off x="-1353292" y="1980407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48" name="Freeform 258">
                <a:extLst>
                  <a:ext uri="{FF2B5EF4-FFF2-40B4-BE49-F238E27FC236}">
                    <a16:creationId xmlns:a16="http://schemas.microsoft.com/office/drawing/2014/main" id="{C93D037C-1B3D-E87B-D05A-EB9829E1DB80}"/>
                  </a:ext>
                </a:extLst>
              </p:cNvPr>
              <p:cNvSpPr/>
              <p:nvPr/>
            </p:nvSpPr>
            <p:spPr bwMode="auto">
              <a:xfrm>
                <a:off x="-2178792" y="1391445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49" name="Freeform 259">
                <a:extLst>
                  <a:ext uri="{FF2B5EF4-FFF2-40B4-BE49-F238E27FC236}">
                    <a16:creationId xmlns:a16="http://schemas.microsoft.com/office/drawing/2014/main" id="{97E53FE6-E4EE-6A17-329E-5BCED126C6CE}"/>
                  </a:ext>
                </a:extLst>
              </p:cNvPr>
              <p:cNvSpPr/>
              <p:nvPr/>
            </p:nvSpPr>
            <p:spPr bwMode="auto">
              <a:xfrm>
                <a:off x="-2007342" y="797720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5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3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5" y="5"/>
                    </a:cubicBezTo>
                    <a:cubicBezTo>
                      <a:pt x="0" y="10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50" name="Freeform 260">
                <a:extLst>
                  <a:ext uri="{FF2B5EF4-FFF2-40B4-BE49-F238E27FC236}">
                    <a16:creationId xmlns:a16="http://schemas.microsoft.com/office/drawing/2014/main" id="{D8AA33EA-962D-74E7-D330-CF468248E298}"/>
                  </a:ext>
                </a:extLst>
              </p:cNvPr>
              <p:cNvSpPr/>
              <p:nvPr/>
            </p:nvSpPr>
            <p:spPr bwMode="auto">
              <a:xfrm>
                <a:off x="-791317" y="797720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0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2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51" name="Freeform 261">
                <a:extLst>
                  <a:ext uri="{FF2B5EF4-FFF2-40B4-BE49-F238E27FC236}">
                    <a16:creationId xmlns:a16="http://schemas.microsoft.com/office/drawing/2014/main" id="{F4725118-CFCA-85B4-D01B-E450D5D245FA}"/>
                  </a:ext>
                </a:extLst>
              </p:cNvPr>
              <p:cNvSpPr/>
              <p:nvPr/>
            </p:nvSpPr>
            <p:spPr bwMode="auto">
              <a:xfrm>
                <a:off x="-1956542" y="1856582"/>
                <a:ext cx="244475" cy="231775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52" name="Freeform 262">
                <a:extLst>
                  <a:ext uri="{FF2B5EF4-FFF2-40B4-BE49-F238E27FC236}">
                    <a16:creationId xmlns:a16="http://schemas.microsoft.com/office/drawing/2014/main" id="{D6ABFCF7-F907-380A-6D6B-1504202CC427}"/>
                  </a:ext>
                </a:extLst>
              </p:cNvPr>
              <p:cNvSpPr/>
              <p:nvPr/>
            </p:nvSpPr>
            <p:spPr bwMode="auto">
              <a:xfrm>
                <a:off x="-845292" y="1856582"/>
                <a:ext cx="244475" cy="231775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  <p:cxnSp>
          <p:nvCxnSpPr>
            <p:cNvPr id="30" name="直接连接符 171">
              <a:extLst>
                <a:ext uri="{FF2B5EF4-FFF2-40B4-BE49-F238E27FC236}">
                  <a16:creationId xmlns:a16="http://schemas.microsoft.com/office/drawing/2014/main" id="{60E37A71-F7D0-AF42-776C-52ED8538082C}"/>
                </a:ext>
              </a:extLst>
            </p:cNvPr>
            <p:cNvCxnSpPr/>
            <p:nvPr/>
          </p:nvCxnSpPr>
          <p:spPr>
            <a:xfrm flipV="1">
              <a:off x="3385856" y="-501184"/>
              <a:ext cx="0" cy="2496673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8BDA87DF-3644-F8AA-0CA4-9ACFC4CA1A26}"/>
              </a:ext>
            </a:extLst>
          </p:cNvPr>
          <p:cNvGrpSpPr/>
          <p:nvPr/>
        </p:nvGrpSpPr>
        <p:grpSpPr>
          <a:xfrm>
            <a:off x="950214" y="-209358"/>
            <a:ext cx="1170628" cy="4457297"/>
            <a:chOff x="1775252" y="-135764"/>
            <a:chExt cx="1045160" cy="3979568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E32156B7-7588-111B-6C8E-4A862E96FC75}"/>
                </a:ext>
              </a:extLst>
            </p:cNvPr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56" name="Freeform 273">
                <a:extLst>
                  <a:ext uri="{FF2B5EF4-FFF2-40B4-BE49-F238E27FC236}">
                    <a16:creationId xmlns:a16="http://schemas.microsoft.com/office/drawing/2014/main" id="{375EF5D1-0B0B-8B6D-8941-5A88384E70C6}"/>
                  </a:ext>
                </a:extLst>
              </p:cNvPr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57" name="Freeform 274">
                <a:extLst>
                  <a:ext uri="{FF2B5EF4-FFF2-40B4-BE49-F238E27FC236}">
                    <a16:creationId xmlns:a16="http://schemas.microsoft.com/office/drawing/2014/main" id="{DB642CEB-348C-6C2D-CEC3-7A403FA8A04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58" name="Freeform 275">
                <a:extLst>
                  <a:ext uri="{FF2B5EF4-FFF2-40B4-BE49-F238E27FC236}">
                    <a16:creationId xmlns:a16="http://schemas.microsoft.com/office/drawing/2014/main" id="{538AB49E-404D-D696-1D9B-DD7FFB2C6EFC}"/>
                  </a:ext>
                </a:extLst>
              </p:cNvPr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59" name="Freeform 276">
                <a:extLst>
                  <a:ext uri="{FF2B5EF4-FFF2-40B4-BE49-F238E27FC236}">
                    <a16:creationId xmlns:a16="http://schemas.microsoft.com/office/drawing/2014/main" id="{580311AA-E3FC-93A8-FAEF-12EFF3947D99}"/>
                  </a:ext>
                </a:extLst>
              </p:cNvPr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60" name="Freeform 277">
                <a:extLst>
                  <a:ext uri="{FF2B5EF4-FFF2-40B4-BE49-F238E27FC236}">
                    <a16:creationId xmlns:a16="http://schemas.microsoft.com/office/drawing/2014/main" id="{6C744FF2-70CC-1D56-C2D2-5E144907FA1A}"/>
                  </a:ext>
                </a:extLst>
              </p:cNvPr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61" name="Freeform 278">
                <a:extLst>
                  <a:ext uri="{FF2B5EF4-FFF2-40B4-BE49-F238E27FC236}">
                    <a16:creationId xmlns:a16="http://schemas.microsoft.com/office/drawing/2014/main" id="{AE69F7CB-D5EA-8D11-54E6-731830FF7601}"/>
                  </a:ext>
                </a:extLst>
              </p:cNvPr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62" name="Freeform 279">
                <a:extLst>
                  <a:ext uri="{FF2B5EF4-FFF2-40B4-BE49-F238E27FC236}">
                    <a16:creationId xmlns:a16="http://schemas.microsoft.com/office/drawing/2014/main" id="{13FC1CDA-3FAB-889A-8D87-E7A92D94E355}"/>
                  </a:ext>
                </a:extLst>
              </p:cNvPr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63" name="Freeform 280">
                <a:extLst>
                  <a:ext uri="{FF2B5EF4-FFF2-40B4-BE49-F238E27FC236}">
                    <a16:creationId xmlns:a16="http://schemas.microsoft.com/office/drawing/2014/main" id="{CF0A6CB4-49CC-4958-3A02-233889674449}"/>
                  </a:ext>
                </a:extLst>
              </p:cNvPr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64" name="Freeform 281">
                <a:extLst>
                  <a:ext uri="{FF2B5EF4-FFF2-40B4-BE49-F238E27FC236}">
                    <a16:creationId xmlns:a16="http://schemas.microsoft.com/office/drawing/2014/main" id="{6B8F3856-1C26-873E-49D0-873DD8DF0135}"/>
                  </a:ext>
                </a:extLst>
              </p:cNvPr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C2CD728F-1688-5202-2701-F7E47DBA089B}"/>
                </a:ext>
              </a:extLst>
            </p:cNvPr>
            <p:cNvCxnSpPr/>
            <p:nvPr/>
          </p:nvCxnSpPr>
          <p:spPr>
            <a:xfrm flipV="1">
              <a:off x="2295726" y="-135764"/>
              <a:ext cx="8489" cy="2963571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2213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42"/>
          <p:cNvSpPr txBox="1">
            <a:spLocks noChangeArrowheads="1"/>
          </p:cNvSpPr>
          <p:nvPr/>
        </p:nvSpPr>
        <p:spPr bwMode="auto">
          <a:xfrm>
            <a:off x="1103445" y="429616"/>
            <a:ext cx="182614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TW" altLang="en-US" sz="3200" b="1" dirty="0">
                <a:solidFill>
                  <a:srgbClr val="C09CC2"/>
                </a:solidFill>
                <a:ea typeface="微软雅黑" pitchFamily="34" charset="-122"/>
              </a:rPr>
              <a:t>專題介紹</a:t>
            </a:r>
            <a:endParaRPr lang="en-US" altLang="zh-TW" sz="3200" b="1" dirty="0">
              <a:solidFill>
                <a:srgbClr val="C09CC2"/>
              </a:solidFill>
              <a:ea typeface="微软雅黑" pitchFamily="34" charset="-122"/>
            </a:endParaRPr>
          </a:p>
          <a:p>
            <a:pPr>
              <a:buFont typeface="Arial" charset="0"/>
              <a:buNone/>
            </a:pPr>
            <a:endParaRPr lang="en-US" altLang="zh-CN" sz="3200" b="1" dirty="0">
              <a:solidFill>
                <a:srgbClr val="C09CC2"/>
              </a:solidFill>
              <a:ea typeface="微软雅黑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77018" y="-11911"/>
            <a:ext cx="629517" cy="1073043"/>
            <a:chOff x="1775252" y="2062276"/>
            <a:chExt cx="1045160" cy="1781528"/>
          </a:xfrm>
        </p:grpSpPr>
        <p:grpSp>
          <p:nvGrpSpPr>
            <p:cNvPr id="18" name="组合 17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20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1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2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3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4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5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6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7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8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 Box 147">
            <a:extLst>
              <a:ext uri="{FF2B5EF4-FFF2-40B4-BE49-F238E27FC236}">
                <a16:creationId xmlns:a16="http://schemas.microsoft.com/office/drawing/2014/main" id="{4FE07B96-5656-E7C6-F502-532BF6C4A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18" y="1288549"/>
            <a:ext cx="11591170" cy="5013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本專題有參考網路上的開源專案</a:t>
            </a:r>
            <a:r>
              <a:rPr lang="en-US" altLang="zh-TW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TW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https://github.com/wszqkzqk/pypvz</a:t>
            </a:r>
            <a:r>
              <a:rPr lang="en-US" altLang="zh-TW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，參考了其</a:t>
            </a:r>
            <a:r>
              <a:rPr lang="en-US" altLang="zh-TW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檔案架構：</a:t>
            </a: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借用其模組化與組織化的結構，提升程式碼可維護性</a:t>
            </a:r>
            <a:endParaRPr lang="en-US" altLang="zh-TW" sz="24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場景設置和角色機制：</a:t>
            </a: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借鑑場景渲染與角色移動的實現方式</a:t>
            </a:r>
            <a:endParaRPr lang="en-US" altLang="zh-TW" sz="24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角色動畫呈現方式：</a:t>
            </a: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感謝助教友情客串</a:t>
            </a:r>
            <a:endParaRPr lang="en-US" altLang="zh-TW" sz="24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TW" sz="24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我們進行了以下改進</a:t>
            </a: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：      </a:t>
            </a:r>
            <a:endParaRPr lang="en-US" altLang="zh-TW" sz="24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關卡機制：</a:t>
            </a: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設計了生存模式，新增計分系統以增強遊戲性</a:t>
            </a:r>
            <a:endParaRPr lang="en-US" altLang="zh-TW" sz="24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介面製作與串接：</a:t>
            </a: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開發並整合各使用者介面，確保流暢的導航體驗</a:t>
            </a:r>
            <a:endParaRPr lang="en-US" altLang="zh-TW" sz="24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角色和背景美術改編：</a:t>
            </a: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重新設計角色和背景視覺效果，增添獨特風格</a:t>
            </a:r>
            <a:endParaRPr lang="en-US" altLang="zh-TW" sz="24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9D35B5-796C-25B9-25FE-75EBCD05C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42">
            <a:extLst>
              <a:ext uri="{FF2B5EF4-FFF2-40B4-BE49-F238E27FC236}">
                <a16:creationId xmlns:a16="http://schemas.microsoft.com/office/drawing/2014/main" id="{08193B5F-9B9E-A26B-9AAD-C5D5E3FD4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3445" y="429616"/>
            <a:ext cx="182614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TW" altLang="en-US" sz="3200" b="1" dirty="0">
                <a:solidFill>
                  <a:srgbClr val="C09CC2"/>
                </a:solidFill>
                <a:ea typeface="微软雅黑" pitchFamily="34" charset="-122"/>
              </a:rPr>
              <a:t>專題特色</a:t>
            </a:r>
            <a:endParaRPr lang="en-US" altLang="zh-TW" sz="3200" b="1" dirty="0">
              <a:solidFill>
                <a:srgbClr val="C09CC2"/>
              </a:solidFill>
              <a:ea typeface="微软雅黑" pitchFamily="34" charset="-122"/>
            </a:endParaRPr>
          </a:p>
          <a:p>
            <a:pPr>
              <a:buFont typeface="Arial" charset="0"/>
              <a:buNone/>
            </a:pPr>
            <a:endParaRPr lang="en-US" altLang="zh-CN" sz="3200" b="1" dirty="0">
              <a:solidFill>
                <a:srgbClr val="C09CC2"/>
              </a:solidFill>
              <a:ea typeface="微软雅黑" pitchFamily="34" charset="-122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EC95324-2D7D-A973-CCF7-12DFEE78AE8D}"/>
              </a:ext>
            </a:extLst>
          </p:cNvPr>
          <p:cNvGrpSpPr/>
          <p:nvPr/>
        </p:nvGrpSpPr>
        <p:grpSpPr>
          <a:xfrm>
            <a:off x="377018" y="-11911"/>
            <a:ext cx="629517" cy="1073043"/>
            <a:chOff x="1775252" y="2062276"/>
            <a:chExt cx="1045160" cy="1781528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903511FE-E5C6-8FF0-818D-18293DAD134D}"/>
                </a:ext>
              </a:extLst>
            </p:cNvPr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20" name="Freeform 273">
                <a:extLst>
                  <a:ext uri="{FF2B5EF4-FFF2-40B4-BE49-F238E27FC236}">
                    <a16:creationId xmlns:a16="http://schemas.microsoft.com/office/drawing/2014/main" id="{3366A3D2-0A5F-C37A-D95E-5E30B766C107}"/>
                  </a:ext>
                </a:extLst>
              </p:cNvPr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1" name="Freeform 274">
                <a:extLst>
                  <a:ext uri="{FF2B5EF4-FFF2-40B4-BE49-F238E27FC236}">
                    <a16:creationId xmlns:a16="http://schemas.microsoft.com/office/drawing/2014/main" id="{EC04EA65-B684-3631-5CA1-F236D170419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2" name="Freeform 275">
                <a:extLst>
                  <a:ext uri="{FF2B5EF4-FFF2-40B4-BE49-F238E27FC236}">
                    <a16:creationId xmlns:a16="http://schemas.microsoft.com/office/drawing/2014/main" id="{EAAC48C8-12D1-C402-D110-5445E549E192}"/>
                  </a:ext>
                </a:extLst>
              </p:cNvPr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3" name="Freeform 276">
                <a:extLst>
                  <a:ext uri="{FF2B5EF4-FFF2-40B4-BE49-F238E27FC236}">
                    <a16:creationId xmlns:a16="http://schemas.microsoft.com/office/drawing/2014/main" id="{51B912A2-D3FA-8C4A-69A4-E427DA5BD1C5}"/>
                  </a:ext>
                </a:extLst>
              </p:cNvPr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4" name="Freeform 277">
                <a:extLst>
                  <a:ext uri="{FF2B5EF4-FFF2-40B4-BE49-F238E27FC236}">
                    <a16:creationId xmlns:a16="http://schemas.microsoft.com/office/drawing/2014/main" id="{11775453-5E59-049A-13A7-973E1B3A8279}"/>
                  </a:ext>
                </a:extLst>
              </p:cNvPr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5" name="Freeform 278">
                <a:extLst>
                  <a:ext uri="{FF2B5EF4-FFF2-40B4-BE49-F238E27FC236}">
                    <a16:creationId xmlns:a16="http://schemas.microsoft.com/office/drawing/2014/main" id="{C6F6F6E5-74D7-24EE-DD53-C809F93088FF}"/>
                  </a:ext>
                </a:extLst>
              </p:cNvPr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6" name="Freeform 279">
                <a:extLst>
                  <a:ext uri="{FF2B5EF4-FFF2-40B4-BE49-F238E27FC236}">
                    <a16:creationId xmlns:a16="http://schemas.microsoft.com/office/drawing/2014/main" id="{9AF73A49-16B5-D8AE-7555-D48807CA973B}"/>
                  </a:ext>
                </a:extLst>
              </p:cNvPr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7" name="Freeform 280">
                <a:extLst>
                  <a:ext uri="{FF2B5EF4-FFF2-40B4-BE49-F238E27FC236}">
                    <a16:creationId xmlns:a16="http://schemas.microsoft.com/office/drawing/2014/main" id="{3EFEAC6C-581A-7F20-CA56-77FFB6C161EA}"/>
                  </a:ext>
                </a:extLst>
              </p:cNvPr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8" name="Freeform 281">
                <a:extLst>
                  <a:ext uri="{FF2B5EF4-FFF2-40B4-BE49-F238E27FC236}">
                    <a16:creationId xmlns:a16="http://schemas.microsoft.com/office/drawing/2014/main" id="{F7FE04B3-DB21-156F-7BCB-1089440B23C5}"/>
                  </a:ext>
                </a:extLst>
              </p:cNvPr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C64D1B81-6267-C87D-8D9D-9EA401870453}"/>
                </a:ext>
              </a:extLst>
            </p:cNvPr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 Box 147">
            <a:extLst>
              <a:ext uri="{FF2B5EF4-FFF2-40B4-BE49-F238E27FC236}">
                <a16:creationId xmlns:a16="http://schemas.microsoft.com/office/drawing/2014/main" id="{26919514-10FA-CDFD-30F7-1BE74D9F5A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18" y="1225928"/>
            <a:ext cx="11635825" cy="517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l"/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生存模式實作：</a:t>
            </a:r>
            <a:endParaRPr lang="en-US" altLang="zh-TW" sz="24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開發具挑戰性的生存模式，讓玩家面對無盡的殭屍浪潮，難度會隨生存時間增加</a:t>
            </a:r>
            <a:endParaRPr lang="en-US" altLang="zh-TW" sz="24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l"/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排行榜系統：</a:t>
            </a:r>
            <a:endParaRPr lang="en-US" altLang="zh-TW" sz="24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實現排行榜功能，記錄並展示玩家的分數</a:t>
            </a:r>
            <a:endParaRPr lang="en-US" altLang="zh-TW" sz="24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l"/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完整用戶流程（</a:t>
            </a:r>
            <a:r>
              <a:rPr lang="en-US" altLang="zh-TW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State machine</a:t>
            </a: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）：</a:t>
            </a:r>
            <a:endParaRPr lang="en-US" altLang="zh-TW" sz="24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設計流暢的用戶體驗，涵蓋選單、遊戲與排行榜間的轉換</a:t>
            </a:r>
            <a:endParaRPr lang="en-US" altLang="zh-TW" sz="24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l"/>
            </a:pPr>
            <a:r>
              <a:rPr lang="en-US" altLang="zh-TW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Kuso</a:t>
            </a: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（角色美術）：</a:t>
            </a:r>
            <a:endParaRPr lang="en-US" altLang="zh-TW" sz="24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打造幽默且創意的角色設計，提升視覺吸引力</a:t>
            </a:r>
            <a:endParaRPr lang="en-US" altLang="zh-TW" sz="24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7364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77550A-F8F9-617D-E994-4AE82A969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42">
            <a:extLst>
              <a:ext uri="{FF2B5EF4-FFF2-40B4-BE49-F238E27FC236}">
                <a16:creationId xmlns:a16="http://schemas.microsoft.com/office/drawing/2014/main" id="{05894108-08AE-8FFE-CFEB-8F22970FC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3445" y="429616"/>
            <a:ext cx="268054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TW" sz="3200" b="1" dirty="0">
                <a:solidFill>
                  <a:srgbClr val="C09CC2"/>
                </a:solidFill>
                <a:ea typeface="微软雅黑" pitchFamily="34" charset="-122"/>
              </a:rPr>
              <a:t>OOP</a:t>
            </a:r>
            <a:r>
              <a:rPr lang="zh-TW" altLang="en-US" sz="3200" b="1" dirty="0">
                <a:solidFill>
                  <a:srgbClr val="C09CC2"/>
                </a:solidFill>
                <a:ea typeface="微软雅黑" pitchFamily="34" charset="-122"/>
              </a:rPr>
              <a:t>核心概念</a:t>
            </a:r>
            <a:endParaRPr lang="en-US" altLang="zh-TW" sz="3200" b="1" dirty="0">
              <a:solidFill>
                <a:srgbClr val="C09CC2"/>
              </a:solidFill>
              <a:ea typeface="微软雅黑" pitchFamily="34" charset="-122"/>
            </a:endParaRPr>
          </a:p>
          <a:p>
            <a:pPr>
              <a:buFont typeface="Arial" charset="0"/>
              <a:buNone/>
            </a:pPr>
            <a:endParaRPr lang="en-US" altLang="zh-CN" sz="3200" b="1" dirty="0">
              <a:solidFill>
                <a:srgbClr val="C09CC2"/>
              </a:solidFill>
              <a:ea typeface="微软雅黑" pitchFamily="34" charset="-122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A269D3E-FED3-AEBD-0FC8-6D193D5E395C}"/>
              </a:ext>
            </a:extLst>
          </p:cNvPr>
          <p:cNvGrpSpPr/>
          <p:nvPr/>
        </p:nvGrpSpPr>
        <p:grpSpPr>
          <a:xfrm>
            <a:off x="377018" y="-11911"/>
            <a:ext cx="629517" cy="1073043"/>
            <a:chOff x="1775252" y="2062276"/>
            <a:chExt cx="1045160" cy="1781528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3593EC60-659B-0D5E-0521-2B8B5CFBC552}"/>
                </a:ext>
              </a:extLst>
            </p:cNvPr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20" name="Freeform 273">
                <a:extLst>
                  <a:ext uri="{FF2B5EF4-FFF2-40B4-BE49-F238E27FC236}">
                    <a16:creationId xmlns:a16="http://schemas.microsoft.com/office/drawing/2014/main" id="{5EC5ABC5-74F4-5A5D-F2E0-10797347603D}"/>
                  </a:ext>
                </a:extLst>
              </p:cNvPr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highlight>
                    <a:srgbClr val="FFFF00"/>
                  </a:highlight>
                </a:endParaRPr>
              </a:p>
            </p:txBody>
          </p:sp>
          <p:sp>
            <p:nvSpPr>
              <p:cNvPr id="21" name="Freeform 274">
                <a:extLst>
                  <a:ext uri="{FF2B5EF4-FFF2-40B4-BE49-F238E27FC236}">
                    <a16:creationId xmlns:a16="http://schemas.microsoft.com/office/drawing/2014/main" id="{16532389-76A3-77A3-7997-CB3457B7076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highlight>
                    <a:srgbClr val="FFFF00"/>
                  </a:highlight>
                </a:endParaRPr>
              </a:p>
            </p:txBody>
          </p:sp>
          <p:sp>
            <p:nvSpPr>
              <p:cNvPr id="22" name="Freeform 275">
                <a:extLst>
                  <a:ext uri="{FF2B5EF4-FFF2-40B4-BE49-F238E27FC236}">
                    <a16:creationId xmlns:a16="http://schemas.microsoft.com/office/drawing/2014/main" id="{EAE6E466-32D3-6F7A-294D-6A49BBF6BD5F}"/>
                  </a:ext>
                </a:extLst>
              </p:cNvPr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highlight>
                    <a:srgbClr val="FFFF00"/>
                  </a:highlight>
                </a:endParaRPr>
              </a:p>
            </p:txBody>
          </p:sp>
          <p:sp>
            <p:nvSpPr>
              <p:cNvPr id="23" name="Freeform 276">
                <a:extLst>
                  <a:ext uri="{FF2B5EF4-FFF2-40B4-BE49-F238E27FC236}">
                    <a16:creationId xmlns:a16="http://schemas.microsoft.com/office/drawing/2014/main" id="{C0265DC6-0586-5602-07CA-B4F4F4FF89E3}"/>
                  </a:ext>
                </a:extLst>
              </p:cNvPr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highlight>
                    <a:srgbClr val="FFFF00"/>
                  </a:highlight>
                </a:endParaRPr>
              </a:p>
            </p:txBody>
          </p:sp>
          <p:sp>
            <p:nvSpPr>
              <p:cNvPr id="24" name="Freeform 277">
                <a:extLst>
                  <a:ext uri="{FF2B5EF4-FFF2-40B4-BE49-F238E27FC236}">
                    <a16:creationId xmlns:a16="http://schemas.microsoft.com/office/drawing/2014/main" id="{682A02B8-B640-79DA-1EA2-CEC6F5D11FC8}"/>
                  </a:ext>
                </a:extLst>
              </p:cNvPr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highlight>
                    <a:srgbClr val="FFFF00"/>
                  </a:highlight>
                </a:endParaRPr>
              </a:p>
            </p:txBody>
          </p:sp>
          <p:sp>
            <p:nvSpPr>
              <p:cNvPr id="25" name="Freeform 278">
                <a:extLst>
                  <a:ext uri="{FF2B5EF4-FFF2-40B4-BE49-F238E27FC236}">
                    <a16:creationId xmlns:a16="http://schemas.microsoft.com/office/drawing/2014/main" id="{B36F75F3-9C51-F729-67F8-13B33FB3573D}"/>
                  </a:ext>
                </a:extLst>
              </p:cNvPr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highlight>
                    <a:srgbClr val="FFFF00"/>
                  </a:highlight>
                </a:endParaRPr>
              </a:p>
            </p:txBody>
          </p:sp>
          <p:sp>
            <p:nvSpPr>
              <p:cNvPr id="26" name="Freeform 279">
                <a:extLst>
                  <a:ext uri="{FF2B5EF4-FFF2-40B4-BE49-F238E27FC236}">
                    <a16:creationId xmlns:a16="http://schemas.microsoft.com/office/drawing/2014/main" id="{A67E0CE7-8A8D-C0C8-7C77-4A5D4B6978E2}"/>
                  </a:ext>
                </a:extLst>
              </p:cNvPr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highlight>
                    <a:srgbClr val="FFFF00"/>
                  </a:highlight>
                </a:endParaRPr>
              </a:p>
            </p:txBody>
          </p:sp>
          <p:sp>
            <p:nvSpPr>
              <p:cNvPr id="27" name="Freeform 280">
                <a:extLst>
                  <a:ext uri="{FF2B5EF4-FFF2-40B4-BE49-F238E27FC236}">
                    <a16:creationId xmlns:a16="http://schemas.microsoft.com/office/drawing/2014/main" id="{F9C69156-4513-2E7E-5FD5-FEAFBA8F46D3}"/>
                  </a:ext>
                </a:extLst>
              </p:cNvPr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highlight>
                    <a:srgbClr val="FFFF00"/>
                  </a:highlight>
                </a:endParaRPr>
              </a:p>
            </p:txBody>
          </p:sp>
          <p:sp>
            <p:nvSpPr>
              <p:cNvPr id="28" name="Freeform 281">
                <a:extLst>
                  <a:ext uri="{FF2B5EF4-FFF2-40B4-BE49-F238E27FC236}">
                    <a16:creationId xmlns:a16="http://schemas.microsoft.com/office/drawing/2014/main" id="{4FFE8B6F-7A56-80D7-9BC3-DAFDBFC50638}"/>
                  </a:ext>
                </a:extLst>
              </p:cNvPr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highlight>
                    <a:srgbClr val="FFFF00"/>
                  </a:highlight>
                </a:endParaRPr>
              </a:p>
            </p:txBody>
          </p:sp>
        </p:grp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92B7D320-993F-CC1B-4E86-FDFDB0A8FDA2}"/>
                </a:ext>
              </a:extLst>
            </p:cNvPr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Box 147">
            <a:extLst>
              <a:ext uri="{FF2B5EF4-FFF2-40B4-BE49-F238E27FC236}">
                <a16:creationId xmlns:a16="http://schemas.microsoft.com/office/drawing/2014/main" id="{DDC35010-401D-5B99-3434-1AF884455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663" y="1301733"/>
            <a:ext cx="10256702" cy="5013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本專題應用到的</a:t>
            </a:r>
            <a:r>
              <a:rPr lang="en-US" altLang="zh-TW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OOP</a:t>
            </a: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原則如下：</a:t>
            </a:r>
            <a:endParaRPr lang="en-US" altLang="zh-TW" sz="24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繼承（</a:t>
            </a:r>
            <a:r>
              <a:rPr lang="en-US" altLang="zh-TW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Inheritance</a:t>
            </a: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）：</a:t>
            </a:r>
            <a:endParaRPr lang="en-US" altLang="zh-TW" sz="24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建立類別層次結構，例如基礎</a:t>
            </a:r>
            <a:r>
              <a:rPr lang="en-US" altLang="zh-TW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Plant</a:t>
            </a: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與</a:t>
            </a:r>
            <a:r>
              <a:rPr lang="en-US" altLang="zh-TW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Zombie</a:t>
            </a: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類別延伸至特定角色類型</a:t>
            </a:r>
            <a:endParaRPr lang="en-US" altLang="zh-TW" sz="24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抽象（</a:t>
            </a:r>
            <a:r>
              <a:rPr lang="en-US" altLang="zh-TW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Abstraction</a:t>
            </a: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）：</a:t>
            </a:r>
            <a:endParaRPr lang="en-US" altLang="zh-TW" sz="24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使用抽象類別定義和管理關卡狀態，增加實作靈活性</a:t>
            </a:r>
            <a:endParaRPr lang="en-US" altLang="zh-TW" sz="24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封裝（</a:t>
            </a:r>
            <a:r>
              <a:rPr lang="en-US" altLang="zh-TW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Encapsulation</a:t>
            </a: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）：</a:t>
            </a:r>
            <a:endParaRPr lang="en-US" altLang="zh-TW" sz="24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將遊戲資料（如血量、位置）封裝於類別中，僅暴露必要介面</a:t>
            </a:r>
            <a:endParaRPr lang="en-US" altLang="zh-TW" sz="24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多型（</a:t>
            </a:r>
            <a:r>
              <a:rPr lang="en-US" altLang="zh-TW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Polymorphism</a:t>
            </a: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）：</a:t>
            </a:r>
            <a:endParaRPr lang="en-US" altLang="zh-TW" sz="24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讓不同植物與殭屍類型共享共同介面，但表現出獨特行為</a:t>
            </a:r>
            <a:endParaRPr lang="zh-CN" altLang="en-US" sz="24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572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 Box 42">
            <a:extLst>
              <a:ext uri="{FF2B5EF4-FFF2-40B4-BE49-F238E27FC236}">
                <a16:creationId xmlns:a16="http://schemas.microsoft.com/office/drawing/2014/main" id="{B484F8C7-7569-4ADC-8961-831746A04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354" y="353246"/>
            <a:ext cx="28975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3200" b="1" dirty="0">
                <a:solidFill>
                  <a:srgbClr val="594D7B"/>
                </a:solidFill>
                <a:ea typeface="微软雅黑" pitchFamily="34" charset="-122"/>
              </a:rPr>
              <a:t>Class Diagram</a:t>
            </a:r>
          </a:p>
        </p:txBody>
      </p:sp>
      <p:grpSp>
        <p:nvGrpSpPr>
          <p:cNvPr id="117" name="组合 19">
            <a:extLst>
              <a:ext uri="{FF2B5EF4-FFF2-40B4-BE49-F238E27FC236}">
                <a16:creationId xmlns:a16="http://schemas.microsoft.com/office/drawing/2014/main" id="{D90C3BBF-7A00-4670-B771-96D9EF39B841}"/>
              </a:ext>
            </a:extLst>
          </p:cNvPr>
          <p:cNvGrpSpPr/>
          <p:nvPr/>
        </p:nvGrpSpPr>
        <p:grpSpPr>
          <a:xfrm>
            <a:off x="377018" y="-11911"/>
            <a:ext cx="629517" cy="1073043"/>
            <a:chOff x="1775252" y="2062276"/>
            <a:chExt cx="1045160" cy="1781528"/>
          </a:xfrm>
        </p:grpSpPr>
        <p:grpSp>
          <p:nvGrpSpPr>
            <p:cNvPr id="118" name="组合 20">
              <a:extLst>
                <a:ext uri="{FF2B5EF4-FFF2-40B4-BE49-F238E27FC236}">
                  <a16:creationId xmlns:a16="http://schemas.microsoft.com/office/drawing/2014/main" id="{74850B00-26B8-474C-AFF0-E506580D1B02}"/>
                </a:ext>
              </a:extLst>
            </p:cNvPr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120" name="Freeform 273">
                <a:extLst>
                  <a:ext uri="{FF2B5EF4-FFF2-40B4-BE49-F238E27FC236}">
                    <a16:creationId xmlns:a16="http://schemas.microsoft.com/office/drawing/2014/main" id="{8011BC9D-0199-4A72-81E9-86D56E42E13B}"/>
                  </a:ext>
                </a:extLst>
              </p:cNvPr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1" name="Freeform 274">
                <a:extLst>
                  <a:ext uri="{FF2B5EF4-FFF2-40B4-BE49-F238E27FC236}">
                    <a16:creationId xmlns:a16="http://schemas.microsoft.com/office/drawing/2014/main" id="{072C43F4-BE8E-4866-B0DB-4A273D39B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2" name="Freeform 275">
                <a:extLst>
                  <a:ext uri="{FF2B5EF4-FFF2-40B4-BE49-F238E27FC236}">
                    <a16:creationId xmlns:a16="http://schemas.microsoft.com/office/drawing/2014/main" id="{99519BC0-07DA-4B7D-8FDB-2D71BC91CEEE}"/>
                  </a:ext>
                </a:extLst>
              </p:cNvPr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3" name="Freeform 276">
                <a:extLst>
                  <a:ext uri="{FF2B5EF4-FFF2-40B4-BE49-F238E27FC236}">
                    <a16:creationId xmlns:a16="http://schemas.microsoft.com/office/drawing/2014/main" id="{BC2C4B8C-21D3-486E-AF11-1B6C150D823F}"/>
                  </a:ext>
                </a:extLst>
              </p:cNvPr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4" name="Freeform 277">
                <a:extLst>
                  <a:ext uri="{FF2B5EF4-FFF2-40B4-BE49-F238E27FC236}">
                    <a16:creationId xmlns:a16="http://schemas.microsoft.com/office/drawing/2014/main" id="{1CAC1F4E-7A97-4FE0-BC4F-6DB491C84EAB}"/>
                  </a:ext>
                </a:extLst>
              </p:cNvPr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5" name="Freeform 278">
                <a:extLst>
                  <a:ext uri="{FF2B5EF4-FFF2-40B4-BE49-F238E27FC236}">
                    <a16:creationId xmlns:a16="http://schemas.microsoft.com/office/drawing/2014/main" id="{63FBA991-CFB0-4DB0-88BE-F1B7558B0984}"/>
                  </a:ext>
                </a:extLst>
              </p:cNvPr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6" name="Freeform 279">
                <a:extLst>
                  <a:ext uri="{FF2B5EF4-FFF2-40B4-BE49-F238E27FC236}">
                    <a16:creationId xmlns:a16="http://schemas.microsoft.com/office/drawing/2014/main" id="{03C1DBCE-605D-43BC-8351-5E4606F7F415}"/>
                  </a:ext>
                </a:extLst>
              </p:cNvPr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7" name="Freeform 280">
                <a:extLst>
                  <a:ext uri="{FF2B5EF4-FFF2-40B4-BE49-F238E27FC236}">
                    <a16:creationId xmlns:a16="http://schemas.microsoft.com/office/drawing/2014/main" id="{0A650EA0-CD83-4C25-864F-59A4A545AC60}"/>
                  </a:ext>
                </a:extLst>
              </p:cNvPr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8" name="Freeform 281">
                <a:extLst>
                  <a:ext uri="{FF2B5EF4-FFF2-40B4-BE49-F238E27FC236}">
                    <a16:creationId xmlns:a16="http://schemas.microsoft.com/office/drawing/2014/main" id="{50C2487C-3C9D-43A0-A630-F70A2420CAD2}"/>
                  </a:ext>
                </a:extLst>
              </p:cNvPr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cxnSp>
          <p:nvCxnSpPr>
            <p:cNvPr id="119" name="直接连接符 21">
              <a:extLst>
                <a:ext uri="{FF2B5EF4-FFF2-40B4-BE49-F238E27FC236}">
                  <a16:creationId xmlns:a16="http://schemas.microsoft.com/office/drawing/2014/main" id="{233C9C4C-AFB3-4F13-A62C-FDD0BDFAEAF0}"/>
                </a:ext>
              </a:extLst>
            </p:cNvPr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 Box 147">
            <a:extLst>
              <a:ext uri="{FF2B5EF4-FFF2-40B4-BE49-F238E27FC236}">
                <a16:creationId xmlns:a16="http://schemas.microsoft.com/office/drawing/2014/main" id="{6B11A28E-49FC-532B-719D-0992DE77E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129" y="1708129"/>
            <a:ext cx="64206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r>
              <a:rPr lang="zh-TW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待補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C2810C-85AD-2FD5-9295-B5973E2C3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 Box 42">
            <a:extLst>
              <a:ext uri="{FF2B5EF4-FFF2-40B4-BE49-F238E27FC236}">
                <a16:creationId xmlns:a16="http://schemas.microsoft.com/office/drawing/2014/main" id="{40ACF471-D5E7-12A0-6F8C-6151DDB1C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354" y="353246"/>
            <a:ext cx="182614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TW" altLang="en-US" sz="3200" b="1" dirty="0">
                <a:solidFill>
                  <a:srgbClr val="594D7B"/>
                </a:solidFill>
                <a:ea typeface="微软雅黑" pitchFamily="34" charset="-122"/>
              </a:rPr>
              <a:t>實作架構</a:t>
            </a:r>
            <a:endParaRPr lang="en-US" altLang="zh-CN" sz="3200" b="1" dirty="0">
              <a:solidFill>
                <a:srgbClr val="594D7B"/>
              </a:solidFill>
              <a:ea typeface="微软雅黑" pitchFamily="34" charset="-122"/>
            </a:endParaRPr>
          </a:p>
        </p:txBody>
      </p:sp>
      <p:grpSp>
        <p:nvGrpSpPr>
          <p:cNvPr id="117" name="组合 19">
            <a:extLst>
              <a:ext uri="{FF2B5EF4-FFF2-40B4-BE49-F238E27FC236}">
                <a16:creationId xmlns:a16="http://schemas.microsoft.com/office/drawing/2014/main" id="{F61A6465-6B1F-8F15-A47B-CD4E49E4A797}"/>
              </a:ext>
            </a:extLst>
          </p:cNvPr>
          <p:cNvGrpSpPr/>
          <p:nvPr/>
        </p:nvGrpSpPr>
        <p:grpSpPr>
          <a:xfrm>
            <a:off x="377018" y="-11911"/>
            <a:ext cx="629517" cy="1073043"/>
            <a:chOff x="1775252" y="2062276"/>
            <a:chExt cx="1045160" cy="1781528"/>
          </a:xfrm>
        </p:grpSpPr>
        <p:grpSp>
          <p:nvGrpSpPr>
            <p:cNvPr id="118" name="组合 20">
              <a:extLst>
                <a:ext uri="{FF2B5EF4-FFF2-40B4-BE49-F238E27FC236}">
                  <a16:creationId xmlns:a16="http://schemas.microsoft.com/office/drawing/2014/main" id="{8AAB8A5C-52F3-34E1-4232-7FF10D2BC78E}"/>
                </a:ext>
              </a:extLst>
            </p:cNvPr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120" name="Freeform 273">
                <a:extLst>
                  <a:ext uri="{FF2B5EF4-FFF2-40B4-BE49-F238E27FC236}">
                    <a16:creationId xmlns:a16="http://schemas.microsoft.com/office/drawing/2014/main" id="{C35A0169-0907-C6CB-45F6-309464BB80C8}"/>
                  </a:ext>
                </a:extLst>
              </p:cNvPr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1" name="Freeform 274">
                <a:extLst>
                  <a:ext uri="{FF2B5EF4-FFF2-40B4-BE49-F238E27FC236}">
                    <a16:creationId xmlns:a16="http://schemas.microsoft.com/office/drawing/2014/main" id="{1266AE8A-C8D0-77CE-8BD2-DF7BF0BBCD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2" name="Freeform 275">
                <a:extLst>
                  <a:ext uri="{FF2B5EF4-FFF2-40B4-BE49-F238E27FC236}">
                    <a16:creationId xmlns:a16="http://schemas.microsoft.com/office/drawing/2014/main" id="{A5869E9F-7F38-85C0-7E70-93F476584FE9}"/>
                  </a:ext>
                </a:extLst>
              </p:cNvPr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3" name="Freeform 276">
                <a:extLst>
                  <a:ext uri="{FF2B5EF4-FFF2-40B4-BE49-F238E27FC236}">
                    <a16:creationId xmlns:a16="http://schemas.microsoft.com/office/drawing/2014/main" id="{5B8E5D86-0C16-D507-15AA-801323C3E683}"/>
                  </a:ext>
                </a:extLst>
              </p:cNvPr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4" name="Freeform 277">
                <a:extLst>
                  <a:ext uri="{FF2B5EF4-FFF2-40B4-BE49-F238E27FC236}">
                    <a16:creationId xmlns:a16="http://schemas.microsoft.com/office/drawing/2014/main" id="{AA09F4DF-2FFC-D0A8-E628-D65F7EC1021D}"/>
                  </a:ext>
                </a:extLst>
              </p:cNvPr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5" name="Freeform 278">
                <a:extLst>
                  <a:ext uri="{FF2B5EF4-FFF2-40B4-BE49-F238E27FC236}">
                    <a16:creationId xmlns:a16="http://schemas.microsoft.com/office/drawing/2014/main" id="{BD63BD37-9FDC-2CEC-3EEF-DA0BA4C98E2F}"/>
                  </a:ext>
                </a:extLst>
              </p:cNvPr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6" name="Freeform 279">
                <a:extLst>
                  <a:ext uri="{FF2B5EF4-FFF2-40B4-BE49-F238E27FC236}">
                    <a16:creationId xmlns:a16="http://schemas.microsoft.com/office/drawing/2014/main" id="{B895E4C7-9436-320A-958B-21F7F3042468}"/>
                  </a:ext>
                </a:extLst>
              </p:cNvPr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7" name="Freeform 280">
                <a:extLst>
                  <a:ext uri="{FF2B5EF4-FFF2-40B4-BE49-F238E27FC236}">
                    <a16:creationId xmlns:a16="http://schemas.microsoft.com/office/drawing/2014/main" id="{BF4A5434-63C7-38B4-3835-480E6D6B6043}"/>
                  </a:ext>
                </a:extLst>
              </p:cNvPr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8" name="Freeform 281">
                <a:extLst>
                  <a:ext uri="{FF2B5EF4-FFF2-40B4-BE49-F238E27FC236}">
                    <a16:creationId xmlns:a16="http://schemas.microsoft.com/office/drawing/2014/main" id="{F57BE889-F72E-B9BD-8A85-E8A9172CE456}"/>
                  </a:ext>
                </a:extLst>
              </p:cNvPr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cxnSp>
          <p:nvCxnSpPr>
            <p:cNvPr id="119" name="直接连接符 21">
              <a:extLst>
                <a:ext uri="{FF2B5EF4-FFF2-40B4-BE49-F238E27FC236}">
                  <a16:creationId xmlns:a16="http://schemas.microsoft.com/office/drawing/2014/main" id="{9F36936B-93EE-8C85-F514-50458F7C7E0C}"/>
                </a:ext>
              </a:extLst>
            </p:cNvPr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 Box 147">
            <a:extLst>
              <a:ext uri="{FF2B5EF4-FFF2-40B4-BE49-F238E27FC236}">
                <a16:creationId xmlns:a16="http://schemas.microsoft.com/office/drawing/2014/main" id="{6FBFF669-61A5-6E55-2393-235ED0848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129" y="1708129"/>
            <a:ext cx="6420643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r>
              <a:rPr lang="zh-TW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要說明的</a:t>
            </a:r>
            <a:r>
              <a:rPr lang="en-US" altLang="zh-TW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TW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配合特色</a:t>
            </a:r>
            <a:r>
              <a:rPr lang="en-US" altLang="zh-TW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):</a:t>
            </a:r>
            <a:br>
              <a:rPr lang="en-US" altLang="zh-TW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TW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TW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TW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state machine</a:t>
            </a:r>
            <a:br>
              <a:rPr lang="en-US" altLang="zh-TW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TW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2. NUM_FLAGS  </a:t>
            </a:r>
            <a:r>
              <a:rPr lang="en-US" altLang="zh-TW" sz="2800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survival_rounds</a:t>
            </a:r>
            <a:br>
              <a:rPr lang="en-US" altLang="zh-TW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TW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TW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待補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3070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8FE6F-88E7-B18B-34D4-2CB2C0655F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 Box 42">
            <a:extLst>
              <a:ext uri="{FF2B5EF4-FFF2-40B4-BE49-F238E27FC236}">
                <a16:creationId xmlns:a16="http://schemas.microsoft.com/office/drawing/2014/main" id="{12DE0915-B58C-EF8C-2BB3-A3E6B2B8D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354" y="353246"/>
            <a:ext cx="182614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TW" altLang="en-US" sz="3200" b="1" dirty="0">
                <a:solidFill>
                  <a:srgbClr val="594D7B"/>
                </a:solidFill>
                <a:ea typeface="微软雅黑" pitchFamily="34" charset="-122"/>
              </a:rPr>
              <a:t>流程介紹</a:t>
            </a:r>
            <a:endParaRPr lang="en-US" altLang="zh-CN" sz="3200" b="1" dirty="0">
              <a:solidFill>
                <a:srgbClr val="594D7B"/>
              </a:solidFill>
              <a:ea typeface="微软雅黑" pitchFamily="34" charset="-122"/>
            </a:endParaRPr>
          </a:p>
        </p:txBody>
      </p:sp>
      <p:grpSp>
        <p:nvGrpSpPr>
          <p:cNvPr id="117" name="组合 19">
            <a:extLst>
              <a:ext uri="{FF2B5EF4-FFF2-40B4-BE49-F238E27FC236}">
                <a16:creationId xmlns:a16="http://schemas.microsoft.com/office/drawing/2014/main" id="{50296A51-05E8-75EC-DFFC-C1712663C8D4}"/>
              </a:ext>
            </a:extLst>
          </p:cNvPr>
          <p:cNvGrpSpPr/>
          <p:nvPr/>
        </p:nvGrpSpPr>
        <p:grpSpPr>
          <a:xfrm>
            <a:off x="377018" y="-11911"/>
            <a:ext cx="629517" cy="1073043"/>
            <a:chOff x="1775252" y="2062276"/>
            <a:chExt cx="1045160" cy="1781528"/>
          </a:xfrm>
        </p:grpSpPr>
        <p:grpSp>
          <p:nvGrpSpPr>
            <p:cNvPr id="118" name="组合 20">
              <a:extLst>
                <a:ext uri="{FF2B5EF4-FFF2-40B4-BE49-F238E27FC236}">
                  <a16:creationId xmlns:a16="http://schemas.microsoft.com/office/drawing/2014/main" id="{DD4DCF2B-B42E-0357-CC36-ACA0A1051B81}"/>
                </a:ext>
              </a:extLst>
            </p:cNvPr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120" name="Freeform 273">
                <a:extLst>
                  <a:ext uri="{FF2B5EF4-FFF2-40B4-BE49-F238E27FC236}">
                    <a16:creationId xmlns:a16="http://schemas.microsoft.com/office/drawing/2014/main" id="{11D060C6-6BE6-C977-45BF-DEE4B9E1F314}"/>
                  </a:ext>
                </a:extLst>
              </p:cNvPr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1" name="Freeform 274">
                <a:extLst>
                  <a:ext uri="{FF2B5EF4-FFF2-40B4-BE49-F238E27FC236}">
                    <a16:creationId xmlns:a16="http://schemas.microsoft.com/office/drawing/2014/main" id="{AC32D622-DFFA-3FA3-BA7A-B33239B5CA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2" name="Freeform 275">
                <a:extLst>
                  <a:ext uri="{FF2B5EF4-FFF2-40B4-BE49-F238E27FC236}">
                    <a16:creationId xmlns:a16="http://schemas.microsoft.com/office/drawing/2014/main" id="{185D01A2-23DD-760B-A3D6-FE43041D15DA}"/>
                  </a:ext>
                </a:extLst>
              </p:cNvPr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3" name="Freeform 276">
                <a:extLst>
                  <a:ext uri="{FF2B5EF4-FFF2-40B4-BE49-F238E27FC236}">
                    <a16:creationId xmlns:a16="http://schemas.microsoft.com/office/drawing/2014/main" id="{8E1780C4-2F1A-D65E-EB82-A2272B3E8E59}"/>
                  </a:ext>
                </a:extLst>
              </p:cNvPr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4" name="Freeform 277">
                <a:extLst>
                  <a:ext uri="{FF2B5EF4-FFF2-40B4-BE49-F238E27FC236}">
                    <a16:creationId xmlns:a16="http://schemas.microsoft.com/office/drawing/2014/main" id="{B3276975-00ED-F7AD-2082-177CEAABE565}"/>
                  </a:ext>
                </a:extLst>
              </p:cNvPr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5" name="Freeform 278">
                <a:extLst>
                  <a:ext uri="{FF2B5EF4-FFF2-40B4-BE49-F238E27FC236}">
                    <a16:creationId xmlns:a16="http://schemas.microsoft.com/office/drawing/2014/main" id="{C94E04BC-2D06-41A8-A4DC-EAB40CA2E8BA}"/>
                  </a:ext>
                </a:extLst>
              </p:cNvPr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6" name="Freeform 279">
                <a:extLst>
                  <a:ext uri="{FF2B5EF4-FFF2-40B4-BE49-F238E27FC236}">
                    <a16:creationId xmlns:a16="http://schemas.microsoft.com/office/drawing/2014/main" id="{C8CE8A0B-E1E5-A6BF-D146-16FC03DD97EC}"/>
                  </a:ext>
                </a:extLst>
              </p:cNvPr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7" name="Freeform 280">
                <a:extLst>
                  <a:ext uri="{FF2B5EF4-FFF2-40B4-BE49-F238E27FC236}">
                    <a16:creationId xmlns:a16="http://schemas.microsoft.com/office/drawing/2014/main" id="{87928FC6-12B6-11EF-C2D7-A6A53AE3CFAB}"/>
                  </a:ext>
                </a:extLst>
              </p:cNvPr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8" name="Freeform 281">
                <a:extLst>
                  <a:ext uri="{FF2B5EF4-FFF2-40B4-BE49-F238E27FC236}">
                    <a16:creationId xmlns:a16="http://schemas.microsoft.com/office/drawing/2014/main" id="{6560CE0B-1B74-8A7E-CDAB-0A7534F91066}"/>
                  </a:ext>
                </a:extLst>
              </p:cNvPr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cxnSp>
          <p:nvCxnSpPr>
            <p:cNvPr id="119" name="直接连接符 21">
              <a:extLst>
                <a:ext uri="{FF2B5EF4-FFF2-40B4-BE49-F238E27FC236}">
                  <a16:creationId xmlns:a16="http://schemas.microsoft.com/office/drawing/2014/main" id="{8A38FC2D-501E-2B57-12AB-DFB0508E4EBF}"/>
                </a:ext>
              </a:extLst>
            </p:cNvPr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Box 147">
            <a:extLst>
              <a:ext uri="{FF2B5EF4-FFF2-40B4-BE49-F238E27FC236}">
                <a16:creationId xmlns:a16="http://schemas.microsoft.com/office/drawing/2014/main" id="{CA8DBD8D-A218-C392-29AE-5A74D0FBC3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663" y="1439062"/>
            <a:ext cx="10665712" cy="4791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流程</a:t>
            </a: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初始畫面：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顯示主選單，包含開始遊戲與查看排行榜的選項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遊戲主體：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進入生存模式，玩家放置植物對抗殭屍浪潮</a:t>
            </a:r>
            <a:endParaRPr lang="en-US" altLang="zh-TW" sz="28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排行榜：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遊戲結束後展示高分排行榜，讓玩家比較表現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返回初始畫面：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循環回到主選單，增加可重玩性。</a:t>
            </a:r>
            <a:endParaRPr lang="en-US" altLang="zh-TW" sz="28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4635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E59AC2-F835-EFE9-9C05-4179F4156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 Box 42">
            <a:extLst>
              <a:ext uri="{FF2B5EF4-FFF2-40B4-BE49-F238E27FC236}">
                <a16:creationId xmlns:a16="http://schemas.microsoft.com/office/drawing/2014/main" id="{65177D64-0286-C59C-86F2-2362D1463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354" y="353246"/>
            <a:ext cx="130356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TW" sz="3200" b="1" dirty="0">
                <a:solidFill>
                  <a:srgbClr val="594D7B"/>
                </a:solidFill>
                <a:ea typeface="微软雅黑" pitchFamily="34" charset="-122"/>
              </a:rPr>
              <a:t>Demo</a:t>
            </a:r>
            <a:endParaRPr lang="en-US" altLang="zh-CN" sz="3200" b="1" dirty="0">
              <a:solidFill>
                <a:srgbClr val="594D7B"/>
              </a:solidFill>
              <a:ea typeface="微软雅黑" pitchFamily="34" charset="-122"/>
            </a:endParaRPr>
          </a:p>
        </p:txBody>
      </p:sp>
      <p:grpSp>
        <p:nvGrpSpPr>
          <p:cNvPr id="117" name="组合 19">
            <a:extLst>
              <a:ext uri="{FF2B5EF4-FFF2-40B4-BE49-F238E27FC236}">
                <a16:creationId xmlns:a16="http://schemas.microsoft.com/office/drawing/2014/main" id="{D3F78863-8235-DE85-C6FD-A511CB44F700}"/>
              </a:ext>
            </a:extLst>
          </p:cNvPr>
          <p:cNvGrpSpPr/>
          <p:nvPr/>
        </p:nvGrpSpPr>
        <p:grpSpPr>
          <a:xfrm>
            <a:off x="377018" y="-11911"/>
            <a:ext cx="629517" cy="1073043"/>
            <a:chOff x="1775252" y="2062276"/>
            <a:chExt cx="1045160" cy="1781528"/>
          </a:xfrm>
        </p:grpSpPr>
        <p:grpSp>
          <p:nvGrpSpPr>
            <p:cNvPr id="118" name="组合 20">
              <a:extLst>
                <a:ext uri="{FF2B5EF4-FFF2-40B4-BE49-F238E27FC236}">
                  <a16:creationId xmlns:a16="http://schemas.microsoft.com/office/drawing/2014/main" id="{9DF3ECB0-B4C0-8A2A-6F78-0D2085C83E1B}"/>
                </a:ext>
              </a:extLst>
            </p:cNvPr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120" name="Freeform 273">
                <a:extLst>
                  <a:ext uri="{FF2B5EF4-FFF2-40B4-BE49-F238E27FC236}">
                    <a16:creationId xmlns:a16="http://schemas.microsoft.com/office/drawing/2014/main" id="{C4B4710E-B382-F244-03D8-83ADF9F4D807}"/>
                  </a:ext>
                </a:extLst>
              </p:cNvPr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1" name="Freeform 274">
                <a:extLst>
                  <a:ext uri="{FF2B5EF4-FFF2-40B4-BE49-F238E27FC236}">
                    <a16:creationId xmlns:a16="http://schemas.microsoft.com/office/drawing/2014/main" id="{486555E3-2B55-A5E5-D36C-B262D733E5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2" name="Freeform 275">
                <a:extLst>
                  <a:ext uri="{FF2B5EF4-FFF2-40B4-BE49-F238E27FC236}">
                    <a16:creationId xmlns:a16="http://schemas.microsoft.com/office/drawing/2014/main" id="{67347CB8-0AC1-D7A8-838C-B67B91087450}"/>
                  </a:ext>
                </a:extLst>
              </p:cNvPr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3" name="Freeform 276">
                <a:extLst>
                  <a:ext uri="{FF2B5EF4-FFF2-40B4-BE49-F238E27FC236}">
                    <a16:creationId xmlns:a16="http://schemas.microsoft.com/office/drawing/2014/main" id="{8351C17F-B819-D45C-77F7-EB10A45FA73D}"/>
                  </a:ext>
                </a:extLst>
              </p:cNvPr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4" name="Freeform 277">
                <a:extLst>
                  <a:ext uri="{FF2B5EF4-FFF2-40B4-BE49-F238E27FC236}">
                    <a16:creationId xmlns:a16="http://schemas.microsoft.com/office/drawing/2014/main" id="{0B21F9C2-BC45-18B0-3913-D1A9EFAF83F8}"/>
                  </a:ext>
                </a:extLst>
              </p:cNvPr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5" name="Freeform 278">
                <a:extLst>
                  <a:ext uri="{FF2B5EF4-FFF2-40B4-BE49-F238E27FC236}">
                    <a16:creationId xmlns:a16="http://schemas.microsoft.com/office/drawing/2014/main" id="{C8C1A224-EE12-76B7-68C4-328927A278FB}"/>
                  </a:ext>
                </a:extLst>
              </p:cNvPr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6" name="Freeform 279">
                <a:extLst>
                  <a:ext uri="{FF2B5EF4-FFF2-40B4-BE49-F238E27FC236}">
                    <a16:creationId xmlns:a16="http://schemas.microsoft.com/office/drawing/2014/main" id="{DF3A60F7-D23C-D8DC-B9B4-20A06D60B62D}"/>
                  </a:ext>
                </a:extLst>
              </p:cNvPr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7" name="Freeform 280">
                <a:extLst>
                  <a:ext uri="{FF2B5EF4-FFF2-40B4-BE49-F238E27FC236}">
                    <a16:creationId xmlns:a16="http://schemas.microsoft.com/office/drawing/2014/main" id="{44D1069E-9DB6-E907-B62C-E48DE857FEA3}"/>
                  </a:ext>
                </a:extLst>
              </p:cNvPr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8" name="Freeform 281">
                <a:extLst>
                  <a:ext uri="{FF2B5EF4-FFF2-40B4-BE49-F238E27FC236}">
                    <a16:creationId xmlns:a16="http://schemas.microsoft.com/office/drawing/2014/main" id="{D2CDEF36-F3D7-E8C7-4506-92938718B335}"/>
                  </a:ext>
                </a:extLst>
              </p:cNvPr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cxnSp>
          <p:nvCxnSpPr>
            <p:cNvPr id="119" name="直接连接符 21">
              <a:extLst>
                <a:ext uri="{FF2B5EF4-FFF2-40B4-BE49-F238E27FC236}">
                  <a16:creationId xmlns:a16="http://schemas.microsoft.com/office/drawing/2014/main" id="{4123B0FC-7727-5FD8-2ED9-E30EB229471C}"/>
                </a:ext>
              </a:extLst>
            </p:cNvPr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 Box 147">
            <a:extLst>
              <a:ext uri="{FF2B5EF4-FFF2-40B4-BE49-F238E27FC236}">
                <a16:creationId xmlns:a16="http://schemas.microsoft.com/office/drawing/2014/main" id="{DABA80DA-8EA4-83FB-00CC-5412C7138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53" y="1355793"/>
            <a:ext cx="83877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運行環境</a:t>
            </a: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TW" altLang="en-US" sz="2800" b="1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TW" sz="2800" b="1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Ubuntu </a:t>
            </a: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22.04 + Python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TW" sz="2800" b="1" dirty="0" err="1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Pygame</a:t>
            </a:r>
            <a:endParaRPr lang="zh-CN" altLang="en-US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 Box 147">
            <a:extLst>
              <a:ext uri="{FF2B5EF4-FFF2-40B4-BE49-F238E27FC236}">
                <a16:creationId xmlns:a16="http://schemas.microsoft.com/office/drawing/2014/main" id="{A34350BB-9871-98BF-C537-8F26DE3B7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039" y="4083870"/>
            <a:ext cx="83877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DEMO video and its link</a:t>
            </a:r>
          </a:p>
        </p:txBody>
      </p:sp>
    </p:spTree>
    <p:extLst>
      <p:ext uri="{BB962C8B-B14F-4D97-AF65-F5344CB8AC3E}">
        <p14:creationId xmlns:p14="http://schemas.microsoft.com/office/powerpoint/2010/main" val="2385248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Box 42"/>
          <p:cNvSpPr txBox="1">
            <a:spLocks noChangeArrowheads="1"/>
          </p:cNvSpPr>
          <p:nvPr/>
        </p:nvSpPr>
        <p:spPr bwMode="auto">
          <a:xfrm>
            <a:off x="1103445" y="429616"/>
            <a:ext cx="12618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TW" altLang="en-US" sz="2800" b="1" dirty="0">
                <a:solidFill>
                  <a:srgbClr val="E54B81"/>
                </a:solidFill>
                <a:ea typeface="微软雅黑" pitchFamily="34" charset="-122"/>
              </a:rPr>
              <a:t>困難處</a:t>
            </a:r>
            <a:endParaRPr lang="zh-CN" altLang="en-US" sz="2800" b="1" dirty="0">
              <a:solidFill>
                <a:srgbClr val="E54B81"/>
              </a:solidFill>
              <a:ea typeface="微软雅黑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377018" y="-11911"/>
            <a:ext cx="629517" cy="1073043"/>
            <a:chOff x="1775252" y="2062276"/>
            <a:chExt cx="1045160" cy="1781528"/>
          </a:xfrm>
        </p:grpSpPr>
        <p:grpSp>
          <p:nvGrpSpPr>
            <p:cNvPr id="45" name="组合 44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47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E54B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8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9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0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1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2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3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4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5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cxnSp>
          <p:nvCxnSpPr>
            <p:cNvPr id="46" name="直接连接符 45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 Box 67">
            <a:extLst>
              <a:ext uri="{FF2B5EF4-FFF2-40B4-BE49-F238E27FC236}">
                <a16:creationId xmlns:a16="http://schemas.microsoft.com/office/drawing/2014/main" id="{2852FF80-59BF-E8C2-8D10-73FE402B7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876" y="1558217"/>
            <a:ext cx="5132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800" dirty="0">
                <a:solidFill>
                  <a:srgbClr val="C09CC2"/>
                </a:solidFill>
                <a:latin typeface="Impact" pitchFamily="34" charset="0"/>
              </a:rPr>
              <a:t>01</a:t>
            </a:r>
          </a:p>
        </p:txBody>
      </p:sp>
      <p:sp>
        <p:nvSpPr>
          <p:cNvPr id="6" name="Text Box 147">
            <a:extLst>
              <a:ext uri="{FF2B5EF4-FFF2-40B4-BE49-F238E27FC236}">
                <a16:creationId xmlns:a16="http://schemas.microsoft.com/office/drawing/2014/main" id="{1C6E5DE6-7EC5-44F1-F631-217DD6DBD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406" y="1411782"/>
            <a:ext cx="9847327" cy="3894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殭屍生成問題</a:t>
            </a: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問題：</a:t>
            </a: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生存模式中，打完第二波旗幟後無法生成殭屍</a:t>
            </a:r>
            <a:endParaRPr lang="en-US" altLang="zh-TW" sz="28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解決方案：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調整</a:t>
            </a: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constant.py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中的常數</a:t>
            </a: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TW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NUM_FLAGS</a:t>
            </a: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），確保殭屍持 </a:t>
            </a:r>
            <a:endParaRPr lang="en-US" altLang="zh-TW" sz="28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 續生成</a:t>
            </a:r>
            <a:endParaRPr lang="en-US" altLang="zh-TW" sz="28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新增除錯日誌</a:t>
            </a: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追蹤波次進展，修正波次計數器的邏輯錯誤</a:t>
            </a:r>
            <a:endParaRPr lang="zh-CN" altLang="en-US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721</Words>
  <Application>Microsoft Office PowerPoint</Application>
  <PresentationFormat>寬螢幕</PresentationFormat>
  <Paragraphs>92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微软雅黑</vt:lpstr>
      <vt:lpstr>Aptos</vt:lpstr>
      <vt:lpstr>Aptos Display</vt:lpstr>
      <vt:lpstr>Arial</vt:lpstr>
      <vt:lpstr>Impact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陳冠頤</dc:creator>
  <cp:lastModifiedBy>陳冠頤</cp:lastModifiedBy>
  <cp:revision>76</cp:revision>
  <dcterms:created xsi:type="dcterms:W3CDTF">2025-06-13T13:58:33Z</dcterms:created>
  <dcterms:modified xsi:type="dcterms:W3CDTF">2025-06-17T08:54:38Z</dcterms:modified>
</cp:coreProperties>
</file>