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60" r:id="rId3"/>
    <p:sldId id="258" r:id="rId4"/>
    <p:sldId id="259" r:id="rId5"/>
    <p:sldId id="262" r:id="rId6"/>
    <p:sldId id="263" r:id="rId7"/>
    <p:sldId id="265" r:id="rId8"/>
    <p:sldId id="266" r:id="rId9"/>
    <p:sldId id="267" r:id="rId10"/>
    <p:sldId id="268" r:id="rId11"/>
    <p:sldId id="272" r:id="rId12"/>
    <p:sldId id="275" r:id="rId13"/>
    <p:sldId id="273" r:id="rId14"/>
    <p:sldId id="269" r:id="rId15"/>
    <p:sldId id="271" r:id="rId16"/>
    <p:sldId id="278" r:id="rId17"/>
    <p:sldId id="277" r:id="rId18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358" autoAdjust="0"/>
  </p:normalViewPr>
  <p:slideViewPr>
    <p:cSldViewPr snapToGrid="0">
      <p:cViewPr varScale="1">
        <p:scale>
          <a:sx n="140" d="100"/>
          <a:sy n="140" d="100"/>
        </p:scale>
        <p:origin x="2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29452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90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8388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Visual Studio  </a:t>
            </a:r>
            <a:r>
              <a:rPr lang="en-GB" dirty="0" err="1"/>
              <a:t>asdf</a:t>
            </a:r>
            <a:r>
              <a:rPr lang="en-GB" dirty="0"/>
              <a:t> </a:t>
            </a:r>
            <a:r>
              <a:rPr lang="en-GB" dirty="0" err="1"/>
              <a:t>fd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 First Two Exercises </a:t>
            </a:r>
          </a:p>
        </p:txBody>
      </p:sp>
    </p:spTree>
    <p:extLst>
      <p:ext uri="{BB962C8B-B14F-4D97-AF65-F5344CB8AC3E}">
        <p14:creationId xmlns:p14="http://schemas.microsoft.com/office/powerpoint/2010/main" val="307877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33781" y="744575"/>
            <a:ext cx="639045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900"/>
            </a:lvl1pPr>
            <a:lvl2pPr lvl="1" algn="ctr">
              <a:spcBef>
                <a:spcPts val="0"/>
              </a:spcBef>
              <a:buSzPct val="100000"/>
              <a:defRPr sz="3900"/>
            </a:lvl2pPr>
            <a:lvl3pPr lvl="2" algn="ctr">
              <a:spcBef>
                <a:spcPts val="0"/>
              </a:spcBef>
              <a:buSzPct val="100000"/>
              <a:defRPr sz="3900"/>
            </a:lvl3pPr>
            <a:lvl4pPr lvl="3" algn="ctr">
              <a:spcBef>
                <a:spcPts val="0"/>
              </a:spcBef>
              <a:buSzPct val="100000"/>
              <a:defRPr sz="3900"/>
            </a:lvl4pPr>
            <a:lvl5pPr lvl="4" algn="ctr">
              <a:spcBef>
                <a:spcPts val="0"/>
              </a:spcBef>
              <a:buSzPct val="100000"/>
              <a:defRPr sz="3900"/>
            </a:lvl5pPr>
            <a:lvl6pPr lvl="5" algn="ctr">
              <a:spcBef>
                <a:spcPts val="0"/>
              </a:spcBef>
              <a:buSzPct val="100000"/>
              <a:defRPr sz="3900"/>
            </a:lvl6pPr>
            <a:lvl7pPr lvl="6" algn="ctr">
              <a:spcBef>
                <a:spcPts val="0"/>
              </a:spcBef>
              <a:buSzPct val="100000"/>
              <a:defRPr sz="3900"/>
            </a:lvl7pPr>
            <a:lvl8pPr lvl="7" algn="ctr">
              <a:spcBef>
                <a:spcPts val="0"/>
              </a:spcBef>
              <a:buSzPct val="100000"/>
              <a:defRPr sz="3900"/>
            </a:lvl8pPr>
            <a:lvl9pPr lvl="8" algn="ctr">
              <a:spcBef>
                <a:spcPts val="0"/>
              </a:spcBef>
              <a:buSzPct val="100000"/>
              <a:defRPr sz="39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33775" y="2834125"/>
            <a:ext cx="639045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429000" y="25"/>
            <a:ext cx="3429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150"/>
            </a:lvl1pPr>
            <a:lvl2pPr lvl="1" algn="ctr">
              <a:spcBef>
                <a:spcPts val="0"/>
              </a:spcBef>
              <a:buSzPct val="100000"/>
              <a:defRPr sz="3150"/>
            </a:lvl2pPr>
            <a:lvl3pPr lvl="2" algn="ctr">
              <a:spcBef>
                <a:spcPts val="0"/>
              </a:spcBef>
              <a:buSzPct val="100000"/>
              <a:defRPr sz="3150"/>
            </a:lvl3pPr>
            <a:lvl4pPr lvl="3" algn="ctr">
              <a:spcBef>
                <a:spcPts val="0"/>
              </a:spcBef>
              <a:buSzPct val="100000"/>
              <a:defRPr sz="3150"/>
            </a:lvl4pPr>
            <a:lvl5pPr lvl="4" algn="ctr">
              <a:spcBef>
                <a:spcPts val="0"/>
              </a:spcBef>
              <a:buSzPct val="100000"/>
              <a:defRPr sz="3150"/>
            </a:lvl5pPr>
            <a:lvl6pPr lvl="5" algn="ctr">
              <a:spcBef>
                <a:spcPts val="0"/>
              </a:spcBef>
              <a:buSzPct val="100000"/>
              <a:defRPr sz="3150"/>
            </a:lvl6pPr>
            <a:lvl7pPr lvl="6" algn="ctr">
              <a:spcBef>
                <a:spcPts val="0"/>
              </a:spcBef>
              <a:buSzPct val="100000"/>
              <a:defRPr sz="3150"/>
            </a:lvl7pPr>
            <a:lvl8pPr lvl="7" algn="ctr">
              <a:spcBef>
                <a:spcPts val="0"/>
              </a:spcBef>
              <a:buSzPct val="100000"/>
              <a:defRPr sz="3150"/>
            </a:lvl8pPr>
            <a:lvl9pPr lvl="8" algn="ctr">
              <a:spcBef>
                <a:spcPts val="0"/>
              </a:spcBef>
              <a:buSzPct val="100000"/>
              <a:defRPr sz="315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704625" y="724200"/>
            <a:ext cx="287775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750" smtClean="0">
                <a:solidFill>
                  <a:schemeClr val="lt2"/>
                </a:solidFill>
              </a:rPr>
              <a:pPr algn="r"/>
              <a:t>‹#›</a:t>
            </a:fld>
            <a:endParaRPr lang="en" sz="75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orms/18kBZaOXSrJSC8Rs2" TargetMode="External"/><Relationship Id="rId2" Type="http://schemas.openxmlformats.org/officeDocument/2006/relationships/hyperlink" Target="http://bit.ly/2zn18YD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noCubeddu/Worcester-Future-Week-Git-Talk#exercise-on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noCubed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33781" y="1544269"/>
            <a:ext cx="6390450" cy="1539450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en" dirty="0"/>
              <a:t>Introduction to Git &amp; GitHub</a:t>
            </a:r>
          </a:p>
          <a:p>
            <a:r>
              <a:rPr lang="en" sz="2475" dirty="0">
                <a:solidFill>
                  <a:srgbClr val="E06666"/>
                </a:solidFill>
              </a:rPr>
              <a:t>Source Code Management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784806" y="3576900"/>
            <a:ext cx="5288400" cy="317250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pPr algn="ctr"/>
            <a:r>
              <a:rPr lang="en" sz="1350" b="1" dirty="0">
                <a:solidFill>
                  <a:srgbClr val="FFFFFF"/>
                </a:solidFill>
              </a:rPr>
              <a:t>Gino Cubeddu</a:t>
            </a:r>
          </a:p>
          <a:p>
            <a:pPr algn="ctr"/>
            <a:r>
              <a:rPr lang="en" sz="1350" dirty="0">
                <a:solidFill>
                  <a:srgbClr val="FFFFFF"/>
                </a:solidFill>
              </a:rPr>
              <a:t>IBM </a:t>
            </a:r>
            <a:r>
              <a:rPr lang="en" sz="1350" dirty="0" err="1">
                <a:solidFill>
                  <a:srgbClr val="FFFFFF"/>
                </a:solidFill>
              </a:rPr>
              <a:t>Cloudant</a:t>
            </a:r>
            <a:endParaRPr lang="en" sz="135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81" y="173075"/>
            <a:ext cx="6390450" cy="788950"/>
          </a:xfrm>
        </p:spPr>
        <p:txBody>
          <a:bodyPr/>
          <a:lstStyle/>
          <a:p>
            <a:r>
              <a:rPr lang="en-US" dirty="0"/>
              <a:t>Core Commands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775" y="1043425"/>
            <a:ext cx="6390450" cy="3709550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commit </a:t>
            </a:r>
            <a:r>
              <a:rPr lang="en-US" sz="2000" dirty="0"/>
              <a:t>– Used to open an editor in order to write your commit message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commit </a:t>
            </a:r>
            <a:r>
              <a:rPr lang="en-US" sz="2000" dirty="0"/>
              <a:t>-m “YOUR MESSAGE”– Used to commit without opening an editor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push </a:t>
            </a:r>
            <a:r>
              <a:rPr lang="en-US" sz="2000" dirty="0"/>
              <a:t>– Used to push your committed changes to the remote repo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pull </a:t>
            </a:r>
            <a:r>
              <a:rPr lang="en-US" sz="2000" dirty="0"/>
              <a:t>– Used to pull the latest changes from the remote repo</a:t>
            </a:r>
          </a:p>
          <a:p>
            <a:pPr algn="l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30405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81" y="173075"/>
            <a:ext cx="6390450" cy="788950"/>
          </a:xfrm>
        </p:spPr>
        <p:txBody>
          <a:bodyPr/>
          <a:lstStyle/>
          <a:p>
            <a:r>
              <a:rPr lang="en-US" dirty="0"/>
              <a:t>Core Commands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775" y="1043425"/>
            <a:ext cx="6390450" cy="3709550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checkout $BRANCH-NAME </a:t>
            </a:r>
            <a:r>
              <a:rPr lang="en-US" sz="2000" dirty="0"/>
              <a:t>– Used switch to a different branch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checkout -b $BRANCH-NAME </a:t>
            </a:r>
            <a:r>
              <a:rPr lang="en-US" sz="2000" dirty="0"/>
              <a:t>– Used to create and switch to a new branch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000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Note About Visual Studio and 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83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 Username Form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775" y="2834125"/>
            <a:ext cx="6390450" cy="1309250"/>
          </a:xfrm>
        </p:spPr>
        <p:txBody>
          <a:bodyPr/>
          <a:lstStyle/>
          <a:p>
            <a:r>
              <a:rPr lang="en-GB" sz="2000" dirty="0">
                <a:solidFill>
                  <a:schemeClr val="accent5"/>
                </a:solidFill>
                <a:hlinkClick r:id="rId2"/>
              </a:rPr>
              <a:t>http://bit.ly/2zn18YD</a:t>
            </a:r>
            <a:endParaRPr lang="en-GB" sz="2000" dirty="0">
              <a:solidFill>
                <a:schemeClr val="accent5"/>
              </a:solidFill>
            </a:endParaRPr>
          </a:p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or</a:t>
            </a:r>
          </a:p>
          <a:p>
            <a:r>
              <a:rPr lang="en-GB" sz="2000" dirty="0">
                <a:solidFill>
                  <a:schemeClr val="accent5"/>
                </a:solidFill>
                <a:hlinkClick r:id="rId3"/>
              </a:rPr>
              <a:t>https://goo.gl/forms/18kBZaOXSrJSC8Rs2</a:t>
            </a:r>
            <a:r>
              <a:rPr lang="en-GB" sz="2000" dirty="0">
                <a:solidFill>
                  <a:schemeClr val="accent5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88400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 The First Two Exercises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775" y="2834125"/>
            <a:ext cx="6390450" cy="1309250"/>
          </a:xfrm>
        </p:spPr>
        <p:txBody>
          <a:bodyPr/>
          <a:lstStyle/>
          <a:p>
            <a:r>
              <a:rPr lang="en-GB" sz="2000" dirty="0">
                <a:solidFill>
                  <a:schemeClr val="accent5"/>
                </a:solidFill>
                <a:hlinkClick r:id="rId3"/>
              </a:rPr>
              <a:t>http://bit.ly/2ihRv2k</a:t>
            </a:r>
            <a:endParaRPr lang="en-GB" sz="2000" dirty="0">
              <a:solidFill>
                <a:schemeClr val="accent4">
                  <a:lumMod val="75000"/>
                </a:schemeClr>
              </a:solidFill>
              <a:hlinkClick r:id="rId3"/>
            </a:endParaRPr>
          </a:p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or</a:t>
            </a:r>
            <a:endParaRPr lang="en-GB" sz="2000" dirty="0">
              <a:solidFill>
                <a:schemeClr val="accent4">
                  <a:lumMod val="75000"/>
                </a:schemeClr>
              </a:solidFill>
              <a:hlinkClick r:id="rId3"/>
            </a:endParaRPr>
          </a:p>
          <a:p>
            <a:r>
              <a:rPr lang="en-GB" sz="2000" dirty="0">
                <a:solidFill>
                  <a:schemeClr val="accent5"/>
                </a:solidFill>
                <a:hlinkClick r:id="rId3"/>
              </a:rPr>
              <a:t>https://github.com/GinoCubeddu/Worcester-Future-Week-Git-Talk</a:t>
            </a:r>
            <a:endParaRPr lang="en-GB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167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Rebase Example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162438-3439-D544-98FD-3AF8DF429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14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81" y="173075"/>
            <a:ext cx="6390450" cy="788950"/>
          </a:xfrm>
        </p:spPr>
        <p:txBody>
          <a:bodyPr/>
          <a:lstStyle/>
          <a:p>
            <a:r>
              <a:rPr lang="en-US" sz="3800" dirty="0"/>
              <a:t>Keeping in Sync With Master</a:t>
            </a:r>
            <a:endParaRPr lang="en-GB" sz="3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831791-7D8A-6245-BF93-5C88AFCD27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03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Email: </a:t>
            </a:r>
            <a:r>
              <a:rPr lang="en-US" dirty="0" err="1">
                <a:solidFill>
                  <a:schemeClr val="accent5"/>
                </a:solidFill>
              </a:rPr>
              <a:t>gino.cubeddu@ibm.com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/>
              <a:t>GitHub: </a:t>
            </a:r>
            <a:r>
              <a:rPr lang="en-US" dirty="0">
                <a:hlinkClick r:id="rId2"/>
              </a:rPr>
              <a:t>https://github.com/GinoCubeddu</a:t>
            </a: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736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git is not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647825"/>
            <a:ext cx="39243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46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25" y="209047"/>
            <a:ext cx="3033900" cy="1482300"/>
          </a:xfrm>
        </p:spPr>
        <p:txBody>
          <a:bodyPr/>
          <a:lstStyle/>
          <a:p>
            <a:r>
              <a:rPr lang="en-GB" dirty="0"/>
              <a:t>What is Git?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/>
              <a:t>Version Control System</a:t>
            </a:r>
          </a:p>
          <a:p>
            <a:r>
              <a:rPr lang="en-GB" dirty="0"/>
              <a:t>Easily Manage Code</a:t>
            </a:r>
          </a:p>
          <a:p>
            <a:r>
              <a:rPr lang="en-GB" dirty="0"/>
              <a:t>Free To Use</a:t>
            </a:r>
          </a:p>
        </p:txBody>
      </p:sp>
      <p:pic>
        <p:nvPicPr>
          <p:cNvPr id="1026" name="Picture 2" descr="Image result for 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25" y="2007109"/>
            <a:ext cx="2304048" cy="230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20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25" y="2060389"/>
            <a:ext cx="2304048" cy="2304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75" y="209047"/>
            <a:ext cx="3120147" cy="1482300"/>
          </a:xfrm>
        </p:spPr>
        <p:txBody>
          <a:bodyPr/>
          <a:lstStyle/>
          <a:p>
            <a:r>
              <a:rPr lang="en-GB" dirty="0"/>
              <a:t>What is GitHub?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/>
              <a:t>Git Hosting Service</a:t>
            </a:r>
          </a:p>
          <a:p>
            <a:r>
              <a:rPr lang="en-GB" dirty="0"/>
              <a:t>Huge Community</a:t>
            </a:r>
          </a:p>
          <a:p>
            <a:r>
              <a:rPr lang="en-GB" dirty="0"/>
              <a:t>Free or Paid</a:t>
            </a:r>
          </a:p>
        </p:txBody>
      </p:sp>
    </p:spTree>
    <p:extLst>
      <p:ext uri="{BB962C8B-B14F-4D97-AF65-F5344CB8AC3E}">
        <p14:creationId xmlns:p14="http://schemas.microsoft.com/office/powerpoint/2010/main" val="413035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91" y="724200"/>
            <a:ext cx="3120147" cy="1482300"/>
          </a:xfrm>
        </p:spPr>
        <p:txBody>
          <a:bodyPr/>
          <a:lstStyle/>
          <a:p>
            <a:r>
              <a:rPr lang="en-GB" dirty="0"/>
              <a:t>Version Control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/>
              <a:t>Collaboration</a:t>
            </a:r>
          </a:p>
          <a:p>
            <a:r>
              <a:rPr lang="en-GB" dirty="0"/>
              <a:t>Revert Changes</a:t>
            </a:r>
          </a:p>
          <a:p>
            <a:r>
              <a:rPr lang="en-GB" dirty="0"/>
              <a:t>Explore Previous Code</a:t>
            </a:r>
          </a:p>
          <a:p>
            <a:r>
              <a:rPr lang="en-GB" dirty="0"/>
              <a:t>Releases</a:t>
            </a:r>
          </a:p>
          <a:p>
            <a:r>
              <a:rPr lang="en-GB" dirty="0"/>
              <a:t>Track Changes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07" y="2560320"/>
            <a:ext cx="3110815" cy="131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8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Git &amp; 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Working Locally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/>
              <a:t>Git Bash</a:t>
            </a:r>
          </a:p>
          <a:p>
            <a:r>
              <a:rPr lang="en-GB" dirty="0"/>
              <a:t>Git GUI</a:t>
            </a:r>
          </a:p>
          <a:p>
            <a:r>
              <a:rPr lang="en-GB" dirty="0"/>
              <a:t>Git Shell</a:t>
            </a:r>
          </a:p>
          <a:p>
            <a:r>
              <a:rPr lang="en-GB" dirty="0"/>
              <a:t>GitHub GUI</a:t>
            </a:r>
          </a:p>
        </p:txBody>
      </p:sp>
    </p:spTree>
    <p:extLst>
      <p:ext uri="{BB962C8B-B14F-4D97-AF65-F5344CB8AC3E}">
        <p14:creationId xmlns:p14="http://schemas.microsoft.com/office/powerpoint/2010/main" val="418094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Authentication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Working Locally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/>
              <a:t>SSH key</a:t>
            </a:r>
          </a:p>
          <a:p>
            <a:r>
              <a:rPr lang="en-GB" dirty="0"/>
              <a:t>GitHub User/Pass</a:t>
            </a:r>
          </a:p>
        </p:txBody>
      </p:sp>
    </p:spTree>
    <p:extLst>
      <p:ext uri="{BB962C8B-B14F-4D97-AF65-F5344CB8AC3E}">
        <p14:creationId xmlns:p14="http://schemas.microsoft.com/office/powerpoint/2010/main" val="1413353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Why Use Version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12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81" y="173075"/>
            <a:ext cx="6390450" cy="788950"/>
          </a:xfrm>
        </p:spPr>
        <p:txBody>
          <a:bodyPr/>
          <a:lstStyle/>
          <a:p>
            <a:r>
              <a:rPr lang="en-US" dirty="0"/>
              <a:t>Core Commands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775" y="1043425"/>
            <a:ext cx="6390450" cy="3709550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clone </a:t>
            </a:r>
            <a:r>
              <a:rPr lang="en-US" sz="2000" dirty="0"/>
              <a:t>– Used to pull a copy of your repo from GitHub to your local machine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status </a:t>
            </a:r>
            <a:r>
              <a:rPr lang="en-US" sz="2000" dirty="0"/>
              <a:t>– Used to show what has been changed locally since the last commit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diff </a:t>
            </a:r>
            <a:r>
              <a:rPr lang="en-US" sz="2000" dirty="0"/>
              <a:t>– Used to show what has changed within files since the last commit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add $FILE </a:t>
            </a:r>
            <a:r>
              <a:rPr lang="en-US" sz="2000" dirty="0"/>
              <a:t>– Used to add a file to be committed</a:t>
            </a:r>
          </a:p>
          <a:p>
            <a:pPr algn="l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141313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3190</TotalTime>
  <Words>310</Words>
  <Application>Microsoft Macintosh PowerPoint</Application>
  <PresentationFormat>Custom</PresentationFormat>
  <Paragraphs>65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Simple Dark</vt:lpstr>
      <vt:lpstr>Introduction to Git &amp; GitHub Source Code Management</vt:lpstr>
      <vt:lpstr>PowerPoint Presentation</vt:lpstr>
      <vt:lpstr>What is Git?</vt:lpstr>
      <vt:lpstr>What is GitHub?</vt:lpstr>
      <vt:lpstr>Version Control</vt:lpstr>
      <vt:lpstr>Using Git &amp; GitHub</vt:lpstr>
      <vt:lpstr>Authentication</vt:lpstr>
      <vt:lpstr>Why Use Version Control</vt:lpstr>
      <vt:lpstr>Core Commands</vt:lpstr>
      <vt:lpstr>Core Commands</vt:lpstr>
      <vt:lpstr>Core Commands</vt:lpstr>
      <vt:lpstr>A Note About Visual Studio and Git</vt:lpstr>
      <vt:lpstr>GitHub Username Form</vt:lpstr>
      <vt:lpstr>Do The First Two Exercises</vt:lpstr>
      <vt:lpstr>Rebase Example</vt:lpstr>
      <vt:lpstr>Keeping in Sync With Master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 Source Code Management</dc:title>
  <dc:creator>Gino</dc:creator>
  <cp:lastModifiedBy>GINO Cubeddu</cp:lastModifiedBy>
  <cp:revision>27</cp:revision>
  <dcterms:modified xsi:type="dcterms:W3CDTF">2018-11-22T22:57:32Z</dcterms:modified>
</cp:coreProperties>
</file>