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0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72" r:id="rId12"/>
    <p:sldId id="273" r:id="rId13"/>
    <p:sldId id="269" r:id="rId14"/>
    <p:sldId id="270" r:id="rId15"/>
    <p:sldId id="271" r:id="rId16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66" autoAdjust="0"/>
  </p:normalViewPr>
  <p:slideViewPr>
    <p:cSldViewPr snapToGrid="0">
      <p:cViewPr varScale="1">
        <p:scale>
          <a:sx n="125" d="100"/>
          <a:sy n="125" d="100"/>
        </p:scale>
        <p:origin x="20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29452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0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38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900"/>
            </a:lvl1pPr>
            <a:lvl2pPr lvl="1" algn="ctr">
              <a:spcBef>
                <a:spcPts val="0"/>
              </a:spcBef>
              <a:buSzPct val="100000"/>
              <a:defRPr sz="3900"/>
            </a:lvl2pPr>
            <a:lvl3pPr lvl="2" algn="ctr">
              <a:spcBef>
                <a:spcPts val="0"/>
              </a:spcBef>
              <a:buSzPct val="100000"/>
              <a:defRPr sz="3900"/>
            </a:lvl3pPr>
            <a:lvl4pPr lvl="3" algn="ctr">
              <a:spcBef>
                <a:spcPts val="0"/>
              </a:spcBef>
              <a:buSzPct val="100000"/>
              <a:defRPr sz="3900"/>
            </a:lvl4pPr>
            <a:lvl5pPr lvl="4" algn="ctr">
              <a:spcBef>
                <a:spcPts val="0"/>
              </a:spcBef>
              <a:buSzPct val="100000"/>
              <a:defRPr sz="3900"/>
            </a:lvl5pPr>
            <a:lvl6pPr lvl="5" algn="ctr">
              <a:spcBef>
                <a:spcPts val="0"/>
              </a:spcBef>
              <a:buSzPct val="100000"/>
              <a:defRPr sz="3900"/>
            </a:lvl6pPr>
            <a:lvl7pPr lvl="6" algn="ctr">
              <a:spcBef>
                <a:spcPts val="0"/>
              </a:spcBef>
              <a:buSzPct val="100000"/>
              <a:defRPr sz="3900"/>
            </a:lvl7pPr>
            <a:lvl8pPr lvl="7" algn="ctr">
              <a:spcBef>
                <a:spcPts val="0"/>
              </a:spcBef>
              <a:buSzPct val="100000"/>
              <a:defRPr sz="3900"/>
            </a:lvl8pPr>
            <a:lvl9pPr lvl="8"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25"/>
            <a:ext cx="3429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50" smtClean="0">
                <a:solidFill>
                  <a:schemeClr val="lt2"/>
                </a:solidFill>
              </a:rPr>
              <a:pPr algn="r"/>
              <a:t>‹#›</a:t>
            </a:fld>
            <a:endParaRPr lang="en" sz="75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18kBZaOXSrJSC8Rs2" TargetMode="External"/><Relationship Id="rId2" Type="http://schemas.openxmlformats.org/officeDocument/2006/relationships/hyperlink" Target="http://bit.ly/2zn18YD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noCubeddu/Worcester-Future-Week-Git-Talk#exercise-on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noCubeddu/Worcester-Future-Week-Git-Talk#exercise-two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noCubed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33781" y="1544269"/>
            <a:ext cx="6390450" cy="153945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" dirty="0" smtClean="0"/>
              <a:t>Introduction to Git &amp; GitHub</a:t>
            </a:r>
          </a:p>
          <a:p>
            <a:r>
              <a:rPr lang="en" sz="2475" dirty="0" smtClean="0">
                <a:solidFill>
                  <a:srgbClr val="E06666"/>
                </a:solidFill>
              </a:rPr>
              <a:t>Source Code Management</a:t>
            </a:r>
            <a:endParaRPr lang="en" sz="2475" dirty="0">
              <a:solidFill>
                <a:srgbClr val="E06666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784806" y="3576900"/>
            <a:ext cx="5288400" cy="3172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ctr"/>
            <a:r>
              <a:rPr lang="en" sz="1350" b="1" dirty="0" smtClean="0">
                <a:solidFill>
                  <a:srgbClr val="FFFFFF"/>
                </a:solidFill>
              </a:rPr>
              <a:t>Gino Cubeddu</a:t>
            </a:r>
            <a:endParaRPr lang="en" sz="1350" b="1" dirty="0">
              <a:solidFill>
                <a:srgbClr val="FFFFFF"/>
              </a:solidFill>
            </a:endParaRPr>
          </a:p>
          <a:p>
            <a:pPr algn="ctr"/>
            <a:r>
              <a:rPr lang="en" sz="1350" dirty="0">
                <a:solidFill>
                  <a:srgbClr val="FFFFFF"/>
                </a:solidFill>
              </a:rPr>
              <a:t>University of Worcester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dirty="0" smtClean="0"/>
              <a:t>Core Commands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1043425"/>
            <a:ext cx="6390450" cy="370955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commit </a:t>
            </a:r>
            <a:r>
              <a:rPr lang="en-US" sz="2000" dirty="0" smtClean="0"/>
              <a:t>– Used to open an editor in order to write your commit message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commit </a:t>
            </a:r>
            <a:r>
              <a:rPr lang="en-US" sz="2000" dirty="0" smtClean="0"/>
              <a:t>-m “YOUR MESSAGE”– Used to commit without opening an editor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push </a:t>
            </a:r>
            <a:r>
              <a:rPr lang="en-US" sz="2000" dirty="0" smtClean="0"/>
              <a:t>– Used to push your committed changes to the remote repo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pull </a:t>
            </a:r>
            <a:r>
              <a:rPr lang="en-US" sz="2000" dirty="0" smtClean="0"/>
              <a:t>– Used to pull the latest changes from the remote repo</a:t>
            </a:r>
          </a:p>
          <a:p>
            <a:pPr algn="l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04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dirty="0" smtClean="0"/>
              <a:t>Core Commands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1043425"/>
            <a:ext cx="6390450" cy="370955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checkout $BRANCH-NAME </a:t>
            </a:r>
            <a:r>
              <a:rPr lang="en-US" sz="2000" dirty="0" smtClean="0"/>
              <a:t>– Used switch to a different branch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checkout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-b $BRANCH-NAME </a:t>
            </a:r>
            <a:r>
              <a:rPr lang="en-US" sz="2000" dirty="0" smtClean="0"/>
              <a:t>– Used to create and switch to a new branch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00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 Username 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2834125"/>
            <a:ext cx="6390450" cy="1309250"/>
          </a:xfrm>
        </p:spPr>
        <p:txBody>
          <a:bodyPr/>
          <a:lstStyle/>
          <a:p>
            <a:r>
              <a:rPr lang="en-GB" sz="2000" dirty="0">
                <a:solidFill>
                  <a:schemeClr val="accent5"/>
                </a:solidFill>
                <a:hlinkClick r:id="rId2"/>
              </a:rPr>
              <a:t>http://</a:t>
            </a:r>
            <a:r>
              <a:rPr lang="en-GB" sz="2000" dirty="0" smtClean="0">
                <a:solidFill>
                  <a:schemeClr val="accent5"/>
                </a:solidFill>
                <a:hlinkClick r:id="rId2"/>
              </a:rPr>
              <a:t>bit.ly/2zn18YD</a:t>
            </a:r>
            <a:endParaRPr lang="en-GB" sz="2000" dirty="0" smtClean="0">
              <a:solidFill>
                <a:schemeClr val="accent5"/>
              </a:solidFill>
            </a:endParaRPr>
          </a:p>
          <a:p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or</a:t>
            </a:r>
          </a:p>
          <a:p>
            <a:r>
              <a:rPr lang="en-GB" sz="2000" dirty="0">
                <a:solidFill>
                  <a:schemeClr val="accent5"/>
                </a:solidFill>
                <a:hlinkClick r:id="rId3"/>
              </a:rPr>
              <a:t>https://</a:t>
            </a:r>
            <a:r>
              <a:rPr lang="en-GB" sz="2000" dirty="0" smtClean="0">
                <a:solidFill>
                  <a:schemeClr val="accent5"/>
                </a:solidFill>
                <a:hlinkClick r:id="rId3"/>
              </a:rPr>
              <a:t>goo.gl/forms/18kBZaOXSrJSC8Rs2</a:t>
            </a:r>
            <a:r>
              <a:rPr lang="en-GB" sz="2000" dirty="0" smtClean="0">
                <a:solidFill>
                  <a:schemeClr val="accent5"/>
                </a:solidFill>
              </a:rPr>
              <a:t>  </a:t>
            </a:r>
            <a:endParaRPr lang="en-GB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2834125"/>
            <a:ext cx="6390450" cy="1309250"/>
          </a:xfrm>
        </p:spPr>
        <p:txBody>
          <a:bodyPr/>
          <a:lstStyle/>
          <a:p>
            <a:r>
              <a:rPr lang="en-GB" sz="2000" dirty="0">
                <a:solidFill>
                  <a:schemeClr val="accent5"/>
                </a:solidFill>
                <a:hlinkClick r:id="rId2"/>
              </a:rPr>
              <a:t>http://</a:t>
            </a:r>
            <a:r>
              <a:rPr lang="en-GB" sz="2000" dirty="0" smtClean="0">
                <a:solidFill>
                  <a:schemeClr val="accent5"/>
                </a:solidFill>
                <a:hlinkClick r:id="rId2"/>
              </a:rPr>
              <a:t>bit.ly/2ihRv2k</a:t>
            </a:r>
            <a:endParaRPr lang="en-GB" sz="2000" dirty="0" smtClean="0">
              <a:solidFill>
                <a:schemeClr val="accent4">
                  <a:lumMod val="75000"/>
                </a:schemeClr>
              </a:solidFill>
              <a:hlinkClick r:id="rId2"/>
            </a:endParaRPr>
          </a:p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or</a:t>
            </a:r>
            <a:endParaRPr lang="en-GB" sz="2000" dirty="0">
              <a:solidFill>
                <a:schemeClr val="accent4">
                  <a:lumMod val="75000"/>
                </a:schemeClr>
              </a:solidFill>
              <a:hlinkClick r:id="rId2"/>
            </a:endParaRPr>
          </a:p>
          <a:p>
            <a:r>
              <a:rPr lang="en-GB" sz="2000" dirty="0" smtClean="0">
                <a:solidFill>
                  <a:schemeClr val="accent5"/>
                </a:solidFill>
                <a:hlinkClick r:id="rId2"/>
              </a:rPr>
              <a:t>https</a:t>
            </a:r>
            <a:r>
              <a:rPr lang="en-GB" sz="2000" dirty="0">
                <a:solidFill>
                  <a:schemeClr val="accent5"/>
                </a:solidFill>
                <a:hlinkClick r:id="rId2"/>
              </a:rPr>
              <a:t>://</a:t>
            </a:r>
            <a:r>
              <a:rPr lang="en-GB" sz="2000" dirty="0" smtClean="0">
                <a:solidFill>
                  <a:schemeClr val="accent5"/>
                </a:solidFill>
                <a:hlinkClick r:id="rId2"/>
              </a:rPr>
              <a:t>github.com/GinoCubeddu/Worcester-Future-Week-Git-Talk#exercise-one</a:t>
            </a:r>
            <a:endParaRPr lang="en-GB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accent5"/>
                </a:solidFill>
                <a:hlinkClick r:id="rId2"/>
              </a:rPr>
              <a:t>http://</a:t>
            </a:r>
            <a:r>
              <a:rPr lang="en-GB" sz="2000" dirty="0" smtClean="0">
                <a:solidFill>
                  <a:schemeClr val="accent5"/>
                </a:solidFill>
                <a:hlinkClick r:id="rId2"/>
              </a:rPr>
              <a:t>bit.ly/2hrAcwk</a:t>
            </a:r>
            <a:endParaRPr lang="en-GB" sz="2000" dirty="0">
              <a:solidFill>
                <a:schemeClr val="accent5"/>
              </a:solidFill>
              <a:hlinkClick r:id="rId2"/>
            </a:endParaRPr>
          </a:p>
          <a:p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or</a:t>
            </a:r>
            <a:endParaRPr lang="en-GB" sz="2000" dirty="0">
              <a:solidFill>
                <a:schemeClr val="accent5"/>
              </a:solidFill>
              <a:hlinkClick r:id="rId2"/>
            </a:endParaRPr>
          </a:p>
          <a:p>
            <a:r>
              <a:rPr lang="en-GB" sz="2000" dirty="0" smtClean="0">
                <a:solidFill>
                  <a:schemeClr val="accent5"/>
                </a:solidFill>
                <a:hlinkClick r:id="rId2"/>
              </a:rPr>
              <a:t>https</a:t>
            </a:r>
            <a:r>
              <a:rPr lang="en-GB" sz="2000" dirty="0">
                <a:solidFill>
                  <a:schemeClr val="accent5"/>
                </a:solidFill>
                <a:hlinkClick r:id="rId2"/>
              </a:rPr>
              <a:t>://</a:t>
            </a:r>
            <a:r>
              <a:rPr lang="en-GB" sz="2000" dirty="0" smtClean="0">
                <a:solidFill>
                  <a:schemeClr val="accent5"/>
                </a:solidFill>
                <a:hlinkClick r:id="rId2"/>
              </a:rPr>
              <a:t>github.com/GinoCubeddu/Worcester-Future-Week-Git-Talk#exercise-two</a:t>
            </a:r>
            <a:r>
              <a:rPr lang="en-GB" sz="2000" dirty="0" smtClean="0">
                <a:solidFill>
                  <a:schemeClr val="accent5"/>
                </a:solidFill>
              </a:rPr>
              <a:t> </a:t>
            </a:r>
            <a:endParaRPr lang="en-GB" sz="2000" dirty="0">
              <a:solidFill>
                <a:schemeClr val="accent5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3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solidFill>
                  <a:schemeClr val="accent5"/>
                </a:solidFill>
              </a:rPr>
              <a:t>cubg1_14@uni.worc.acuk</a:t>
            </a:r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github.com/GinoCubeddu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1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it is not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47825"/>
            <a:ext cx="39243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25" y="209047"/>
            <a:ext cx="3033900" cy="1482300"/>
          </a:xfrm>
        </p:spPr>
        <p:txBody>
          <a:bodyPr/>
          <a:lstStyle/>
          <a:p>
            <a:r>
              <a:rPr lang="en-GB" dirty="0" smtClean="0"/>
              <a:t>What Is Git?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Version Control System</a:t>
            </a:r>
          </a:p>
          <a:p>
            <a:r>
              <a:rPr lang="en-GB" dirty="0" smtClean="0"/>
              <a:t>Easily Manage Code</a:t>
            </a:r>
          </a:p>
          <a:p>
            <a:r>
              <a:rPr lang="en-GB" dirty="0" smtClean="0"/>
              <a:t>Free To Use</a:t>
            </a:r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5" y="2007109"/>
            <a:ext cx="2304048" cy="23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5" y="2060389"/>
            <a:ext cx="2304048" cy="2304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75" y="209047"/>
            <a:ext cx="3120147" cy="1482300"/>
          </a:xfrm>
        </p:spPr>
        <p:txBody>
          <a:bodyPr/>
          <a:lstStyle/>
          <a:p>
            <a:r>
              <a:rPr lang="en-GB" dirty="0" smtClean="0"/>
              <a:t>What Is GitHub?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 </a:t>
            </a:r>
            <a:r>
              <a:rPr lang="en-GB" dirty="0"/>
              <a:t>H</a:t>
            </a:r>
            <a:r>
              <a:rPr lang="en-GB" dirty="0" smtClean="0"/>
              <a:t>osting </a:t>
            </a:r>
            <a:r>
              <a:rPr lang="en-GB" dirty="0"/>
              <a:t>S</a:t>
            </a:r>
            <a:r>
              <a:rPr lang="en-GB" dirty="0" smtClean="0"/>
              <a:t>ervice</a:t>
            </a:r>
          </a:p>
          <a:p>
            <a:r>
              <a:rPr lang="en-GB" dirty="0" smtClean="0"/>
              <a:t>Huge Community</a:t>
            </a:r>
          </a:p>
          <a:p>
            <a:r>
              <a:rPr lang="en-GB" dirty="0"/>
              <a:t>Free or Paid</a:t>
            </a:r>
          </a:p>
        </p:txBody>
      </p:sp>
    </p:spTree>
    <p:extLst>
      <p:ext uri="{BB962C8B-B14F-4D97-AF65-F5344CB8AC3E}">
        <p14:creationId xmlns:p14="http://schemas.microsoft.com/office/powerpoint/2010/main" val="41303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91" y="724200"/>
            <a:ext cx="3120147" cy="1482300"/>
          </a:xfrm>
        </p:spPr>
        <p:txBody>
          <a:bodyPr/>
          <a:lstStyle/>
          <a:p>
            <a:r>
              <a:rPr lang="en-GB" dirty="0" smtClean="0"/>
              <a:t>Version Control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Collaboration</a:t>
            </a:r>
          </a:p>
          <a:p>
            <a:r>
              <a:rPr lang="en-GB" dirty="0" smtClean="0"/>
              <a:t>Revert Changes</a:t>
            </a:r>
          </a:p>
          <a:p>
            <a:r>
              <a:rPr lang="en-GB" dirty="0" smtClean="0"/>
              <a:t>Explore Previous Code</a:t>
            </a:r>
          </a:p>
          <a:p>
            <a:r>
              <a:rPr lang="en-GB" dirty="0" smtClean="0"/>
              <a:t>Releases</a:t>
            </a:r>
          </a:p>
          <a:p>
            <a:r>
              <a:rPr lang="en-GB" dirty="0" smtClean="0"/>
              <a:t>Track Changes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7" y="2560320"/>
            <a:ext cx="3110815" cy="131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Git &amp; GitHub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Working Locally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 Bash</a:t>
            </a:r>
          </a:p>
          <a:p>
            <a:r>
              <a:rPr lang="en-GB" dirty="0" smtClean="0"/>
              <a:t>Git GUI</a:t>
            </a:r>
          </a:p>
          <a:p>
            <a:r>
              <a:rPr lang="en-GB" dirty="0" smtClean="0"/>
              <a:t>Git Shell</a:t>
            </a:r>
          </a:p>
          <a:p>
            <a:r>
              <a:rPr lang="en-GB" dirty="0" smtClean="0"/>
              <a:t>GitHub GUI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Authentication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Working Locally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SSH key</a:t>
            </a:r>
          </a:p>
          <a:p>
            <a:r>
              <a:rPr lang="en-GB" dirty="0" smtClean="0"/>
              <a:t>GitHub User/Pass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3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Use Version Control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1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dirty="0" smtClean="0"/>
              <a:t>Core Commands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1043425"/>
            <a:ext cx="6390450" cy="370955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clone </a:t>
            </a:r>
            <a:r>
              <a:rPr lang="en-US" sz="2000" dirty="0" smtClean="0"/>
              <a:t>– Used to pull a copy of your repo from GitHub to your local machine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status </a:t>
            </a:r>
            <a:r>
              <a:rPr lang="en-US" sz="2000" dirty="0" smtClean="0"/>
              <a:t>– Used to show what has been changed locally since the last commit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diff </a:t>
            </a:r>
            <a:r>
              <a:rPr lang="en-US" sz="2000" dirty="0" smtClean="0"/>
              <a:t>– Used to show what has changed within files since the last commit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add $FILE </a:t>
            </a:r>
            <a:r>
              <a:rPr lang="en-US" sz="2000" dirty="0" smtClean="0"/>
              <a:t>– Used to add a file to be committed</a:t>
            </a:r>
          </a:p>
          <a:p>
            <a:pPr algn="l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41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262</Words>
  <Application>Microsoft Office PowerPoint</Application>
  <PresentationFormat>Custom</PresentationFormat>
  <Paragraphs>64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Introduction to Git &amp; GitHub Source Code Management</vt:lpstr>
      <vt:lpstr>PowerPoint Presentation</vt:lpstr>
      <vt:lpstr>What Is Git?</vt:lpstr>
      <vt:lpstr>What Is GitHub?</vt:lpstr>
      <vt:lpstr>Version Control</vt:lpstr>
      <vt:lpstr>Using Git &amp; GitHub</vt:lpstr>
      <vt:lpstr>Authentication</vt:lpstr>
      <vt:lpstr>Why Use Version Control</vt:lpstr>
      <vt:lpstr>Core Commands</vt:lpstr>
      <vt:lpstr>Core Commands</vt:lpstr>
      <vt:lpstr>Core Commands</vt:lpstr>
      <vt:lpstr>GitHub Username Form</vt:lpstr>
      <vt:lpstr>Exercise 1</vt:lpstr>
      <vt:lpstr>Exercise 2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 Source Code Management</dc:title>
  <dc:creator>Gino</dc:creator>
  <cp:lastModifiedBy>Gino Cubeddu</cp:lastModifiedBy>
  <cp:revision>22</cp:revision>
  <dcterms:modified xsi:type="dcterms:W3CDTF">2017-11-01T00:49:56Z</dcterms:modified>
</cp:coreProperties>
</file>