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8" r:id="rId5"/>
    <p:sldId id="273" r:id="rId6"/>
    <p:sldId id="264" r:id="rId7"/>
    <p:sldId id="260" r:id="rId8"/>
    <p:sldId id="267" r:id="rId9"/>
    <p:sldId id="261" r:id="rId10"/>
    <p:sldId id="271" r:id="rId11"/>
    <p:sldId id="259" r:id="rId12"/>
    <p:sldId id="272" r:id="rId13"/>
    <p:sldId id="265" r:id="rId14"/>
    <p:sldId id="257" r:id="rId15"/>
    <p:sldId id="26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F2B"/>
    <a:srgbClr val="FDFBA3"/>
    <a:srgbClr val="F1E7A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684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9DD11-AA3E-4DB7-A89D-A0A5AE2E3171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D5187-E120-45F2-A41C-F64FD290D99E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51357-6AEE-4EEA-BC3B-3DAFEB7EE79E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6132A-C33B-4848-8542-69AFBF039BB1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4F83E-1B2C-4BDF-927C-98AEF9E06E9F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38E8D-7E4F-4889-A43C-6DBF9A0F0454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A9826-F129-4D28-87E3-1C2D3AC0FEBD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4BB9C-1058-4221-BCA3-92F4521E691E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7F82D-1498-4E20-A7CD-C342E79C3FFB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DF4D2-8EEB-4E6F-BF52-7FEA5D1CCCC7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4B10F-1C74-4380-800A-F64E7BC1F5E9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smtClean="0"/>
              <a:t>Click to edit Master text styles</a:t>
            </a:r>
          </a:p>
          <a:p>
            <a:pPr lvl="1"/>
            <a:r>
              <a:rPr lang="es-PE" smtClean="0"/>
              <a:t>Second level</a:t>
            </a:r>
          </a:p>
          <a:p>
            <a:pPr lvl="2"/>
            <a:r>
              <a:rPr lang="es-PE" smtClean="0"/>
              <a:t>Third level</a:t>
            </a:r>
          </a:p>
          <a:p>
            <a:pPr lvl="3"/>
            <a:r>
              <a:rPr lang="es-PE" smtClean="0"/>
              <a:t>Fourth level</a:t>
            </a:r>
          </a:p>
          <a:p>
            <a:pPr lvl="4"/>
            <a:r>
              <a:rPr lang="es-P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P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P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CB253C-CD12-49CD-AE65-B66DE1E4B155}" type="slidenum">
              <a:rPr lang="es-PE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n-cia.org/pg/canopen/profiles/412/index.html" TargetMode="External"/><Relationship Id="rId3" Type="http://schemas.openxmlformats.org/officeDocument/2006/relationships/hyperlink" Target="http://www.can-cia.org/pg/canopen/profiles/402/index.html" TargetMode="External"/><Relationship Id="rId7" Type="http://schemas.openxmlformats.org/officeDocument/2006/relationships/hyperlink" Target="http://www.can-cia.org/pg/canopen/profiles/410/index.html" TargetMode="External"/><Relationship Id="rId2" Type="http://schemas.openxmlformats.org/officeDocument/2006/relationships/hyperlink" Target="http://www.can-cia.org/pg/canopen/profiles/401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n-cia.org/pg/canopen/profiles/406/index.html" TargetMode="External"/><Relationship Id="rId11" Type="http://schemas.openxmlformats.org/officeDocument/2006/relationships/hyperlink" Target="http://www.can-cia.org/pg/canopen/profiles/422/index.html" TargetMode="External"/><Relationship Id="rId5" Type="http://schemas.openxmlformats.org/officeDocument/2006/relationships/hyperlink" Target="http://www.can-cia.org/pg/canopen/profiles/405/index.html" TargetMode="External"/><Relationship Id="rId10" Type="http://schemas.openxmlformats.org/officeDocument/2006/relationships/hyperlink" Target="http://www.can-cia.org/pg/canopen/profiles/420/index.html" TargetMode="External"/><Relationship Id="rId4" Type="http://schemas.openxmlformats.org/officeDocument/2006/relationships/hyperlink" Target="http://www.can-cia.org/pg/canopen/profiles/404/index.html" TargetMode="External"/><Relationship Id="rId9" Type="http://schemas.openxmlformats.org/officeDocument/2006/relationships/hyperlink" Target="http://www.can-cia.org/pg/canopen/profiles/417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2708275"/>
            <a:ext cx="7772400" cy="1470025"/>
          </a:xfrm>
        </p:spPr>
        <p:txBody>
          <a:bodyPr/>
          <a:lstStyle/>
          <a:p>
            <a:r>
              <a:rPr lang="es-PE" sz="4000"/>
              <a:t>Presentación CAN</a:t>
            </a:r>
            <a:br>
              <a:rPr lang="es-PE" sz="4000"/>
            </a:br>
            <a:r>
              <a:rPr lang="es-PE" sz="4000"/>
              <a:t> Controller Area Network</a:t>
            </a:r>
            <a:br>
              <a:rPr lang="es-PE" sz="4000"/>
            </a:br>
            <a:r>
              <a:rPr lang="es-PE" sz="2000"/>
              <a:t>Lurin, Diciembre 2009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  <a:p>
            <a:endParaRPr lang="es-PE"/>
          </a:p>
        </p:txBody>
      </p:sp>
      <p:pic>
        <p:nvPicPr>
          <p:cNvPr id="2052" name="Picture 4" descr="ICSAC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4933950"/>
            <a:ext cx="2376488" cy="139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Nodo CAN simple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19461" name="Picture 5" descr="Pila OSI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8091487" cy="4891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Uso de datos en el bus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  <a:p>
            <a:endParaRPr lang="es-PE"/>
          </a:p>
        </p:txBody>
      </p:sp>
      <p:pic>
        <p:nvPicPr>
          <p:cNvPr id="5124" name="Picture 4" descr="CAN_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819275"/>
            <a:ext cx="5545138" cy="4240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Detecci</a:t>
            </a:r>
            <a:r>
              <a:rPr lang="es-PE">
                <a:cs typeface="Arial" charset="0"/>
              </a:rPr>
              <a:t>ó</a:t>
            </a:r>
            <a:r>
              <a:rPr lang="es-PE"/>
              <a:t>n de colisiones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20487" name="Picture 7" descr="Pila OSI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5" y="1700213"/>
            <a:ext cx="6911975" cy="3902075"/>
          </a:xfrm>
          <a:prstGeom prst="rect">
            <a:avLst/>
          </a:prstGeom>
          <a:noFill/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771775" y="5805488"/>
            <a:ext cx="446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/>
              <a:t>A y B volver</a:t>
            </a:r>
            <a:r>
              <a:rPr lang="es-PE">
                <a:cs typeface="Arial" charset="0"/>
              </a:rPr>
              <a:t>á</a:t>
            </a:r>
            <a:r>
              <a:rPr lang="es-PE"/>
              <a:t>n a negociar después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00113" y="2133600"/>
            <a:ext cx="7343775" cy="287338"/>
          </a:xfrm>
          <a:prstGeom prst="rect">
            <a:avLst/>
          </a:prstGeom>
          <a:solidFill>
            <a:srgbClr val="FDFB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/>
              <a:t/>
            </a:r>
            <a:br>
              <a:rPr lang="es-PE" sz="4000" dirty="0"/>
            </a:br>
            <a:r>
              <a:rPr lang="es-PE" sz="3200" dirty="0" err="1"/>
              <a:t>St</a:t>
            </a:r>
            <a:r>
              <a:rPr lang="es-PE" sz="3200" dirty="0" err="1">
                <a:cs typeface="Arial" charset="0"/>
              </a:rPr>
              <a:t>ándares</a:t>
            </a:r>
            <a:r>
              <a:rPr lang="es-PE" sz="3200" dirty="0">
                <a:cs typeface="Arial" charset="0"/>
              </a:rPr>
              <a:t> definidos por </a:t>
            </a:r>
            <a:r>
              <a:rPr lang="es-PE" sz="3200" dirty="0" err="1" smtClean="0">
                <a:cs typeface="Arial" charset="0"/>
              </a:rPr>
              <a:t>CiA</a:t>
            </a:r>
            <a:r>
              <a:rPr lang="es-PE" sz="3200" dirty="0" smtClean="0">
                <a:cs typeface="Arial" charset="0"/>
              </a:rPr>
              <a:t> basado en la </a:t>
            </a:r>
            <a:r>
              <a:rPr lang="es-PE" sz="3200" dirty="0" err="1" smtClean="0">
                <a:cs typeface="Arial" charset="0"/>
              </a:rPr>
              <a:t>Transmision</a:t>
            </a:r>
            <a:r>
              <a:rPr lang="es-PE" sz="3200" dirty="0" smtClean="0">
                <a:cs typeface="Arial" charset="0"/>
              </a:rPr>
              <a:t> CAN</a:t>
            </a:r>
            <a:endParaRPr lang="es-PE" sz="3200" dirty="0"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916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device profile for generic I/O modules (</a:t>
            </a:r>
            <a:r>
              <a:rPr lang="en-US" sz="2000" dirty="0" err="1">
                <a:hlinkClick r:id="rId2"/>
              </a:rPr>
              <a:t>CiA</a:t>
            </a:r>
            <a:r>
              <a:rPr lang="en-US" sz="2000" dirty="0">
                <a:hlinkClick r:id="rId2"/>
              </a:rPr>
              <a:t> 401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device profile for drives and motion control (</a:t>
            </a:r>
            <a:r>
              <a:rPr lang="en-US" sz="2000" dirty="0" err="1">
                <a:hlinkClick r:id="rId3"/>
              </a:rPr>
              <a:t>CiA</a:t>
            </a:r>
            <a:r>
              <a:rPr lang="en-US" sz="2000" dirty="0">
                <a:hlinkClick r:id="rId3"/>
              </a:rPr>
              <a:t> 402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device profile for measuring devices and closed-loop controllers (</a:t>
            </a:r>
            <a:r>
              <a:rPr lang="en-US" sz="2000" dirty="0" err="1">
                <a:hlinkClick r:id="rId4"/>
              </a:rPr>
              <a:t>CiA</a:t>
            </a:r>
            <a:r>
              <a:rPr lang="en-US" sz="2000" dirty="0">
                <a:hlinkClick r:id="rId4"/>
              </a:rPr>
              <a:t> 404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interface and device profile for IEC 61131-3 programmable controllers (</a:t>
            </a:r>
            <a:r>
              <a:rPr lang="en-US" sz="2000" dirty="0" err="1">
                <a:hlinkClick r:id="rId5"/>
              </a:rPr>
              <a:t>CiA</a:t>
            </a:r>
            <a:r>
              <a:rPr lang="en-US" sz="2000" dirty="0">
                <a:hlinkClick r:id="rId5"/>
              </a:rPr>
              <a:t> 405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device profile for linear and rotary encoders (</a:t>
            </a:r>
            <a:r>
              <a:rPr lang="en-US" sz="2000" dirty="0" err="1">
                <a:hlinkClick r:id="rId6"/>
              </a:rPr>
              <a:t>CiA</a:t>
            </a:r>
            <a:r>
              <a:rPr lang="en-US" sz="2000" dirty="0">
                <a:hlinkClick r:id="rId6"/>
              </a:rPr>
              <a:t> 406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device profile for inclinometer (</a:t>
            </a:r>
            <a:r>
              <a:rPr lang="en-US" sz="2000" dirty="0" err="1">
                <a:hlinkClick r:id="rId7"/>
              </a:rPr>
              <a:t>CiA</a:t>
            </a:r>
            <a:r>
              <a:rPr lang="en-US" sz="2000" dirty="0">
                <a:hlinkClick r:id="rId7"/>
              </a:rPr>
              <a:t> 410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profiles for medical devices (</a:t>
            </a:r>
            <a:r>
              <a:rPr lang="en-US" sz="2000" dirty="0" err="1">
                <a:hlinkClick r:id="rId8"/>
              </a:rPr>
              <a:t>CiA</a:t>
            </a:r>
            <a:r>
              <a:rPr lang="en-US" sz="2000" dirty="0">
                <a:hlinkClick r:id="rId8"/>
              </a:rPr>
              <a:t> 412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application profile for lift control systems (</a:t>
            </a:r>
            <a:r>
              <a:rPr lang="en-US" sz="2000" dirty="0" err="1">
                <a:hlinkClick r:id="rId9"/>
              </a:rPr>
              <a:t>CiA</a:t>
            </a:r>
            <a:r>
              <a:rPr lang="en-US" sz="2000" dirty="0">
                <a:hlinkClick r:id="rId9"/>
              </a:rPr>
              <a:t> 417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profile for extruder down-stream devices (</a:t>
            </a:r>
            <a:r>
              <a:rPr lang="en-US" sz="2000" dirty="0" err="1">
                <a:hlinkClick r:id="rId10"/>
              </a:rPr>
              <a:t>CiA</a:t>
            </a:r>
            <a:r>
              <a:rPr lang="en-US" sz="2000" dirty="0">
                <a:hlinkClick r:id="rId10"/>
              </a:rPr>
              <a:t> 420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CANopen</a:t>
            </a:r>
            <a:r>
              <a:rPr lang="en-US" sz="2000" dirty="0"/>
              <a:t> application profile for municipal vehicles (</a:t>
            </a:r>
            <a:r>
              <a:rPr lang="en-US" sz="2000" dirty="0" err="1">
                <a:hlinkClick r:id="rId11"/>
              </a:rPr>
              <a:t>CiA</a:t>
            </a:r>
            <a:r>
              <a:rPr lang="en-US" sz="2000" dirty="0">
                <a:hlinkClick r:id="rId11"/>
              </a:rPr>
              <a:t> 422</a:t>
            </a:r>
            <a:r>
              <a:rPr lang="en-US" sz="2000" dirty="0"/>
              <a:t>) </a:t>
            </a:r>
            <a:endParaRPr lang="es-PE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9750" y="2924175"/>
            <a:ext cx="7848600" cy="720725"/>
          </a:xfrm>
          <a:prstGeom prst="rect">
            <a:avLst/>
          </a:prstGeom>
          <a:solidFill>
            <a:srgbClr val="F9EF2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Standares para la industria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PE" sz="2400"/>
              <a:t>J1939 </a:t>
            </a:r>
          </a:p>
          <a:p>
            <a:pPr>
              <a:lnSpc>
                <a:spcPct val="80000"/>
              </a:lnSpc>
            </a:pPr>
            <a:r>
              <a:rPr lang="es-PE" sz="2400"/>
              <a:t>set of standards defined by SAE. They are used in heavy-duty vehicles (trucks and buses, mobile hydraulics, etc.) </a:t>
            </a:r>
          </a:p>
          <a:p>
            <a:pPr>
              <a:lnSpc>
                <a:spcPct val="80000"/>
              </a:lnSpc>
            </a:pPr>
            <a:r>
              <a:rPr lang="es-PE" sz="2400"/>
              <a:t>In many ways, J1939 is similar to the older J1708 and J1587 standards, but J1939 is built on CAN. </a:t>
            </a:r>
          </a:p>
          <a:p>
            <a:pPr>
              <a:lnSpc>
                <a:spcPct val="80000"/>
              </a:lnSpc>
            </a:pPr>
            <a:r>
              <a:rPr lang="es-PE" sz="2400"/>
              <a:t>The physical layer (J1939/11) describes the electrical interface to the bus. The data link layer (J1939/21) describes the rules for constructing a message, accessing the bus, and detecting transmission errors. The application layer (J1939/71 and J1939/73) defines the specific data contained within each message sent across the network.   </a:t>
            </a:r>
          </a:p>
          <a:p>
            <a:pPr>
              <a:lnSpc>
                <a:spcPct val="80000"/>
              </a:lnSpc>
            </a:pPr>
            <a:r>
              <a:rPr lang="es-PE" sz="2400"/>
              <a:t>Allows for broadcasting and multicasting (groups)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Resumen del CAN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9220" name="Picture 4" descr="CANsumm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2275" y="1628775"/>
            <a:ext cx="6551613" cy="453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Objetivos a corto plazo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PE" sz="2800" dirty="0">
                <a:cs typeface="Arial" charset="0"/>
              </a:rPr>
              <a:t>Entender la construcción de la red (¿cómo es el nivel físico, conectores, cables, nodos, etc</a:t>
            </a:r>
            <a:r>
              <a:rPr lang="es-PE" sz="2800" dirty="0" smtClean="0">
                <a:cs typeface="Arial" charset="0"/>
              </a:rPr>
              <a:t>.?) y </a:t>
            </a:r>
            <a:r>
              <a:rPr lang="es-PE" sz="2800" dirty="0" smtClean="0">
                <a:cs typeface="Arial" charset="0"/>
              </a:rPr>
              <a:t>e</a:t>
            </a:r>
            <a:r>
              <a:rPr lang="es-PE" sz="2800" dirty="0" smtClean="0">
                <a:cs typeface="Arial" charset="0"/>
              </a:rPr>
              <a:t>ntender </a:t>
            </a:r>
            <a:r>
              <a:rPr lang="es-PE" sz="2800" dirty="0">
                <a:cs typeface="Arial" charset="0"/>
              </a:rPr>
              <a:t>los riesgos que la red presenta para mitigar futuros problemas.</a:t>
            </a:r>
          </a:p>
          <a:p>
            <a:pPr>
              <a:lnSpc>
                <a:spcPct val="90000"/>
              </a:lnSpc>
            </a:pPr>
            <a:r>
              <a:rPr lang="es-PE" sz="2800" dirty="0">
                <a:cs typeface="Arial" charset="0"/>
              </a:rPr>
              <a:t>¿</a:t>
            </a:r>
            <a:r>
              <a:rPr lang="es-PE" sz="2800" dirty="0"/>
              <a:t>A qué estándares se ajusta </a:t>
            </a:r>
            <a:r>
              <a:rPr lang="es-PE" sz="2800" dirty="0" smtClean="0"/>
              <a:t>la </a:t>
            </a:r>
            <a:r>
              <a:rPr lang="es-PE" sz="2800" dirty="0" err="1" smtClean="0"/>
              <a:t>implementacion</a:t>
            </a:r>
            <a:r>
              <a:rPr lang="es-PE" sz="2800" dirty="0" smtClean="0"/>
              <a:t> en estos </a:t>
            </a:r>
            <a:r>
              <a:rPr lang="es-PE" sz="2800" dirty="0" err="1" smtClean="0"/>
              <a:t>omnibuses</a:t>
            </a:r>
            <a:r>
              <a:rPr lang="es-PE" sz="2800" dirty="0" smtClean="0"/>
              <a:t> (</a:t>
            </a:r>
            <a:r>
              <a:rPr lang="es-PE" sz="2800" dirty="0" err="1" smtClean="0"/>
              <a:t>CANOpen</a:t>
            </a:r>
            <a:r>
              <a:rPr lang="es-PE" sz="2800" dirty="0" smtClean="0"/>
              <a:t> </a:t>
            </a:r>
            <a:r>
              <a:rPr lang="es-PE" sz="2800" dirty="0" err="1" smtClean="0"/>
              <a:t>CiA</a:t>
            </a:r>
            <a:r>
              <a:rPr lang="es-PE" sz="2800" dirty="0" smtClean="0"/>
              <a:t> 402, </a:t>
            </a:r>
            <a:r>
              <a:rPr lang="es-PE" sz="2800" dirty="0"/>
              <a:t>J1939)?</a:t>
            </a:r>
          </a:p>
          <a:p>
            <a:pPr>
              <a:lnSpc>
                <a:spcPct val="90000"/>
              </a:lnSpc>
            </a:pPr>
            <a:r>
              <a:rPr lang="es-PE" sz="2800" dirty="0">
                <a:cs typeface="Arial" charset="0"/>
              </a:rPr>
              <a:t>¿Dónde está y como se usa el controlador, y cómo se almacenan y transportan los datos? </a:t>
            </a:r>
          </a:p>
          <a:p>
            <a:pPr>
              <a:lnSpc>
                <a:spcPct val="90000"/>
              </a:lnSpc>
            </a:pPr>
            <a:r>
              <a:rPr lang="es-PE" sz="2800" dirty="0" smtClean="0">
                <a:cs typeface="Arial" charset="0"/>
              </a:rPr>
              <a:t>¿Cómo visualizan ellos el trafico CAN</a:t>
            </a:r>
            <a:r>
              <a:rPr lang="es-PE" sz="2800" dirty="0" smtClean="0">
                <a:cs typeface="Arial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s-PE" sz="2800" dirty="0" smtClean="0">
                <a:cs typeface="Arial" charset="0"/>
              </a:rPr>
              <a:t>¿</a:t>
            </a:r>
            <a:r>
              <a:rPr lang="es-PE" sz="2800" dirty="0"/>
              <a:t>Qué aplicativos usa el fabricante Chino?</a:t>
            </a:r>
            <a:r>
              <a:rPr lang="es-PE" sz="2800" dirty="0">
                <a:cs typeface="Arial" charset="0"/>
              </a:rPr>
              <a:t> </a:t>
            </a:r>
            <a:r>
              <a:rPr lang="es-PE" sz="2800" dirty="0" smtClean="0">
                <a:cs typeface="Arial" charset="0"/>
              </a:rPr>
              <a:t> </a:t>
            </a:r>
            <a:endParaRPr lang="es-PE" sz="2800" dirty="0"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PE" sz="2800" dirty="0"/>
          </a:p>
          <a:p>
            <a:pPr>
              <a:lnSpc>
                <a:spcPct val="90000"/>
              </a:lnSpc>
            </a:pPr>
            <a:endParaRPr lang="es-PE" sz="2800" dirty="0"/>
          </a:p>
          <a:p>
            <a:pPr>
              <a:lnSpc>
                <a:spcPct val="90000"/>
              </a:lnSpc>
            </a:pPr>
            <a:endParaRPr lang="es-PE" sz="2800" dirty="0"/>
          </a:p>
          <a:p>
            <a:pPr>
              <a:lnSpc>
                <a:spcPct val="90000"/>
              </a:lnSpc>
            </a:pPr>
            <a:endParaRPr lang="es-PE" sz="2800" dirty="0"/>
          </a:p>
          <a:p>
            <a:pPr>
              <a:lnSpc>
                <a:spcPct val="90000"/>
              </a:lnSpc>
            </a:pPr>
            <a:endParaRPr lang="es-PE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Objetivos a largo plazo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¿Qué uso podemos dar al (los) aplicativo para:</a:t>
            </a:r>
          </a:p>
          <a:p>
            <a:pPr lvl="1">
              <a:lnSpc>
                <a:spcPct val="80000"/>
              </a:lnSpc>
            </a:pPr>
            <a:r>
              <a:rPr lang="es-PE" sz="1600" dirty="0"/>
              <a:t>Mantenimiento</a:t>
            </a:r>
          </a:p>
          <a:p>
            <a:pPr lvl="2">
              <a:lnSpc>
                <a:spcPct val="80000"/>
              </a:lnSpc>
            </a:pPr>
            <a:r>
              <a:rPr lang="es-PE" sz="1400" dirty="0"/>
              <a:t>Pruebas y mediciones de rutina</a:t>
            </a:r>
          </a:p>
          <a:p>
            <a:pPr lvl="2">
              <a:lnSpc>
                <a:spcPct val="80000"/>
              </a:lnSpc>
            </a:pPr>
            <a:r>
              <a:rPr lang="es-PE" sz="1400" dirty="0"/>
              <a:t>Alarmas y diagnósticos</a:t>
            </a:r>
          </a:p>
          <a:p>
            <a:pPr lvl="2">
              <a:lnSpc>
                <a:spcPct val="80000"/>
              </a:lnSpc>
            </a:pPr>
            <a:r>
              <a:rPr lang="es-PE" sz="1400" dirty="0"/>
              <a:t>Mantenimiento preventivo</a:t>
            </a:r>
          </a:p>
          <a:p>
            <a:pPr lvl="1">
              <a:lnSpc>
                <a:spcPct val="80000"/>
              </a:lnSpc>
            </a:pPr>
            <a:r>
              <a:rPr lang="es-PE" sz="1600" dirty="0" smtClean="0"/>
              <a:t>Control </a:t>
            </a:r>
            <a:r>
              <a:rPr lang="es-PE" sz="1600" dirty="0"/>
              <a:t>de </a:t>
            </a:r>
            <a:r>
              <a:rPr lang="es-PE" sz="1600" dirty="0" smtClean="0"/>
              <a:t>uso del vehículo</a:t>
            </a:r>
            <a:endParaRPr lang="es-PE" sz="1600" dirty="0"/>
          </a:p>
          <a:p>
            <a:pPr lvl="1">
              <a:lnSpc>
                <a:spcPct val="80000"/>
              </a:lnSpc>
            </a:pPr>
            <a:r>
              <a:rPr lang="es-PE" sz="1600" dirty="0"/>
              <a:t>Mejoramiento del servicio</a:t>
            </a:r>
          </a:p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</a:t>
            </a:r>
            <a:r>
              <a:rPr lang="es-PE" sz="1800" dirty="0"/>
              <a:t>C</a:t>
            </a:r>
            <a:r>
              <a:rPr lang="es-PE" sz="1800" dirty="0">
                <a:cs typeface="Arial" charset="0"/>
              </a:rPr>
              <a:t>ó</a:t>
            </a:r>
            <a:r>
              <a:rPr lang="es-PE" sz="1800" dirty="0"/>
              <a:t>mo reutilizar los datos del aplicativo para otros usos hechos por la empresa? Por ejemplo, combinar datos operativos con parámetros de uso establecidos off-line.</a:t>
            </a:r>
          </a:p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</a:t>
            </a:r>
            <a:r>
              <a:rPr lang="es-PE" sz="1800" dirty="0"/>
              <a:t>C</a:t>
            </a:r>
            <a:r>
              <a:rPr lang="es-PE" sz="1800" dirty="0">
                <a:cs typeface="Arial" charset="0"/>
              </a:rPr>
              <a:t>ó</a:t>
            </a:r>
            <a:r>
              <a:rPr lang="es-PE" sz="1800" dirty="0"/>
              <a:t>mo agregar nuevos nodos construidos por otros fabricantes (</a:t>
            </a:r>
            <a:r>
              <a:rPr lang="es-PE" sz="1800" dirty="0" err="1"/>
              <a:t>e.g.</a:t>
            </a:r>
            <a:r>
              <a:rPr lang="es-PE" sz="1800" dirty="0"/>
              <a:t> sensor de peso, cuenta personas, aire </a:t>
            </a:r>
            <a:r>
              <a:rPr lang="es-PE" sz="1800" dirty="0" smtClean="0"/>
              <a:t>acondicionado)? </a:t>
            </a:r>
            <a:r>
              <a:rPr lang="es-PE" sz="1800" dirty="0"/>
              <a:t>Muy efectivo para simulaciones de prueba antes de entrar en servicio</a:t>
            </a:r>
          </a:p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</a:t>
            </a:r>
            <a:r>
              <a:rPr lang="es-PE" sz="1800" dirty="0"/>
              <a:t>C</a:t>
            </a:r>
            <a:r>
              <a:rPr lang="es-PE" sz="1800" dirty="0">
                <a:cs typeface="Arial" charset="0"/>
              </a:rPr>
              <a:t>ó</a:t>
            </a:r>
            <a:r>
              <a:rPr lang="es-PE" sz="1800" dirty="0"/>
              <a:t>mo variar los datos operativos de los diferentes nodos a través del CAN (</a:t>
            </a:r>
            <a:r>
              <a:rPr lang="es-PE" sz="1800" dirty="0" err="1"/>
              <a:t>SDOs</a:t>
            </a:r>
            <a:r>
              <a:rPr lang="es-PE" sz="1800" dirty="0"/>
              <a:t>)? </a:t>
            </a:r>
            <a:endParaRPr lang="es-PE" sz="1800" dirty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¿Qué otros usos podemos dar a la red (interconexión con GPS, Internet, etc.?</a:t>
            </a:r>
          </a:p>
          <a:p>
            <a:pPr>
              <a:lnSpc>
                <a:spcPct val="80000"/>
              </a:lnSpc>
            </a:pPr>
            <a:r>
              <a:rPr lang="es-PE" sz="1800" dirty="0">
                <a:cs typeface="Arial" charset="0"/>
              </a:rPr>
              <a:t>¿Qué usos </a:t>
            </a:r>
            <a:r>
              <a:rPr lang="es-PE" sz="1800" dirty="0" err="1" smtClean="0">
                <a:cs typeface="Arial" charset="0"/>
              </a:rPr>
              <a:t>prevee</a:t>
            </a:r>
            <a:r>
              <a:rPr lang="es-PE" sz="1800" dirty="0" smtClean="0">
                <a:cs typeface="Arial" charset="0"/>
              </a:rPr>
              <a:t> la </a:t>
            </a:r>
            <a:r>
              <a:rPr lang="es-PE" sz="1800" dirty="0">
                <a:cs typeface="Arial" charset="0"/>
              </a:rPr>
              <a:t>empresa, ente regulador, municipalidad?</a:t>
            </a:r>
            <a:endParaRPr lang="es-PE" sz="1800" dirty="0"/>
          </a:p>
          <a:p>
            <a:pPr>
              <a:lnSpc>
                <a:spcPct val="80000"/>
              </a:lnSpc>
            </a:pPr>
            <a:endParaRPr lang="es-PE" sz="1800" dirty="0"/>
          </a:p>
          <a:p>
            <a:pPr>
              <a:lnSpc>
                <a:spcPct val="80000"/>
              </a:lnSpc>
            </a:pPr>
            <a:endParaRPr lang="es-PE" sz="1800" dirty="0"/>
          </a:p>
          <a:p>
            <a:pPr>
              <a:lnSpc>
                <a:spcPct val="80000"/>
              </a:lnSpc>
            </a:pPr>
            <a:endParaRPr lang="es-PE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La pregunta mas importante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4000">
                <a:cs typeface="Arial" charset="0"/>
              </a:rPr>
              <a:t>¿</a:t>
            </a:r>
            <a:r>
              <a:rPr lang="es-PE" sz="4000"/>
              <a:t>C</a:t>
            </a:r>
            <a:r>
              <a:rPr lang="es-PE" sz="4000">
                <a:cs typeface="Arial" charset="0"/>
              </a:rPr>
              <a:t>ó</a:t>
            </a:r>
            <a:r>
              <a:rPr lang="es-PE" sz="4000"/>
              <a:t>mo mejoramos el ómnibus?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La Historia del CAN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8196" name="Picture 4" descr="CANhist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1635125"/>
            <a:ext cx="6624637" cy="4097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Un modelo de comunicaciones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PE" dirty="0"/>
              <a:t> </a:t>
            </a:r>
          </a:p>
        </p:txBody>
      </p:sp>
      <p:pic>
        <p:nvPicPr>
          <p:cNvPr id="14340" name="Picture 4" descr="Pila OSI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628775"/>
            <a:ext cx="4903788" cy="4414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pila OSI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100" name="Picture 4" descr="st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4" y="1352550"/>
            <a:ext cx="6357963" cy="48632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pila</a:t>
            </a:r>
            <a:r>
              <a:rPr lang="en-US" dirty="0" smtClean="0"/>
              <a:t> OSI en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/>
              </a:rPr>
              <a:t>  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DOCUME~1\GINOIS~1\LOCALS~1\Temp\msohtmlclip1\01\clip_image0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2"/>
            <a:ext cx="2924175" cy="520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Pila OSI en el modelo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10248" name="Picture 8" descr="Pila OSI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96975"/>
            <a:ext cx="4938712" cy="512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Relacion CAN / Pila OSI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6149" name="Picture 5" descr="CANlay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1517650"/>
            <a:ext cx="6049963" cy="430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El modelo en version CAN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PE" dirty="0"/>
              <a:t> </a:t>
            </a:r>
          </a:p>
        </p:txBody>
      </p:sp>
      <p:pic>
        <p:nvPicPr>
          <p:cNvPr id="5" name="Picture 4" descr="Pila O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357298"/>
            <a:ext cx="4734671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Implementacion del CAN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 </a:t>
            </a:r>
          </a:p>
        </p:txBody>
      </p:sp>
      <p:pic>
        <p:nvPicPr>
          <p:cNvPr id="7172" name="Picture 4" descr="CANlayers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587500"/>
            <a:ext cx="6626225" cy="457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532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Presentación CAN  Controller Area Network Lurin, Diciembre 2009</vt:lpstr>
      <vt:lpstr>La Historia del CAN</vt:lpstr>
      <vt:lpstr>Un modelo de comunicaciones</vt:lpstr>
      <vt:lpstr>La pila OSI</vt:lpstr>
      <vt:lpstr>La pila OSI en Internet</vt:lpstr>
      <vt:lpstr>Pila OSI en el modelo</vt:lpstr>
      <vt:lpstr>Relacion CAN / Pila OSI</vt:lpstr>
      <vt:lpstr>El modelo en version CAN</vt:lpstr>
      <vt:lpstr>Implementacion del CAN</vt:lpstr>
      <vt:lpstr>Nodo CAN simple</vt:lpstr>
      <vt:lpstr>Uso de datos en el bus</vt:lpstr>
      <vt:lpstr>Detección de colisiones</vt:lpstr>
      <vt:lpstr> Stándares definidos por CiA basado en la Transmision CAN</vt:lpstr>
      <vt:lpstr>Standares para la industria</vt:lpstr>
      <vt:lpstr>Resumen del CAN</vt:lpstr>
      <vt:lpstr>Objetivos a corto plazo</vt:lpstr>
      <vt:lpstr>Objetivos a largo plazo</vt:lpstr>
      <vt:lpstr>La pregunta mas importante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CAN</dc:title>
  <dc:creator>Gino Isla</dc:creator>
  <cp:lastModifiedBy>Gino Isla</cp:lastModifiedBy>
  <cp:revision>16</cp:revision>
  <dcterms:created xsi:type="dcterms:W3CDTF">2009-12-16T17:06:50Z</dcterms:created>
  <dcterms:modified xsi:type="dcterms:W3CDTF">2009-12-28T18:21:41Z</dcterms:modified>
</cp:coreProperties>
</file>